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1" r:id="rId2"/>
    <p:sldId id="440" r:id="rId3"/>
    <p:sldId id="456" r:id="rId4"/>
    <p:sldId id="482" r:id="rId5"/>
    <p:sldId id="483" r:id="rId6"/>
    <p:sldId id="484" r:id="rId7"/>
    <p:sldId id="486" r:id="rId8"/>
    <p:sldId id="488" r:id="rId9"/>
    <p:sldId id="487" r:id="rId10"/>
    <p:sldId id="489" r:id="rId11"/>
    <p:sldId id="490" r:id="rId12"/>
    <p:sldId id="491" r:id="rId13"/>
    <p:sldId id="499" r:id="rId14"/>
    <p:sldId id="492" r:id="rId15"/>
    <p:sldId id="497" r:id="rId16"/>
    <p:sldId id="493" r:id="rId17"/>
    <p:sldId id="498" r:id="rId18"/>
    <p:sldId id="494" r:id="rId19"/>
    <p:sldId id="495" r:id="rId20"/>
    <p:sldId id="501" r:id="rId21"/>
    <p:sldId id="496" r:id="rId22"/>
    <p:sldId id="500" r:id="rId23"/>
    <p:sldId id="502" r:id="rId24"/>
    <p:sldId id="504" r:id="rId25"/>
    <p:sldId id="503" r:id="rId26"/>
    <p:sldId id="40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0" autoAdjust="0"/>
    <p:restoredTop sz="90833" autoAdjust="0"/>
  </p:normalViewPr>
  <p:slideViewPr>
    <p:cSldViewPr>
      <p:cViewPr>
        <p:scale>
          <a:sx n="50" d="100"/>
          <a:sy n="50" d="100"/>
        </p:scale>
        <p:origin x="-1181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15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800" dirty="0" smtClean="0"/>
              <a:t>Organizing the Knowledge</a:t>
            </a:r>
          </a:p>
          <a:p>
            <a:r>
              <a:rPr lang="en-US" sz="2800" dirty="0" smtClean="0"/>
              <a:t>Propositional logic</a:t>
            </a:r>
          </a:p>
          <a:p>
            <a:r>
              <a:rPr lang="en-US" sz="2800" dirty="0" smtClean="0"/>
              <a:t>Predicate Logic</a:t>
            </a:r>
          </a:p>
          <a:p>
            <a:r>
              <a:rPr lang="en-AU" sz="2800" dirty="0" smtClean="0"/>
              <a:t>Expert System</a:t>
            </a:r>
          </a:p>
          <a:p>
            <a:r>
              <a:rPr lang="en-US" sz="2800" dirty="0" smtClean="0"/>
              <a:t>Transferring Expertise </a:t>
            </a:r>
          </a:p>
          <a:p>
            <a:r>
              <a:rPr lang="en-US" sz="2800" dirty="0" smtClean="0"/>
              <a:t>The main players in the development team</a:t>
            </a:r>
          </a:p>
          <a:p>
            <a:r>
              <a:rPr lang="en-US" sz="2800" dirty="0" smtClean="0"/>
              <a:t>Structure of a rule-based expert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of a rule-based expert system</a:t>
            </a:r>
          </a:p>
          <a:p>
            <a:r>
              <a:rPr lang="en-US" dirty="0" smtClean="0"/>
              <a:t>Expert Systems Shells</a:t>
            </a:r>
          </a:p>
          <a:p>
            <a:r>
              <a:rPr lang="en-US" dirty="0" smtClean="0"/>
              <a:t>Characteristics of an expert system</a:t>
            </a:r>
          </a:p>
          <a:p>
            <a:r>
              <a:rPr lang="en-US" dirty="0" smtClean="0"/>
              <a:t>Comparison of expert systems with conventional systems and human experts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79400" y="979488"/>
            <a:ext cx="8737600" cy="5334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81000" indent="-381000">
              <a:lnSpc>
                <a:spcPct val="9500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sz="3000"/>
              <a:t>In the early seventies, Newell and Simon from Carnegie-Mellon University proposed a production system model, the foundation of the modern rule- based expert systems.</a:t>
            </a:r>
          </a:p>
          <a:p>
            <a:pPr marL="381000" indent="-381000">
              <a:lnSpc>
                <a:spcPct val="9500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sz="3000"/>
              <a:t>The production model is based on the idea that humans solve problems by applying their knowledge (expressed as production rules) to a given problem represented by problem-specific information.</a:t>
            </a:r>
          </a:p>
          <a:p>
            <a:pPr marL="381000" indent="-381000">
              <a:lnSpc>
                <a:spcPct val="95000"/>
              </a:lnSpc>
              <a:spcBef>
                <a:spcPct val="5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sz="3000"/>
              <a:t>The production rules are stored in the long-term memory and the problem-specific information or facts in the short-term memory.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69900" y="228600"/>
            <a:ext cx="8288338" cy="6715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800" dirty="0"/>
              <a:t>Structure of a rule-based expert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728788" y="365125"/>
            <a:ext cx="5662612" cy="7016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4000"/>
              <a:t>Production system model</a:t>
            </a:r>
          </a:p>
        </p:txBody>
      </p:sp>
      <p:pic>
        <p:nvPicPr>
          <p:cNvPr id="26628" name="Picture 4" descr="G:\books\Pe_uk\Powerpoint\Negnevitsky\final\ppt\ch02\WMF\Slide02-1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5" y="1338263"/>
            <a:ext cx="8553450" cy="4348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33375" y="152400"/>
            <a:ext cx="8108053" cy="61555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3400"/>
              <a:t>Basic structure of a rule-based expert system</a:t>
            </a:r>
          </a:p>
        </p:txBody>
      </p:sp>
      <p:pic>
        <p:nvPicPr>
          <p:cNvPr id="27651" name="Picture 3" descr="G:\books\Pe_uk\Powerpoint\Negnevitsky\final\ppt\ch02\WMF\Slide02-1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914400"/>
            <a:ext cx="6829425" cy="541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base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The </a:t>
            </a:r>
            <a:r>
              <a:rPr lang="en-US" b="1" dirty="0" smtClean="0"/>
              <a:t>knowledge base </a:t>
            </a:r>
            <a:r>
              <a:rPr lang="en-US" dirty="0" smtClean="0"/>
              <a:t>contains the domain knowledge useful for problem solving. </a:t>
            </a:r>
          </a:p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In a rule- based expert system, the knowledge is represented as a set of rules. Each rule specifies a relation, recommendation, directive, strategy or heuristic   and has the IF (condition) THEN (action) structure. </a:t>
            </a:r>
          </a:p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When the condition part of a rule is satisfied, the rule is said to </a:t>
            </a:r>
            <a:r>
              <a:rPr lang="en-US" b="1" i="1" dirty="0" smtClean="0"/>
              <a:t>fire </a:t>
            </a:r>
            <a:r>
              <a:rPr lang="en-US" dirty="0" smtClean="0"/>
              <a:t>and the action part is executed.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Database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 database </a:t>
            </a:r>
            <a:r>
              <a:rPr lang="en-US" dirty="0" smtClean="0"/>
              <a:t>includes a set of facts used to match against the IF (condition) parts of rules stored in the knowledge base.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engine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000" indent="-381000">
              <a:lnSpc>
                <a:spcPct val="95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The </a:t>
            </a:r>
            <a:r>
              <a:rPr lang="en-US" b="1" dirty="0" smtClean="0"/>
              <a:t>inference engine </a:t>
            </a:r>
            <a:r>
              <a:rPr lang="en-US" dirty="0" smtClean="0"/>
              <a:t>carries out the reasoning whereby the expert system reaches a solution. </a:t>
            </a:r>
          </a:p>
          <a:p>
            <a:pPr marL="381000" indent="-381000">
              <a:lnSpc>
                <a:spcPct val="95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It links the rules given in the knowledge base with the facts provided in the database.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 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1000" indent="-381000">
              <a:lnSpc>
                <a:spcPct val="95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The </a:t>
            </a:r>
            <a:r>
              <a:rPr lang="en-US" b="1" dirty="0" smtClean="0"/>
              <a:t>explanation facilities </a:t>
            </a:r>
            <a:r>
              <a:rPr lang="en-US" dirty="0" smtClean="0"/>
              <a:t>enable the user to ask the expert system </a:t>
            </a:r>
            <a:r>
              <a:rPr lang="en-US" b="1" i="1" dirty="0" smtClean="0"/>
              <a:t>how </a:t>
            </a:r>
            <a:r>
              <a:rPr lang="en-US" dirty="0" smtClean="0"/>
              <a:t>a particular conclusion is reached and </a:t>
            </a:r>
            <a:r>
              <a:rPr lang="en-US" b="1" i="1" dirty="0" smtClean="0"/>
              <a:t>why </a:t>
            </a:r>
            <a:r>
              <a:rPr lang="en-US" dirty="0" smtClean="0"/>
              <a:t>a specific fact is needed. </a:t>
            </a:r>
          </a:p>
          <a:p>
            <a:pPr marL="381000" indent="-381000">
              <a:lnSpc>
                <a:spcPct val="95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An expert system must be able to explain its reasoning and justify its advice, analysis or conclusion.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1000" indent="-381000">
              <a:lnSpc>
                <a:spcPct val="95000"/>
              </a:lnSpc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dirty="0" smtClean="0"/>
              <a:t>The </a:t>
            </a:r>
            <a:r>
              <a:rPr lang="en-US" b="1" dirty="0" smtClean="0"/>
              <a:t>user interface </a:t>
            </a:r>
            <a:r>
              <a:rPr lang="en-US" dirty="0" smtClean="0"/>
              <a:t>is the means of communication between a user seeking a solution to the problem and an expert system.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541338" y="114300"/>
            <a:ext cx="8186737" cy="549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3000"/>
              <a:t>Complete structure of a rule-based expert system</a:t>
            </a:r>
          </a:p>
        </p:txBody>
      </p:sp>
      <p:pic>
        <p:nvPicPr>
          <p:cNvPr id="30729" name="Picture 9" descr="G:\books\Pe_uk\Powerpoint\Negnevitsky\final\ppt\ch02\WMF\Slide02-20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2463" y="652463"/>
            <a:ext cx="5535612" cy="575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Expert Systems Shells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E.S shell simplifies the process of creating a knowledge base. </a:t>
            </a:r>
          </a:p>
          <a:p>
            <a:r>
              <a:rPr lang="en-US" dirty="0" smtClean="0"/>
              <a:t>It is the shell that actually processes the information entered by a user relates it to the concepts contained in the knowledge base and provides an assessment or solution for a particular problem.</a:t>
            </a:r>
          </a:p>
          <a:p>
            <a:r>
              <a:rPr lang="en-US" dirty="0" smtClean="0"/>
              <a:t>Thus E.S shell provides a layer between the user interface and the computer O.S to manage the input and output of the data. </a:t>
            </a:r>
          </a:p>
          <a:p>
            <a:r>
              <a:rPr lang="en-US" dirty="0" smtClean="0"/>
              <a:t>It also manipulates the information provided by the user in conjunction with the knowledge base to arrive at a particular conclusion.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71463" y="1270000"/>
            <a:ext cx="8478837" cy="286232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381000" indent="-381000">
              <a:lnSpc>
                <a:spcPct val="95000"/>
              </a:lnSpc>
              <a:spcBef>
                <a:spcPct val="3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/>
              <a:t>An expert system is built to perform at a human expert level in a </a:t>
            </a:r>
            <a:r>
              <a:rPr lang="en-US" sz="3000" b="1" i="1" dirty="0"/>
              <a:t>narrow, </a:t>
            </a:r>
            <a:r>
              <a:rPr lang="en-US" sz="3000" b="1" i="1" dirty="0" smtClean="0"/>
              <a:t>specialized </a:t>
            </a:r>
            <a:r>
              <a:rPr lang="en-US" sz="3000" b="1" i="1" dirty="0"/>
              <a:t>domain</a:t>
            </a:r>
            <a:r>
              <a:rPr lang="en-US" sz="3000" dirty="0"/>
              <a:t>.  </a:t>
            </a:r>
            <a:endParaRPr lang="en-US" sz="3000" dirty="0" smtClean="0"/>
          </a:p>
          <a:p>
            <a:pPr marL="381000" indent="-381000">
              <a:lnSpc>
                <a:spcPct val="95000"/>
              </a:lnSpc>
              <a:spcBef>
                <a:spcPct val="3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 smtClean="0"/>
              <a:t>Thus</a:t>
            </a:r>
            <a:r>
              <a:rPr lang="en-US" sz="3000" dirty="0"/>
              <a:t>, the most important characteristic of an expert system is its high-quality performance. No matter how fast the system can solve a problem, the user will not be satisfied if the result is wrong</a:t>
            </a:r>
            <a:r>
              <a:rPr lang="en-US" sz="3000" dirty="0" smtClean="0"/>
              <a:t>.</a:t>
            </a:r>
            <a:endParaRPr lang="en-US" sz="3000" dirty="0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87388" y="361950"/>
            <a:ext cx="7415428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Characteristics of an expert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Characteristics of an expert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the other hand, the speed of reaching a solution is very important.</a:t>
            </a:r>
          </a:p>
          <a:p>
            <a:r>
              <a:rPr lang="en-US" dirty="0" smtClean="0"/>
              <a:t> Even the most accurate decision or diagnosis may not be useful if it is too late to apply, for instance, in an emergency, when a patient dies or a nuclear power plant explodes.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79400" y="1642914"/>
            <a:ext cx="8377238" cy="34624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/>
              <a:t>Expert systems apply </a:t>
            </a:r>
            <a:r>
              <a:rPr lang="en-US" sz="3000" b="1" dirty="0"/>
              <a:t>heuristics </a:t>
            </a:r>
            <a:r>
              <a:rPr lang="en-US" sz="3000" dirty="0"/>
              <a:t>to guide the reasoning and thus reduce the search area for a solution.</a:t>
            </a:r>
          </a:p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/>
              <a:t>A unique feature of an expert system is its </a:t>
            </a:r>
            <a:r>
              <a:rPr lang="en-US" sz="3000" b="1" dirty="0"/>
              <a:t>explanation capability</a:t>
            </a:r>
            <a:r>
              <a:rPr lang="en-US" sz="3000" dirty="0"/>
              <a:t>. It enables the expert system to review its own reasoning and explain its decisions</a:t>
            </a:r>
            <a:r>
              <a:rPr lang="en-US" sz="3000" dirty="0" smtClean="0"/>
              <a:t>.</a:t>
            </a:r>
            <a:endParaRPr lang="en-US" sz="30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Characteristics of an expert system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Expert systems employ </a:t>
            </a:r>
            <a:r>
              <a:rPr lang="en-US" b="1" dirty="0" smtClean="0"/>
              <a:t>symbolic reasoning </a:t>
            </a:r>
            <a:r>
              <a:rPr lang="en-US" dirty="0" smtClean="0"/>
              <a:t>when solving a problem. Symbols are used to represent different types of knowledge such as facts, concepts and rules.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Characteristics of an expert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576263" y="361950"/>
            <a:ext cx="7592463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4000" dirty="0"/>
              <a:t>Can expert systems make mistakes?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79400" y="1254125"/>
            <a:ext cx="8648700" cy="517064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5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/>
              <a:t>Even a brilliant expert is only a human and thus can make mistakes. </a:t>
            </a:r>
            <a:endParaRPr lang="en-US" sz="3000" dirty="0" smtClean="0"/>
          </a:p>
          <a:p>
            <a:pPr marL="381000" indent="-381000">
              <a:spcBef>
                <a:spcPct val="5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 smtClean="0"/>
              <a:t>This </a:t>
            </a:r>
            <a:r>
              <a:rPr lang="en-US" sz="3000" dirty="0"/>
              <a:t>suggests that an expert system built to perform at a human expert level also should be allowed to make mistakes. But we still trust experts, even we </a:t>
            </a:r>
            <a:r>
              <a:rPr lang="en-US" sz="3000" dirty="0" smtClean="0"/>
              <a:t>recognize </a:t>
            </a:r>
            <a:r>
              <a:rPr lang="en-US" sz="3000" dirty="0"/>
              <a:t>that their </a:t>
            </a:r>
            <a:r>
              <a:rPr lang="en-US" sz="3000" dirty="0" smtClean="0"/>
              <a:t>judgments </a:t>
            </a:r>
            <a:r>
              <a:rPr lang="en-US" sz="3000" dirty="0"/>
              <a:t>are sometimes wrong. </a:t>
            </a:r>
            <a:endParaRPr lang="en-US" sz="3000" dirty="0" smtClean="0"/>
          </a:p>
          <a:p>
            <a:pPr marL="381000" indent="-381000">
              <a:spcBef>
                <a:spcPct val="5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 smtClean="0"/>
              <a:t>Likewise</a:t>
            </a:r>
            <a:r>
              <a:rPr lang="en-US" sz="3000" dirty="0"/>
              <a:t>, at least in most cases, we can rely on solutions provided by expert systems, but mistakes are possible and we should be aware of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52400" y="1600200"/>
            <a:ext cx="8724900" cy="406265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/>
              <a:t>In expert systems, </a:t>
            </a:r>
            <a:r>
              <a:rPr lang="en-US" sz="3000" b="1" dirty="0"/>
              <a:t>knowledge is separated from its processing </a:t>
            </a:r>
            <a:r>
              <a:rPr lang="en-US" sz="3000" dirty="0"/>
              <a:t>(the knowledge base and the inference engine are split up). </a:t>
            </a:r>
            <a:endParaRPr lang="en-US" sz="3000" dirty="0" smtClean="0"/>
          </a:p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 smtClean="0"/>
              <a:t>A </a:t>
            </a:r>
            <a:r>
              <a:rPr lang="en-US" sz="3000" dirty="0"/>
              <a:t>conventional program is a mixture of knowledge and the control structure to process this knowledge. </a:t>
            </a:r>
            <a:endParaRPr lang="en-US" sz="3000" dirty="0" smtClean="0"/>
          </a:p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Arial" pitchFamily="34" charset="0"/>
              <a:buChar char="•"/>
            </a:pPr>
            <a:r>
              <a:rPr lang="en-US" sz="3000" dirty="0" smtClean="0"/>
              <a:t>This </a:t>
            </a:r>
            <a:r>
              <a:rPr lang="en-US" sz="3000" dirty="0"/>
              <a:t>mixing leads to difficulties in understanding and reviewing the program code, as any change to the code affects both the knowledge and its processing</a:t>
            </a:r>
            <a:r>
              <a:rPr lang="en-US" sz="3000" dirty="0" smtClean="0"/>
              <a:t>.</a:t>
            </a:r>
            <a:endParaRPr lang="en-US" sz="30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Characteristics of an expert system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an expert system shell is used, a knowledge engineer or an expert simply enters rules in the knowledge base. Each new rule adds some new knowledge and makes the expert system smarter.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404813" y="301625"/>
            <a:ext cx="8377237" cy="1006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 dirty="0"/>
              <a:t>Comparison of expert systems with conventional systems and human experts</a:t>
            </a:r>
          </a:p>
        </p:txBody>
      </p:sp>
      <p:pic>
        <p:nvPicPr>
          <p:cNvPr id="36416" name="Picture 576" descr="G:\books\Pe_uk\Powerpoint\Negnevitsky\final\ppt\ch02\WMF\Slide02-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150" y="1371600"/>
            <a:ext cx="85217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81000" y="228600"/>
            <a:ext cx="8377238" cy="1006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000"/>
              <a:t>Comparison of expert systems with conventional systems and human experts (</a:t>
            </a:r>
            <a:r>
              <a:rPr lang="en-US" sz="3000" i="1"/>
              <a:t>Continued</a:t>
            </a:r>
            <a:r>
              <a:rPr lang="en-US" sz="3000"/>
              <a:t>)</a:t>
            </a:r>
          </a:p>
        </p:txBody>
      </p:sp>
      <p:pic>
        <p:nvPicPr>
          <p:cNvPr id="36885" name="Picture 21" descr="G:\books\Pe_uk\Powerpoint\Negnevitsky\final\ppt\ch02\WMF\Slide02-2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38" y="1306513"/>
            <a:ext cx="8696325" cy="4829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1000" y="609600"/>
            <a:ext cx="8013669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3600" dirty="0"/>
              <a:t>Forward chaining and backward chaining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04800" y="1524000"/>
            <a:ext cx="8534400" cy="498598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sz="3000" dirty="0"/>
              <a:t>In a rule-based expert system, the domain knowledge is represented by a set of IF-THEN production rules and data is represented by a set of facts about the current situation. </a:t>
            </a:r>
            <a:endParaRPr lang="en-US" sz="3000" dirty="0" smtClean="0"/>
          </a:p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sz="3000" dirty="0" smtClean="0"/>
              <a:t>The </a:t>
            </a:r>
            <a:r>
              <a:rPr lang="en-US" sz="3000" dirty="0"/>
              <a:t>inference engine compares each rule stored in the knowledge base with facts contained in the database. </a:t>
            </a:r>
            <a:endParaRPr lang="en-US" sz="3000" dirty="0" smtClean="0"/>
          </a:p>
          <a:p>
            <a:pPr marL="381000" indent="-381000">
              <a:spcBef>
                <a:spcPct val="30000"/>
              </a:spcBef>
              <a:buClr>
                <a:schemeClr val="tx2"/>
              </a:buClr>
              <a:buFont typeface="Wingdings" pitchFamily="2" charset="2"/>
              <a:buChar char="n"/>
            </a:pPr>
            <a:r>
              <a:rPr lang="en-US" sz="3000" dirty="0" smtClean="0"/>
              <a:t>When </a:t>
            </a:r>
            <a:r>
              <a:rPr lang="en-US" sz="3000" dirty="0"/>
              <a:t>the IF (condition) part of the rule matches a fact, the rule is </a:t>
            </a:r>
            <a:r>
              <a:rPr lang="en-US" sz="3000" b="1" dirty="0"/>
              <a:t>fired </a:t>
            </a:r>
            <a:r>
              <a:rPr lang="en-US" sz="3000" dirty="0"/>
              <a:t>and its THEN (action) part is executed</a:t>
            </a:r>
            <a:r>
              <a:rPr lang="en-US" sz="3000" dirty="0" smtClean="0"/>
              <a:t>.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matching of the rule IF parts to the facts produces </a:t>
            </a:r>
            <a:r>
              <a:rPr lang="en-US" b="1" dirty="0" smtClean="0"/>
              <a:t>inference chains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inference chain indicates how an expert system applies the rules to reach a conclusion.</a:t>
            </a:r>
          </a:p>
          <a:p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1000" y="609600"/>
            <a:ext cx="8013669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3600" dirty="0"/>
              <a:t>Forward chaining and backward chaining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23863" y="238125"/>
            <a:ext cx="8010654" cy="55399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3000"/>
              <a:t>Inference engine cycles via a match-fire procedure</a:t>
            </a:r>
          </a:p>
        </p:txBody>
      </p:sp>
      <p:pic>
        <p:nvPicPr>
          <p:cNvPr id="38915" name="Picture 3" descr="G:\books\Pe_uk\Powerpoint\Negnevitsky\final\ppt\ch02\WMF\Slide02-2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0138" y="928688"/>
            <a:ext cx="6943725" cy="5210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848600" cy="5638800"/>
          </a:xfrm>
          <a:noFill/>
          <a:ln/>
        </p:spPr>
        <p:txBody>
          <a:bodyPr>
            <a:noAutofit/>
          </a:bodyPr>
          <a:lstStyle/>
          <a:p>
            <a:r>
              <a:rPr lang="en-US" dirty="0" smtClean="0"/>
              <a:t>Structure of a rule-based expert system</a:t>
            </a:r>
          </a:p>
          <a:p>
            <a:r>
              <a:rPr lang="en-US" dirty="0" smtClean="0"/>
              <a:t>Expert Systems Shells</a:t>
            </a:r>
          </a:p>
          <a:p>
            <a:r>
              <a:rPr lang="en-US" dirty="0" smtClean="0"/>
              <a:t>Characteristics of an expert system</a:t>
            </a:r>
          </a:p>
          <a:p>
            <a:r>
              <a:rPr lang="en-US" dirty="0" smtClean="0"/>
              <a:t>Comparison of expert systems with conventional systems and human experts</a:t>
            </a:r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8326</TotalTime>
  <Words>1048</Words>
  <Application>Microsoft Office PowerPoint</Application>
  <PresentationFormat>On-screen Show (4:3)</PresentationFormat>
  <Paragraphs>86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Artificial Intelligence Lecture No. 15 </vt:lpstr>
      <vt:lpstr>Summary of Previous Lecture</vt:lpstr>
      <vt:lpstr>Today’s Lecture</vt:lpstr>
      <vt:lpstr>Slide 4</vt:lpstr>
      <vt:lpstr>Slide 5</vt:lpstr>
      <vt:lpstr>Slide 6</vt:lpstr>
      <vt:lpstr>Knowledge base</vt:lpstr>
      <vt:lpstr> Database  </vt:lpstr>
      <vt:lpstr>Inference engine</vt:lpstr>
      <vt:lpstr>Explanation  facilities</vt:lpstr>
      <vt:lpstr>User interface</vt:lpstr>
      <vt:lpstr>Slide 12</vt:lpstr>
      <vt:lpstr>Expert Systems Shells</vt:lpstr>
      <vt:lpstr>Slide 14</vt:lpstr>
      <vt:lpstr>Characteristics of an expert system</vt:lpstr>
      <vt:lpstr>Slide 16</vt:lpstr>
      <vt:lpstr>Characteristics of an expert system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321</cp:revision>
  <dcterms:created xsi:type="dcterms:W3CDTF">2012-02-27T05:45:45Z</dcterms:created>
  <dcterms:modified xsi:type="dcterms:W3CDTF">2013-12-03T06:53:57Z</dcterms:modified>
</cp:coreProperties>
</file>