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1" r:id="rId2"/>
    <p:sldId id="440" r:id="rId3"/>
    <p:sldId id="456" r:id="rId4"/>
    <p:sldId id="458" r:id="rId5"/>
    <p:sldId id="459" r:id="rId6"/>
    <p:sldId id="460" r:id="rId7"/>
    <p:sldId id="461" r:id="rId8"/>
    <p:sldId id="462" r:id="rId9"/>
    <p:sldId id="463" r:id="rId10"/>
    <p:sldId id="469" r:id="rId11"/>
    <p:sldId id="465" r:id="rId12"/>
    <p:sldId id="466" r:id="rId13"/>
    <p:sldId id="467" r:id="rId14"/>
    <p:sldId id="468" r:id="rId15"/>
    <p:sldId id="471" r:id="rId16"/>
    <p:sldId id="473" r:id="rId17"/>
    <p:sldId id="474" r:id="rId18"/>
    <p:sldId id="475" r:id="rId19"/>
    <p:sldId id="476" r:id="rId20"/>
    <p:sldId id="477" r:id="rId21"/>
    <p:sldId id="478" r:id="rId22"/>
    <p:sldId id="479" r:id="rId23"/>
    <p:sldId id="480" r:id="rId24"/>
    <p:sldId id="482" r:id="rId25"/>
    <p:sldId id="483" r:id="rId26"/>
    <p:sldId id="484" r:id="rId27"/>
    <p:sldId id="40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50" d="100"/>
          <a:sy n="50" d="100"/>
        </p:scale>
        <p:origin x="-1181"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6059F1-3632-4563-B5D8-713738BCEC41}" type="slidenum">
              <a:rPr lang="en-US"/>
              <a:pPr/>
              <a:t>16</a:t>
            </a:fld>
            <a:endParaRPr lang="en-US"/>
          </a:p>
        </p:txBody>
      </p:sp>
      <p:sp>
        <p:nvSpPr>
          <p:cNvPr id="49154" name="Rectangle 2"/>
          <p:cNvSpPr>
            <a:spLocks noGrp="1" noRot="1" noChangeAspect="1" noChangeArrowheads="1" noTextEdit="1"/>
          </p:cNvSpPr>
          <p:nvPr>
            <p:ph type="sldImg"/>
          </p:nvPr>
        </p:nvSpPr>
        <p:spPr>
          <a:ln cap="flat"/>
        </p:spPr>
      </p:sp>
      <p:sp>
        <p:nvSpPr>
          <p:cNvPr id="4915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14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AU" sz="2800" dirty="0" smtClean="0"/>
              <a:t>Organizing the Knowledge</a:t>
            </a:r>
          </a:p>
          <a:p>
            <a:r>
              <a:rPr lang="en-US" sz="2800" dirty="0" smtClean="0"/>
              <a:t>Rules based Organizing of the Knowledge</a:t>
            </a:r>
          </a:p>
          <a:p>
            <a:r>
              <a:rPr lang="en-US" sz="2800" dirty="0" smtClean="0"/>
              <a:t>Rules can representation </a:t>
            </a:r>
          </a:p>
          <a:p>
            <a:r>
              <a:rPr lang="en-US" sz="2800" dirty="0" smtClean="0"/>
              <a:t>Propositional logic</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AU" dirty="0" smtClean="0"/>
              <a:t>Organizing the Knowledge</a:t>
            </a:r>
          </a:p>
          <a:p>
            <a:r>
              <a:rPr lang="en-US" dirty="0" smtClean="0"/>
              <a:t>Propositional logic</a:t>
            </a:r>
          </a:p>
          <a:p>
            <a:r>
              <a:rPr lang="en-US" dirty="0" smtClean="0"/>
              <a:t>Predicate Logic</a:t>
            </a:r>
          </a:p>
          <a:p>
            <a:r>
              <a:rPr lang="en-AU" dirty="0" smtClean="0"/>
              <a:t>Expert System</a:t>
            </a:r>
          </a:p>
          <a:p>
            <a:r>
              <a:rPr lang="en-US" dirty="0" smtClean="0"/>
              <a:t>Transferring Expertise </a:t>
            </a:r>
          </a:p>
          <a:p>
            <a:r>
              <a:rPr lang="en-US" dirty="0" smtClean="0"/>
              <a:t>The main players in the development team</a:t>
            </a:r>
          </a:p>
          <a:p>
            <a:r>
              <a:rPr lang="en-US" dirty="0" smtClean="0"/>
              <a:t>Structure of a rule-based expert system</a:t>
            </a:r>
          </a:p>
          <a:p>
            <a:endParaRPr lang="en-US" dirty="0" smtClean="0"/>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Propositional Logic</a:t>
            </a:r>
          </a:p>
        </p:txBody>
      </p:sp>
      <p:sp>
        <p:nvSpPr>
          <p:cNvPr id="10243" name="Content Placeholder 2"/>
          <p:cNvSpPr>
            <a:spLocks noGrp="1"/>
          </p:cNvSpPr>
          <p:nvPr>
            <p:ph idx="1"/>
          </p:nvPr>
        </p:nvSpPr>
        <p:spPr/>
        <p:txBody>
          <a:bodyPr/>
          <a:lstStyle/>
          <a:p>
            <a:pPr eaLnBrk="1" hangingPunct="1"/>
            <a:r>
              <a:rPr lang="en-US" dirty="0" smtClean="0"/>
              <a:t>Propositional logic isn’t powerful enough as a general knowledge representation language.</a:t>
            </a:r>
          </a:p>
          <a:p>
            <a:pPr eaLnBrk="1" hangingPunct="1"/>
            <a:endParaRPr lang="en-US" dirty="0" smtClean="0"/>
          </a:p>
          <a:p>
            <a:pPr eaLnBrk="1" hangingPunct="1"/>
            <a:r>
              <a:rPr lang="en-US" dirty="0" smtClean="0"/>
              <a:t>Impossible to make general statements. E.g., “all students sit exams” or “if any student sits an exam they either pass or fail”.</a:t>
            </a:r>
          </a:p>
          <a:p>
            <a:pPr eaLnBrk="1" hangingPunct="1"/>
            <a:endParaRPr lang="en-US" dirty="0" smtClean="0"/>
          </a:p>
          <a:p>
            <a:pPr eaLnBrk="1" hangingPunct="1"/>
            <a:r>
              <a:rPr lang="en-US" dirty="0" smtClean="0"/>
              <a:t>So we need predicate logic.</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dirty="0" smtClean="0"/>
              <a:t>Predicate Logic</a:t>
            </a:r>
          </a:p>
        </p:txBody>
      </p:sp>
      <p:sp>
        <p:nvSpPr>
          <p:cNvPr id="3" name="Content Placeholder 2"/>
          <p:cNvSpPr>
            <a:spLocks noGrp="1"/>
          </p:cNvSpPr>
          <p:nvPr>
            <p:ph idx="1"/>
          </p:nvPr>
        </p:nvSpPr>
        <p:spPr/>
        <p:txBody>
          <a:bodyPr rtlCol="0">
            <a:normAutofit/>
          </a:bodyPr>
          <a:lstStyle/>
          <a:p>
            <a:pPr eaLnBrk="1" fontAlgn="auto" hangingPunct="1">
              <a:spcAft>
                <a:spcPts val="0"/>
              </a:spcAft>
              <a:defRPr/>
            </a:pPr>
            <a:r>
              <a:rPr lang="en-GB" dirty="0" smtClean="0"/>
              <a:t>Propositional logic combines atoms</a:t>
            </a:r>
          </a:p>
          <a:p>
            <a:pPr lvl="1" eaLnBrk="1" fontAlgn="auto" hangingPunct="1">
              <a:spcAft>
                <a:spcPts val="0"/>
              </a:spcAft>
              <a:defRPr/>
            </a:pPr>
            <a:r>
              <a:rPr lang="en-GB" dirty="0" smtClean="0"/>
              <a:t>An atom contains no propositional connectives</a:t>
            </a:r>
          </a:p>
          <a:p>
            <a:pPr lvl="1" eaLnBrk="1" fontAlgn="auto" hangingPunct="1">
              <a:spcAft>
                <a:spcPts val="0"/>
              </a:spcAft>
              <a:defRPr/>
            </a:pPr>
            <a:r>
              <a:rPr lang="en-GB" dirty="0" smtClean="0"/>
              <a:t>Have no structure (</a:t>
            </a:r>
            <a:r>
              <a:rPr lang="en-GB" dirty="0" err="1" smtClean="0"/>
              <a:t>today_is_wet</a:t>
            </a:r>
            <a:r>
              <a:rPr lang="en-GB" dirty="0" smtClean="0"/>
              <a:t>, </a:t>
            </a:r>
            <a:r>
              <a:rPr lang="en-GB" dirty="0" err="1" smtClean="0"/>
              <a:t>john_likes_apples</a:t>
            </a:r>
            <a:r>
              <a:rPr lang="en-GB" dirty="0" smtClean="0"/>
              <a:t>)</a:t>
            </a:r>
          </a:p>
          <a:p>
            <a:pPr eaLnBrk="1" fontAlgn="auto" hangingPunct="1">
              <a:spcAft>
                <a:spcPts val="0"/>
              </a:spcAft>
              <a:defRPr/>
            </a:pPr>
            <a:r>
              <a:rPr lang="en-GB" b="1" dirty="0" smtClean="0"/>
              <a:t>Predicates</a:t>
            </a:r>
            <a:r>
              <a:rPr lang="en-GB" dirty="0" smtClean="0"/>
              <a:t> allow us to talk about objects</a:t>
            </a:r>
          </a:p>
          <a:p>
            <a:pPr lvl="1" eaLnBrk="1" fontAlgn="auto" hangingPunct="1">
              <a:spcAft>
                <a:spcPts val="0"/>
              </a:spcAft>
              <a:defRPr/>
            </a:pPr>
            <a:r>
              <a:rPr lang="en-GB" dirty="0" smtClean="0"/>
              <a:t>Properties:   </a:t>
            </a:r>
            <a:r>
              <a:rPr lang="en-GB" dirty="0" err="1" smtClean="0"/>
              <a:t>is_wet</a:t>
            </a:r>
            <a:r>
              <a:rPr lang="en-GB" dirty="0" smtClean="0"/>
              <a:t>(today)</a:t>
            </a:r>
          </a:p>
          <a:p>
            <a:pPr lvl="1" eaLnBrk="1" fontAlgn="auto" hangingPunct="1">
              <a:spcAft>
                <a:spcPts val="0"/>
              </a:spcAft>
              <a:defRPr/>
            </a:pPr>
            <a:r>
              <a:rPr lang="en-GB" dirty="0" smtClean="0"/>
              <a:t>Relations:    likes(john, apples)</a:t>
            </a:r>
          </a:p>
          <a:p>
            <a:pPr lvl="1" eaLnBrk="1" fontAlgn="auto" hangingPunct="1">
              <a:spcAft>
                <a:spcPts val="0"/>
              </a:spcAft>
              <a:defRPr/>
            </a:pPr>
            <a:r>
              <a:rPr lang="en-GB" dirty="0" smtClean="0"/>
              <a:t>True or false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Predicte</a:t>
            </a:r>
            <a:r>
              <a:rPr lang="en-US" dirty="0" smtClean="0"/>
              <a:t> </a:t>
            </a:r>
            <a:endParaRPr lang="en-US" dirty="0"/>
          </a:p>
        </p:txBody>
      </p:sp>
      <p:sp>
        <p:nvSpPr>
          <p:cNvPr id="3" name="Content Placeholder 2"/>
          <p:cNvSpPr>
            <a:spLocks noGrp="1"/>
          </p:cNvSpPr>
          <p:nvPr>
            <p:ph idx="1"/>
          </p:nvPr>
        </p:nvSpPr>
        <p:spPr/>
        <p:txBody>
          <a:bodyPr>
            <a:normAutofit fontScale="92500"/>
          </a:bodyPr>
          <a:lstStyle/>
          <a:p>
            <a:r>
              <a:rPr lang="en-US" dirty="0" smtClean="0"/>
              <a:t>Every complete sentence contains two </a:t>
            </a:r>
            <a:r>
              <a:rPr lang="en-US" dirty="0" err="1" smtClean="0"/>
              <a:t>partes</a:t>
            </a:r>
            <a:r>
              <a:rPr lang="en-US" dirty="0" smtClean="0"/>
              <a:t>: a “subject” and a “predicate”</a:t>
            </a:r>
          </a:p>
          <a:p>
            <a:r>
              <a:rPr lang="en-US" dirty="0" smtClean="0"/>
              <a:t>The subject is what (or whom) the sentence is about </a:t>
            </a:r>
          </a:p>
          <a:p>
            <a:r>
              <a:rPr lang="en-US" dirty="0" smtClean="0"/>
              <a:t>The predicate tells something about the subject </a:t>
            </a:r>
          </a:p>
          <a:p>
            <a:pPr lvl="1"/>
            <a:r>
              <a:rPr lang="en-US" dirty="0" err="1" smtClean="0"/>
              <a:t>i.e</a:t>
            </a:r>
            <a:r>
              <a:rPr lang="en-US" dirty="0" smtClean="0"/>
              <a:t>  A sentence “Jon {runs} ”</a:t>
            </a:r>
          </a:p>
          <a:p>
            <a:r>
              <a:rPr lang="en-US" dirty="0" smtClean="0"/>
              <a:t>Predicate is a verb phrase template that describes a property of object or a relation among objects represented by the variables. </a:t>
            </a: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dirty="0" smtClean="0"/>
              <a:t>The </a:t>
            </a:r>
            <a:r>
              <a:rPr lang="en-US" dirty="0" smtClean="0"/>
              <a:t>car </a:t>
            </a:r>
            <a:r>
              <a:rPr lang="en-US" dirty="0" smtClean="0"/>
              <a:t>Tom is driving is blue;</a:t>
            </a:r>
          </a:p>
          <a:p>
            <a:pPr lvl="1"/>
            <a:r>
              <a:rPr lang="en-US" dirty="0" smtClean="0"/>
              <a:t>The sky is blue;</a:t>
            </a:r>
          </a:p>
          <a:p>
            <a:pPr lvl="1"/>
            <a:r>
              <a:rPr lang="en-US" dirty="0" smtClean="0"/>
              <a:t>The cover of this book is blue</a:t>
            </a:r>
          </a:p>
          <a:p>
            <a:r>
              <a:rPr lang="en-US" dirty="0" smtClean="0"/>
              <a:t>Predicate is “is blue” describes property </a:t>
            </a:r>
          </a:p>
          <a:p>
            <a:r>
              <a:rPr lang="en-US" dirty="0" smtClean="0"/>
              <a:t>Predicates are given names; let B is name for predicate “is blue”</a:t>
            </a:r>
          </a:p>
          <a:p>
            <a:r>
              <a:rPr lang="en-US" dirty="0" smtClean="0"/>
              <a:t>Sentence is represented as B(x), as “x is blue”</a:t>
            </a:r>
          </a:p>
          <a:p>
            <a:r>
              <a:rPr lang="en-US" dirty="0" err="1" smtClean="0"/>
              <a:t>Symble</a:t>
            </a:r>
            <a:r>
              <a:rPr lang="en-US" dirty="0" smtClean="0"/>
              <a:t> “x” represents an arbitrary object </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Predicate logic expressions </a:t>
            </a:r>
            <a:endParaRPr lang="en-US" dirty="0"/>
          </a:p>
        </p:txBody>
      </p:sp>
      <p:sp>
        <p:nvSpPr>
          <p:cNvPr id="3" name="Content Placeholder 2"/>
          <p:cNvSpPr>
            <a:spLocks noGrp="1"/>
          </p:cNvSpPr>
          <p:nvPr>
            <p:ph idx="1"/>
          </p:nvPr>
        </p:nvSpPr>
        <p:spPr/>
        <p:txBody>
          <a:bodyPr>
            <a:normAutofit lnSpcReduction="10000"/>
          </a:bodyPr>
          <a:lstStyle/>
          <a:p>
            <a:r>
              <a:rPr lang="en-US" dirty="0" smtClean="0"/>
              <a:t>The logical operators   &amp;&amp; ,|| </a:t>
            </a:r>
          </a:p>
          <a:p>
            <a:r>
              <a:rPr lang="en-US" dirty="0" smtClean="0"/>
              <a:t>Quantifiers &lt; &gt; </a:t>
            </a:r>
          </a:p>
          <a:p>
            <a:r>
              <a:rPr lang="en-US" dirty="0" smtClean="0"/>
              <a:t>Universal quantifiers </a:t>
            </a:r>
          </a:p>
          <a:p>
            <a:r>
              <a:rPr lang="en-US" dirty="0" smtClean="0"/>
              <a:t>Existential quantifiers </a:t>
            </a:r>
          </a:p>
          <a:p>
            <a:endParaRPr lang="en-US" dirty="0" smtClean="0"/>
          </a:p>
          <a:p>
            <a:endParaRPr lang="en-US" dirty="0" smtClean="0"/>
          </a:p>
          <a:p>
            <a:pPr>
              <a:defRPr/>
            </a:pPr>
            <a:r>
              <a:rPr lang="en-GB" dirty="0" smtClean="0"/>
              <a:t>In predicate logic each atom is a predicate</a:t>
            </a:r>
          </a:p>
          <a:p>
            <a:pPr lvl="1">
              <a:defRPr/>
            </a:pPr>
            <a:r>
              <a:rPr lang="en-GB" dirty="0" smtClean="0"/>
              <a:t>e.g. first order logic, higher-order logic</a:t>
            </a:r>
          </a:p>
          <a:p>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Organizing the Knowledge</a:t>
            </a:r>
            <a:endParaRPr lang="en-US" dirty="0"/>
          </a:p>
        </p:txBody>
      </p:sp>
      <p:sp>
        <p:nvSpPr>
          <p:cNvPr id="3" name="Content Placeholder 2"/>
          <p:cNvSpPr>
            <a:spLocks noGrp="1"/>
          </p:cNvSpPr>
          <p:nvPr>
            <p:ph idx="1"/>
          </p:nvPr>
        </p:nvSpPr>
        <p:spPr/>
        <p:txBody>
          <a:bodyPr/>
          <a:lstStyle/>
          <a:p>
            <a:r>
              <a:rPr lang="en-AU" dirty="0" smtClean="0"/>
              <a:t>Representing the knowledge</a:t>
            </a:r>
          </a:p>
          <a:p>
            <a:pPr lvl="1"/>
            <a:r>
              <a:rPr lang="en-AU" dirty="0" smtClean="0"/>
              <a:t>Frames</a:t>
            </a:r>
          </a:p>
          <a:p>
            <a:pPr lvl="1"/>
            <a:r>
              <a:rPr lang="en-AU" dirty="0" smtClean="0"/>
              <a:t>Semantic Networks</a:t>
            </a:r>
          </a:p>
          <a:p>
            <a:pPr lvl="1"/>
            <a:r>
              <a:rPr lang="en-AU" dirty="0" smtClean="0"/>
              <a:t>Rules</a:t>
            </a:r>
          </a:p>
          <a:p>
            <a:pPr lvl="1"/>
            <a:r>
              <a:rPr lang="en-AU" dirty="0" smtClean="0"/>
              <a:t>Propositional and Predicate Logic</a:t>
            </a: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2200"/>
            <a:ext cx="8229600" cy="1143000"/>
          </a:xfrm>
        </p:spPr>
        <p:txBody>
          <a:bodyPr/>
          <a:lstStyle/>
          <a:p>
            <a:r>
              <a:rPr lang="en-AU" dirty="0" smtClean="0"/>
              <a:t>Expert System</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a:ln/>
        </p:spPr>
        <p:txBody>
          <a:bodyPr/>
          <a:lstStyle/>
          <a:p>
            <a:r>
              <a:rPr lang="en-AU" dirty="0"/>
              <a:t>Expert System</a:t>
            </a:r>
          </a:p>
        </p:txBody>
      </p:sp>
      <p:sp>
        <p:nvSpPr>
          <p:cNvPr id="45059" name="Rectangle 3"/>
          <p:cNvSpPr>
            <a:spLocks noGrp="1" noChangeArrowheads="1"/>
          </p:cNvSpPr>
          <p:nvPr>
            <p:ph type="body" idx="1"/>
          </p:nvPr>
        </p:nvSpPr>
        <p:spPr>
          <a:xfrm>
            <a:off x="762000" y="1447800"/>
            <a:ext cx="7962900" cy="4114800"/>
          </a:xfrm>
          <a:noFill/>
          <a:ln/>
        </p:spPr>
        <p:txBody>
          <a:bodyPr>
            <a:normAutofit lnSpcReduction="10000"/>
          </a:bodyPr>
          <a:lstStyle/>
          <a:p>
            <a:r>
              <a:rPr lang="en-AU"/>
              <a:t>Computer software that:</a:t>
            </a:r>
          </a:p>
          <a:p>
            <a:pPr lvl="1"/>
            <a:r>
              <a:rPr lang="en-AU"/>
              <a:t>Emulates human expert</a:t>
            </a:r>
          </a:p>
          <a:p>
            <a:pPr lvl="1"/>
            <a:r>
              <a:rPr lang="en-AU"/>
              <a:t>Deals with small, well defined domains of expertise</a:t>
            </a:r>
          </a:p>
          <a:p>
            <a:pPr lvl="1"/>
            <a:r>
              <a:rPr lang="en-AU"/>
              <a:t>Is able to solve real-world problems</a:t>
            </a:r>
          </a:p>
          <a:p>
            <a:pPr lvl="1"/>
            <a:r>
              <a:rPr lang="en-AU"/>
              <a:t>Is able to act as a cost-effective consultant</a:t>
            </a:r>
          </a:p>
          <a:p>
            <a:pPr lvl="1"/>
            <a:r>
              <a:rPr lang="en-AU"/>
              <a:t>Can explains reasoning behind any solutions it finds</a:t>
            </a:r>
          </a:p>
          <a:p>
            <a:pPr lvl="1"/>
            <a:r>
              <a:rPr lang="en-AU"/>
              <a:t>Should be able to learn from experience.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AU"/>
              <a:t>Expert System</a:t>
            </a:r>
          </a:p>
        </p:txBody>
      </p:sp>
      <p:sp>
        <p:nvSpPr>
          <p:cNvPr id="6147" name="Rectangle 3"/>
          <p:cNvSpPr>
            <a:spLocks noGrp="1" noChangeArrowheads="1"/>
          </p:cNvSpPr>
          <p:nvPr>
            <p:ph type="body" idx="1"/>
          </p:nvPr>
        </p:nvSpPr>
        <p:spPr>
          <a:noFill/>
          <a:ln/>
        </p:spPr>
        <p:txBody>
          <a:bodyPr>
            <a:normAutofit lnSpcReduction="10000"/>
          </a:bodyPr>
          <a:lstStyle/>
          <a:p>
            <a:r>
              <a:rPr lang="en-AU" dirty="0"/>
              <a:t>An expert system is a system that </a:t>
            </a:r>
            <a:r>
              <a:rPr lang="en-AU" dirty="0" smtClean="0"/>
              <a:t>utilizes  </a:t>
            </a:r>
            <a:r>
              <a:rPr lang="en-AU" dirty="0"/>
              <a:t>human knowledge captured in a computer to solve problems that ordinarily require human expertise.(Turban)</a:t>
            </a:r>
          </a:p>
          <a:p>
            <a:r>
              <a:rPr lang="en-AU" dirty="0"/>
              <a:t>A computer program that emulates the behaviour of human experts who are solving real-world problems associated with a particular domain of knowledge. (</a:t>
            </a:r>
            <a:r>
              <a:rPr lang="en-AU" dirty="0" err="1"/>
              <a:t>Pigford</a:t>
            </a:r>
            <a:r>
              <a:rPr lang="en-AU" dirty="0"/>
              <a:t> &amp; </a:t>
            </a:r>
            <a:r>
              <a:rPr lang="en-AU" dirty="0" err="1"/>
              <a:t>Braur</a:t>
            </a:r>
            <a:r>
              <a:rPr lang="en-AU" dirty="0"/>
              <a: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cs typeface="Times New Roman" pitchFamily="18" charset="0"/>
              </a:rPr>
              <a:t>What is an Expert?</a:t>
            </a:r>
          </a:p>
        </p:txBody>
      </p:sp>
      <p:sp>
        <p:nvSpPr>
          <p:cNvPr id="56323" name="Rectangle 3"/>
          <p:cNvSpPr>
            <a:spLocks noGrp="1" noChangeArrowheads="1"/>
          </p:cNvSpPr>
          <p:nvPr>
            <p:ph type="body" idx="1"/>
          </p:nvPr>
        </p:nvSpPr>
        <p:spPr>
          <a:xfrm>
            <a:off x="457200" y="1600200"/>
            <a:ext cx="8229600" cy="4953000"/>
          </a:xfrm>
        </p:spPr>
        <p:txBody>
          <a:bodyPr>
            <a:normAutofit lnSpcReduction="10000"/>
          </a:bodyPr>
          <a:lstStyle/>
          <a:p>
            <a:pPr lvl="1">
              <a:lnSpc>
                <a:spcPct val="90000"/>
              </a:lnSpc>
            </a:pPr>
            <a:r>
              <a:rPr lang="en-US" sz="2400" dirty="0">
                <a:cs typeface="Times New Roman" pitchFamily="18" charset="0"/>
              </a:rPr>
              <a:t>solve simple problems easily.</a:t>
            </a:r>
          </a:p>
          <a:p>
            <a:pPr lvl="1">
              <a:lnSpc>
                <a:spcPct val="90000"/>
              </a:lnSpc>
            </a:pPr>
            <a:r>
              <a:rPr lang="en-US" sz="2400" dirty="0">
                <a:cs typeface="Times New Roman" pitchFamily="18" charset="0"/>
              </a:rPr>
              <a:t>ask appropriate questions (based on external stimuli - sight, sound etc).</a:t>
            </a:r>
          </a:p>
          <a:p>
            <a:pPr lvl="1">
              <a:lnSpc>
                <a:spcPct val="90000"/>
              </a:lnSpc>
            </a:pPr>
            <a:r>
              <a:rPr lang="en-US" sz="2400" dirty="0">
                <a:cs typeface="Times New Roman" pitchFamily="18" charset="0"/>
              </a:rPr>
              <a:t>reformulate questions to obtain answers.</a:t>
            </a:r>
          </a:p>
          <a:p>
            <a:pPr lvl="1">
              <a:lnSpc>
                <a:spcPct val="90000"/>
              </a:lnSpc>
            </a:pPr>
            <a:r>
              <a:rPr lang="en-US" sz="2400" dirty="0">
                <a:cs typeface="Times New Roman" pitchFamily="18" charset="0"/>
              </a:rPr>
              <a:t>explain why they asked the question.</a:t>
            </a:r>
          </a:p>
          <a:p>
            <a:pPr lvl="1">
              <a:lnSpc>
                <a:spcPct val="90000"/>
              </a:lnSpc>
            </a:pPr>
            <a:r>
              <a:rPr lang="en-US" sz="2400" dirty="0">
                <a:cs typeface="Times New Roman" pitchFamily="18" charset="0"/>
              </a:rPr>
              <a:t>explain why conclusion reached.</a:t>
            </a:r>
          </a:p>
          <a:p>
            <a:pPr lvl="1">
              <a:lnSpc>
                <a:spcPct val="90000"/>
              </a:lnSpc>
            </a:pPr>
            <a:r>
              <a:rPr lang="en-US" sz="2400" dirty="0">
                <a:cs typeface="Times New Roman" pitchFamily="18" charset="0"/>
              </a:rPr>
              <a:t>judge the reliability of their own conclusions.</a:t>
            </a:r>
          </a:p>
          <a:p>
            <a:pPr lvl="1">
              <a:lnSpc>
                <a:spcPct val="90000"/>
              </a:lnSpc>
            </a:pPr>
            <a:r>
              <a:rPr lang="en-US" sz="2400" dirty="0">
                <a:cs typeface="Times New Roman" pitchFamily="18" charset="0"/>
              </a:rPr>
              <a:t>talk easily with other experts in their field.</a:t>
            </a:r>
          </a:p>
          <a:p>
            <a:pPr lvl="1">
              <a:lnSpc>
                <a:spcPct val="90000"/>
              </a:lnSpc>
            </a:pPr>
            <a:r>
              <a:rPr lang="en-US" sz="2400" dirty="0">
                <a:cs typeface="Times New Roman" pitchFamily="18" charset="0"/>
              </a:rPr>
              <a:t>learn from experience.</a:t>
            </a:r>
          </a:p>
          <a:p>
            <a:pPr lvl="1">
              <a:lnSpc>
                <a:spcPct val="90000"/>
              </a:lnSpc>
            </a:pPr>
            <a:r>
              <a:rPr lang="en-US" sz="2400" dirty="0">
                <a:cs typeface="Times New Roman" pitchFamily="18" charset="0"/>
              </a:rPr>
              <a:t>reason on many levels and use a variety of tools such as heuristics, mathematical models and detailed simulations.</a:t>
            </a:r>
          </a:p>
          <a:p>
            <a:pPr lvl="1">
              <a:lnSpc>
                <a:spcPct val="90000"/>
              </a:lnSpc>
            </a:pPr>
            <a:r>
              <a:rPr lang="en-US" sz="2400" dirty="0">
                <a:cs typeface="Times New Roman" pitchFamily="18" charset="0"/>
              </a:rPr>
              <a:t>transfer knowledge from one domain to another.</a:t>
            </a:r>
          </a:p>
          <a:p>
            <a:pPr lvl="1">
              <a:lnSpc>
                <a:spcPct val="90000"/>
              </a:lnSpc>
            </a:pPr>
            <a:r>
              <a:rPr lang="en-US" sz="2400" dirty="0">
                <a:cs typeface="Times New Roman" pitchFamily="18" charset="0"/>
              </a:rPr>
              <a:t>use their knowledge efficiently</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p:spPr>
        <p:txBody>
          <a:bodyPr/>
          <a:lstStyle/>
          <a:p>
            <a:r>
              <a:rPr lang="en-AU"/>
              <a:t>Expert System</a:t>
            </a:r>
          </a:p>
        </p:txBody>
      </p:sp>
      <p:sp>
        <p:nvSpPr>
          <p:cNvPr id="7171" name="Rectangle 3"/>
          <p:cNvSpPr>
            <a:spLocks noGrp="1" noChangeArrowheads="1"/>
          </p:cNvSpPr>
          <p:nvPr>
            <p:ph type="body" idx="1"/>
          </p:nvPr>
        </p:nvSpPr>
        <p:spPr>
          <a:noFill/>
          <a:ln/>
        </p:spPr>
        <p:txBody>
          <a:bodyPr/>
          <a:lstStyle/>
          <a:p>
            <a:r>
              <a:rPr lang="en-AU" dirty="0"/>
              <a:t>Expert Systems manipulate knowledge while conventional programs manipulate data.</a:t>
            </a:r>
          </a:p>
          <a:p>
            <a:r>
              <a:rPr lang="en-AU" dirty="0"/>
              <a:t>An expert system is often defined by its structure</a:t>
            </a:r>
            <a:r>
              <a:rPr lang="en-AU" dirty="0" smtClean="0"/>
              <a:t>.</a:t>
            </a:r>
            <a:endParaRPr lang="en-AU"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Expert Systems </a:t>
            </a:r>
            <a:endParaRPr lang="en-US" dirty="0"/>
          </a:p>
        </p:txBody>
      </p:sp>
      <p:sp>
        <p:nvSpPr>
          <p:cNvPr id="3" name="Content Placeholder 2"/>
          <p:cNvSpPr>
            <a:spLocks noGrp="1"/>
          </p:cNvSpPr>
          <p:nvPr>
            <p:ph sz="quarter" idx="1"/>
          </p:nvPr>
        </p:nvSpPr>
        <p:spPr/>
        <p:txBody>
          <a:bodyPr/>
          <a:lstStyle/>
          <a:p>
            <a:r>
              <a:rPr lang="en-US" dirty="0" smtClean="0">
                <a:latin typeface="NewCenturySchlbk" charset="0"/>
              </a:rPr>
              <a:t>Provide Direct Application of Expertise</a:t>
            </a:r>
          </a:p>
          <a:p>
            <a:pPr>
              <a:buFont typeface="Monotype Sorts" pitchFamily="2" charset="2"/>
              <a:buNone/>
            </a:pPr>
            <a:r>
              <a:rPr lang="en-US" dirty="0" smtClean="0">
                <a:latin typeface="NewCenturySchlbk" charset="0"/>
              </a:rPr>
              <a:t> </a:t>
            </a:r>
          </a:p>
          <a:p>
            <a:r>
              <a:rPr lang="en-US" dirty="0" smtClean="0">
                <a:latin typeface="NewCenturySchlbk" charset="0"/>
              </a:rPr>
              <a:t>Expert Systems Do Not Replace Experts, But They</a:t>
            </a:r>
          </a:p>
          <a:p>
            <a:pPr lvl="1"/>
            <a:r>
              <a:rPr lang="en-US" dirty="0" smtClean="0">
                <a:latin typeface="NewCenturySchlbk" charset="0"/>
              </a:rPr>
              <a:t>Make their Knowledge and Experience More Widely Available</a:t>
            </a:r>
          </a:p>
          <a:p>
            <a:pPr lvl="1"/>
            <a:r>
              <a:rPr lang="en-US" dirty="0" smtClean="0">
                <a:latin typeface="NewCenturySchlbk" charset="0"/>
              </a:rPr>
              <a:t>Permit </a:t>
            </a:r>
            <a:r>
              <a:rPr lang="en-US" dirty="0" err="1" smtClean="0">
                <a:latin typeface="NewCenturySchlbk" charset="0"/>
              </a:rPr>
              <a:t>Nonexperts</a:t>
            </a:r>
            <a:r>
              <a:rPr lang="en-US" dirty="0" smtClean="0">
                <a:latin typeface="NewCenturySchlbk" charset="0"/>
              </a:rPr>
              <a:t> to Work Better</a:t>
            </a:r>
          </a:p>
          <a:p>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ln/>
        </p:spPr>
        <p:txBody>
          <a:bodyPr/>
          <a:lstStyle/>
          <a:p>
            <a:pPr algn="ctr"/>
            <a:r>
              <a:rPr lang="en-US" dirty="0">
                <a:solidFill>
                  <a:schemeClr val="tx1"/>
                </a:solidFill>
                <a:latin typeface="NewCenturySchlbk" charset="0"/>
              </a:rPr>
              <a:t>Transferring Expertise</a:t>
            </a:r>
            <a:r>
              <a:rPr lang="en-US" dirty="0">
                <a:solidFill>
                  <a:schemeClr val="tx1"/>
                </a:solidFill>
                <a:latin typeface="Century Schoolbook" pitchFamily="18" charset="0"/>
              </a:rPr>
              <a:t> </a:t>
            </a:r>
          </a:p>
        </p:txBody>
      </p:sp>
      <p:sp>
        <p:nvSpPr>
          <p:cNvPr id="48131" name="Rectangle 3"/>
          <p:cNvSpPr>
            <a:spLocks noGrp="1" noChangeArrowheads="1"/>
          </p:cNvSpPr>
          <p:nvPr>
            <p:ph type="body" idx="1"/>
          </p:nvPr>
        </p:nvSpPr>
        <p:spPr>
          <a:noFill/>
          <a:ln/>
        </p:spPr>
        <p:txBody>
          <a:bodyPr/>
          <a:lstStyle/>
          <a:p>
            <a:pPr>
              <a:buSzPct val="70000"/>
            </a:pPr>
            <a:r>
              <a:rPr lang="en-US" sz="2400" dirty="0">
                <a:latin typeface="NewCenturySchlbk" charset="0"/>
              </a:rPr>
              <a:t>Objective of an expert system </a:t>
            </a:r>
          </a:p>
          <a:p>
            <a:pPr lvl="1"/>
            <a:r>
              <a:rPr lang="en-US" sz="2400" dirty="0">
                <a:latin typeface="NewCenturySchlbk" charset="0"/>
              </a:rPr>
              <a:t>To transfer expertise from an expert to a computer system and </a:t>
            </a:r>
          </a:p>
          <a:p>
            <a:pPr lvl="1"/>
            <a:r>
              <a:rPr lang="en-US" sz="2400" dirty="0">
                <a:latin typeface="NewCenturySchlbk" charset="0"/>
              </a:rPr>
              <a:t>Then on to other humans (</a:t>
            </a:r>
            <a:r>
              <a:rPr lang="en-US" sz="2400" dirty="0" err="1">
                <a:latin typeface="NewCenturySchlbk" charset="0"/>
              </a:rPr>
              <a:t>nonexperts</a:t>
            </a:r>
            <a:r>
              <a:rPr lang="en-US" sz="2400" dirty="0">
                <a:latin typeface="NewCenturySchlbk" charset="0"/>
              </a:rPr>
              <a:t>)</a:t>
            </a:r>
          </a:p>
          <a:p>
            <a:pPr>
              <a:buSzPct val="70000"/>
            </a:pPr>
            <a:r>
              <a:rPr lang="en-US" sz="2400" dirty="0">
                <a:latin typeface="NewCenturySchlbk" charset="0"/>
              </a:rPr>
              <a:t>Activities</a:t>
            </a:r>
          </a:p>
          <a:p>
            <a:pPr lvl="1"/>
            <a:r>
              <a:rPr lang="en-US" sz="2400" dirty="0">
                <a:latin typeface="NewCenturySchlbk" charset="0"/>
              </a:rPr>
              <a:t>Knowledge acquisition </a:t>
            </a:r>
          </a:p>
          <a:p>
            <a:pPr lvl="1"/>
            <a:r>
              <a:rPr lang="en-US" sz="2400" dirty="0">
                <a:latin typeface="NewCenturySchlbk" charset="0"/>
              </a:rPr>
              <a:t>Knowledge representation </a:t>
            </a:r>
          </a:p>
          <a:p>
            <a:pPr lvl="1"/>
            <a:r>
              <a:rPr lang="en-US" sz="2400" dirty="0">
                <a:latin typeface="NewCenturySchlbk" charset="0"/>
              </a:rPr>
              <a:t>Knowledge </a:t>
            </a:r>
            <a:r>
              <a:rPr lang="en-US" sz="2400" dirty="0" err="1">
                <a:latin typeface="NewCenturySchlbk" charset="0"/>
              </a:rPr>
              <a:t>inferencing</a:t>
            </a:r>
            <a:r>
              <a:rPr lang="en-US" sz="2400" dirty="0">
                <a:latin typeface="NewCenturySchlbk" charset="0"/>
              </a:rPr>
              <a:t> </a:t>
            </a:r>
          </a:p>
          <a:p>
            <a:pPr lvl="1"/>
            <a:r>
              <a:rPr lang="en-US" sz="2400" dirty="0">
                <a:latin typeface="NewCenturySchlbk" charset="0"/>
              </a:rPr>
              <a:t>Knowledge transfer to the user</a:t>
            </a:r>
          </a:p>
          <a:p>
            <a:pPr>
              <a:buSzPct val="70000"/>
            </a:pPr>
            <a:r>
              <a:rPr lang="en-US" sz="2400" dirty="0">
                <a:latin typeface="NewCenturySchlbk" charset="0"/>
              </a:rPr>
              <a:t>Knowledge is stored in a </a:t>
            </a:r>
            <a:r>
              <a:rPr lang="en-US" sz="2400" i="1" dirty="0">
                <a:latin typeface="NewCenturySchlbk" charset="0"/>
              </a:rPr>
              <a:t>knowledge base</a:t>
            </a:r>
          </a:p>
        </p:txBody>
      </p:sp>
      <p:graphicFrame>
        <p:nvGraphicFramePr>
          <p:cNvPr id="48132" name="Object 4"/>
          <p:cNvGraphicFramePr>
            <a:graphicFrameLocks/>
          </p:cNvGraphicFramePr>
          <p:nvPr/>
        </p:nvGraphicFramePr>
        <p:xfrm>
          <a:off x="6477000" y="3352800"/>
          <a:ext cx="2193925" cy="1576388"/>
        </p:xfrm>
        <a:graphic>
          <a:graphicData uri="http://schemas.openxmlformats.org/presentationml/2006/ole">
            <p:oleObj spid="_x0000_s1026" name="ClipArt" r:id="rId4" imgW="2193840" imgH="1576080" progId="">
              <p:embed/>
            </p:oleObj>
          </a:graphicData>
        </a:graphic>
      </p:graphicFrame>
      <p:sp>
        <p:nvSpPr>
          <p:cNvPr id="48133" name="Rectangle 5"/>
          <p:cNvSpPr>
            <a:spLocks noChangeArrowheads="1"/>
          </p:cNvSpPr>
          <p:nvPr/>
        </p:nvSpPr>
        <p:spPr bwMode="auto">
          <a:xfrm>
            <a:off x="2133600" y="6457950"/>
            <a:ext cx="5013325" cy="396875"/>
          </a:xfrm>
          <a:prstGeom prst="rect">
            <a:avLst/>
          </a:prstGeom>
          <a:noFill/>
          <a:ln w="9525">
            <a:noFill/>
            <a:miter lim="800000"/>
            <a:headEnd/>
            <a:tailEnd/>
          </a:ln>
          <a:effectLst/>
        </p:spPr>
        <p:txBody>
          <a:bodyPr wrap="none" lIns="92075" tIns="46038" rIns="92075" bIns="46038">
            <a:spAutoFit/>
          </a:bodyPr>
          <a:lstStyle/>
          <a:p>
            <a:r>
              <a:rPr lang="en-US" sz="1000">
                <a:latin typeface="Arial" pitchFamily="34" charset="0"/>
              </a:rPr>
              <a:t>Decision Support Systems and Intelligent Systems, Efraim Turban and Jay E. Aronson</a:t>
            </a:r>
          </a:p>
          <a:p>
            <a:r>
              <a:rPr lang="en-US" sz="1000">
                <a:latin typeface="Arial" pitchFamily="34" charset="0"/>
              </a:rPr>
              <a:t>6th ed, Copyright 2001, Prentice Hall, Upper Saddle River, NJ</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296863" y="215900"/>
            <a:ext cx="8682037" cy="641350"/>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600" dirty="0"/>
              <a:t>The main players in the development team</a:t>
            </a:r>
          </a:p>
        </p:txBody>
      </p:sp>
      <p:sp>
        <p:nvSpPr>
          <p:cNvPr id="20483" name="Rectangle 3"/>
          <p:cNvSpPr>
            <a:spLocks noChangeArrowheads="1"/>
          </p:cNvSpPr>
          <p:nvPr/>
        </p:nvSpPr>
        <p:spPr bwMode="auto">
          <a:xfrm>
            <a:off x="271463" y="1241425"/>
            <a:ext cx="8478837" cy="3063875"/>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pPr>
            <a:r>
              <a:rPr lang="en-US" sz="3000"/>
              <a:t>There are five members of the expert system development team: the </a:t>
            </a:r>
            <a:r>
              <a:rPr lang="en-US" sz="3000" b="1"/>
              <a:t>domain expert</a:t>
            </a:r>
            <a:r>
              <a:rPr lang="en-US" sz="3000"/>
              <a:t>, the </a:t>
            </a:r>
            <a:r>
              <a:rPr lang="en-US" sz="3000" b="1"/>
              <a:t>knowledge engineer</a:t>
            </a:r>
            <a:r>
              <a:rPr lang="en-US" sz="3000"/>
              <a:t>, the </a:t>
            </a:r>
            <a:r>
              <a:rPr lang="en-US" sz="3000" b="1"/>
              <a:t>programmer</a:t>
            </a:r>
            <a:r>
              <a:rPr lang="en-US" sz="3000"/>
              <a:t>, the </a:t>
            </a:r>
            <a:r>
              <a:rPr lang="en-US" sz="3000" b="1"/>
              <a:t>project manager </a:t>
            </a:r>
            <a:r>
              <a:rPr lang="en-US" sz="3000"/>
              <a:t>and the </a:t>
            </a:r>
            <a:r>
              <a:rPr lang="en-US" sz="3000" b="1"/>
              <a:t>end-user</a:t>
            </a:r>
            <a:r>
              <a:rPr lang="en-US" sz="3000"/>
              <a:t>.</a:t>
            </a:r>
          </a:p>
          <a:p>
            <a:pPr marL="381000" indent="-381000">
              <a:spcBef>
                <a:spcPct val="50000"/>
              </a:spcBef>
              <a:buClr>
                <a:schemeClr val="tx2"/>
              </a:buClr>
              <a:buFont typeface="Wingdings" pitchFamily="2" charset="2"/>
              <a:buChar char="n"/>
            </a:pPr>
            <a:r>
              <a:rPr lang="en-US" sz="3000"/>
              <a:t>The success of their expert system entirely depends on how well the members work together.</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7"/>
          <p:cNvSpPr>
            <a:spLocks noChangeArrowheads="1"/>
          </p:cNvSpPr>
          <p:nvPr/>
        </p:nvSpPr>
        <p:spPr bwMode="auto">
          <a:xfrm>
            <a:off x="669925" y="142875"/>
            <a:ext cx="7796213" cy="595313"/>
          </a:xfrm>
          <a:prstGeom prst="rect">
            <a:avLst/>
          </a:prstGeom>
          <a:noFill/>
          <a:ln w="12700" cap="sq">
            <a:noFill/>
            <a:miter lim="800000"/>
            <a:headEnd type="none" w="sm" len="sm"/>
            <a:tailEnd type="none" w="sm" len="sm"/>
          </a:ln>
          <a:effectLst/>
        </p:spPr>
        <p:txBody>
          <a:bodyPr wrap="none">
            <a:spAutoFit/>
          </a:bodyPr>
          <a:lstStyle/>
          <a:p>
            <a:r>
              <a:rPr lang="en-US" sz="3300"/>
              <a:t>The main players in the development team</a:t>
            </a:r>
          </a:p>
        </p:txBody>
      </p:sp>
      <p:pic>
        <p:nvPicPr>
          <p:cNvPr id="13321" name="Picture 9" descr="G:\books\Pe_uk\Powerpoint\Negnevitsky\final\ppt\ch02\WMF\Slide02-10.wmf"/>
          <p:cNvPicPr>
            <a:picLocks noChangeAspect="1" noChangeArrowheads="1"/>
          </p:cNvPicPr>
          <p:nvPr/>
        </p:nvPicPr>
        <p:blipFill>
          <a:blip r:embed="rId2" cstate="print"/>
          <a:srcRect/>
          <a:stretch>
            <a:fillRect/>
          </a:stretch>
        </p:blipFill>
        <p:spPr bwMode="auto">
          <a:xfrm>
            <a:off x="847725" y="900113"/>
            <a:ext cx="7448550" cy="5305425"/>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domain expert</a:t>
            </a:r>
            <a:endParaRPr lang="en-US" dirty="0"/>
          </a:p>
        </p:txBody>
      </p:sp>
      <p:sp>
        <p:nvSpPr>
          <p:cNvPr id="4" name="Content Placeholder 3"/>
          <p:cNvSpPr>
            <a:spLocks noGrp="1"/>
          </p:cNvSpPr>
          <p:nvPr>
            <p:ph idx="1"/>
          </p:nvPr>
        </p:nvSpPr>
        <p:spPr/>
        <p:txBody>
          <a:bodyPr>
            <a:normAutofit fontScale="85000" lnSpcReduction="20000"/>
          </a:bodyPr>
          <a:lstStyle/>
          <a:p>
            <a:r>
              <a:rPr lang="en-US" dirty="0" smtClean="0"/>
              <a:t>The </a:t>
            </a:r>
            <a:r>
              <a:rPr lang="en-US" b="1" i="1" dirty="0" smtClean="0"/>
              <a:t>domain expert</a:t>
            </a:r>
            <a:r>
              <a:rPr lang="en-US" b="1" dirty="0" smtClean="0"/>
              <a:t> </a:t>
            </a:r>
            <a:r>
              <a:rPr lang="en-US" dirty="0" smtClean="0"/>
              <a:t>is a knowledgeable and skilled person capable of solving problems in a specific area or </a:t>
            </a:r>
            <a:r>
              <a:rPr lang="en-US" i="1" dirty="0" smtClean="0"/>
              <a:t>domain</a:t>
            </a:r>
            <a:r>
              <a:rPr lang="en-US" dirty="0" smtClean="0"/>
              <a:t>. </a:t>
            </a:r>
          </a:p>
          <a:p>
            <a:r>
              <a:rPr lang="en-US" dirty="0" smtClean="0"/>
              <a:t>This person has the greatest expertise in a given domain. This expertise is to be captured in the expert system. </a:t>
            </a:r>
          </a:p>
          <a:p>
            <a:r>
              <a:rPr lang="en-US" dirty="0" smtClean="0"/>
              <a:t>Therefore, the expert must be able to communicate his or her knowledge, be willing to participate in the expert system development and commit a substantial amount of time to the project. </a:t>
            </a:r>
          </a:p>
          <a:p>
            <a:r>
              <a:rPr lang="en-US" dirty="0" smtClean="0"/>
              <a:t>The domain expert is the most important player in the expert system development team.</a:t>
            </a:r>
          </a:p>
          <a:p>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knowledge engineer</a:t>
            </a:r>
            <a:endParaRPr lang="en-US" dirty="0"/>
          </a:p>
        </p:txBody>
      </p:sp>
      <p:sp>
        <p:nvSpPr>
          <p:cNvPr id="4" name="Content Placeholder 3"/>
          <p:cNvSpPr>
            <a:spLocks noGrp="1"/>
          </p:cNvSpPr>
          <p:nvPr>
            <p:ph idx="1"/>
          </p:nvPr>
        </p:nvSpPr>
        <p:spPr/>
        <p:txBody>
          <a:bodyPr>
            <a:normAutofit fontScale="70000" lnSpcReduction="20000"/>
          </a:bodyPr>
          <a:lstStyle/>
          <a:p>
            <a:pPr marL="381000" indent="-381000">
              <a:spcBef>
                <a:spcPct val="50000"/>
              </a:spcBef>
              <a:buClr>
                <a:schemeClr val="tx2"/>
              </a:buClr>
              <a:buFont typeface="Wingdings" pitchFamily="2" charset="2"/>
              <a:buChar char="n"/>
            </a:pPr>
            <a:r>
              <a:rPr lang="en-US" dirty="0" smtClean="0"/>
              <a:t>The </a:t>
            </a:r>
            <a:r>
              <a:rPr lang="en-US" b="1" i="1" dirty="0" smtClean="0"/>
              <a:t>knowledge engineer</a:t>
            </a:r>
            <a:r>
              <a:rPr lang="en-US" dirty="0" smtClean="0"/>
              <a:t> is someone who is capable of designing, building and testing an expert system. </a:t>
            </a:r>
          </a:p>
          <a:p>
            <a:pPr marL="381000" indent="-381000">
              <a:spcBef>
                <a:spcPct val="50000"/>
              </a:spcBef>
              <a:buClr>
                <a:schemeClr val="tx2"/>
              </a:buClr>
              <a:buFont typeface="Wingdings" pitchFamily="2" charset="2"/>
              <a:buChar char="n"/>
            </a:pPr>
            <a:r>
              <a:rPr lang="en-US" dirty="0" smtClean="0"/>
              <a:t>He or she interviews the domain expert to find out how a particular problem is solved. </a:t>
            </a:r>
          </a:p>
          <a:p>
            <a:pPr marL="381000" indent="-381000">
              <a:spcBef>
                <a:spcPct val="50000"/>
              </a:spcBef>
              <a:buClr>
                <a:schemeClr val="tx2"/>
              </a:buClr>
              <a:buFont typeface="Wingdings" pitchFamily="2" charset="2"/>
              <a:buChar char="n"/>
            </a:pPr>
            <a:r>
              <a:rPr lang="en-US" dirty="0" smtClean="0"/>
              <a:t>The knowledge engineer establishes what reasoning methods the expert uses to handle facts and rules and decides how to represent them in the expert system. </a:t>
            </a:r>
          </a:p>
          <a:p>
            <a:pPr marL="381000" indent="-381000">
              <a:spcBef>
                <a:spcPct val="50000"/>
              </a:spcBef>
              <a:buClr>
                <a:schemeClr val="tx2"/>
              </a:buClr>
              <a:buFont typeface="Wingdings" pitchFamily="2" charset="2"/>
              <a:buChar char="n"/>
            </a:pPr>
            <a:r>
              <a:rPr lang="en-US" dirty="0" smtClean="0"/>
              <a:t>The knowledge engineer then chooses some development software or an expert system shell, or looks at programming languages for encoding the knowledge. </a:t>
            </a:r>
          </a:p>
          <a:p>
            <a:pPr marL="381000" indent="-381000">
              <a:spcBef>
                <a:spcPct val="50000"/>
              </a:spcBef>
              <a:buClr>
                <a:schemeClr val="tx2"/>
              </a:buClr>
              <a:buFont typeface="Wingdings" pitchFamily="2" charset="2"/>
              <a:buChar char="n"/>
            </a:pPr>
            <a:r>
              <a:rPr lang="en-US" dirty="0" smtClean="0"/>
              <a:t>And finally, the knowledge engineer is responsible for testing, revising and integrating the expert system into the workplace.</a:t>
            </a:r>
          </a:p>
          <a:p>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programmer</a:t>
            </a:r>
            <a:endParaRPr lang="en-US" dirty="0"/>
          </a:p>
        </p:txBody>
      </p:sp>
      <p:sp>
        <p:nvSpPr>
          <p:cNvPr id="4" name="Content Placeholder 3"/>
          <p:cNvSpPr>
            <a:spLocks noGrp="1"/>
          </p:cNvSpPr>
          <p:nvPr>
            <p:ph idx="1"/>
          </p:nvPr>
        </p:nvSpPr>
        <p:spPr/>
        <p:txBody>
          <a:bodyPr>
            <a:normAutofit fontScale="85000" lnSpcReduction="10000"/>
          </a:bodyPr>
          <a:lstStyle/>
          <a:p>
            <a:r>
              <a:rPr lang="en-US" dirty="0" smtClean="0"/>
              <a:t>The </a:t>
            </a:r>
            <a:r>
              <a:rPr lang="en-US" b="1" i="1" dirty="0" smtClean="0"/>
              <a:t>programmer </a:t>
            </a:r>
            <a:r>
              <a:rPr lang="en-US" dirty="0" smtClean="0"/>
              <a:t>is the person responsible for the actual programming, describing the domain knowledge in terms that a computer can understand.</a:t>
            </a:r>
          </a:p>
          <a:p>
            <a:r>
              <a:rPr lang="en-US" dirty="0" smtClean="0"/>
              <a:t> The programmer needs to have skills  in symbolic programming in such AI languages as CLISP, Prolog and OPS5 and also some experience in the application of different types of expert system shells. </a:t>
            </a:r>
          </a:p>
          <a:p>
            <a:r>
              <a:rPr lang="en-US" dirty="0" smtClean="0"/>
              <a:t>In addition, the programmer should know conventional programming languages like C, C++, C# and Basic. </a:t>
            </a:r>
          </a:p>
          <a:p>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The project manager</a:t>
            </a:r>
            <a:endParaRPr lang="en-US" dirty="0"/>
          </a:p>
        </p:txBody>
      </p:sp>
      <p:sp>
        <p:nvSpPr>
          <p:cNvPr id="4" name="Content Placeholder 3"/>
          <p:cNvSpPr>
            <a:spLocks noGrp="1"/>
          </p:cNvSpPr>
          <p:nvPr>
            <p:ph idx="1"/>
          </p:nvPr>
        </p:nvSpPr>
        <p:spPr/>
        <p:txBody>
          <a:bodyPr>
            <a:normAutofit/>
          </a:bodyPr>
          <a:lstStyle/>
          <a:p>
            <a:pPr marL="381000" indent="-381000">
              <a:lnSpc>
                <a:spcPct val="95000"/>
              </a:lnSpc>
              <a:spcBef>
                <a:spcPct val="30000"/>
              </a:spcBef>
              <a:buClr>
                <a:schemeClr val="tx2"/>
              </a:buClr>
              <a:buFont typeface="Wingdings" pitchFamily="2" charset="2"/>
              <a:buChar char="n"/>
            </a:pPr>
            <a:r>
              <a:rPr lang="en-US" dirty="0" smtClean="0"/>
              <a:t>The </a:t>
            </a:r>
            <a:r>
              <a:rPr lang="en-US" b="1" i="1" dirty="0" smtClean="0"/>
              <a:t>project manager </a:t>
            </a:r>
            <a:r>
              <a:rPr lang="en-US" dirty="0" smtClean="0"/>
              <a:t>is the leader of the expert system development team, responsible for keeping the project on track. </a:t>
            </a:r>
          </a:p>
          <a:p>
            <a:pPr marL="381000" indent="-381000">
              <a:lnSpc>
                <a:spcPct val="95000"/>
              </a:lnSpc>
              <a:spcBef>
                <a:spcPct val="30000"/>
              </a:spcBef>
              <a:buClr>
                <a:schemeClr val="tx2"/>
              </a:buClr>
              <a:buFont typeface="Wingdings" pitchFamily="2" charset="2"/>
              <a:buChar char="n"/>
            </a:pPr>
            <a:r>
              <a:rPr lang="en-US" dirty="0" smtClean="0"/>
              <a:t>He or she makes sure that all deliverables and milestones are met, interacts with the expert, knowledge engineer, programmer and end-user.</a:t>
            </a:r>
          </a:p>
          <a:p>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end-user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b="1" i="1" dirty="0" smtClean="0"/>
              <a:t>end-user</a:t>
            </a:r>
            <a:r>
              <a:rPr lang="en-US" dirty="0" smtClean="0"/>
              <a:t>, often called just the </a:t>
            </a:r>
            <a:r>
              <a:rPr lang="en-US" i="1" dirty="0" smtClean="0"/>
              <a:t>user</a:t>
            </a:r>
            <a:r>
              <a:rPr lang="en-US" dirty="0" smtClean="0"/>
              <a:t>, is a person who uses the expert system when it is developed. </a:t>
            </a:r>
          </a:p>
          <a:p>
            <a:r>
              <a:rPr lang="en-US" dirty="0" smtClean="0"/>
              <a:t>The user must not only be confident in the expert system performance but also feel comfortable using it.</a:t>
            </a:r>
          </a:p>
          <a:p>
            <a:r>
              <a:rPr lang="en-US" dirty="0" smtClean="0"/>
              <a:t> Therefore, the design of the user interface of the expert system is also vital for the project’s success; the end-user’s contribution here can </a:t>
            </a:r>
            <a:r>
              <a:rPr lang="en-US" smtClean="0"/>
              <a:t>be </a:t>
            </a:r>
            <a:r>
              <a:rPr lang="en-US" smtClean="0"/>
              <a:t>critical </a:t>
            </a:r>
            <a:r>
              <a:rPr lang="en-US" dirty="0" smtClean="0"/>
              <a:t>.</a:t>
            </a:r>
            <a:endParaRPr lang="en-US" dirty="0" smtClean="0"/>
          </a:p>
          <a:p>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279400" y="979488"/>
            <a:ext cx="8737600" cy="5334000"/>
          </a:xfrm>
          <a:prstGeom prst="rect">
            <a:avLst/>
          </a:prstGeom>
          <a:noFill/>
          <a:ln w="12700" cap="sq">
            <a:noFill/>
            <a:miter lim="800000"/>
            <a:headEnd type="none" w="sm" len="sm"/>
            <a:tailEnd type="none" w="sm" len="sm"/>
          </a:ln>
          <a:effectLst/>
        </p:spPr>
        <p:txBody>
          <a:bodyPr>
            <a:spAutoFit/>
          </a:bodyPr>
          <a:lstStyle/>
          <a:p>
            <a:pPr marL="381000" indent="-381000">
              <a:lnSpc>
                <a:spcPct val="95000"/>
              </a:lnSpc>
              <a:spcBef>
                <a:spcPct val="50000"/>
              </a:spcBef>
              <a:buClr>
                <a:schemeClr val="tx2"/>
              </a:buClr>
              <a:buFont typeface="Wingdings" pitchFamily="2" charset="2"/>
              <a:buChar char="n"/>
            </a:pPr>
            <a:r>
              <a:rPr lang="en-US" sz="3000"/>
              <a:t>In the early seventies, Newell and Simon from Carnegie-Mellon University proposed a production system model, the foundation of the modern rule- based expert systems.</a:t>
            </a:r>
          </a:p>
          <a:p>
            <a:pPr marL="381000" indent="-381000">
              <a:lnSpc>
                <a:spcPct val="95000"/>
              </a:lnSpc>
              <a:spcBef>
                <a:spcPct val="50000"/>
              </a:spcBef>
              <a:buClr>
                <a:schemeClr val="tx2"/>
              </a:buClr>
              <a:buFont typeface="Wingdings" pitchFamily="2" charset="2"/>
              <a:buChar char="n"/>
            </a:pPr>
            <a:r>
              <a:rPr lang="en-US" sz="3000"/>
              <a:t>The production model is based on the idea that humans solve problems by applying their knowledge (expressed as production rules) to a given problem represented by problem-specific information.</a:t>
            </a:r>
          </a:p>
          <a:p>
            <a:pPr marL="381000" indent="-381000">
              <a:lnSpc>
                <a:spcPct val="95000"/>
              </a:lnSpc>
              <a:spcBef>
                <a:spcPct val="50000"/>
              </a:spcBef>
              <a:buClr>
                <a:schemeClr val="tx2"/>
              </a:buClr>
              <a:buFont typeface="Wingdings" pitchFamily="2" charset="2"/>
              <a:buChar char="n"/>
            </a:pPr>
            <a:r>
              <a:rPr lang="en-US" sz="3000"/>
              <a:t>The production rules are stored in the long-term memory and the problem-specific information or facts in the short-term memory.</a:t>
            </a:r>
          </a:p>
        </p:txBody>
      </p:sp>
      <p:sp>
        <p:nvSpPr>
          <p:cNvPr id="25603" name="Rectangle 3"/>
          <p:cNvSpPr>
            <a:spLocks noChangeArrowheads="1"/>
          </p:cNvSpPr>
          <p:nvPr/>
        </p:nvSpPr>
        <p:spPr bwMode="auto">
          <a:xfrm>
            <a:off x="469900" y="228600"/>
            <a:ext cx="8288338" cy="671513"/>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3800" dirty="0"/>
              <a:t>Structure of a rule-based expert system</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728788" y="365125"/>
            <a:ext cx="5662612" cy="701675"/>
          </a:xfrm>
          <a:prstGeom prst="rect">
            <a:avLst/>
          </a:prstGeom>
          <a:noFill/>
          <a:ln w="12700" cap="sq">
            <a:noFill/>
            <a:miter lim="800000"/>
            <a:headEnd type="none" w="sm" len="sm"/>
            <a:tailEnd type="none" w="sm" len="sm"/>
          </a:ln>
          <a:effectLst/>
        </p:spPr>
        <p:txBody>
          <a:bodyPr wrap="none">
            <a:spAutoFit/>
          </a:bodyPr>
          <a:lstStyle/>
          <a:p>
            <a:r>
              <a:rPr lang="en-US" sz="4000"/>
              <a:t>Production system model</a:t>
            </a:r>
          </a:p>
        </p:txBody>
      </p:sp>
      <p:pic>
        <p:nvPicPr>
          <p:cNvPr id="26628" name="Picture 4" descr="G:\books\Pe_uk\Powerpoint\Negnevitsky\final\ppt\ch02\WMF\Slide02-16.wmf"/>
          <p:cNvPicPr>
            <a:picLocks noChangeAspect="1" noChangeArrowheads="1"/>
          </p:cNvPicPr>
          <p:nvPr/>
        </p:nvPicPr>
        <p:blipFill>
          <a:blip r:embed="rId2" cstate="print"/>
          <a:srcRect/>
          <a:stretch>
            <a:fillRect/>
          </a:stretch>
        </p:blipFill>
        <p:spPr bwMode="auto">
          <a:xfrm>
            <a:off x="365125" y="1338263"/>
            <a:ext cx="8553450" cy="4348162"/>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33375" y="152400"/>
            <a:ext cx="8108053" cy="615553"/>
          </a:xfrm>
          <a:prstGeom prst="rect">
            <a:avLst/>
          </a:prstGeom>
          <a:noFill/>
          <a:ln w="12700" cap="sq">
            <a:noFill/>
            <a:miter lim="800000"/>
            <a:headEnd type="none" w="sm" len="sm"/>
            <a:tailEnd type="none" w="sm" len="sm"/>
          </a:ln>
          <a:effectLst/>
        </p:spPr>
        <p:txBody>
          <a:bodyPr wrap="none">
            <a:spAutoFit/>
          </a:bodyPr>
          <a:lstStyle/>
          <a:p>
            <a:r>
              <a:rPr lang="en-US" sz="3400"/>
              <a:t>Basic structure of a rule-based expert system</a:t>
            </a:r>
          </a:p>
        </p:txBody>
      </p:sp>
      <p:pic>
        <p:nvPicPr>
          <p:cNvPr id="27651" name="Picture 3" descr="G:\books\Pe_uk\Powerpoint\Negnevitsky\final\ppt\ch02\WMF\Slide02-17.wmf"/>
          <p:cNvPicPr>
            <a:picLocks noChangeAspect="1" noChangeArrowheads="1"/>
          </p:cNvPicPr>
          <p:nvPr/>
        </p:nvPicPr>
        <p:blipFill>
          <a:blip r:embed="rId2" cstate="print"/>
          <a:srcRect/>
          <a:stretch>
            <a:fillRect/>
          </a:stretch>
        </p:blipFill>
        <p:spPr bwMode="auto">
          <a:xfrm>
            <a:off x="1157288" y="914400"/>
            <a:ext cx="6829425" cy="5419725"/>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AU" dirty="0" smtClean="0"/>
              <a:t>Organizing the Knowledge</a:t>
            </a:r>
          </a:p>
          <a:p>
            <a:r>
              <a:rPr lang="en-US" dirty="0" smtClean="0"/>
              <a:t>Propositional logic</a:t>
            </a:r>
          </a:p>
          <a:p>
            <a:r>
              <a:rPr lang="en-US" dirty="0" smtClean="0"/>
              <a:t>Predicate Logic</a:t>
            </a:r>
          </a:p>
          <a:p>
            <a:r>
              <a:rPr lang="en-AU" dirty="0" smtClean="0"/>
              <a:t>Expert System</a:t>
            </a:r>
          </a:p>
          <a:p>
            <a:r>
              <a:rPr lang="en-US" dirty="0" smtClean="0"/>
              <a:t>Transferring Expertise </a:t>
            </a:r>
          </a:p>
          <a:p>
            <a:r>
              <a:rPr lang="en-US" dirty="0" smtClean="0"/>
              <a:t>The main players in the development team</a:t>
            </a:r>
          </a:p>
          <a:p>
            <a:r>
              <a:rPr lang="en-US" smtClean="0"/>
              <a:t>Structure of a rule-based expert system</a:t>
            </a:r>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8286</TotalTime>
  <Words>1232</Words>
  <Application>Microsoft Office PowerPoint</Application>
  <PresentationFormat>On-screen Show (4:3)</PresentationFormat>
  <Paragraphs>153</Paragraphs>
  <Slides>27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ClipArt</vt:lpstr>
      <vt:lpstr>Artificial Intelligence Lecture No. 14 </vt:lpstr>
      <vt:lpstr>Summary of Previous Lecture</vt:lpstr>
      <vt:lpstr>Today’s Lecture</vt:lpstr>
      <vt:lpstr>Propositional Logic</vt:lpstr>
      <vt:lpstr>Predicate Logic</vt:lpstr>
      <vt:lpstr>Predicte </vt:lpstr>
      <vt:lpstr>Slide 7</vt:lpstr>
      <vt:lpstr>Predicate logic expressions </vt:lpstr>
      <vt:lpstr>Organizing the Knowledge</vt:lpstr>
      <vt:lpstr>Expert System</vt:lpstr>
      <vt:lpstr>Expert System</vt:lpstr>
      <vt:lpstr>Expert System</vt:lpstr>
      <vt:lpstr>What is an Expert?</vt:lpstr>
      <vt:lpstr>Expert System</vt:lpstr>
      <vt:lpstr>Expert Systems </vt:lpstr>
      <vt:lpstr>Transferring Expertise </vt:lpstr>
      <vt:lpstr>Slide 17</vt:lpstr>
      <vt:lpstr>Slide 18</vt:lpstr>
      <vt:lpstr>The domain expert</vt:lpstr>
      <vt:lpstr>The knowledge engineer</vt:lpstr>
      <vt:lpstr>The programmer</vt:lpstr>
      <vt:lpstr>The project manager</vt:lpstr>
      <vt:lpstr>The end-user</vt:lpstr>
      <vt:lpstr>Slide 24</vt:lpstr>
      <vt:lpstr>Slide 25</vt:lpstr>
      <vt:lpstr>Slide 26</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315</cp:revision>
  <dcterms:created xsi:type="dcterms:W3CDTF">2012-02-27T05:45:45Z</dcterms:created>
  <dcterms:modified xsi:type="dcterms:W3CDTF">2013-12-03T05:35:43Z</dcterms:modified>
</cp:coreProperties>
</file>