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61" r:id="rId2"/>
    <p:sldId id="440" r:id="rId3"/>
    <p:sldId id="456" r:id="rId4"/>
    <p:sldId id="459" r:id="rId5"/>
    <p:sldId id="457" r:id="rId6"/>
    <p:sldId id="458" r:id="rId7"/>
    <p:sldId id="461" r:id="rId8"/>
    <p:sldId id="462" r:id="rId9"/>
    <p:sldId id="479" r:id="rId10"/>
    <p:sldId id="463" r:id="rId11"/>
    <p:sldId id="464" r:id="rId12"/>
    <p:sldId id="480" r:id="rId13"/>
    <p:sldId id="465" r:id="rId14"/>
    <p:sldId id="481" r:id="rId15"/>
    <p:sldId id="466" r:id="rId16"/>
    <p:sldId id="460" r:id="rId17"/>
    <p:sldId id="467" r:id="rId18"/>
    <p:sldId id="468" r:id="rId19"/>
    <p:sldId id="469" r:id="rId20"/>
    <p:sldId id="484" r:id="rId21"/>
    <p:sldId id="470" r:id="rId22"/>
    <p:sldId id="471" r:id="rId23"/>
    <p:sldId id="483" r:id="rId24"/>
    <p:sldId id="472" r:id="rId25"/>
    <p:sldId id="473" r:id="rId26"/>
    <p:sldId id="482" r:id="rId27"/>
    <p:sldId id="474" r:id="rId28"/>
    <p:sldId id="477" r:id="rId29"/>
    <p:sldId id="476" r:id="rId30"/>
    <p:sldId id="478" r:id="rId31"/>
    <p:sldId id="485" r:id="rId32"/>
    <p:sldId id="402"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60" autoAdjust="0"/>
    <p:restoredTop sz="90833" autoAdjust="0"/>
  </p:normalViewPr>
  <p:slideViewPr>
    <p:cSldViewPr>
      <p:cViewPr>
        <p:scale>
          <a:sx n="50" d="100"/>
          <a:sy n="50" d="100"/>
        </p:scale>
        <p:origin x="-1181" y="-3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1A4C36-0174-4F91-AD6C-BB28D87E0BA3}" type="datetimeFigureOut">
              <a:rPr lang="en-US" smtClean="0"/>
              <a:pPr/>
              <a:t>12/2/2013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E3BACE-9753-4288-81BF-CA0AA97B45C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1150938" y="692150"/>
            <a:ext cx="4556125" cy="3416300"/>
          </a:xfrm>
          <a:ln/>
        </p:spPr>
      </p:sp>
      <p:sp>
        <p:nvSpPr>
          <p:cNvPr id="6758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C599B4-4737-419C-9E1A-6122BB360733}" type="datetimeFigureOut">
              <a:rPr lang="en-US" smtClean="0"/>
              <a:pPr/>
              <a:t>12/2/2013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C599B4-4737-419C-9E1A-6122BB360733}" type="datetimeFigureOut">
              <a:rPr lang="en-US" smtClean="0"/>
              <a:pPr/>
              <a:t>12/2/2013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C599B4-4737-419C-9E1A-6122BB360733}" type="datetimeFigureOut">
              <a:rPr lang="en-US" smtClean="0"/>
              <a:pPr/>
              <a:t>12/2/2013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C599B4-4737-419C-9E1A-6122BB360733}" type="datetimeFigureOut">
              <a:rPr lang="en-US" smtClean="0"/>
              <a:pPr/>
              <a:t>12/2/2013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C599B4-4737-419C-9E1A-6122BB360733}" type="datetimeFigureOut">
              <a:rPr lang="en-US" smtClean="0"/>
              <a:pPr/>
              <a:t>12/2/2013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12/2/2013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12/2/2013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C599B4-4737-419C-9E1A-6122BB360733}" type="datetimeFigureOut">
              <a:rPr lang="en-US" smtClean="0"/>
              <a:pPr/>
              <a:t>12/2/2013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Arial" pitchFamily="34" charset="0"/>
                <a:cs typeface="Arial" pitchFamily="34" charset="0"/>
              </a:rPr>
              <a:t>Artificial Intelligence</a:t>
            </a:r>
            <a:br>
              <a:rPr lang="en-US" dirty="0" smtClean="0">
                <a:latin typeface="Arial" pitchFamily="34" charset="0"/>
                <a:cs typeface="Arial" pitchFamily="34" charset="0"/>
              </a:rPr>
            </a:br>
            <a:r>
              <a:rPr lang="en-US" dirty="0" smtClean="0">
                <a:latin typeface="Arial" pitchFamily="34" charset="0"/>
                <a:cs typeface="Arial" pitchFamily="34" charset="0"/>
              </a:rPr>
              <a:t>Lecture No. </a:t>
            </a:r>
            <a:r>
              <a:rPr lang="en-US" dirty="0" smtClean="0">
                <a:latin typeface="Arial" pitchFamily="34" charset="0"/>
                <a:cs typeface="Arial" pitchFamily="34" charset="0"/>
              </a:rPr>
              <a:t>13 </a:t>
            </a:r>
            <a:endParaRPr lang="en-US" dirty="0">
              <a:latin typeface="Arial" pitchFamily="34" charset="0"/>
              <a:cs typeface="Arial" pitchFamily="34" charset="0"/>
            </a:endParaRPr>
          </a:p>
        </p:txBody>
      </p:sp>
      <p:sp>
        <p:nvSpPr>
          <p:cNvPr id="3" name="Subtitle 2"/>
          <p:cNvSpPr>
            <a:spLocks noGrp="1"/>
          </p:cNvSpPr>
          <p:nvPr>
            <p:ph type="subTitle" idx="1"/>
          </p:nvPr>
        </p:nvSpPr>
        <p:spPr/>
        <p:txBody>
          <a:bodyPr>
            <a:normAutofit fontScale="55000" lnSpcReduction="20000"/>
          </a:bodyPr>
          <a:lstStyle/>
          <a:p>
            <a:pPr algn="r"/>
            <a:r>
              <a:rPr lang="en-US" dirty="0" smtClean="0">
                <a:solidFill>
                  <a:schemeClr val="tx1"/>
                </a:solidFill>
              </a:rPr>
              <a:t>Dr. Asad Ali Safi</a:t>
            </a:r>
          </a:p>
          <a:p>
            <a:r>
              <a:rPr lang="en-US" b="0" dirty="0" smtClean="0">
                <a:solidFill>
                  <a:schemeClr val="tx1"/>
                </a:solidFill>
              </a:rPr>
              <a:t>​</a:t>
            </a:r>
          </a:p>
          <a:p>
            <a:pPr algn="r"/>
            <a:r>
              <a:rPr lang="en-US" b="0" dirty="0" smtClean="0">
                <a:solidFill>
                  <a:schemeClr val="tx1"/>
                </a:solidFill>
              </a:rPr>
              <a:t>Assistant Professor,</a:t>
            </a:r>
          </a:p>
          <a:p>
            <a:pPr algn="r"/>
            <a:r>
              <a:rPr lang="en-US" b="0" dirty="0" smtClean="0">
                <a:solidFill>
                  <a:schemeClr val="tx1"/>
                </a:solidFill>
              </a:rPr>
              <a:t>Department of Computer Science, </a:t>
            </a:r>
          </a:p>
          <a:p>
            <a:pPr algn="r"/>
            <a:r>
              <a:rPr lang="en-US" b="0" dirty="0" smtClean="0">
                <a:solidFill>
                  <a:schemeClr val="tx1"/>
                </a:solidFill>
              </a:rPr>
              <a:t>COMSATS Institute of Information Technology (CIIT) Islamabad, Pakistan.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Previous Lecture</a:t>
            </a:r>
            <a:endParaRPr lang="en-US" dirty="0"/>
          </a:p>
        </p:txBody>
      </p:sp>
      <p:sp>
        <p:nvSpPr>
          <p:cNvPr id="3" name="Content Placeholder 2"/>
          <p:cNvSpPr>
            <a:spLocks noGrp="1"/>
          </p:cNvSpPr>
          <p:nvPr>
            <p:ph idx="1"/>
          </p:nvPr>
        </p:nvSpPr>
        <p:spPr/>
        <p:txBody>
          <a:bodyPr/>
          <a:lstStyle/>
          <a:p>
            <a:r>
              <a:rPr lang="en-AU" sz="2800" dirty="0" smtClean="0"/>
              <a:t>Organizing the Knowledge</a:t>
            </a:r>
          </a:p>
          <a:p>
            <a:r>
              <a:rPr lang="en-US" sz="2800" dirty="0" smtClean="0"/>
              <a:t>Knowledge Representation using Frames</a:t>
            </a:r>
          </a:p>
          <a:p>
            <a:r>
              <a:rPr lang="en-US" sz="2800" dirty="0" smtClean="0"/>
              <a:t>Inheritance in Frames</a:t>
            </a:r>
          </a:p>
          <a:p>
            <a:r>
              <a:rPr lang="en-US" sz="2800" dirty="0" smtClean="0"/>
              <a:t>Semantic  network</a:t>
            </a:r>
          </a:p>
          <a:p>
            <a:r>
              <a:rPr lang="en-US" sz="2800" dirty="0" smtClean="0"/>
              <a:t>Common kinds of semantic networks</a:t>
            </a:r>
          </a:p>
          <a:p>
            <a:r>
              <a:rPr lang="en-CA" sz="2800" dirty="0" smtClean="0"/>
              <a:t>Semantic Networks Advantages/disadvantages </a:t>
            </a:r>
            <a:endParaRPr lang="en-US" sz="28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3" name="Content Placeholder 2"/>
          <p:cNvSpPr>
            <a:spLocks noGrp="1"/>
          </p:cNvSpPr>
          <p:nvPr>
            <p:ph idx="1"/>
          </p:nvPr>
        </p:nvSpPr>
        <p:spPr/>
        <p:txBody>
          <a:bodyPr>
            <a:normAutofit/>
          </a:bodyPr>
          <a:lstStyle/>
          <a:p>
            <a:r>
              <a:rPr lang="en-AU" dirty="0" smtClean="0"/>
              <a:t>Organizing the Knowledge</a:t>
            </a:r>
          </a:p>
          <a:p>
            <a:r>
              <a:rPr lang="en-US" dirty="0" smtClean="0"/>
              <a:t>Rules based Organizing of the </a:t>
            </a:r>
            <a:r>
              <a:rPr lang="en-US" dirty="0" smtClean="0"/>
              <a:t>Knowledge</a:t>
            </a:r>
          </a:p>
          <a:p>
            <a:r>
              <a:rPr lang="en-US" dirty="0" smtClean="0"/>
              <a:t>Rules can </a:t>
            </a:r>
            <a:r>
              <a:rPr lang="en-US" dirty="0" smtClean="0"/>
              <a:t>representation </a:t>
            </a:r>
          </a:p>
          <a:p>
            <a:r>
              <a:rPr lang="en-US" dirty="0" smtClean="0"/>
              <a:t>Propositional logic</a:t>
            </a:r>
            <a:endParaRPr lang="en-US"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Organizing the Knowledge</a:t>
            </a:r>
            <a:endParaRPr lang="en-US" dirty="0"/>
          </a:p>
        </p:txBody>
      </p:sp>
      <p:sp>
        <p:nvSpPr>
          <p:cNvPr id="3" name="Content Placeholder 2"/>
          <p:cNvSpPr>
            <a:spLocks noGrp="1"/>
          </p:cNvSpPr>
          <p:nvPr>
            <p:ph idx="1"/>
          </p:nvPr>
        </p:nvSpPr>
        <p:spPr/>
        <p:txBody>
          <a:bodyPr/>
          <a:lstStyle/>
          <a:p>
            <a:r>
              <a:rPr lang="en-AU" dirty="0" smtClean="0"/>
              <a:t>Representing the knowledge</a:t>
            </a:r>
          </a:p>
          <a:p>
            <a:pPr lvl="1"/>
            <a:r>
              <a:rPr lang="en-AU" dirty="0" smtClean="0"/>
              <a:t>Frames</a:t>
            </a:r>
          </a:p>
          <a:p>
            <a:pPr lvl="1"/>
            <a:r>
              <a:rPr lang="en-AU" dirty="0" smtClean="0"/>
              <a:t>Semantic Networks</a:t>
            </a:r>
          </a:p>
          <a:p>
            <a:pPr lvl="1"/>
            <a:r>
              <a:rPr lang="en-AU" dirty="0" smtClean="0"/>
              <a:t>Rules</a:t>
            </a:r>
          </a:p>
          <a:p>
            <a:pPr lvl="1"/>
            <a:r>
              <a:rPr lang="en-AU" dirty="0" smtClean="0"/>
              <a:t>Propositional and Predicate Logic</a:t>
            </a:r>
          </a:p>
          <a:p>
            <a:endParaRPr lang="en-US" dirty="0" smtClean="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Rules based Organizing of the Knowledge</a:t>
            </a:r>
            <a:endParaRPr lang="en-US" dirty="0"/>
          </a:p>
        </p:txBody>
      </p:sp>
      <p:sp>
        <p:nvSpPr>
          <p:cNvPr id="3" name="Content Placeholder 2"/>
          <p:cNvSpPr>
            <a:spLocks noGrp="1"/>
          </p:cNvSpPr>
          <p:nvPr>
            <p:ph idx="1"/>
          </p:nvPr>
        </p:nvSpPr>
        <p:spPr/>
        <p:txBody>
          <a:bodyPr/>
          <a:lstStyle/>
          <a:p>
            <a:r>
              <a:rPr lang="en-US" dirty="0" smtClean="0"/>
              <a:t>In computer science, rule-based systems are used as a way to store and manipulate knowledge to interpret information in a useful way. They are often used in artificial intelligence applications and research.</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In computer science, a rule-based system is a set of "if-then" statements that uses a set of assertions, to which rules on how to act upon those assertions are created. </a:t>
            </a:r>
          </a:p>
          <a:p>
            <a:r>
              <a:rPr lang="en-US" dirty="0" smtClean="0"/>
              <a:t>In software development, rule-based systems can be used to create software that will provide an answer to a problem in place of a human expert.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271463" y="241300"/>
            <a:ext cx="8347075" cy="3063875"/>
          </a:xfrm>
          <a:prstGeom prst="rect">
            <a:avLst/>
          </a:prstGeom>
          <a:noFill/>
          <a:ln w="12700" cap="sq">
            <a:noFill/>
            <a:miter lim="800000"/>
            <a:headEnd type="none" w="sm" len="sm"/>
            <a:tailEnd type="none" w="sm" len="sm"/>
          </a:ln>
          <a:effectLst/>
        </p:spPr>
        <p:txBody>
          <a:bodyPr>
            <a:spAutoFit/>
          </a:bodyPr>
          <a:lstStyle/>
          <a:p>
            <a:pPr marL="381000" indent="-381000">
              <a:spcBef>
                <a:spcPct val="50000"/>
              </a:spcBef>
              <a:buClr>
                <a:schemeClr val="tx2"/>
              </a:buClr>
              <a:buFont typeface="Wingdings" pitchFamily="2" charset="2"/>
              <a:buChar char="n"/>
              <a:tabLst>
                <a:tab pos="381000" algn="l"/>
              </a:tabLst>
            </a:pPr>
            <a:r>
              <a:rPr lang="en-US" sz="3000" dirty="0"/>
              <a:t>The human mental process is internal, and it is too complex to be represented as an algorithm. However, most experts are capable of expressing their knowledge in the form of </a:t>
            </a:r>
            <a:r>
              <a:rPr lang="en-US" sz="3000" b="1" dirty="0"/>
              <a:t>rules </a:t>
            </a:r>
            <a:r>
              <a:rPr lang="en-US" sz="3000" dirty="0"/>
              <a:t>for problem solving.</a:t>
            </a:r>
          </a:p>
          <a:p>
            <a:pPr marL="381000" indent="-381000">
              <a:spcBef>
                <a:spcPct val="50000"/>
              </a:spcBef>
              <a:buClr>
                <a:schemeClr val="tx2"/>
              </a:buClr>
              <a:buFont typeface="Wingdings" pitchFamily="2" charset="2"/>
              <a:buNone/>
              <a:tabLst>
                <a:tab pos="381000" algn="l"/>
              </a:tabLst>
            </a:pPr>
            <a:r>
              <a:rPr lang="en-US" sz="3000" dirty="0"/>
              <a:t>	</a:t>
            </a:r>
          </a:p>
        </p:txBody>
      </p:sp>
      <p:sp>
        <p:nvSpPr>
          <p:cNvPr id="14339" name="Rectangle 3"/>
          <p:cNvSpPr>
            <a:spLocks noChangeArrowheads="1"/>
          </p:cNvSpPr>
          <p:nvPr/>
        </p:nvSpPr>
        <p:spPr bwMode="auto">
          <a:xfrm>
            <a:off x="685800" y="3200400"/>
            <a:ext cx="7162800" cy="909480"/>
          </a:xfrm>
          <a:prstGeom prst="rect">
            <a:avLst/>
          </a:prstGeom>
          <a:noFill/>
          <a:ln w="12700" cap="sq">
            <a:noFill/>
            <a:miter lim="800000"/>
            <a:headEnd type="none" w="sm" len="sm"/>
            <a:tailEnd type="none" w="sm" len="sm"/>
          </a:ln>
          <a:effectLst/>
        </p:spPr>
        <p:txBody>
          <a:bodyPr>
            <a:spAutoFit/>
          </a:bodyPr>
          <a:lstStyle/>
          <a:p>
            <a:pPr>
              <a:lnSpc>
                <a:spcPct val="60000"/>
              </a:lnSpc>
              <a:spcBef>
                <a:spcPct val="50000"/>
              </a:spcBef>
              <a:buClr>
                <a:schemeClr val="tx2"/>
              </a:buClr>
              <a:buFont typeface="Wingdings" pitchFamily="2" charset="2"/>
              <a:buNone/>
            </a:pPr>
            <a:r>
              <a:rPr lang="en-US" sz="3000" dirty="0"/>
              <a:t>IF 		the ‘traffic light’ is green</a:t>
            </a:r>
          </a:p>
          <a:p>
            <a:pPr>
              <a:lnSpc>
                <a:spcPct val="60000"/>
              </a:lnSpc>
              <a:spcBef>
                <a:spcPct val="50000"/>
              </a:spcBef>
              <a:buClr>
                <a:schemeClr val="tx2"/>
              </a:buClr>
              <a:buFont typeface="Wingdings" pitchFamily="2" charset="2"/>
              <a:buNone/>
            </a:pPr>
            <a:r>
              <a:rPr lang="en-US" sz="3000" dirty="0"/>
              <a:t>THEN 	the action is go</a:t>
            </a:r>
          </a:p>
        </p:txBody>
      </p:sp>
      <p:sp>
        <p:nvSpPr>
          <p:cNvPr id="14340" name="Rectangle 4"/>
          <p:cNvSpPr>
            <a:spLocks noChangeArrowheads="1"/>
          </p:cNvSpPr>
          <p:nvPr/>
        </p:nvSpPr>
        <p:spPr bwMode="auto">
          <a:xfrm>
            <a:off x="685800" y="4616450"/>
            <a:ext cx="6629400" cy="909480"/>
          </a:xfrm>
          <a:prstGeom prst="rect">
            <a:avLst/>
          </a:prstGeom>
          <a:noFill/>
          <a:ln w="12700" cap="sq">
            <a:noFill/>
            <a:miter lim="800000"/>
            <a:headEnd type="none" w="sm" len="sm"/>
            <a:tailEnd type="none" w="sm" len="sm"/>
          </a:ln>
          <a:effectLst/>
        </p:spPr>
        <p:txBody>
          <a:bodyPr>
            <a:spAutoFit/>
          </a:bodyPr>
          <a:lstStyle/>
          <a:p>
            <a:pPr>
              <a:lnSpc>
                <a:spcPct val="60000"/>
              </a:lnSpc>
              <a:spcBef>
                <a:spcPct val="50000"/>
              </a:spcBef>
              <a:buClr>
                <a:schemeClr val="tx2"/>
              </a:buClr>
              <a:buFont typeface="Wingdings" pitchFamily="2" charset="2"/>
              <a:buNone/>
            </a:pPr>
            <a:r>
              <a:rPr lang="en-US" sz="3000"/>
              <a:t>IF 		the ‘traffic light’ is red</a:t>
            </a:r>
          </a:p>
          <a:p>
            <a:pPr>
              <a:lnSpc>
                <a:spcPct val="60000"/>
              </a:lnSpc>
              <a:spcBef>
                <a:spcPct val="50000"/>
              </a:spcBef>
            </a:pPr>
            <a:r>
              <a:rPr lang="en-US" sz="3000"/>
              <a:t>THEN 	the action is stop</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1028"/>
          <p:cNvSpPr>
            <a:spLocks noChangeArrowheads="1"/>
          </p:cNvSpPr>
          <p:nvPr/>
        </p:nvSpPr>
        <p:spPr bwMode="auto">
          <a:xfrm>
            <a:off x="304800" y="458788"/>
            <a:ext cx="8555038" cy="595312"/>
          </a:xfrm>
          <a:prstGeom prst="rect">
            <a:avLst/>
          </a:prstGeom>
          <a:noFill/>
          <a:ln w="12700" cap="sq">
            <a:noFill/>
            <a:miter lim="800000"/>
            <a:headEnd type="none" w="sm" len="sm"/>
            <a:tailEnd type="none" w="sm" len="sm"/>
          </a:ln>
          <a:effectLst/>
        </p:spPr>
        <p:txBody>
          <a:bodyPr wrap="none">
            <a:spAutoFit/>
          </a:bodyPr>
          <a:lstStyle/>
          <a:p>
            <a:r>
              <a:rPr lang="en-US" sz="3300" dirty="0"/>
              <a:t>Rules as a knowledge representation technique</a:t>
            </a:r>
          </a:p>
        </p:txBody>
      </p:sp>
      <p:sp>
        <p:nvSpPr>
          <p:cNvPr id="15365" name="Rectangle 1029"/>
          <p:cNvSpPr>
            <a:spLocks noChangeArrowheads="1"/>
          </p:cNvSpPr>
          <p:nvPr/>
        </p:nvSpPr>
        <p:spPr bwMode="auto">
          <a:xfrm>
            <a:off x="279400" y="1155700"/>
            <a:ext cx="8577263" cy="5343525"/>
          </a:xfrm>
          <a:prstGeom prst="rect">
            <a:avLst/>
          </a:prstGeom>
          <a:noFill/>
          <a:ln w="9525">
            <a:noFill/>
            <a:miter lim="800000"/>
            <a:headEnd/>
            <a:tailEnd/>
          </a:ln>
          <a:effectLst/>
        </p:spPr>
        <p:txBody>
          <a:bodyPr lIns="92075" tIns="46038" rIns="92075" bIns="46038" anchor="ctr"/>
          <a:lstStyle/>
          <a:p>
            <a:pPr marL="381000" indent="-381000">
              <a:spcBef>
                <a:spcPct val="20000"/>
              </a:spcBef>
              <a:buClr>
                <a:schemeClr val="tx2"/>
              </a:buClr>
              <a:buFont typeface="Wingdings" pitchFamily="2" charset="2"/>
              <a:buChar char="n"/>
            </a:pPr>
            <a:r>
              <a:rPr lang="en-US" sz="3000" dirty="0"/>
              <a:t>The term</a:t>
            </a:r>
            <a:r>
              <a:rPr lang="en-US" sz="3000" b="1" i="1" dirty="0"/>
              <a:t> rule </a:t>
            </a:r>
            <a:r>
              <a:rPr lang="en-US" sz="3000" dirty="0"/>
              <a:t>in AI, which is the most commonly used type of knowledge representation, can be defined as an IF-THEN structure that relates given information or facts in the IF part to some action in the THEN part. </a:t>
            </a:r>
            <a:endParaRPr lang="en-US" sz="3000" dirty="0" smtClean="0"/>
          </a:p>
          <a:p>
            <a:pPr marL="381000" indent="-381000">
              <a:spcBef>
                <a:spcPct val="20000"/>
              </a:spcBef>
              <a:buClr>
                <a:schemeClr val="tx2"/>
              </a:buClr>
              <a:buFont typeface="Wingdings" pitchFamily="2" charset="2"/>
              <a:buChar char="n"/>
            </a:pPr>
            <a:r>
              <a:rPr lang="en-US" sz="3000" dirty="0" smtClean="0"/>
              <a:t>A </a:t>
            </a:r>
            <a:r>
              <a:rPr lang="en-US" sz="3000" dirty="0"/>
              <a:t>rule provides some description  of how to solve a problem. Rules are relatively  easy to create and understand</a:t>
            </a:r>
            <a:r>
              <a:rPr lang="en-US" sz="3000" dirty="0" smtClean="0"/>
              <a:t>.</a:t>
            </a:r>
            <a:endParaRPr lang="en-US" sz="3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Any rule consists of two parts: </a:t>
            </a:r>
            <a:endParaRPr lang="en-US" dirty="0" smtClean="0"/>
          </a:p>
          <a:p>
            <a:r>
              <a:rPr lang="en-US" dirty="0" smtClean="0"/>
              <a:t>the </a:t>
            </a:r>
            <a:r>
              <a:rPr lang="en-US" dirty="0" smtClean="0"/>
              <a:t>IF part, called        the </a:t>
            </a:r>
            <a:r>
              <a:rPr lang="en-US" b="1" i="1" dirty="0" smtClean="0"/>
              <a:t>antecedent </a:t>
            </a:r>
            <a:r>
              <a:rPr lang="en-US" dirty="0" smtClean="0"/>
              <a:t>(</a:t>
            </a:r>
            <a:r>
              <a:rPr lang="en-US" b="1" i="1" dirty="0" smtClean="0"/>
              <a:t>premise </a:t>
            </a:r>
            <a:r>
              <a:rPr lang="en-US" dirty="0" smtClean="0"/>
              <a:t>or </a:t>
            </a:r>
            <a:r>
              <a:rPr lang="en-US" b="1" i="1" dirty="0" smtClean="0"/>
              <a:t>condition</a:t>
            </a:r>
            <a:r>
              <a:rPr lang="en-US" dirty="0" smtClean="0"/>
              <a:t>) </a:t>
            </a:r>
            <a:endParaRPr lang="en-US" dirty="0" smtClean="0"/>
          </a:p>
          <a:p>
            <a:r>
              <a:rPr lang="en-US" dirty="0" smtClean="0"/>
              <a:t>and </a:t>
            </a:r>
            <a:r>
              <a:rPr lang="en-US" dirty="0" smtClean="0"/>
              <a:t>the  THEN part called the </a:t>
            </a:r>
            <a:r>
              <a:rPr lang="en-US" b="1" i="1" dirty="0" smtClean="0"/>
              <a:t>consequent </a:t>
            </a:r>
            <a:r>
              <a:rPr lang="en-US" dirty="0" smtClean="0"/>
              <a:t>(</a:t>
            </a:r>
            <a:r>
              <a:rPr lang="en-US" b="1" i="1" dirty="0" smtClean="0"/>
              <a:t>conclusion </a:t>
            </a:r>
            <a:r>
              <a:rPr lang="en-US" dirty="0" smtClean="0"/>
              <a:t>or </a:t>
            </a:r>
            <a:r>
              <a:rPr lang="en-US" b="1" i="1" dirty="0" smtClean="0"/>
              <a:t>action</a:t>
            </a:r>
            <a:r>
              <a:rPr lang="en-US" dirty="0" smtClean="0"/>
              <a:t>).</a:t>
            </a:r>
            <a:endParaRPr lang="en-US" dirty="0" smtClean="0">
              <a:latin typeface="MonotypeSorts" charset="0"/>
            </a:endParaRP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026"/>
          <p:cNvSpPr>
            <a:spLocks noGrp="1" noChangeArrowheads="1"/>
          </p:cNvSpPr>
          <p:nvPr>
            <p:ph type="title" idx="4294967295"/>
          </p:nvPr>
        </p:nvSpPr>
        <p:spPr>
          <a:xfrm>
            <a:off x="441325" y="1358900"/>
            <a:ext cx="8702675" cy="3200400"/>
          </a:xfrm>
        </p:spPr>
        <p:txBody>
          <a:bodyPr/>
          <a:lstStyle/>
          <a:p>
            <a:pPr marL="381000" indent="-381000" algn="l">
              <a:buClr>
                <a:schemeClr val="tx2"/>
              </a:buClr>
              <a:buFont typeface="Wingdings" pitchFamily="2" charset="2"/>
              <a:buChar char="n"/>
            </a:pPr>
            <a:r>
              <a:rPr lang="en-US" sz="3000" dirty="0">
                <a:effectLst/>
              </a:rPr>
              <a:t>A rule can have multiple antecedents joined by the keywords </a:t>
            </a:r>
            <a:r>
              <a:rPr lang="en-US" sz="3000" b="1" dirty="0">
                <a:effectLst/>
              </a:rPr>
              <a:t>AND </a:t>
            </a:r>
            <a:r>
              <a:rPr lang="en-US" sz="3000" dirty="0">
                <a:effectLst/>
              </a:rPr>
              <a:t>(</a:t>
            </a:r>
            <a:r>
              <a:rPr lang="en-US" sz="3000" b="1" dirty="0">
                <a:effectLst/>
              </a:rPr>
              <a:t>conjunction</a:t>
            </a:r>
            <a:r>
              <a:rPr lang="en-US" sz="3000" dirty="0">
                <a:effectLst/>
              </a:rPr>
              <a:t>), </a:t>
            </a:r>
            <a:r>
              <a:rPr lang="en-US" sz="3000" b="1" dirty="0">
                <a:effectLst/>
              </a:rPr>
              <a:t>OR </a:t>
            </a:r>
            <a:r>
              <a:rPr lang="en-US" sz="3000" dirty="0">
                <a:effectLst/>
              </a:rPr>
              <a:t>(</a:t>
            </a:r>
            <a:r>
              <a:rPr lang="en-US" sz="3000" b="1" dirty="0">
                <a:effectLst/>
              </a:rPr>
              <a:t>disjunction</a:t>
            </a:r>
            <a:r>
              <a:rPr lang="en-US" sz="3000" dirty="0">
                <a:effectLst/>
              </a:rPr>
              <a:t>) or a combination of both.</a:t>
            </a:r>
            <a:br>
              <a:rPr lang="en-US" sz="3000" dirty="0">
                <a:effectLst/>
              </a:rPr>
            </a:br>
            <a:r>
              <a:rPr lang="en-US" sz="3000" dirty="0">
                <a:effectLst/>
              </a:rPr>
              <a:t/>
            </a:r>
            <a:br>
              <a:rPr lang="en-US" sz="3000" dirty="0">
                <a:effectLst/>
              </a:rPr>
            </a:br>
            <a:r>
              <a:rPr lang="en-US" sz="3000" dirty="0">
                <a:effectLst/>
              </a:rPr>
              <a:t>IF 		</a:t>
            </a:r>
            <a:r>
              <a:rPr lang="en-US" sz="3000" dirty="0">
                <a:effectLst/>
                <a:latin typeface="Symbol" pitchFamily="18" charset="2"/>
              </a:rPr>
              <a:t>&lt;</a:t>
            </a:r>
            <a:r>
              <a:rPr lang="en-US" sz="3000" dirty="0">
                <a:effectLst/>
              </a:rPr>
              <a:t>antecedent 1</a:t>
            </a:r>
            <a:r>
              <a:rPr lang="en-US" sz="3000" dirty="0">
                <a:effectLst/>
                <a:latin typeface="Symbol" pitchFamily="18" charset="2"/>
              </a:rPr>
              <a:t>&gt;</a:t>
            </a:r>
            <a:br>
              <a:rPr lang="en-US" sz="3000" dirty="0">
                <a:effectLst/>
                <a:latin typeface="Symbol" pitchFamily="18" charset="2"/>
              </a:rPr>
            </a:br>
            <a:r>
              <a:rPr lang="en-US" sz="3000" dirty="0">
                <a:effectLst/>
              </a:rPr>
              <a:t>AND 	</a:t>
            </a:r>
            <a:r>
              <a:rPr lang="en-US" sz="3000" dirty="0">
                <a:effectLst/>
                <a:latin typeface="Symbol" pitchFamily="18" charset="2"/>
              </a:rPr>
              <a:t>&lt;</a:t>
            </a:r>
            <a:r>
              <a:rPr lang="en-US" sz="3000" dirty="0">
                <a:effectLst/>
              </a:rPr>
              <a:t>antecedent 2</a:t>
            </a:r>
            <a:r>
              <a:rPr lang="en-US" sz="3000" dirty="0">
                <a:effectLst/>
                <a:latin typeface="Symbol" pitchFamily="18" charset="2"/>
              </a:rPr>
              <a:t>&gt; 	</a:t>
            </a:r>
            <a:endParaRPr lang="en-US" sz="3000" dirty="0">
              <a:effectLst/>
            </a:endParaRPr>
          </a:p>
        </p:txBody>
      </p:sp>
      <p:sp>
        <p:nvSpPr>
          <p:cNvPr id="16387" name="Rectangle 1027"/>
          <p:cNvSpPr>
            <a:spLocks noChangeArrowheads="1"/>
          </p:cNvSpPr>
          <p:nvPr/>
        </p:nvSpPr>
        <p:spPr bwMode="auto">
          <a:xfrm>
            <a:off x="800100" y="304800"/>
            <a:ext cx="4281557" cy="1015663"/>
          </a:xfrm>
          <a:prstGeom prst="rect">
            <a:avLst/>
          </a:prstGeom>
          <a:noFill/>
          <a:ln w="12700" cap="sq">
            <a:noFill/>
            <a:miter lim="800000"/>
            <a:headEnd type="none" w="sm" len="sm"/>
            <a:tailEnd type="none" w="sm" len="sm"/>
          </a:ln>
          <a:effectLst/>
        </p:spPr>
        <p:txBody>
          <a:bodyPr wrap="none">
            <a:spAutoFit/>
          </a:bodyPr>
          <a:lstStyle/>
          <a:p>
            <a:r>
              <a:rPr lang="en-US" sz="3000" dirty="0"/>
              <a:t>IF 		</a:t>
            </a:r>
            <a:r>
              <a:rPr lang="en-US" sz="3000" dirty="0">
                <a:latin typeface="Symbol" pitchFamily="18" charset="2"/>
              </a:rPr>
              <a:t>&lt;</a:t>
            </a:r>
            <a:r>
              <a:rPr lang="en-US" sz="3000" dirty="0"/>
              <a:t>antecedent</a:t>
            </a:r>
            <a:r>
              <a:rPr lang="en-US" sz="3000" dirty="0">
                <a:latin typeface="Symbol" pitchFamily="18" charset="2"/>
              </a:rPr>
              <a:t>&gt;</a:t>
            </a:r>
            <a:br>
              <a:rPr lang="en-US" sz="3000" dirty="0">
                <a:latin typeface="Symbol" pitchFamily="18" charset="2"/>
              </a:rPr>
            </a:br>
            <a:r>
              <a:rPr lang="en-US" sz="3000" dirty="0"/>
              <a:t>THEN 	</a:t>
            </a:r>
            <a:r>
              <a:rPr lang="en-US" sz="3000" dirty="0">
                <a:latin typeface="Symbol" pitchFamily="18" charset="2"/>
              </a:rPr>
              <a:t>&lt;</a:t>
            </a:r>
            <a:r>
              <a:rPr lang="en-US" sz="3000" dirty="0"/>
              <a:t>consequent</a:t>
            </a:r>
            <a:r>
              <a:rPr lang="en-US" sz="3000" dirty="0">
                <a:latin typeface="Symbol" pitchFamily="18" charset="2"/>
              </a:rPr>
              <a:t>&gt;</a:t>
            </a:r>
          </a:p>
        </p:txBody>
      </p:sp>
      <p:sp>
        <p:nvSpPr>
          <p:cNvPr id="16388" name="Rectangle 1028"/>
          <p:cNvSpPr>
            <a:spLocks noChangeArrowheads="1"/>
          </p:cNvSpPr>
          <p:nvPr/>
        </p:nvSpPr>
        <p:spPr bwMode="auto">
          <a:xfrm>
            <a:off x="685800" y="4724400"/>
            <a:ext cx="4402103" cy="1015663"/>
          </a:xfrm>
          <a:prstGeom prst="rect">
            <a:avLst/>
          </a:prstGeom>
          <a:noFill/>
          <a:ln w="12700" cap="sq">
            <a:noFill/>
            <a:miter lim="800000"/>
            <a:headEnd type="none" w="sm" len="sm"/>
            <a:tailEnd type="none" w="sm" len="sm"/>
          </a:ln>
          <a:effectLst/>
        </p:spPr>
        <p:txBody>
          <a:bodyPr wrap="none">
            <a:spAutoFit/>
          </a:bodyPr>
          <a:lstStyle/>
          <a:p>
            <a:r>
              <a:rPr lang="en-US" sz="3000"/>
              <a:t>AND	     </a:t>
            </a:r>
            <a:r>
              <a:rPr lang="en-US" sz="3000">
                <a:latin typeface="Symbol" pitchFamily="18" charset="2"/>
              </a:rPr>
              <a:t>&lt;</a:t>
            </a:r>
            <a:r>
              <a:rPr lang="en-US" sz="3000"/>
              <a:t>antecedent </a:t>
            </a:r>
            <a:r>
              <a:rPr lang="en-US" sz="3000" i="1"/>
              <a:t>n</a:t>
            </a:r>
            <a:r>
              <a:rPr lang="en-US" sz="3000">
                <a:latin typeface="Symbol" pitchFamily="18" charset="2"/>
              </a:rPr>
              <a:t>&gt;    </a:t>
            </a:r>
            <a:br>
              <a:rPr lang="en-US" sz="3000">
                <a:latin typeface="Symbol" pitchFamily="18" charset="2"/>
              </a:rPr>
            </a:br>
            <a:r>
              <a:rPr lang="en-US" sz="3000"/>
              <a:t>THEN    </a:t>
            </a:r>
            <a:r>
              <a:rPr lang="en-US" sz="3000">
                <a:latin typeface="Symbol" pitchFamily="18" charset="2"/>
              </a:rPr>
              <a:t>&lt;</a:t>
            </a:r>
            <a:r>
              <a:rPr lang="en-US" sz="3000"/>
              <a:t>consequent</a:t>
            </a:r>
            <a:r>
              <a:rPr lang="en-US" sz="3000">
                <a:latin typeface="Symbol" pitchFamily="18" charset="2"/>
              </a:rPr>
              <a:t>&gt;</a:t>
            </a:r>
          </a:p>
        </p:txBody>
      </p:sp>
      <p:sp>
        <p:nvSpPr>
          <p:cNvPr id="16389" name="Rectangle 1029"/>
          <p:cNvSpPr>
            <a:spLocks noChangeArrowheads="1"/>
          </p:cNvSpPr>
          <p:nvPr/>
        </p:nvSpPr>
        <p:spPr bwMode="auto">
          <a:xfrm>
            <a:off x="2774950" y="4243388"/>
            <a:ext cx="6102350" cy="886397"/>
          </a:xfrm>
          <a:prstGeom prst="rect">
            <a:avLst/>
          </a:prstGeom>
          <a:noFill/>
          <a:ln w="12700" cap="sq">
            <a:noFill/>
            <a:miter lim="800000"/>
            <a:headEnd type="none" w="sm" len="sm"/>
            <a:tailEnd type="none" w="sm" len="sm"/>
          </a:ln>
          <a:effectLst/>
        </p:spPr>
        <p:txBody>
          <a:bodyPr>
            <a:spAutoFit/>
          </a:bodyPr>
          <a:lstStyle/>
          <a:p>
            <a:pPr>
              <a:lnSpc>
                <a:spcPct val="40000"/>
              </a:lnSpc>
            </a:pPr>
            <a:r>
              <a:rPr lang="en-US" sz="3000" b="1"/>
              <a:t> .				       .</a:t>
            </a:r>
            <a:br>
              <a:rPr lang="en-US" sz="3000" b="1"/>
            </a:br>
            <a:r>
              <a:rPr lang="en-US" sz="3000" b="1"/>
              <a:t> .				       .</a:t>
            </a:r>
            <a:br>
              <a:rPr lang="en-US" sz="3000" b="1"/>
            </a:br>
            <a:r>
              <a:rPr lang="en-US" sz="3000" b="1"/>
              <a:t> .				       .</a:t>
            </a:r>
            <a:br>
              <a:rPr lang="en-US" sz="3000" b="1"/>
            </a:br>
            <a:endParaRPr lang="en-US" sz="3000" b="1"/>
          </a:p>
        </p:txBody>
      </p:sp>
      <p:sp>
        <p:nvSpPr>
          <p:cNvPr id="16390" name="Rectangle 1030"/>
          <p:cNvSpPr>
            <a:spLocks noChangeArrowheads="1"/>
          </p:cNvSpPr>
          <p:nvPr/>
        </p:nvSpPr>
        <p:spPr bwMode="auto">
          <a:xfrm>
            <a:off x="5383213" y="3336925"/>
            <a:ext cx="3669531" cy="553998"/>
          </a:xfrm>
          <a:prstGeom prst="rect">
            <a:avLst/>
          </a:prstGeom>
          <a:noFill/>
          <a:ln w="12700" cap="sq">
            <a:noFill/>
            <a:miter lim="800000"/>
            <a:headEnd type="none" w="sm" len="sm"/>
            <a:tailEnd type="none" w="sm" len="sm"/>
          </a:ln>
          <a:effectLst/>
        </p:spPr>
        <p:txBody>
          <a:bodyPr wrap="none">
            <a:spAutoFit/>
          </a:bodyPr>
          <a:lstStyle/>
          <a:p>
            <a:r>
              <a:rPr lang="en-US" sz="3000"/>
              <a:t>IF 	 </a:t>
            </a:r>
            <a:r>
              <a:rPr lang="en-US" sz="3000">
                <a:latin typeface="Symbol" pitchFamily="18" charset="2"/>
              </a:rPr>
              <a:t>&lt;</a:t>
            </a:r>
            <a:r>
              <a:rPr lang="en-US" sz="3000"/>
              <a:t>antecedent 1</a:t>
            </a:r>
            <a:r>
              <a:rPr lang="en-US" sz="3000">
                <a:latin typeface="Symbol" pitchFamily="18" charset="2"/>
              </a:rPr>
              <a:t>&gt;</a:t>
            </a:r>
          </a:p>
        </p:txBody>
      </p:sp>
      <p:sp>
        <p:nvSpPr>
          <p:cNvPr id="16391" name="Rectangle 1031"/>
          <p:cNvSpPr>
            <a:spLocks noChangeArrowheads="1"/>
          </p:cNvSpPr>
          <p:nvPr/>
        </p:nvSpPr>
        <p:spPr bwMode="auto">
          <a:xfrm>
            <a:off x="5383213" y="3870325"/>
            <a:ext cx="3669531" cy="553998"/>
          </a:xfrm>
          <a:prstGeom prst="rect">
            <a:avLst/>
          </a:prstGeom>
          <a:noFill/>
          <a:ln w="12700" cap="sq">
            <a:noFill/>
            <a:miter lim="800000"/>
            <a:headEnd type="none" w="sm" len="sm"/>
            <a:tailEnd type="none" w="sm" len="sm"/>
          </a:ln>
          <a:effectLst/>
        </p:spPr>
        <p:txBody>
          <a:bodyPr wrap="none">
            <a:spAutoFit/>
          </a:bodyPr>
          <a:lstStyle/>
          <a:p>
            <a:r>
              <a:rPr lang="en-US" sz="3000"/>
              <a:t>OR 	 </a:t>
            </a:r>
            <a:r>
              <a:rPr lang="en-US" sz="3000">
                <a:latin typeface="Symbol" pitchFamily="18" charset="2"/>
              </a:rPr>
              <a:t>&lt;</a:t>
            </a:r>
            <a:r>
              <a:rPr lang="en-US" sz="3000"/>
              <a:t>antecedent 2</a:t>
            </a:r>
            <a:r>
              <a:rPr lang="en-US" sz="3000">
                <a:latin typeface="Symbol" pitchFamily="18" charset="2"/>
              </a:rPr>
              <a:t>&gt;</a:t>
            </a:r>
          </a:p>
        </p:txBody>
      </p:sp>
      <p:sp>
        <p:nvSpPr>
          <p:cNvPr id="16392" name="Rectangle 1032"/>
          <p:cNvSpPr>
            <a:spLocks noChangeArrowheads="1"/>
          </p:cNvSpPr>
          <p:nvPr/>
        </p:nvSpPr>
        <p:spPr bwMode="auto">
          <a:xfrm>
            <a:off x="5349875" y="4724400"/>
            <a:ext cx="3717925" cy="549275"/>
          </a:xfrm>
          <a:prstGeom prst="rect">
            <a:avLst/>
          </a:prstGeom>
          <a:noFill/>
          <a:ln w="12700" cap="sq">
            <a:noFill/>
            <a:miter lim="800000"/>
            <a:headEnd type="none" w="sm" len="sm"/>
            <a:tailEnd type="none" w="sm" len="sm"/>
          </a:ln>
          <a:effectLst/>
        </p:spPr>
        <p:txBody>
          <a:bodyPr wrap="none">
            <a:spAutoFit/>
          </a:bodyPr>
          <a:lstStyle/>
          <a:p>
            <a:r>
              <a:rPr lang="en-US" sz="3000"/>
              <a:t>OR      </a:t>
            </a:r>
            <a:r>
              <a:rPr lang="en-US" sz="3000">
                <a:latin typeface="Symbol" pitchFamily="18" charset="2"/>
              </a:rPr>
              <a:t>&lt;</a:t>
            </a:r>
            <a:r>
              <a:rPr lang="en-US" sz="3000"/>
              <a:t> antecedent </a:t>
            </a:r>
            <a:r>
              <a:rPr lang="en-US" sz="3000" i="1"/>
              <a:t>n</a:t>
            </a:r>
            <a:r>
              <a:rPr lang="en-US" sz="3000">
                <a:latin typeface="Symbol" pitchFamily="18" charset="2"/>
              </a:rPr>
              <a:t>&gt;</a:t>
            </a:r>
          </a:p>
        </p:txBody>
      </p:sp>
      <p:sp>
        <p:nvSpPr>
          <p:cNvPr id="16393" name="Rectangle 1033"/>
          <p:cNvSpPr>
            <a:spLocks noChangeArrowheads="1"/>
          </p:cNvSpPr>
          <p:nvPr/>
        </p:nvSpPr>
        <p:spPr bwMode="auto">
          <a:xfrm>
            <a:off x="5313363" y="5257800"/>
            <a:ext cx="3525837" cy="549275"/>
          </a:xfrm>
          <a:prstGeom prst="rect">
            <a:avLst/>
          </a:prstGeom>
          <a:noFill/>
          <a:ln w="12700" cap="sq">
            <a:noFill/>
            <a:miter lim="800000"/>
            <a:headEnd type="none" w="sm" len="sm"/>
            <a:tailEnd type="none" w="sm" len="sm"/>
          </a:ln>
          <a:effectLst/>
        </p:spPr>
        <p:txBody>
          <a:bodyPr wrap="none">
            <a:spAutoFit/>
          </a:bodyPr>
          <a:lstStyle/>
          <a:p>
            <a:r>
              <a:rPr lang="en-US" sz="3000"/>
              <a:t>THEN </a:t>
            </a:r>
            <a:r>
              <a:rPr lang="en-US" sz="3000">
                <a:latin typeface="Symbol" pitchFamily="18" charset="2"/>
              </a:rPr>
              <a:t>&lt;</a:t>
            </a:r>
            <a:r>
              <a:rPr lang="en-US" sz="3000"/>
              <a:t> consequent</a:t>
            </a:r>
            <a:r>
              <a:rPr lang="en-US" sz="3000">
                <a:latin typeface="Symbol" pitchFamily="18" charset="2"/>
              </a:rPr>
              <a:t>&gt;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ChangeArrowheads="1"/>
          </p:cNvSpPr>
          <p:nvPr/>
        </p:nvSpPr>
        <p:spPr bwMode="auto">
          <a:xfrm>
            <a:off x="311150" y="1905000"/>
            <a:ext cx="8832850" cy="3342453"/>
          </a:xfrm>
          <a:prstGeom prst="rect">
            <a:avLst/>
          </a:prstGeom>
          <a:noFill/>
          <a:ln w="12700" cap="sq">
            <a:noFill/>
            <a:miter lim="800000"/>
            <a:headEnd type="none" w="sm" len="sm"/>
            <a:tailEnd type="none" w="sm" len="sm"/>
          </a:ln>
          <a:effectLst/>
        </p:spPr>
        <p:txBody>
          <a:bodyPr wrap="square">
            <a:spAutoFit/>
          </a:bodyPr>
          <a:lstStyle/>
          <a:p>
            <a:pPr marL="381000" indent="-381000">
              <a:lnSpc>
                <a:spcPct val="90000"/>
              </a:lnSpc>
              <a:spcBef>
                <a:spcPct val="30000"/>
              </a:spcBef>
              <a:buClr>
                <a:schemeClr val="tx2"/>
              </a:buClr>
              <a:buFont typeface="Wingdings" pitchFamily="2" charset="2"/>
              <a:buChar char="n"/>
            </a:pPr>
            <a:r>
              <a:rPr lang="en-US" sz="3200" dirty="0"/>
              <a:t>The antecedent of a rule incorporates two parts: an </a:t>
            </a:r>
            <a:r>
              <a:rPr lang="en-US" sz="3200" b="1" i="1" dirty="0"/>
              <a:t>object </a:t>
            </a:r>
            <a:r>
              <a:rPr lang="en-US" sz="3200" dirty="0"/>
              <a:t>(</a:t>
            </a:r>
            <a:r>
              <a:rPr lang="en-US" sz="3200" i="1" dirty="0"/>
              <a:t>linguistic object</a:t>
            </a:r>
            <a:r>
              <a:rPr lang="en-US" sz="3200" dirty="0"/>
              <a:t>) and its</a:t>
            </a:r>
            <a:r>
              <a:rPr lang="en-US" sz="3200" b="1" i="1" dirty="0"/>
              <a:t> value</a:t>
            </a:r>
            <a:r>
              <a:rPr lang="en-US" sz="3200" dirty="0"/>
              <a:t>. The object and its value are linked by an </a:t>
            </a:r>
            <a:r>
              <a:rPr lang="en-US" sz="3200" b="1" i="1" dirty="0"/>
              <a:t>operator</a:t>
            </a:r>
            <a:r>
              <a:rPr lang="en-US" sz="3200" dirty="0"/>
              <a:t>.</a:t>
            </a:r>
          </a:p>
          <a:p>
            <a:pPr marL="381000" indent="-381000">
              <a:lnSpc>
                <a:spcPct val="90000"/>
              </a:lnSpc>
              <a:spcBef>
                <a:spcPct val="30000"/>
              </a:spcBef>
              <a:buClr>
                <a:schemeClr val="tx2"/>
              </a:buClr>
              <a:buFont typeface="Wingdings" pitchFamily="2" charset="2"/>
              <a:buChar char="n"/>
            </a:pPr>
            <a:r>
              <a:rPr lang="en-US" sz="3200" dirty="0"/>
              <a:t>The operator identifies the object and assigns the value. Operators such as </a:t>
            </a:r>
            <a:r>
              <a:rPr lang="en-US" sz="3200" i="1" dirty="0"/>
              <a:t>is</a:t>
            </a:r>
            <a:r>
              <a:rPr lang="en-US" sz="3200" dirty="0"/>
              <a:t>, </a:t>
            </a:r>
            <a:r>
              <a:rPr lang="en-US" sz="3200" i="1" dirty="0"/>
              <a:t>are</a:t>
            </a:r>
            <a:r>
              <a:rPr lang="en-US" sz="3200" dirty="0"/>
              <a:t>, </a:t>
            </a:r>
            <a:r>
              <a:rPr lang="en-US" sz="3200" i="1" dirty="0"/>
              <a:t>is not</a:t>
            </a:r>
            <a:r>
              <a:rPr lang="en-US" sz="3200" dirty="0"/>
              <a:t>, </a:t>
            </a:r>
            <a:r>
              <a:rPr lang="en-US" sz="3200" i="1" dirty="0"/>
              <a:t>are not </a:t>
            </a:r>
            <a:r>
              <a:rPr lang="en-US" sz="3200" dirty="0"/>
              <a:t>are used to assign a </a:t>
            </a:r>
            <a:r>
              <a:rPr lang="en-US" sz="3200" b="1" dirty="0"/>
              <a:t>symbolic value</a:t>
            </a:r>
            <a:r>
              <a:rPr lang="en-US" sz="3200" dirty="0"/>
              <a:t> to a linguistic object</a:t>
            </a:r>
            <a:r>
              <a:rPr lang="en-US" sz="3200" dirty="0" smtClean="0"/>
              <a:t>.</a:t>
            </a:r>
            <a:endParaRPr lang="en-US" sz="32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381000" indent="-381000">
              <a:lnSpc>
                <a:spcPct val="90000"/>
              </a:lnSpc>
              <a:spcBef>
                <a:spcPct val="30000"/>
              </a:spcBef>
              <a:buClr>
                <a:schemeClr val="tx2"/>
              </a:buClr>
              <a:buFont typeface="Wingdings" pitchFamily="2" charset="2"/>
              <a:buChar char="n"/>
            </a:pPr>
            <a:r>
              <a:rPr lang="en-US" dirty="0" smtClean="0"/>
              <a:t>Systems  </a:t>
            </a:r>
            <a:r>
              <a:rPr lang="en-US" dirty="0" smtClean="0"/>
              <a:t>can also use mathematical operators to define an object as numerical and assign it to the </a:t>
            </a:r>
            <a:r>
              <a:rPr lang="en-US" b="1" dirty="0" smtClean="0"/>
              <a:t>numerical value</a:t>
            </a:r>
            <a:r>
              <a:rPr lang="en-US" dirty="0" smtClean="0"/>
              <a:t>.</a:t>
            </a:r>
          </a:p>
          <a:p>
            <a:pPr marL="381000" indent="-381000">
              <a:lnSpc>
                <a:spcPct val="70000"/>
              </a:lnSpc>
              <a:spcBef>
                <a:spcPct val="50000"/>
              </a:spcBef>
              <a:buClr>
                <a:schemeClr val="tx2"/>
              </a:buClr>
              <a:buFont typeface="Wingdings" pitchFamily="2" charset="2"/>
              <a:buNone/>
            </a:pPr>
            <a:r>
              <a:rPr lang="en-US" dirty="0" smtClean="0"/>
              <a:t>	IF 		‘age of the customer’ &lt; 18</a:t>
            </a:r>
          </a:p>
          <a:p>
            <a:pPr marL="381000" indent="-381000">
              <a:lnSpc>
                <a:spcPct val="70000"/>
              </a:lnSpc>
              <a:spcBef>
                <a:spcPct val="30000"/>
              </a:spcBef>
            </a:pPr>
            <a:r>
              <a:rPr lang="en-US" dirty="0" smtClean="0"/>
              <a:t>	AND 	‘cash withdrawal’ &gt; 1000</a:t>
            </a:r>
          </a:p>
          <a:p>
            <a:pPr marL="381000" indent="-381000">
              <a:lnSpc>
                <a:spcPct val="70000"/>
              </a:lnSpc>
              <a:spcBef>
                <a:spcPct val="30000"/>
              </a:spcBef>
            </a:pPr>
            <a:r>
              <a:rPr lang="en-US" dirty="0" smtClean="0"/>
              <a:t>	THEN 	‘signature of the parent’ is required</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026"/>
          <p:cNvSpPr>
            <a:spLocks noChangeArrowheads="1"/>
          </p:cNvSpPr>
          <p:nvPr/>
        </p:nvSpPr>
        <p:spPr bwMode="auto">
          <a:xfrm>
            <a:off x="296863" y="1266825"/>
            <a:ext cx="8347075" cy="3873368"/>
          </a:xfrm>
          <a:prstGeom prst="rect">
            <a:avLst/>
          </a:prstGeom>
          <a:noFill/>
          <a:ln w="12700" cap="sq">
            <a:noFill/>
            <a:miter lim="800000"/>
            <a:headEnd type="none" w="sm" len="sm"/>
            <a:tailEnd type="none" w="sm" len="sm"/>
          </a:ln>
          <a:effectLst/>
        </p:spPr>
        <p:txBody>
          <a:bodyPr>
            <a:spAutoFit/>
          </a:bodyPr>
          <a:lstStyle/>
          <a:p>
            <a:pPr marL="381000" indent="-381000">
              <a:lnSpc>
                <a:spcPct val="95000"/>
              </a:lnSpc>
              <a:spcBef>
                <a:spcPct val="30000"/>
              </a:spcBef>
              <a:buFont typeface="Wingdings" pitchFamily="2" charset="2"/>
              <a:buChar char="n"/>
            </a:pPr>
            <a:r>
              <a:rPr lang="en-US" sz="2700" b="1" dirty="0"/>
              <a:t>Relation                                                                      </a:t>
            </a:r>
            <a:endParaRPr lang="en-US" sz="2700" b="1" dirty="0" smtClean="0"/>
          </a:p>
          <a:p>
            <a:pPr marL="381000" indent="-381000">
              <a:lnSpc>
                <a:spcPct val="95000"/>
              </a:lnSpc>
              <a:spcBef>
                <a:spcPct val="30000"/>
              </a:spcBef>
            </a:pPr>
            <a:r>
              <a:rPr lang="en-US" sz="2700" b="1" dirty="0" smtClean="0"/>
              <a:t>      </a:t>
            </a:r>
            <a:r>
              <a:rPr lang="en-US" sz="2700" dirty="0" smtClean="0"/>
              <a:t>IF </a:t>
            </a:r>
            <a:r>
              <a:rPr lang="en-US" sz="2700" dirty="0"/>
              <a:t>		the ‘fuel tank’ is empty                                 THEN	the car is dead</a:t>
            </a:r>
          </a:p>
          <a:p>
            <a:pPr marL="381000" indent="-381000">
              <a:lnSpc>
                <a:spcPct val="95000"/>
              </a:lnSpc>
              <a:spcBef>
                <a:spcPct val="30000"/>
              </a:spcBef>
              <a:buClr>
                <a:schemeClr val="tx2"/>
              </a:buClr>
              <a:buFont typeface="Wingdings" pitchFamily="2" charset="2"/>
              <a:buChar char="n"/>
            </a:pPr>
            <a:r>
              <a:rPr lang="en-US" sz="2700" b="1" dirty="0"/>
              <a:t>Recommendation                                                           </a:t>
            </a:r>
            <a:endParaRPr lang="en-US" sz="2700" b="1" dirty="0" smtClean="0"/>
          </a:p>
          <a:p>
            <a:pPr marL="381000" indent="-381000">
              <a:lnSpc>
                <a:spcPct val="95000"/>
              </a:lnSpc>
              <a:spcBef>
                <a:spcPct val="30000"/>
              </a:spcBef>
              <a:buClr>
                <a:schemeClr val="tx2"/>
              </a:buClr>
            </a:pPr>
            <a:r>
              <a:rPr lang="en-US" sz="2700" b="1" dirty="0" smtClean="0"/>
              <a:t>     </a:t>
            </a:r>
            <a:r>
              <a:rPr lang="en-US" sz="2700" dirty="0"/>
              <a:t>IF 		the season is autumn                                          AND 	the sky is cloudy                                       </a:t>
            </a:r>
            <a:endParaRPr lang="en-US" sz="2700" dirty="0" smtClean="0"/>
          </a:p>
          <a:p>
            <a:pPr marL="381000" indent="-381000">
              <a:lnSpc>
                <a:spcPct val="95000"/>
              </a:lnSpc>
              <a:spcBef>
                <a:spcPct val="30000"/>
              </a:spcBef>
              <a:buClr>
                <a:schemeClr val="tx2"/>
              </a:buClr>
            </a:pPr>
            <a:r>
              <a:rPr lang="en-US" sz="2700" dirty="0" smtClean="0"/>
              <a:t> </a:t>
            </a:r>
            <a:r>
              <a:rPr lang="en-US" sz="2700" dirty="0" smtClean="0"/>
              <a:t>    </a:t>
            </a:r>
            <a:r>
              <a:rPr lang="en-US" sz="2700" dirty="0" smtClean="0"/>
              <a:t>AND </a:t>
            </a:r>
            <a:r>
              <a:rPr lang="en-US" sz="2700" dirty="0"/>
              <a:t>	the forecast is drizzle                              </a:t>
            </a:r>
            <a:endParaRPr lang="en-US" sz="2700" dirty="0" smtClean="0"/>
          </a:p>
          <a:p>
            <a:pPr marL="381000" indent="-381000">
              <a:lnSpc>
                <a:spcPct val="95000"/>
              </a:lnSpc>
              <a:spcBef>
                <a:spcPct val="30000"/>
              </a:spcBef>
              <a:buClr>
                <a:schemeClr val="tx2"/>
              </a:buClr>
            </a:pPr>
            <a:r>
              <a:rPr lang="en-US" sz="2700" dirty="0" smtClean="0"/>
              <a:t> </a:t>
            </a:r>
            <a:r>
              <a:rPr lang="en-US" sz="2700" dirty="0" smtClean="0"/>
              <a:t>   </a:t>
            </a:r>
            <a:r>
              <a:rPr lang="en-US" sz="2700" dirty="0" smtClean="0"/>
              <a:t>THEN </a:t>
            </a:r>
            <a:r>
              <a:rPr lang="en-US" sz="2700" dirty="0"/>
              <a:t>	the advice is ‘take an umbrella</a:t>
            </a:r>
            <a:r>
              <a:rPr lang="en-US" sz="2700" dirty="0" smtClean="0"/>
              <a:t>’</a:t>
            </a:r>
            <a:endParaRPr lang="en-US" sz="2700" dirty="0"/>
          </a:p>
        </p:txBody>
      </p:sp>
      <p:sp>
        <p:nvSpPr>
          <p:cNvPr id="18435" name="Rectangle 1027"/>
          <p:cNvSpPr>
            <a:spLocks noChangeArrowheads="1"/>
          </p:cNvSpPr>
          <p:nvPr/>
        </p:nvSpPr>
        <p:spPr bwMode="auto">
          <a:xfrm>
            <a:off x="639763" y="244475"/>
            <a:ext cx="8347075" cy="1006475"/>
          </a:xfrm>
          <a:prstGeom prst="rect">
            <a:avLst/>
          </a:prstGeom>
          <a:noFill/>
          <a:ln w="12700" cap="sq">
            <a:noFill/>
            <a:miter lim="800000"/>
            <a:headEnd type="none" w="sm" len="sm"/>
            <a:tailEnd type="none" w="sm" len="sm"/>
          </a:ln>
          <a:effectLst/>
        </p:spPr>
        <p:txBody>
          <a:bodyPr>
            <a:spAutoFit/>
          </a:bodyPr>
          <a:lstStyle/>
          <a:p>
            <a:pPr>
              <a:spcBef>
                <a:spcPct val="50000"/>
              </a:spcBef>
            </a:pPr>
            <a:r>
              <a:rPr lang="en-US" sz="3000" dirty="0"/>
              <a:t>Rules can represent relations, recommendations, directives, strategies and heuristics: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smtClean="0"/>
              <a:t>Directive</a:t>
            </a:r>
            <a:r>
              <a:rPr lang="en-US" dirty="0" smtClean="0"/>
              <a:t>	                                                                              IF 		the car is dead                                              AND 	the ‘fuel tank’ is empty                          THEN 	the action is ‘refuel the car’</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284163" y="76200"/>
            <a:ext cx="8347075" cy="6740307"/>
          </a:xfrm>
          <a:prstGeom prst="rect">
            <a:avLst/>
          </a:prstGeom>
          <a:noFill/>
          <a:ln w="12700" cap="sq">
            <a:noFill/>
            <a:miter lim="800000"/>
            <a:headEnd type="none" w="sm" len="sm"/>
            <a:tailEnd type="none" w="sm" len="sm"/>
          </a:ln>
          <a:effectLst/>
        </p:spPr>
        <p:txBody>
          <a:bodyPr>
            <a:spAutoFit/>
          </a:bodyPr>
          <a:lstStyle/>
          <a:p>
            <a:pPr marL="381000" indent="-381000">
              <a:spcBef>
                <a:spcPct val="30000"/>
              </a:spcBef>
              <a:buFont typeface="Wingdings" pitchFamily="2" charset="2"/>
              <a:buChar char="n"/>
            </a:pPr>
            <a:r>
              <a:rPr lang="en-US" sz="2700" b="1" dirty="0"/>
              <a:t>Strategy                                                                                     </a:t>
            </a:r>
            <a:r>
              <a:rPr lang="en-US" sz="2700" dirty="0"/>
              <a:t>IF 		the car is dead                                                 THEN 	the action is ‘check the fuel tank’;                            		step1 is complete                                           </a:t>
            </a:r>
          </a:p>
          <a:p>
            <a:pPr marL="381000" indent="-381000">
              <a:spcBef>
                <a:spcPct val="50000"/>
              </a:spcBef>
              <a:buFont typeface="Wingdings" pitchFamily="2" charset="2"/>
              <a:buNone/>
            </a:pPr>
            <a:r>
              <a:rPr lang="en-US" sz="2700" dirty="0"/>
              <a:t>	IF 		step1 is complete                                      </a:t>
            </a:r>
            <a:endParaRPr lang="en-US" sz="2700" dirty="0" smtClean="0"/>
          </a:p>
          <a:p>
            <a:pPr marL="381000" indent="-381000">
              <a:spcBef>
                <a:spcPct val="50000"/>
              </a:spcBef>
              <a:buFont typeface="Wingdings" pitchFamily="2" charset="2"/>
              <a:buNone/>
            </a:pPr>
            <a:r>
              <a:rPr lang="en-US" sz="2700" dirty="0" smtClean="0"/>
              <a:t>   AND </a:t>
            </a:r>
            <a:r>
              <a:rPr lang="en-US" sz="2700" dirty="0"/>
              <a:t>	the ‘fuel tank’ is full                               </a:t>
            </a:r>
            <a:endParaRPr lang="en-US" sz="2700" dirty="0" smtClean="0"/>
          </a:p>
          <a:p>
            <a:pPr marL="381000" indent="-381000">
              <a:spcBef>
                <a:spcPct val="50000"/>
              </a:spcBef>
              <a:buFont typeface="Wingdings" pitchFamily="2" charset="2"/>
              <a:buNone/>
            </a:pPr>
            <a:r>
              <a:rPr lang="en-US" sz="2700" dirty="0" smtClean="0"/>
              <a:t> THEN </a:t>
            </a:r>
            <a:r>
              <a:rPr lang="en-US" sz="2700" dirty="0"/>
              <a:t>	the action is ‘check the battery’;                       		step2 is complete</a:t>
            </a:r>
          </a:p>
          <a:p>
            <a:pPr marL="381000" indent="-381000">
              <a:spcBef>
                <a:spcPct val="30000"/>
              </a:spcBef>
              <a:buFont typeface="Wingdings" pitchFamily="2" charset="2"/>
              <a:buChar char="n"/>
            </a:pPr>
            <a:r>
              <a:rPr lang="en-US" sz="2700" b="1" dirty="0" smtClean="0"/>
              <a:t>Heuristic    </a:t>
            </a:r>
            <a:endParaRPr lang="en-US" sz="2700" b="1" dirty="0" smtClean="0"/>
          </a:p>
          <a:p>
            <a:pPr marL="381000" indent="-381000">
              <a:spcBef>
                <a:spcPct val="30000"/>
              </a:spcBef>
            </a:pPr>
            <a:r>
              <a:rPr lang="en-US" sz="2700" dirty="0" smtClean="0"/>
              <a:t>IF </a:t>
            </a:r>
            <a:r>
              <a:rPr lang="en-US" sz="2700" dirty="0"/>
              <a:t>		the spill is liquid                                            </a:t>
            </a:r>
            <a:endParaRPr lang="en-US" sz="2700" dirty="0" smtClean="0"/>
          </a:p>
          <a:p>
            <a:pPr marL="381000" indent="-381000">
              <a:spcBef>
                <a:spcPct val="30000"/>
              </a:spcBef>
            </a:pPr>
            <a:r>
              <a:rPr lang="en-US" sz="2700" dirty="0" smtClean="0"/>
              <a:t>AND </a:t>
            </a:r>
            <a:r>
              <a:rPr lang="en-US" sz="2700" dirty="0"/>
              <a:t>	the ‘spill pH’ &lt; 6                                           </a:t>
            </a:r>
            <a:endParaRPr lang="en-US" sz="2700" dirty="0" smtClean="0"/>
          </a:p>
          <a:p>
            <a:pPr marL="381000" indent="-381000">
              <a:spcBef>
                <a:spcPct val="30000"/>
              </a:spcBef>
            </a:pPr>
            <a:r>
              <a:rPr lang="en-US" sz="2700" dirty="0" smtClean="0"/>
              <a:t>AND </a:t>
            </a:r>
            <a:r>
              <a:rPr lang="en-US" sz="2700" dirty="0"/>
              <a:t>	the ‘spill smell’ is vinegar                         </a:t>
            </a:r>
            <a:endParaRPr lang="en-US" sz="2700" dirty="0" smtClean="0"/>
          </a:p>
          <a:p>
            <a:pPr marL="381000" indent="-381000">
              <a:spcBef>
                <a:spcPct val="30000"/>
              </a:spcBef>
            </a:pPr>
            <a:r>
              <a:rPr lang="en-US" sz="2700" dirty="0" smtClean="0"/>
              <a:t>THEN </a:t>
            </a:r>
            <a:r>
              <a:rPr lang="en-US" sz="2700" dirty="0"/>
              <a:t>	the ‘spill material’ is ‘acetic acid’</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There's If Then, and Then There's If Then</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It is very tempting to store if-then logical relationships in procedural code, especially since procedural code has if-then statements. </a:t>
            </a:r>
          </a:p>
          <a:p>
            <a:r>
              <a:rPr lang="en-US" dirty="0" smtClean="0"/>
              <a:t>In fact, not only is it tempting, it can work reasonably well up to a point. </a:t>
            </a:r>
          </a:p>
          <a:p>
            <a:r>
              <a:rPr lang="en-US" dirty="0" smtClean="0"/>
              <a:t>However there is a big difference between a logical relationship and a procedural if-then. A procedural if-then is really a branching statement, controlling the flow of execution of a procedure. If the condition is true, control goes one way, and if not control goes a different way. It's a fork in the road.</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smtClean="0"/>
              <a:t>It's the road bit that causes the trouble. </a:t>
            </a:r>
          </a:p>
          <a:p>
            <a:r>
              <a:rPr lang="en-US" dirty="0" smtClean="0"/>
              <a:t>A logical relationship can be coded as a procedural if-then, but must be placed somewhere along the road of execution of the procedure it is in. </a:t>
            </a:r>
          </a:p>
          <a:p>
            <a:r>
              <a:rPr lang="en-US" dirty="0" smtClean="0"/>
              <a:t>Furthermore, if there are more logical relationships, they too must be placed at some point in the procedural path—and, by necessity, the placement of one affects the </a:t>
            </a:r>
            <a:r>
              <a:rPr lang="en-US" dirty="0" err="1" smtClean="0"/>
              <a:t>behaviour</a:t>
            </a:r>
            <a:r>
              <a:rPr lang="en-US" dirty="0" smtClean="0"/>
              <a:t> of another. </a:t>
            </a:r>
          </a:p>
          <a:p>
            <a:r>
              <a:rPr lang="en-US" dirty="0" smtClean="0"/>
              <a:t>It makes a difference which rule gets placed first, and if there are branches from previous rules, and which branch a following rule is placed on.</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This is not a problem if the rules map easily to a decision tree, but in that case the knowledge is really procedural. </a:t>
            </a:r>
          </a:p>
          <a:p>
            <a:r>
              <a:rPr lang="en-US" dirty="0" smtClean="0"/>
              <a:t>It's also not a problem if there are a small number of rules, but as the number of rules increases it becomes very difficult to maintain them as forks in a procedural flow.</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Databases for Rules</a:t>
            </a:r>
            <a:endParaRPr lang="en-US" dirty="0"/>
          </a:p>
        </p:txBody>
      </p:sp>
      <p:sp>
        <p:nvSpPr>
          <p:cNvPr id="3" name="Content Placeholder 2"/>
          <p:cNvSpPr>
            <a:spLocks noGrp="1"/>
          </p:cNvSpPr>
          <p:nvPr>
            <p:ph idx="1"/>
          </p:nvPr>
        </p:nvSpPr>
        <p:spPr/>
        <p:txBody>
          <a:bodyPr>
            <a:normAutofit fontScale="92500"/>
          </a:bodyPr>
          <a:lstStyle/>
          <a:p>
            <a:r>
              <a:rPr lang="en-US" dirty="0" smtClean="0"/>
              <a:t>It is possible, in some cases, to shoehorn logical relationships into a database. If the relationships can be represented in a tabular form, then a database table can be used to encode the rule. </a:t>
            </a:r>
          </a:p>
          <a:p>
            <a:r>
              <a:rPr lang="en-US" dirty="0" smtClean="0"/>
              <a:t>So for example, if the amount of discount a customer got was dependent on the amount of previous sales at a few different levels, this could be represented as a table and stored in a database. </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However, as with the using procedures, the database approach is limited in that it only works for very clean sorts of logical relationships.</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 Mixed Approach</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Sometimes applications use a mixture of both the procedural and database approaches. Logical relationships that can be expressed in tables are stored in a database, and the remaining relationships are coded as procedural if-then statements.</a:t>
            </a:r>
          </a:p>
          <a:p>
            <a:r>
              <a:rPr lang="en-US" dirty="0" smtClean="0"/>
              <a:t>This can simplify the coding task, but it makes maintenance harder because the logical knowledge is now spread across two different vehicles.</a:t>
            </a:r>
          </a:p>
          <a:p>
            <a:r>
              <a:rPr lang="en-US" dirty="0" smtClean="0"/>
              <a:t>Despite these difficulties, there is a strong appeal to using data, procedure or both to encode logical knowledge, and that is that they are familiar techniques, and there are numerous individuals skilled in their use.</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Rules in Artificial Intelligence</a:t>
            </a:r>
            <a:endParaRPr lang="en-US" dirty="0"/>
          </a:p>
        </p:txBody>
      </p:sp>
      <p:sp>
        <p:nvSpPr>
          <p:cNvPr id="3" name="Content Placeholder 2"/>
          <p:cNvSpPr>
            <a:spLocks noGrp="1"/>
          </p:cNvSpPr>
          <p:nvPr>
            <p:ph idx="1"/>
          </p:nvPr>
        </p:nvSpPr>
        <p:spPr>
          <a:xfrm>
            <a:off x="457200" y="1295400"/>
            <a:ext cx="8229600" cy="5334000"/>
          </a:xfrm>
        </p:spPr>
        <p:txBody>
          <a:bodyPr>
            <a:noAutofit/>
          </a:bodyPr>
          <a:lstStyle/>
          <a:p>
            <a:r>
              <a:rPr lang="en-US" sz="2400" dirty="0" smtClean="0"/>
              <a:t>The problems with encoding logical relationships were first explored back in the 1970s by researchers at Stanford University. They were trying to build a system that advised physicians on courses of antibiotics for treating bacterial infections of the blood and meningitis. They found that the medical knowledge consists mainly of logical relationships that can be expressed as </a:t>
            </a:r>
            <a:r>
              <a:rPr lang="en-US" sz="2400" i="1" dirty="0" smtClean="0"/>
              <a:t>if-then</a:t>
            </a:r>
            <a:r>
              <a:rPr lang="en-US" sz="2400" dirty="0" smtClean="0"/>
              <a:t> rule.</a:t>
            </a:r>
          </a:p>
          <a:p>
            <a:endParaRPr lang="en-US" sz="2400" dirty="0" smtClean="0"/>
          </a:p>
          <a:p>
            <a:r>
              <a:rPr lang="en-US" sz="2400" dirty="0" smtClean="0"/>
              <a:t>They attempted many times to encode the knowledge using conventional tools, and failed because of the problems described previously</a:t>
            </a:r>
            <a:r>
              <a:rPr lang="en-US" sz="2400" dirty="0" smtClean="0"/>
              <a:t>.</a:t>
            </a:r>
            <a:endParaRPr lang="en-US" sz="2400"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If the problem with coding logical knowledge is that the nature of a computer is not well-suited to expressing logical relationships, then clearly the answer is to create a machine that is. Building specialized hardware is not very practical, but it turns out a computer is a good tool for creating virtual computers. </a:t>
            </a:r>
          </a:p>
          <a:p>
            <a:r>
              <a:rPr lang="en-US" dirty="0" smtClean="0"/>
              <a:t>This is what the researchers at Stanford did. They effectively created a virtual machine that was programmed using logical rules. This type of virtual machine is often called a rule engine.</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Why is a computer good at building a rule engine, but not the rules themselves? It is because </a:t>
            </a:r>
            <a:r>
              <a:rPr lang="en-US" dirty="0" err="1" smtClean="0"/>
              <a:t>behaviour</a:t>
            </a:r>
            <a:r>
              <a:rPr lang="en-US" dirty="0" smtClean="0"/>
              <a:t> of a rule engine can be expressed in a procedural algorithm, along the lines of:</a:t>
            </a:r>
          </a:p>
          <a:p>
            <a:r>
              <a:rPr lang="en-US" dirty="0" smtClean="0"/>
              <a:t>Search for a rule that matches the pattern of data</a:t>
            </a:r>
          </a:p>
          <a:p>
            <a:r>
              <a:rPr lang="en-US" dirty="0" smtClean="0"/>
              <a:t>Execute that rule</a:t>
            </a:r>
          </a:p>
          <a:p>
            <a:r>
              <a:rPr lang="en-US" dirty="0" smtClean="0"/>
              <a:t>Go to top</a:t>
            </a:r>
          </a:p>
          <a:p>
            <a:r>
              <a:rPr lang="en-US" dirty="0" smtClean="0"/>
              <a:t>Forward chaining and backward chaining</a:t>
            </a:r>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686800" cy="1143000"/>
          </a:xfrm>
        </p:spPr>
        <p:txBody>
          <a:bodyPr>
            <a:normAutofit fontScale="90000"/>
          </a:bodyPr>
          <a:lstStyle/>
          <a:p>
            <a:r>
              <a:rPr lang="en-US" sz="3600" dirty="0" smtClean="0"/>
              <a:t>Heuristic programming/ rule-based programm</a:t>
            </a:r>
            <a:r>
              <a:rPr lang="en-US" dirty="0" smtClean="0"/>
              <a:t>ing</a:t>
            </a:r>
            <a:endParaRPr lang="en-US" dirty="0"/>
          </a:p>
        </p:txBody>
      </p:sp>
      <p:sp>
        <p:nvSpPr>
          <p:cNvPr id="3" name="Content Placeholder 2"/>
          <p:cNvSpPr>
            <a:spLocks noGrp="1"/>
          </p:cNvSpPr>
          <p:nvPr>
            <p:ph idx="1"/>
          </p:nvPr>
        </p:nvSpPr>
        <p:spPr>
          <a:xfrm>
            <a:off x="457200" y="1143000"/>
            <a:ext cx="8229600" cy="5715000"/>
          </a:xfrm>
        </p:spPr>
        <p:txBody>
          <a:bodyPr>
            <a:normAutofit fontScale="70000" lnSpcReduction="20000"/>
          </a:bodyPr>
          <a:lstStyle/>
          <a:p>
            <a:r>
              <a:rPr lang="en-US" sz="3800" dirty="0" smtClean="0"/>
              <a:t>The Stanford researchers who were working on the first rule-based systems had originally called their work 'heuristic programming,' which is, of course, a fancy way of saying rule-based programming. </a:t>
            </a:r>
          </a:p>
          <a:p>
            <a:r>
              <a:rPr lang="en-US" sz="3800" dirty="0" smtClean="0"/>
              <a:t>Because a large amount of human thought seems to involve the dynamic applying of pattern-matching rules stored in our brains, the idea surfaced that this was somehow 'artificial intelligence'. </a:t>
            </a:r>
          </a:p>
          <a:p>
            <a:r>
              <a:rPr lang="en-US" sz="3800" dirty="0" smtClean="0"/>
              <a:t>However the real reason for the growth of the term was pure and simple marketing—it was easier to get Department of Defence funding for advanced research on Artificial Intelligence (AI) than it was for heuristic programming. The term 'expert system' was also invented at about this time for the same reasons.</a:t>
            </a:r>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The media too, was very excited about the idea of Artificial Intelligence and expert systems, and the software industry went through a cycle of tremendous hype about AI, followed by disillusionment as the technology simply couldn't live up to the hype. </a:t>
            </a:r>
          </a:p>
          <a:p>
            <a:r>
              <a:rPr lang="en-US" dirty="0" smtClean="0"/>
              <a:t>Those companies that survived and continue to market and sell the technology have found the term AI to be a detriment, so they looked for a different term. Now it is most often called rule-based programming</a:t>
            </a:r>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Rule Knowledge Representation Language</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Knowledge representation is the syntax of a particular tool. Each tool allows the entering of logical knowledge in a certain format, which might be simple if-then statements referencing simple entities, or complex if-then statements that reference complex objects and properties. </a:t>
            </a:r>
          </a:p>
          <a:p>
            <a:r>
              <a:rPr lang="en-US" dirty="0" smtClean="0"/>
              <a:t>They can be in and English like syntax or more closely resemble formal logic. The classic design tradeoffs of ease-of-use versus expressive power apply.</a:t>
            </a:r>
          </a:p>
          <a:p>
            <a:r>
              <a:rPr lang="en-US" dirty="0" smtClean="0"/>
              <a:t>A tool might provide other means for expressing logical knowledge as well, such as hierarchical structures,, and might include capabilities for expressing uncertainty. </a:t>
            </a:r>
          </a:p>
          <a:p>
            <a:r>
              <a:rPr lang="en-US" dirty="0" smtClean="0"/>
              <a:t>Uncertainty is useful for some types of applications, like diagnosis where there isn't a clear right answer, but just gets in the way for something like pricing where there is only one right answer. </a:t>
            </a:r>
          </a:p>
          <a:p>
            <a:r>
              <a:rPr lang="en-US" dirty="0" smtClean="0"/>
              <a:t>CLIPS </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Organizing the Knowledge</a:t>
            </a:r>
            <a:endParaRPr lang="en-US" dirty="0"/>
          </a:p>
        </p:txBody>
      </p:sp>
      <p:sp>
        <p:nvSpPr>
          <p:cNvPr id="3" name="Content Placeholder 2"/>
          <p:cNvSpPr>
            <a:spLocks noGrp="1"/>
          </p:cNvSpPr>
          <p:nvPr>
            <p:ph idx="1"/>
          </p:nvPr>
        </p:nvSpPr>
        <p:spPr/>
        <p:txBody>
          <a:bodyPr/>
          <a:lstStyle/>
          <a:p>
            <a:r>
              <a:rPr lang="en-AU" dirty="0" smtClean="0"/>
              <a:t>Representing the knowledge</a:t>
            </a:r>
          </a:p>
          <a:p>
            <a:pPr lvl="1"/>
            <a:r>
              <a:rPr lang="en-AU" dirty="0" smtClean="0"/>
              <a:t>Frames</a:t>
            </a:r>
          </a:p>
          <a:p>
            <a:pPr lvl="1"/>
            <a:r>
              <a:rPr lang="en-AU" dirty="0" smtClean="0"/>
              <a:t>Semantic Networks</a:t>
            </a:r>
          </a:p>
          <a:p>
            <a:pPr lvl="1"/>
            <a:r>
              <a:rPr lang="en-AU" dirty="0" smtClean="0"/>
              <a:t>Rules</a:t>
            </a:r>
          </a:p>
          <a:p>
            <a:pPr lvl="1"/>
            <a:r>
              <a:rPr lang="en-AU" dirty="0" smtClean="0"/>
              <a:t>Propositional and Predicate Logic</a:t>
            </a:r>
          </a:p>
          <a:p>
            <a:endParaRPr lang="en-US" dirty="0" smtClean="0"/>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ln/>
        </p:spPr>
        <p:txBody>
          <a:bodyPr rIns="132080"/>
          <a:lstStyle/>
          <a:p>
            <a:r>
              <a:rPr lang="en-US" dirty="0"/>
              <a:t>Propositional logic</a:t>
            </a:r>
          </a:p>
        </p:txBody>
      </p:sp>
      <p:sp>
        <p:nvSpPr>
          <p:cNvPr id="24579" name="Rectangle 3"/>
          <p:cNvSpPr>
            <a:spLocks noGrp="1" noChangeArrowheads="1"/>
          </p:cNvSpPr>
          <p:nvPr>
            <p:ph type="body" idx="1"/>
          </p:nvPr>
        </p:nvSpPr>
        <p:spPr>
          <a:xfrm>
            <a:off x="381000" y="1371600"/>
            <a:ext cx="8305800" cy="4686300"/>
          </a:xfrm>
          <a:ln/>
        </p:spPr>
        <p:txBody>
          <a:bodyPr rIns="132080"/>
          <a:lstStyle/>
          <a:p>
            <a:r>
              <a:rPr lang="en-US" dirty="0"/>
              <a:t>Propositional logic consists of:</a:t>
            </a:r>
          </a:p>
          <a:p>
            <a:pPr marL="782638" lvl="1"/>
            <a:r>
              <a:rPr lang="en-US" dirty="0"/>
              <a:t>The logical values </a:t>
            </a:r>
            <a:r>
              <a:rPr lang="en-US" dirty="0">
                <a:latin typeface="Trebuchet MS" charset="0"/>
                <a:ea typeface="Trebuchet MS" charset="0"/>
                <a:cs typeface="Trebuchet MS" charset="0"/>
                <a:sym typeface="Trebuchet MS" charset="0"/>
              </a:rPr>
              <a:t>true</a:t>
            </a:r>
            <a:r>
              <a:rPr lang="en-US" dirty="0"/>
              <a:t> and </a:t>
            </a:r>
            <a:r>
              <a:rPr lang="en-US" dirty="0">
                <a:latin typeface="Trebuchet MS" charset="0"/>
                <a:ea typeface="Trebuchet MS" charset="0"/>
                <a:cs typeface="Trebuchet MS" charset="0"/>
                <a:sym typeface="Trebuchet MS" charset="0"/>
              </a:rPr>
              <a:t>false</a:t>
            </a:r>
            <a:r>
              <a:rPr lang="en-US" dirty="0"/>
              <a:t> (</a:t>
            </a:r>
            <a:r>
              <a:rPr lang="en-US" dirty="0">
                <a:latin typeface="Trebuchet MS" charset="0"/>
                <a:ea typeface="Trebuchet MS" charset="0"/>
                <a:cs typeface="Trebuchet MS" charset="0"/>
                <a:sym typeface="Trebuchet MS" charset="0"/>
              </a:rPr>
              <a:t>T</a:t>
            </a:r>
            <a:r>
              <a:rPr lang="en-US" dirty="0"/>
              <a:t> and </a:t>
            </a:r>
            <a:r>
              <a:rPr lang="en-US" dirty="0">
                <a:latin typeface="Trebuchet MS" charset="0"/>
                <a:ea typeface="Trebuchet MS" charset="0"/>
                <a:cs typeface="Trebuchet MS" charset="0"/>
                <a:sym typeface="Trebuchet MS" charset="0"/>
              </a:rPr>
              <a:t>F</a:t>
            </a:r>
            <a:r>
              <a:rPr lang="en-US" dirty="0"/>
              <a:t>)</a:t>
            </a:r>
          </a:p>
          <a:p>
            <a:pPr marL="782638" lvl="1"/>
            <a:r>
              <a:rPr lang="en-US" dirty="0"/>
              <a:t>Propositions: “Sentences,” which</a:t>
            </a:r>
          </a:p>
          <a:p>
            <a:pPr marL="1182688" lvl="2"/>
            <a:r>
              <a:rPr lang="en-US" dirty="0"/>
              <a:t>Are atomic (that is, they must be treated as indivisible units, with no internal structure), and</a:t>
            </a:r>
          </a:p>
          <a:p>
            <a:pPr marL="1182688" lvl="2"/>
            <a:r>
              <a:rPr lang="en-US" dirty="0"/>
              <a:t>Have a single logical value, either </a:t>
            </a:r>
            <a:r>
              <a:rPr lang="en-US" dirty="0">
                <a:latin typeface="Trebuchet MS" charset="0"/>
                <a:ea typeface="Trebuchet MS" charset="0"/>
                <a:cs typeface="Trebuchet MS" charset="0"/>
                <a:sym typeface="Trebuchet MS" charset="0"/>
              </a:rPr>
              <a:t>true</a:t>
            </a:r>
            <a:r>
              <a:rPr lang="en-US" dirty="0"/>
              <a:t> or </a:t>
            </a:r>
            <a:r>
              <a:rPr lang="en-US" dirty="0">
                <a:latin typeface="Trebuchet MS" charset="0"/>
                <a:ea typeface="Trebuchet MS" charset="0"/>
                <a:cs typeface="Trebuchet MS" charset="0"/>
                <a:sym typeface="Trebuchet MS" charset="0"/>
              </a:rPr>
              <a:t>false</a:t>
            </a:r>
            <a:endParaRPr lang="en-US" dirty="0">
              <a:latin typeface="Trebuchet MS" charset="0"/>
              <a:ea typeface="ヒラギノ角ゴ ProN W3" charset="0"/>
              <a:cs typeface="ヒラギノ角ゴ ProN W3" charset="0"/>
              <a:sym typeface="Trebuchet MS" charset="0"/>
            </a:endParaRPr>
          </a:p>
          <a:p>
            <a:pPr marL="782638" lvl="1"/>
            <a:r>
              <a:rPr lang="en-US" dirty="0"/>
              <a:t>Operators, both unary and binary; when applied to logical values, yield logical values</a:t>
            </a:r>
          </a:p>
          <a:p>
            <a:pPr marL="1182688" lvl="2"/>
            <a:r>
              <a:rPr lang="en-US" dirty="0"/>
              <a:t>The usual operators are </a:t>
            </a:r>
            <a:r>
              <a:rPr lang="en-US" dirty="0">
                <a:latin typeface="Trebuchet MS" charset="0"/>
                <a:ea typeface="Trebuchet MS" charset="0"/>
                <a:cs typeface="Trebuchet MS" charset="0"/>
                <a:sym typeface="Trebuchet MS" charset="0"/>
              </a:rPr>
              <a:t>and</a:t>
            </a:r>
            <a:r>
              <a:rPr lang="en-US" dirty="0"/>
              <a:t>, </a:t>
            </a:r>
            <a:r>
              <a:rPr lang="en-US" dirty="0">
                <a:latin typeface="Trebuchet MS" charset="0"/>
                <a:ea typeface="Trebuchet MS" charset="0"/>
                <a:cs typeface="Trebuchet MS" charset="0"/>
                <a:sym typeface="Trebuchet MS" charset="0"/>
              </a:rPr>
              <a:t>or</a:t>
            </a:r>
            <a:r>
              <a:rPr lang="en-US" dirty="0"/>
              <a:t>, </a:t>
            </a:r>
            <a:r>
              <a:rPr lang="en-US" dirty="0">
                <a:latin typeface="Trebuchet MS" charset="0"/>
                <a:ea typeface="Trebuchet MS" charset="0"/>
                <a:cs typeface="Trebuchet MS" charset="0"/>
                <a:sym typeface="Trebuchet MS" charset="0"/>
              </a:rPr>
              <a:t>not</a:t>
            </a:r>
            <a:r>
              <a:rPr lang="en-US" dirty="0"/>
              <a:t>, and </a:t>
            </a:r>
            <a:r>
              <a:rPr lang="en-US" dirty="0">
                <a:latin typeface="Trebuchet MS" charset="0"/>
                <a:ea typeface="Trebuchet MS" charset="0"/>
                <a:cs typeface="Trebuchet MS" charset="0"/>
                <a:sym typeface="Trebuchet MS" charset="0"/>
              </a:rPr>
              <a:t>implies</a:t>
            </a:r>
            <a:endParaRPr lang="en-US" dirty="0">
              <a:latin typeface="Trebuchet MS" charset="0"/>
              <a:ea typeface="ヒラギノ角ゴ ProN W3" charset="0"/>
              <a:cs typeface="ヒラギノ角ゴ ProN W3" charset="0"/>
              <a:sym typeface="Trebuchet MS" charset="0"/>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ln/>
        </p:spPr>
        <p:txBody>
          <a:bodyPr rIns="132080"/>
          <a:lstStyle/>
          <a:p>
            <a:r>
              <a:rPr lang="en-US"/>
              <a:t>Truth tables</a:t>
            </a:r>
          </a:p>
        </p:txBody>
      </p:sp>
      <p:sp>
        <p:nvSpPr>
          <p:cNvPr id="25603" name="Rectangle 3"/>
          <p:cNvSpPr>
            <a:spLocks noGrp="1" noChangeArrowheads="1"/>
          </p:cNvSpPr>
          <p:nvPr>
            <p:ph type="body" idx="1"/>
          </p:nvPr>
        </p:nvSpPr>
        <p:spPr>
          <a:xfrm>
            <a:off x="381000" y="1219200"/>
            <a:ext cx="8382000" cy="4953000"/>
          </a:xfrm>
          <a:ln/>
        </p:spPr>
        <p:txBody>
          <a:bodyPr rIns="132080">
            <a:normAutofit lnSpcReduction="10000"/>
          </a:bodyPr>
          <a:lstStyle/>
          <a:p>
            <a:pPr>
              <a:spcBef>
                <a:spcPct val="0"/>
              </a:spcBef>
            </a:pPr>
            <a:r>
              <a:rPr lang="en-US" sz="2900"/>
              <a:t>Logic, like arithmetic, has operators, which apply to one, two, or more values (operands)</a:t>
            </a:r>
          </a:p>
          <a:p>
            <a:pPr>
              <a:spcBef>
                <a:spcPts val="738"/>
              </a:spcBef>
            </a:pPr>
            <a:r>
              <a:rPr lang="en-US" sz="2900"/>
              <a:t>A truth table lists the results for each possible arrangement of operands</a:t>
            </a:r>
          </a:p>
          <a:p>
            <a:pPr marL="782638" lvl="1">
              <a:spcBef>
                <a:spcPts val="650"/>
              </a:spcBef>
            </a:pPr>
            <a:r>
              <a:rPr lang="en-US" sz="2600"/>
              <a:t>Order is important: </a:t>
            </a:r>
            <a:r>
              <a:rPr lang="en-US" sz="2600">
                <a:latin typeface="Times New Roman Bold Italic" charset="0"/>
                <a:cs typeface="Times New Roman Bold Italic" charset="0"/>
                <a:sym typeface="Times New Roman Bold Italic" charset="0"/>
              </a:rPr>
              <a:t>x op y</a:t>
            </a:r>
            <a:r>
              <a:rPr lang="en-US" sz="2600"/>
              <a:t> may or may not give the same result as </a:t>
            </a:r>
            <a:r>
              <a:rPr lang="en-US" sz="2600">
                <a:latin typeface="Times New Roman Bold Italic" charset="0"/>
                <a:cs typeface="Times New Roman Bold Italic" charset="0"/>
                <a:sym typeface="Times New Roman Bold Italic" charset="0"/>
              </a:rPr>
              <a:t>y op x</a:t>
            </a:r>
            <a:endParaRPr lang="en-US" sz="2600">
              <a:latin typeface="Times New Roman Bold Italic" charset="0"/>
              <a:ea typeface="ヒラギノ明朝 ProN W6" charset="0"/>
              <a:cs typeface="ヒラギノ明朝 ProN W6" charset="0"/>
              <a:sym typeface="Times New Roman Bold Italic" charset="0"/>
            </a:endParaRPr>
          </a:p>
          <a:p>
            <a:pPr>
              <a:spcBef>
                <a:spcPts val="738"/>
              </a:spcBef>
            </a:pPr>
            <a:r>
              <a:rPr lang="en-US" sz="2900"/>
              <a:t>The rows in a truth table list all possible sequences of truth values for</a:t>
            </a:r>
            <a:r>
              <a:rPr lang="en-US" sz="2900">
                <a:latin typeface="Trebuchet MS" charset="0"/>
                <a:ea typeface="Trebuchet MS" charset="0"/>
                <a:cs typeface="Trebuchet MS" charset="0"/>
                <a:sym typeface="Trebuchet MS" charset="0"/>
              </a:rPr>
              <a:t> n </a:t>
            </a:r>
            <a:r>
              <a:rPr lang="en-US" sz="2900"/>
              <a:t>operands, and specify a result for each sequence</a:t>
            </a:r>
          </a:p>
          <a:p>
            <a:pPr marL="782638" lvl="1">
              <a:spcBef>
                <a:spcPts val="650"/>
              </a:spcBef>
            </a:pPr>
            <a:r>
              <a:rPr lang="en-US" sz="2600"/>
              <a:t>Hence, there are </a:t>
            </a:r>
            <a:r>
              <a:rPr lang="en-US" sz="2600">
                <a:latin typeface="Trebuchet MS" charset="0"/>
                <a:ea typeface="Trebuchet MS" charset="0"/>
                <a:cs typeface="Trebuchet MS" charset="0"/>
                <a:sym typeface="Trebuchet MS" charset="0"/>
              </a:rPr>
              <a:t>2</a:t>
            </a:r>
            <a:r>
              <a:rPr lang="en-US" sz="2600" baseline="30000">
                <a:latin typeface="Trebuchet MS" charset="0"/>
                <a:ea typeface="Trebuchet MS" charset="0"/>
                <a:cs typeface="Trebuchet MS" charset="0"/>
                <a:sym typeface="Trebuchet MS" charset="0"/>
              </a:rPr>
              <a:t>n</a:t>
            </a:r>
            <a:r>
              <a:rPr lang="en-US" sz="2600"/>
              <a:t> rows in a truth table for </a:t>
            </a:r>
            <a:r>
              <a:rPr lang="en-US" sz="2600">
                <a:latin typeface="Trebuchet MS" charset="0"/>
                <a:ea typeface="Trebuchet MS" charset="0"/>
                <a:cs typeface="Trebuchet MS" charset="0"/>
                <a:sym typeface="Trebuchet MS" charset="0"/>
              </a:rPr>
              <a:t>n</a:t>
            </a:r>
            <a:r>
              <a:rPr lang="en-US" sz="2600"/>
              <a:t> operands </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742950" marR="0" lvl="1" indent="-285750" defTabSz="914400" rtl="0" eaLnBrk="1" fontAlgn="auto" latinLnBrk="0" hangingPunct="1">
              <a:lnSpc>
                <a:spcPct val="100000"/>
              </a:lnSpc>
              <a:spcBef>
                <a:spcPct val="20000"/>
              </a:spcBef>
              <a:spcAft>
                <a:spcPts val="0"/>
              </a:spcAft>
              <a:tabLst/>
              <a:defRPr/>
            </a:pPr>
            <a:r>
              <a:rPr kumimoji="0" lang="en-AU" sz="2800" b="0" i="0" u="none" strike="noStrike" kern="1200" cap="none" spc="0" normalizeH="0" baseline="0" noProof="0" dirty="0" smtClean="0">
                <a:ln>
                  <a:noFill/>
                </a:ln>
                <a:solidFill>
                  <a:prstClr val="black"/>
                </a:solidFill>
                <a:effectLst/>
                <a:uLnTx/>
                <a:uFillTx/>
                <a:latin typeface="Calibri"/>
                <a:ea typeface="+mn-ea"/>
                <a:cs typeface="+mn-cs"/>
              </a:rPr>
              <a:t/>
            </a:r>
            <a:br>
              <a:rPr kumimoji="0" lang="en-AU" sz="2800" b="0" i="0" u="none" strike="noStrike" kern="1200" cap="none" spc="0" normalizeH="0" baseline="0" noProof="0" dirty="0" smtClean="0">
                <a:ln>
                  <a:noFill/>
                </a:ln>
                <a:solidFill>
                  <a:prstClr val="black"/>
                </a:solidFill>
                <a:effectLst/>
                <a:uLnTx/>
                <a:uFillTx/>
                <a:latin typeface="Calibri"/>
                <a:ea typeface="+mn-ea"/>
                <a:cs typeface="+mn-cs"/>
              </a:rPr>
            </a:br>
            <a:endParaRPr lang="en-US" dirty="0"/>
          </a:p>
        </p:txBody>
      </p:sp>
      <p:sp>
        <p:nvSpPr>
          <p:cNvPr id="3" name="Content Placeholder 2"/>
          <p:cNvSpPr>
            <a:spLocks noGrp="1"/>
          </p:cNvSpPr>
          <p:nvPr>
            <p:ph idx="1"/>
          </p:nvPr>
        </p:nvSpPr>
        <p:spPr/>
        <p:txBody>
          <a:bodyPr/>
          <a:lstStyle/>
          <a:p>
            <a:pPr marL="342900" lvl="1" indent="-342900">
              <a:buFont typeface="Arial" pitchFamily="34" charset="0"/>
              <a:buChar char="•"/>
            </a:pPr>
            <a:r>
              <a:rPr lang="en-AU" dirty="0" smtClean="0"/>
              <a:t>Propositional and Predicate Logic</a:t>
            </a:r>
          </a:p>
          <a:p>
            <a:r>
              <a:rPr lang="en-AU" dirty="0" smtClean="0">
                <a:solidFill>
                  <a:prstClr val="black"/>
                </a:solidFill>
              </a:rPr>
              <a:t>Predicate </a:t>
            </a:r>
            <a:r>
              <a:rPr lang="en-AU" dirty="0" smtClean="0">
                <a:solidFill>
                  <a:prstClr val="black"/>
                </a:solidFill>
              </a:rPr>
              <a:t>Logic</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0"/>
            <a:ext cx="8229600" cy="1143000"/>
          </a:xfrm>
          <a:noFill/>
          <a:ln/>
        </p:spPr>
        <p:txBody>
          <a:bodyPr/>
          <a:lstStyle/>
          <a:p>
            <a:r>
              <a:rPr lang="en-US" dirty="0" smtClean="0"/>
              <a:t>Summery of Today’s </a:t>
            </a:r>
            <a:r>
              <a:rPr lang="en-US" dirty="0"/>
              <a:t>Lecture</a:t>
            </a:r>
          </a:p>
        </p:txBody>
      </p:sp>
      <p:sp>
        <p:nvSpPr>
          <p:cNvPr id="37891" name="Rectangle 3"/>
          <p:cNvSpPr>
            <a:spLocks noGrp="1" noChangeArrowheads="1"/>
          </p:cNvSpPr>
          <p:nvPr>
            <p:ph type="body" idx="1"/>
          </p:nvPr>
        </p:nvSpPr>
        <p:spPr>
          <a:xfrm>
            <a:off x="457200" y="990600"/>
            <a:ext cx="7848600" cy="5638800"/>
          </a:xfrm>
          <a:noFill/>
          <a:ln/>
        </p:spPr>
        <p:txBody>
          <a:bodyPr>
            <a:noAutofit/>
          </a:bodyPr>
          <a:lstStyle/>
          <a:p>
            <a:pPr lvl="1">
              <a:buNone/>
            </a:pPr>
            <a:endParaRPr lang="en-US" sz="2400" dirty="0" smtClean="0"/>
          </a:p>
          <a:p>
            <a:r>
              <a:rPr lang="en-AU" sz="2800" dirty="0" smtClean="0"/>
              <a:t>Organizing the Knowledge</a:t>
            </a:r>
          </a:p>
          <a:p>
            <a:r>
              <a:rPr lang="en-US" sz="2800" dirty="0" smtClean="0"/>
              <a:t>Rules based Organizing of the Knowledge</a:t>
            </a:r>
          </a:p>
          <a:p>
            <a:r>
              <a:rPr lang="en-US" sz="2800" dirty="0" smtClean="0"/>
              <a:t>Rules can representation </a:t>
            </a:r>
          </a:p>
          <a:p>
            <a:r>
              <a:rPr lang="en-US" sz="2800" dirty="0" smtClean="0"/>
              <a:t>Propositional logic</a:t>
            </a:r>
          </a:p>
          <a:p>
            <a:endParaRPr lang="en-US" sz="2800" dirty="0" smtClean="0"/>
          </a:p>
          <a:p>
            <a:endParaRPr lang="en-US" sz="2800" dirty="0" smtClean="0"/>
          </a:p>
          <a:p>
            <a:pPr>
              <a:buNone/>
            </a:pPr>
            <a:endParaRPr lang="en-US" altLang="zh-TW" sz="2800" dirty="0" smtClean="0">
              <a:latin typeface="Arial" pitchFamily="34" charset="0"/>
              <a:cs typeface="Arial" pitchFamily="34" charset="0"/>
            </a:endParaRPr>
          </a:p>
          <a:p>
            <a:endParaRPr lang="en-US" altLang="zh-TW" sz="2800" dirty="0" smtClean="0"/>
          </a:p>
          <a:p>
            <a:pPr>
              <a:buNone/>
            </a:pPr>
            <a:r>
              <a:rPr lang="en-US" sz="1800" dirty="0" smtClean="0"/>
              <a:t/>
            </a:r>
            <a:br>
              <a:rPr lang="en-US" sz="1800" dirty="0" smtClean="0"/>
            </a:br>
            <a:endParaRPr lang="en-US" sz="1800"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8047</TotalTime>
  <Words>1671</Words>
  <Application>Microsoft Office PowerPoint</Application>
  <PresentationFormat>On-screen Show (4:3)</PresentationFormat>
  <Paragraphs>146</Paragraphs>
  <Slides>32</Slides>
  <Notes>1</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Artificial Intelligence Lecture No. 13 </vt:lpstr>
      <vt:lpstr>Summary of Previous Lecture</vt:lpstr>
      <vt:lpstr>Today’s Lecture</vt:lpstr>
      <vt:lpstr>Organizing the Knowledge</vt:lpstr>
      <vt:lpstr>Rules based Organizing of the Knowledge</vt:lpstr>
      <vt:lpstr>Slide 6</vt:lpstr>
      <vt:lpstr>Slide 7</vt:lpstr>
      <vt:lpstr>Slide 8</vt:lpstr>
      <vt:lpstr>Slide 9</vt:lpstr>
      <vt:lpstr>A rule can have multiple antecedents joined by the keywords AND (conjunction), OR (disjunction) or a combination of both.  IF   &lt;antecedent 1&gt; AND  &lt;antecedent 2&gt;  </vt:lpstr>
      <vt:lpstr>Slide 11</vt:lpstr>
      <vt:lpstr>Slide 12</vt:lpstr>
      <vt:lpstr>Slide 13</vt:lpstr>
      <vt:lpstr>Slide 14</vt:lpstr>
      <vt:lpstr>Slide 15</vt:lpstr>
      <vt:lpstr>There's If Then, and Then There's If Then</vt:lpstr>
      <vt:lpstr>Slide 17</vt:lpstr>
      <vt:lpstr>Slide 18</vt:lpstr>
      <vt:lpstr>Databases for Rules</vt:lpstr>
      <vt:lpstr>Slide 20</vt:lpstr>
      <vt:lpstr>A Mixed Approach</vt:lpstr>
      <vt:lpstr>Rules in Artificial Intelligence</vt:lpstr>
      <vt:lpstr>Slide 23</vt:lpstr>
      <vt:lpstr>Slide 24</vt:lpstr>
      <vt:lpstr>Heuristic programming/ rule-based programming</vt:lpstr>
      <vt:lpstr>Slide 26</vt:lpstr>
      <vt:lpstr>Rule Knowledge Representation Language</vt:lpstr>
      <vt:lpstr>Organizing the Knowledge</vt:lpstr>
      <vt:lpstr>Propositional logic</vt:lpstr>
      <vt:lpstr>Truth tables</vt:lpstr>
      <vt:lpstr> </vt:lpstr>
      <vt:lpstr>Summery of Today’s Lecture</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297</cp:revision>
  <dcterms:created xsi:type="dcterms:W3CDTF">2012-02-27T05:45:45Z</dcterms:created>
  <dcterms:modified xsi:type="dcterms:W3CDTF">2013-12-02T07:34:16Z</dcterms:modified>
</cp:coreProperties>
</file>