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1" r:id="rId2"/>
    <p:sldId id="440" r:id="rId3"/>
    <p:sldId id="456" r:id="rId4"/>
    <p:sldId id="457" r:id="rId5"/>
    <p:sldId id="459" r:id="rId6"/>
    <p:sldId id="460" r:id="rId7"/>
    <p:sldId id="461" r:id="rId8"/>
    <p:sldId id="462" r:id="rId9"/>
    <p:sldId id="463" r:id="rId10"/>
    <p:sldId id="464" r:id="rId11"/>
    <p:sldId id="466" r:id="rId12"/>
    <p:sldId id="484" r:id="rId13"/>
    <p:sldId id="485" r:id="rId14"/>
    <p:sldId id="458" r:id="rId15"/>
    <p:sldId id="470" r:id="rId16"/>
    <p:sldId id="475" r:id="rId17"/>
    <p:sldId id="469" r:id="rId18"/>
    <p:sldId id="471" r:id="rId19"/>
    <p:sldId id="467" r:id="rId20"/>
    <p:sldId id="472" r:id="rId21"/>
    <p:sldId id="473" r:id="rId22"/>
    <p:sldId id="474" r:id="rId23"/>
    <p:sldId id="476" r:id="rId24"/>
    <p:sldId id="477" r:id="rId25"/>
    <p:sldId id="478" r:id="rId26"/>
    <p:sldId id="479" r:id="rId27"/>
    <p:sldId id="480" r:id="rId28"/>
    <p:sldId id="486" r:id="rId29"/>
    <p:sldId id="487" r:id="rId30"/>
    <p:sldId id="481" r:id="rId31"/>
    <p:sldId id="482" r:id="rId32"/>
    <p:sldId id="483" r:id="rId33"/>
    <p:sldId id="488" r:id="rId34"/>
    <p:sldId id="40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0" autoAdjust="0"/>
    <p:restoredTop sz="90833" autoAdjust="0"/>
  </p:normalViewPr>
  <p:slideViewPr>
    <p:cSldViewPr>
      <p:cViewPr>
        <p:scale>
          <a:sx n="50" d="100"/>
          <a:sy n="50" d="100"/>
        </p:scale>
        <p:origin x="-1181"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612247-1541-4D08-90A0-3F821AF0978A}" type="slidenum">
              <a:rPr lang="en-US"/>
              <a:pPr/>
              <a:t>28</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3" Type="http://schemas.openxmlformats.org/officeDocument/2006/relationships/oleObject" Target="../embeddings/Microsoft_Office_Word_97_-_2003_Document2.doc"/><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12 </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Ali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US" sz="2800" dirty="0" smtClean="0"/>
              <a:t>Using FOL</a:t>
            </a:r>
          </a:p>
          <a:p>
            <a:r>
              <a:rPr lang="en-US" sz="2800" dirty="0" smtClean="0"/>
              <a:t>Knowledge engineering in FOL</a:t>
            </a:r>
          </a:p>
          <a:p>
            <a:r>
              <a:rPr lang="en-US" sz="2800" dirty="0" smtClean="0"/>
              <a:t>Knowledge</a:t>
            </a:r>
          </a:p>
          <a:p>
            <a:r>
              <a:rPr lang="en-US" sz="2800" dirty="0" smtClean="0"/>
              <a:t>Transfer of knowledge </a:t>
            </a:r>
          </a:p>
          <a:p>
            <a:r>
              <a:rPr lang="en-US" sz="2800" dirty="0" smtClean="0"/>
              <a:t>Types of knowledge</a:t>
            </a:r>
          </a:p>
          <a:p>
            <a:r>
              <a:rPr lang="en-AU" sz="2800" dirty="0" smtClean="0"/>
              <a:t>Organizing the Knowledge</a:t>
            </a:r>
          </a:p>
          <a:p>
            <a:r>
              <a:rPr lang="en-US" sz="2800" dirty="0" smtClean="0"/>
              <a:t>Frames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AU" dirty="0" smtClean="0"/>
              <a:t>Organizing the Knowledge</a:t>
            </a:r>
          </a:p>
          <a:p>
            <a:r>
              <a:rPr lang="en-US" dirty="0" smtClean="0"/>
              <a:t>Knowledge Representation using Frames</a:t>
            </a:r>
          </a:p>
          <a:p>
            <a:r>
              <a:rPr lang="en-US" dirty="0" smtClean="0"/>
              <a:t>Inheritance in Frames</a:t>
            </a:r>
          </a:p>
          <a:p>
            <a:r>
              <a:rPr lang="en-US" dirty="0" smtClean="0"/>
              <a:t>Semantic  network</a:t>
            </a:r>
          </a:p>
          <a:p>
            <a:r>
              <a:rPr lang="en-US" dirty="0" smtClean="0"/>
              <a:t>Common kinds of semantic networks</a:t>
            </a:r>
          </a:p>
          <a:p>
            <a:r>
              <a:rPr lang="en-CA" dirty="0" smtClean="0"/>
              <a:t>Semantic Networks Advantages/disadvantages </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Organizing the Knowledge</a:t>
            </a:r>
            <a:endParaRPr lang="en-US" dirty="0"/>
          </a:p>
        </p:txBody>
      </p:sp>
      <p:sp>
        <p:nvSpPr>
          <p:cNvPr id="3" name="Content Placeholder 2"/>
          <p:cNvSpPr>
            <a:spLocks noGrp="1"/>
          </p:cNvSpPr>
          <p:nvPr>
            <p:ph idx="1"/>
          </p:nvPr>
        </p:nvSpPr>
        <p:spPr/>
        <p:txBody>
          <a:bodyPr/>
          <a:lstStyle/>
          <a:p>
            <a:r>
              <a:rPr lang="en-AU" dirty="0" smtClean="0"/>
              <a:t>Representing the knowledge</a:t>
            </a:r>
          </a:p>
          <a:p>
            <a:pPr lvl="1"/>
            <a:r>
              <a:rPr lang="en-AU" dirty="0" smtClean="0"/>
              <a:t>Frames</a:t>
            </a:r>
          </a:p>
          <a:p>
            <a:pPr lvl="1"/>
            <a:r>
              <a:rPr lang="en-AU" dirty="0" smtClean="0"/>
              <a:t>Semantic Networks</a:t>
            </a:r>
          </a:p>
          <a:p>
            <a:pPr lvl="1"/>
            <a:r>
              <a:rPr lang="en-AU" dirty="0" smtClean="0"/>
              <a:t>Rules</a:t>
            </a:r>
          </a:p>
          <a:p>
            <a:pPr lvl="1"/>
            <a:r>
              <a:rPr lang="en-AU" dirty="0" smtClean="0"/>
              <a:t>Propositional and Predicate Logic</a:t>
            </a:r>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685800" y="277813"/>
            <a:ext cx="8305800" cy="1143000"/>
          </a:xfrm>
        </p:spPr>
        <p:txBody>
          <a:bodyPr/>
          <a:lstStyle/>
          <a:p>
            <a:r>
              <a:rPr lang="en-US" sz="3800" dirty="0"/>
              <a:t>Knowledge Representation using Frames</a:t>
            </a:r>
          </a:p>
        </p:txBody>
      </p:sp>
      <p:sp>
        <p:nvSpPr>
          <p:cNvPr id="116739" name="Rectangle 3"/>
          <p:cNvSpPr>
            <a:spLocks noGrp="1" noChangeArrowheads="1"/>
          </p:cNvSpPr>
          <p:nvPr>
            <p:ph type="body" idx="1"/>
          </p:nvPr>
        </p:nvSpPr>
        <p:spPr>
          <a:xfrm>
            <a:off x="685800" y="1371600"/>
            <a:ext cx="8001000" cy="5181600"/>
          </a:xfrm>
        </p:spPr>
        <p:txBody>
          <a:bodyPr>
            <a:noAutofit/>
          </a:bodyPr>
          <a:lstStyle/>
          <a:p>
            <a:pPr algn="just">
              <a:lnSpc>
                <a:spcPct val="80000"/>
              </a:lnSpc>
              <a:buClr>
                <a:schemeClr val="tx1"/>
              </a:buClr>
              <a:buSzTx/>
              <a:buFont typeface="Arial" pitchFamily="34" charset="0"/>
              <a:buChar char="●"/>
            </a:pPr>
            <a:r>
              <a:rPr lang="en-US" sz="2400" dirty="0"/>
              <a:t>Frames are more structured form of packaging knowledge,</a:t>
            </a:r>
          </a:p>
          <a:p>
            <a:pPr lvl="1" algn="just">
              <a:lnSpc>
                <a:spcPct val="80000"/>
              </a:lnSpc>
              <a:buClr>
                <a:schemeClr val="tx1"/>
              </a:buClr>
              <a:buSzTx/>
              <a:buFont typeface="Arial" pitchFamily="34" charset="0"/>
              <a:buChar char="−"/>
            </a:pPr>
            <a:r>
              <a:rPr lang="en-US" sz="2400" dirty="0"/>
              <a:t>used for representing objects, concepts etc. </a:t>
            </a:r>
          </a:p>
          <a:p>
            <a:pPr algn="just">
              <a:lnSpc>
                <a:spcPct val="80000"/>
              </a:lnSpc>
              <a:buClr>
                <a:schemeClr val="tx1"/>
              </a:buClr>
              <a:buSzTx/>
              <a:buFont typeface="Arial" pitchFamily="34" charset="0"/>
              <a:buChar char="●"/>
            </a:pPr>
            <a:r>
              <a:rPr lang="en-US" sz="2400" dirty="0"/>
              <a:t>Frames are organized into hierarchies or network of frames. </a:t>
            </a:r>
          </a:p>
          <a:p>
            <a:pPr algn="just">
              <a:lnSpc>
                <a:spcPct val="80000"/>
              </a:lnSpc>
              <a:buClr>
                <a:schemeClr val="tx1"/>
              </a:buClr>
              <a:buSzTx/>
              <a:buFont typeface="Arial" pitchFamily="34" charset="0"/>
              <a:buChar char="●"/>
            </a:pPr>
            <a:r>
              <a:rPr lang="en-US" sz="2400" dirty="0"/>
              <a:t>Lower level frames can inherit information from  upper level frames in network. </a:t>
            </a:r>
          </a:p>
          <a:p>
            <a:pPr algn="just">
              <a:lnSpc>
                <a:spcPct val="80000"/>
              </a:lnSpc>
              <a:buClr>
                <a:schemeClr val="tx1"/>
              </a:buClr>
              <a:buSzTx/>
              <a:buFont typeface="Arial" pitchFamily="34" charset="0"/>
              <a:buChar char="●"/>
            </a:pPr>
            <a:r>
              <a:rPr lang="en-US" sz="2400" dirty="0"/>
              <a:t>Nodes are connected using  links viz., </a:t>
            </a:r>
          </a:p>
          <a:p>
            <a:pPr lvl="1" algn="just">
              <a:lnSpc>
                <a:spcPct val="80000"/>
              </a:lnSpc>
              <a:buClr>
                <a:schemeClr val="tx1"/>
              </a:buClr>
              <a:buSzPct val="95000"/>
              <a:buFont typeface="Arial" pitchFamily="34" charset="0"/>
              <a:buChar char="−"/>
            </a:pPr>
            <a:r>
              <a:rPr lang="en-US" sz="2400" b="1" dirty="0" err="1" smtClean="0">
                <a:solidFill>
                  <a:schemeClr val="hlink"/>
                </a:solidFill>
              </a:rPr>
              <a:t>subc</a:t>
            </a:r>
            <a:r>
              <a:rPr lang="en-US" sz="2400" dirty="0" smtClean="0"/>
              <a:t> </a:t>
            </a:r>
            <a:r>
              <a:rPr lang="en-US" sz="2400" dirty="0"/>
              <a:t>(links two class frames, one of which is subclass of other e.g., </a:t>
            </a:r>
            <a:r>
              <a:rPr lang="en-US" sz="2400" dirty="0" err="1"/>
              <a:t>science_faculty</a:t>
            </a:r>
            <a:r>
              <a:rPr lang="en-US" sz="2400" dirty="0"/>
              <a:t> class is  </a:t>
            </a:r>
            <a:r>
              <a:rPr lang="en-US" sz="2400" b="1" dirty="0" err="1"/>
              <a:t>ako</a:t>
            </a:r>
            <a:r>
              <a:rPr lang="en-US" sz="2400" b="1" dirty="0"/>
              <a:t> </a:t>
            </a:r>
            <a:r>
              <a:rPr lang="en-US" sz="2400" dirty="0"/>
              <a:t>of faculty class), </a:t>
            </a:r>
          </a:p>
          <a:p>
            <a:pPr lvl="1" algn="just">
              <a:lnSpc>
                <a:spcPct val="80000"/>
              </a:lnSpc>
              <a:buClr>
                <a:schemeClr val="tx1"/>
              </a:buClr>
              <a:buSzPct val="95000"/>
              <a:buFont typeface="Arial" pitchFamily="34" charset="0"/>
              <a:buChar char="−"/>
            </a:pPr>
            <a:r>
              <a:rPr lang="en-US" sz="2400" b="1" dirty="0" err="1">
                <a:solidFill>
                  <a:schemeClr val="hlink"/>
                </a:solidFill>
              </a:rPr>
              <a:t>is_a</a:t>
            </a:r>
            <a:r>
              <a:rPr lang="en-US" sz="2400" b="1" dirty="0">
                <a:solidFill>
                  <a:schemeClr val="hlink"/>
                </a:solidFill>
              </a:rPr>
              <a:t> </a:t>
            </a:r>
            <a:r>
              <a:rPr lang="en-US" sz="2400" dirty="0" smtClean="0"/>
              <a:t>( </a:t>
            </a:r>
            <a:r>
              <a:rPr lang="en-US" sz="2400" dirty="0"/>
              <a:t>connects a particular instance of a class frame e.g., </a:t>
            </a:r>
            <a:r>
              <a:rPr lang="en-US" sz="2400" dirty="0" err="1"/>
              <a:t>Renuka</a:t>
            </a:r>
            <a:r>
              <a:rPr lang="en-US" sz="2400" dirty="0"/>
              <a:t> </a:t>
            </a:r>
            <a:r>
              <a:rPr lang="en-US" sz="2400" b="1" dirty="0" err="1"/>
              <a:t>is_a</a:t>
            </a:r>
            <a:r>
              <a:rPr lang="en-US" sz="2400" dirty="0"/>
              <a:t> </a:t>
            </a:r>
            <a:r>
              <a:rPr lang="en-US" sz="2400" dirty="0" err="1"/>
              <a:t>science_faculty</a:t>
            </a:r>
            <a:r>
              <a:rPr lang="en-US" sz="2400" dirty="0"/>
              <a:t>) </a:t>
            </a:r>
          </a:p>
          <a:p>
            <a:pPr lvl="1" algn="just">
              <a:lnSpc>
                <a:spcPct val="80000"/>
              </a:lnSpc>
              <a:buClr>
                <a:schemeClr val="tx1"/>
              </a:buClr>
              <a:buSzPct val="95000"/>
              <a:buFont typeface="Arial" pitchFamily="34" charset="0"/>
              <a:buChar char="−"/>
            </a:pPr>
            <a:r>
              <a:rPr lang="en-US" sz="2400" b="1" dirty="0" err="1">
                <a:solidFill>
                  <a:schemeClr val="hlink"/>
                </a:solidFill>
              </a:rPr>
              <a:t>a_part_of</a:t>
            </a:r>
            <a:r>
              <a:rPr lang="en-US" sz="2400" dirty="0"/>
              <a:t>  (connects two class frames one of which is contained in other e.g., faculty class </a:t>
            </a:r>
            <a:r>
              <a:rPr lang="en-US" sz="2400" b="1" dirty="0" err="1"/>
              <a:t>is_part_of</a:t>
            </a:r>
            <a:r>
              <a:rPr lang="en-US" sz="2400" dirty="0"/>
              <a:t> department class). </a:t>
            </a:r>
          </a:p>
          <a:p>
            <a:pPr lvl="1" algn="just">
              <a:lnSpc>
                <a:spcPct val="80000"/>
              </a:lnSpc>
              <a:buClr>
                <a:schemeClr val="tx1"/>
              </a:buClr>
              <a:buSzPct val="95000"/>
              <a:buFont typeface="Arial" pitchFamily="34" charset="0"/>
              <a:buChar char="−"/>
            </a:pPr>
            <a:r>
              <a:rPr lang="en-US" sz="2400" dirty="0"/>
              <a:t>Property link of semantic net is replaced by SLOT fields.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dirty="0"/>
              <a:t>Cont…</a:t>
            </a:r>
          </a:p>
        </p:txBody>
      </p:sp>
      <p:sp>
        <p:nvSpPr>
          <p:cNvPr id="117763" name="Rectangle 3"/>
          <p:cNvSpPr>
            <a:spLocks noGrp="1" noChangeArrowheads="1"/>
          </p:cNvSpPr>
          <p:nvPr>
            <p:ph type="body" idx="1"/>
          </p:nvPr>
        </p:nvSpPr>
        <p:spPr>
          <a:xfrm>
            <a:off x="914400" y="1295400"/>
            <a:ext cx="7772400" cy="5257800"/>
          </a:xfrm>
        </p:spPr>
        <p:txBody>
          <a:bodyPr>
            <a:normAutofit/>
          </a:bodyPr>
          <a:lstStyle/>
          <a:p>
            <a:pPr algn="just">
              <a:lnSpc>
                <a:spcPct val="80000"/>
              </a:lnSpc>
              <a:buClr>
                <a:schemeClr val="tx1"/>
              </a:buClr>
              <a:buSzTx/>
              <a:buFont typeface="Arial" pitchFamily="34" charset="0"/>
              <a:buChar char="●"/>
            </a:pPr>
            <a:r>
              <a:rPr lang="en-US" sz="2800" dirty="0"/>
              <a:t>A frame may have any number of slots needed for describing object. e.g., </a:t>
            </a:r>
          </a:p>
          <a:p>
            <a:pPr lvl="1" algn="just">
              <a:lnSpc>
                <a:spcPct val="80000"/>
              </a:lnSpc>
              <a:buClr>
                <a:schemeClr val="tx1"/>
              </a:buClr>
              <a:buSzTx/>
              <a:buFont typeface="Arial" pitchFamily="34" charset="0"/>
              <a:buChar char="−"/>
            </a:pPr>
            <a:r>
              <a:rPr lang="en-US" sz="2400" dirty="0"/>
              <a:t>faculty frame may have name, age, address, qualification etc as slot names.</a:t>
            </a:r>
            <a:r>
              <a:rPr lang="en-US" dirty="0"/>
              <a:t>  </a:t>
            </a:r>
          </a:p>
          <a:p>
            <a:pPr algn="just">
              <a:lnSpc>
                <a:spcPct val="80000"/>
              </a:lnSpc>
              <a:buClr>
                <a:schemeClr val="tx1"/>
              </a:buClr>
              <a:buSzTx/>
              <a:buFont typeface="Arial" pitchFamily="34" charset="0"/>
              <a:buChar char="●"/>
            </a:pPr>
            <a:r>
              <a:rPr lang="en-US" sz="2800" dirty="0"/>
              <a:t>Each frame includes two basic elements : slots and facets. </a:t>
            </a:r>
          </a:p>
          <a:p>
            <a:pPr lvl="1" algn="just">
              <a:lnSpc>
                <a:spcPct val="80000"/>
              </a:lnSpc>
              <a:buClr>
                <a:schemeClr val="tx1"/>
              </a:buClr>
              <a:buSzTx/>
              <a:buFont typeface="Arial" pitchFamily="34" charset="0"/>
              <a:buChar char="−"/>
            </a:pPr>
            <a:r>
              <a:rPr lang="en-US" sz="2400" dirty="0"/>
              <a:t>Each slot may contain one or more  </a:t>
            </a:r>
            <a:r>
              <a:rPr lang="en-US" sz="2400" b="1" dirty="0">
                <a:solidFill>
                  <a:schemeClr val="hlink"/>
                </a:solidFill>
              </a:rPr>
              <a:t>facets</a:t>
            </a:r>
            <a:r>
              <a:rPr lang="en-US" sz="2400" dirty="0"/>
              <a:t> (called fillers) which may take many forms such as:</a:t>
            </a:r>
            <a:r>
              <a:rPr lang="en-US" dirty="0"/>
              <a:t>  </a:t>
            </a:r>
          </a:p>
          <a:p>
            <a:pPr lvl="2" algn="just">
              <a:lnSpc>
                <a:spcPct val="80000"/>
              </a:lnSpc>
              <a:buClr>
                <a:schemeClr val="tx1"/>
              </a:buClr>
              <a:buSzTx/>
              <a:buFont typeface="Wingdings" pitchFamily="2" charset="2"/>
              <a:buChar char="§"/>
            </a:pPr>
            <a:r>
              <a:rPr lang="en-US" sz="2000" b="1" dirty="0">
                <a:solidFill>
                  <a:schemeClr val="hlink"/>
                </a:solidFill>
              </a:rPr>
              <a:t>value</a:t>
            </a:r>
            <a:r>
              <a:rPr lang="en-US" sz="2000" dirty="0"/>
              <a:t> (value of the slot), </a:t>
            </a:r>
          </a:p>
          <a:p>
            <a:pPr lvl="2" algn="just">
              <a:lnSpc>
                <a:spcPct val="80000"/>
              </a:lnSpc>
              <a:buClr>
                <a:schemeClr val="tx1"/>
              </a:buClr>
              <a:buSzTx/>
              <a:buFont typeface="Wingdings" pitchFamily="2" charset="2"/>
              <a:buChar char="§"/>
            </a:pPr>
            <a:r>
              <a:rPr lang="en-US" sz="2000" b="1" dirty="0">
                <a:solidFill>
                  <a:schemeClr val="hlink"/>
                </a:solidFill>
              </a:rPr>
              <a:t>default</a:t>
            </a:r>
            <a:r>
              <a:rPr lang="en-US" sz="2000" dirty="0"/>
              <a:t> (default value of the slot), </a:t>
            </a:r>
          </a:p>
          <a:p>
            <a:pPr lvl="2" algn="just">
              <a:lnSpc>
                <a:spcPct val="80000"/>
              </a:lnSpc>
              <a:buClr>
                <a:schemeClr val="tx1"/>
              </a:buClr>
              <a:buSzTx/>
              <a:buFont typeface="Wingdings" pitchFamily="2" charset="2"/>
              <a:buChar char="§"/>
            </a:pPr>
            <a:r>
              <a:rPr lang="en-US" sz="2000" b="1" dirty="0">
                <a:solidFill>
                  <a:schemeClr val="hlink"/>
                </a:solidFill>
              </a:rPr>
              <a:t>range</a:t>
            </a:r>
            <a:r>
              <a:rPr lang="en-US" sz="2000" dirty="0"/>
              <a:t> (indicates the range of integer or enumerated values, a slot can have), </a:t>
            </a:r>
          </a:p>
          <a:p>
            <a:pPr lvl="2" algn="just">
              <a:lnSpc>
                <a:spcPct val="80000"/>
              </a:lnSpc>
              <a:buClr>
                <a:schemeClr val="tx1"/>
              </a:buClr>
              <a:buSzTx/>
              <a:buFont typeface="Wingdings" pitchFamily="2" charset="2"/>
              <a:buChar char="§"/>
            </a:pPr>
            <a:r>
              <a:rPr lang="en-US" sz="2000" b="1" dirty="0">
                <a:solidFill>
                  <a:schemeClr val="hlink"/>
                </a:solidFill>
              </a:rPr>
              <a:t>demons</a:t>
            </a:r>
            <a:r>
              <a:rPr lang="en-US" sz="2000" dirty="0"/>
              <a:t> (procedural attachments such as </a:t>
            </a:r>
            <a:r>
              <a:rPr lang="en-US" sz="2000" dirty="0" err="1"/>
              <a:t>if_needed</a:t>
            </a:r>
            <a:r>
              <a:rPr lang="en-US" sz="2000" dirty="0"/>
              <a:t>, </a:t>
            </a:r>
            <a:r>
              <a:rPr lang="en-US" sz="2000" dirty="0" err="1"/>
              <a:t>if_deleted</a:t>
            </a:r>
            <a:r>
              <a:rPr lang="en-US" sz="2000" dirty="0"/>
              <a:t>, </a:t>
            </a:r>
            <a:r>
              <a:rPr lang="en-US" sz="2000" dirty="0" err="1"/>
              <a:t>if_added</a:t>
            </a:r>
            <a:r>
              <a:rPr lang="en-US" sz="2000" dirty="0"/>
              <a:t> etc.) and </a:t>
            </a:r>
          </a:p>
          <a:p>
            <a:pPr lvl="2" algn="just">
              <a:lnSpc>
                <a:spcPct val="80000"/>
              </a:lnSpc>
              <a:buClr>
                <a:schemeClr val="tx1"/>
              </a:buClr>
              <a:buSzTx/>
              <a:buFont typeface="Wingdings" pitchFamily="2" charset="2"/>
              <a:buChar char="§"/>
            </a:pPr>
            <a:r>
              <a:rPr lang="en-US" sz="2000" b="1" dirty="0">
                <a:solidFill>
                  <a:schemeClr val="hlink"/>
                </a:solidFill>
              </a:rPr>
              <a:t>other</a:t>
            </a:r>
            <a:r>
              <a:rPr lang="en-US" sz="2000" dirty="0"/>
              <a:t> (may contain rules, other frames, semantic net or any type of other information). </a:t>
            </a:r>
          </a:p>
          <a:p>
            <a:pPr>
              <a:lnSpc>
                <a:spcPct val="80000"/>
              </a:lnSpc>
            </a:pPr>
            <a:endParaRPr lang="en-US"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t>Frame Network - Example</a:t>
            </a:r>
          </a:p>
        </p:txBody>
      </p:sp>
      <p:graphicFrame>
        <p:nvGraphicFramePr>
          <p:cNvPr id="118788" name="Object 4"/>
          <p:cNvGraphicFramePr>
            <a:graphicFrameLocks noChangeAspect="1"/>
          </p:cNvGraphicFramePr>
          <p:nvPr>
            <p:ph idx="1"/>
          </p:nvPr>
        </p:nvGraphicFramePr>
        <p:xfrm>
          <a:off x="304800" y="1447800"/>
          <a:ext cx="9829800" cy="5257800"/>
        </p:xfrm>
        <a:graphic>
          <a:graphicData uri="http://schemas.openxmlformats.org/presentationml/2006/ole">
            <p:oleObj spid="_x0000_s18434" name="Document" r:id="rId3" imgW="5486400" imgH="4389120" progId="Word.Document.8">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57200" y="-76200"/>
            <a:ext cx="8229600" cy="1143000"/>
          </a:xfrm>
        </p:spPr>
        <p:txBody>
          <a:bodyPr>
            <a:normAutofit fontScale="90000"/>
          </a:bodyPr>
          <a:lstStyle/>
          <a:p>
            <a:r>
              <a:rPr lang="en-US" sz="3800" dirty="0"/>
              <a:t>Detailed Representation of Frame Network</a:t>
            </a:r>
          </a:p>
        </p:txBody>
      </p:sp>
      <p:graphicFrame>
        <p:nvGraphicFramePr>
          <p:cNvPr id="120836" name="Object 4"/>
          <p:cNvGraphicFramePr>
            <a:graphicFrameLocks noChangeAspect="1"/>
          </p:cNvGraphicFramePr>
          <p:nvPr>
            <p:ph idx="1"/>
          </p:nvPr>
        </p:nvGraphicFramePr>
        <p:xfrm>
          <a:off x="-459287" y="914400"/>
          <a:ext cx="9603287" cy="6096000"/>
        </p:xfrm>
        <a:graphic>
          <a:graphicData uri="http://schemas.openxmlformats.org/presentationml/2006/ole">
            <p:oleObj spid="_x0000_s19458" name="Document" r:id="rId3" imgW="5532120" imgH="6309000" progId="Word.Document.8">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Description of Frames</a:t>
            </a:r>
          </a:p>
        </p:txBody>
      </p:sp>
      <p:sp>
        <p:nvSpPr>
          <p:cNvPr id="122883" name="Rectangle 3"/>
          <p:cNvSpPr>
            <a:spLocks noGrp="1" noChangeArrowheads="1"/>
          </p:cNvSpPr>
          <p:nvPr>
            <p:ph type="body" idx="1"/>
          </p:nvPr>
        </p:nvSpPr>
        <p:spPr>
          <a:xfrm>
            <a:off x="914400" y="1600200"/>
            <a:ext cx="7467600" cy="4530725"/>
          </a:xfrm>
        </p:spPr>
        <p:txBody>
          <a:bodyPr>
            <a:normAutofit/>
          </a:bodyPr>
          <a:lstStyle/>
          <a:p>
            <a:pPr algn="just">
              <a:lnSpc>
                <a:spcPct val="80000"/>
              </a:lnSpc>
              <a:buClr>
                <a:schemeClr val="tx1"/>
              </a:buClr>
              <a:buFont typeface="Arial" pitchFamily="34" charset="0"/>
              <a:buChar char="●"/>
            </a:pPr>
            <a:r>
              <a:rPr lang="en-US" sz="2800" dirty="0"/>
              <a:t>Each frame represents either a class or an instance. </a:t>
            </a:r>
          </a:p>
          <a:p>
            <a:pPr algn="just">
              <a:lnSpc>
                <a:spcPct val="80000"/>
              </a:lnSpc>
              <a:buClr>
                <a:schemeClr val="tx1"/>
              </a:buClr>
              <a:buFont typeface="Arial" pitchFamily="34" charset="0"/>
              <a:buChar char="●"/>
            </a:pPr>
            <a:r>
              <a:rPr lang="en-US" sz="2800" dirty="0"/>
              <a:t>Class frame represents a general concept whereas instance frame represents a specific occurrence of the class instance. </a:t>
            </a:r>
          </a:p>
          <a:p>
            <a:pPr algn="just">
              <a:lnSpc>
                <a:spcPct val="80000"/>
              </a:lnSpc>
              <a:buClr>
                <a:schemeClr val="tx1"/>
              </a:buClr>
              <a:buFont typeface="Arial" pitchFamily="34" charset="0"/>
              <a:buChar char="●"/>
            </a:pPr>
            <a:r>
              <a:rPr lang="en-US" sz="2800" dirty="0"/>
              <a:t>Class frame generally have default values which can be redefined at lower levels. </a:t>
            </a:r>
          </a:p>
          <a:p>
            <a:pPr algn="just">
              <a:lnSpc>
                <a:spcPct val="80000"/>
              </a:lnSpc>
              <a:buClr>
                <a:schemeClr val="tx1"/>
              </a:buClr>
              <a:buFont typeface="Arial" pitchFamily="34" charset="0"/>
              <a:buChar char="●"/>
            </a:pPr>
            <a:r>
              <a:rPr lang="en-US" sz="2800" dirty="0"/>
              <a:t>If class frame has actual value facet then decedent frames can not modify that value. </a:t>
            </a:r>
          </a:p>
          <a:p>
            <a:pPr algn="just">
              <a:lnSpc>
                <a:spcPct val="80000"/>
              </a:lnSpc>
              <a:buClr>
                <a:schemeClr val="tx1"/>
              </a:buClr>
              <a:buFont typeface="Arial" pitchFamily="34" charset="0"/>
              <a:buChar char="●"/>
            </a:pPr>
            <a:r>
              <a:rPr lang="en-US" sz="2800" dirty="0"/>
              <a:t>Value remains unchanged for subclasses and instances.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dirty="0"/>
              <a:t>Inheritance in Frames</a:t>
            </a:r>
          </a:p>
        </p:txBody>
      </p:sp>
      <p:sp>
        <p:nvSpPr>
          <p:cNvPr id="123907" name="Rectangle 3"/>
          <p:cNvSpPr>
            <a:spLocks noGrp="1" noChangeArrowheads="1"/>
          </p:cNvSpPr>
          <p:nvPr>
            <p:ph type="body" idx="1"/>
          </p:nvPr>
        </p:nvSpPr>
        <p:spPr/>
        <p:txBody>
          <a:bodyPr/>
          <a:lstStyle/>
          <a:p>
            <a:pPr algn="just">
              <a:lnSpc>
                <a:spcPct val="90000"/>
              </a:lnSpc>
              <a:buClr>
                <a:schemeClr val="tx1"/>
              </a:buClr>
              <a:buFont typeface="Arial" pitchFamily="34" charset="0"/>
              <a:buChar char="●"/>
            </a:pPr>
            <a:r>
              <a:rPr lang="en-US" sz="2800" dirty="0"/>
              <a:t>Suppose we want to know nationality or phone of an instance-frame </a:t>
            </a:r>
            <a:r>
              <a:rPr lang="en-US" sz="2800" dirty="0" smtClean="0">
                <a:solidFill>
                  <a:schemeClr val="hlink"/>
                </a:solidFill>
              </a:rPr>
              <a:t>frame13</a:t>
            </a:r>
            <a:r>
              <a:rPr lang="en-US" sz="2800" dirty="0" smtClean="0"/>
              <a:t>.</a:t>
            </a:r>
            <a:endParaRPr lang="en-US" sz="2800" dirty="0"/>
          </a:p>
          <a:p>
            <a:pPr algn="just">
              <a:lnSpc>
                <a:spcPct val="90000"/>
              </a:lnSpc>
              <a:buClr>
                <a:schemeClr val="tx1"/>
              </a:buClr>
              <a:buFont typeface="Arial" pitchFamily="34" charset="0"/>
              <a:buChar char="●"/>
            </a:pPr>
            <a:r>
              <a:rPr lang="en-US" sz="2800" dirty="0"/>
              <a:t>These </a:t>
            </a:r>
            <a:r>
              <a:rPr lang="en-US" sz="2800" dirty="0" smtClean="0"/>
              <a:t>information </a:t>
            </a:r>
            <a:r>
              <a:rPr lang="en-US" sz="2800" dirty="0"/>
              <a:t>are not given in this frame. </a:t>
            </a:r>
          </a:p>
          <a:p>
            <a:pPr algn="just">
              <a:lnSpc>
                <a:spcPct val="90000"/>
              </a:lnSpc>
              <a:buClr>
                <a:schemeClr val="tx1"/>
              </a:buClr>
              <a:buFont typeface="Arial" pitchFamily="34" charset="0"/>
              <a:buChar char="●"/>
            </a:pPr>
            <a:r>
              <a:rPr lang="en-US" sz="2800" dirty="0"/>
              <a:t>Search will start from  </a:t>
            </a:r>
            <a:r>
              <a:rPr lang="en-US" sz="2800" dirty="0">
                <a:solidFill>
                  <a:schemeClr val="hlink"/>
                </a:solidFill>
              </a:rPr>
              <a:t>frame13</a:t>
            </a:r>
            <a:r>
              <a:rPr lang="en-US" sz="2800" dirty="0"/>
              <a:t> in upward direction  till we get our answer or have reached root frame.  </a:t>
            </a:r>
          </a:p>
          <a:p>
            <a:pPr algn="just">
              <a:lnSpc>
                <a:spcPct val="90000"/>
              </a:lnSpc>
              <a:buClr>
                <a:schemeClr val="tx1"/>
              </a:buClr>
              <a:buFont typeface="Arial" pitchFamily="34" charset="0"/>
              <a:buChar char="●"/>
            </a:pPr>
            <a:r>
              <a:rPr lang="en-US" sz="2800" dirty="0"/>
              <a:t>The frames can be easily represented in prolog by choosing predicate name as frame with two arguments. </a:t>
            </a:r>
          </a:p>
          <a:p>
            <a:pPr algn="just">
              <a:lnSpc>
                <a:spcPct val="90000"/>
              </a:lnSpc>
              <a:buClr>
                <a:schemeClr val="tx1"/>
              </a:buClr>
              <a:buFont typeface="Arial" pitchFamily="34" charset="0"/>
              <a:buChar char="●"/>
            </a:pPr>
            <a:r>
              <a:rPr lang="en-US" sz="2800" dirty="0"/>
              <a:t>First argument is the name of the frame and second argument is a list of slot - facet pair.  </a:t>
            </a:r>
          </a:p>
          <a:p>
            <a:pPr>
              <a:lnSpc>
                <a:spcPct val="90000"/>
              </a:lnSpc>
            </a:pP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r>
              <a:rPr lang="en-US" dirty="0">
                <a:cs typeface="Arial" pitchFamily="34" charset="0"/>
              </a:rPr>
              <a:t>Features of Frame Representations </a:t>
            </a:r>
            <a:r>
              <a:rPr lang="en-US" dirty="0">
                <a:latin typeface="Courier New" pitchFamily="49" charset="0"/>
                <a:cs typeface="Courier New" pitchFamily="49" charset="0"/>
              </a:rPr>
              <a:t/>
            </a:r>
            <a:br>
              <a:rPr lang="en-US" dirty="0">
                <a:latin typeface="Courier New" pitchFamily="49" charset="0"/>
                <a:cs typeface="Courier New" pitchFamily="49" charset="0"/>
              </a:rPr>
            </a:br>
            <a:endParaRPr lang="en-US" dirty="0">
              <a:latin typeface="Courier New" pitchFamily="49" charset="0"/>
              <a:cs typeface="Courier New" pitchFamily="49" charset="0"/>
            </a:endParaRPr>
          </a:p>
        </p:txBody>
      </p:sp>
      <p:sp>
        <p:nvSpPr>
          <p:cNvPr id="13315" name="Rectangle 3"/>
          <p:cNvSpPr>
            <a:spLocks noGrp="1" noChangeArrowheads="1"/>
          </p:cNvSpPr>
          <p:nvPr>
            <p:ph type="body" idx="1"/>
          </p:nvPr>
        </p:nvSpPr>
        <p:spPr/>
        <p:txBody>
          <a:bodyPr/>
          <a:lstStyle/>
          <a:p>
            <a:pPr>
              <a:lnSpc>
                <a:spcPct val="90000"/>
              </a:lnSpc>
            </a:pPr>
            <a:r>
              <a:rPr lang="en-US">
                <a:cs typeface="Arial" pitchFamily="34" charset="0"/>
              </a:rPr>
              <a:t>Frames can support values more naturally than semantic nets (e.g. the value 25) </a:t>
            </a:r>
            <a:endParaRPr lang="en-US">
              <a:latin typeface="Courier New" pitchFamily="49" charset="0"/>
              <a:cs typeface="Courier New" pitchFamily="49" charset="0"/>
            </a:endParaRPr>
          </a:p>
          <a:p>
            <a:pPr>
              <a:lnSpc>
                <a:spcPct val="90000"/>
              </a:lnSpc>
            </a:pPr>
            <a:r>
              <a:rPr lang="en-US">
                <a:cs typeface="Arial" pitchFamily="34" charset="0"/>
              </a:rPr>
              <a:t>Frames can be easily implemented using object-oriented programming techniques. </a:t>
            </a:r>
            <a:endParaRPr lang="en-US">
              <a:latin typeface="Courier New" pitchFamily="49" charset="0"/>
              <a:cs typeface="Courier New" pitchFamily="49" charset="0"/>
            </a:endParaRPr>
          </a:p>
          <a:p>
            <a:pPr>
              <a:lnSpc>
                <a:spcPct val="90000"/>
              </a:lnSpc>
            </a:pPr>
            <a:r>
              <a:rPr lang="en-US">
                <a:cs typeface="Arial" pitchFamily="34" charset="0"/>
              </a:rPr>
              <a:t>Demons allow for arbitrary functions to be embedded in a representation. </a:t>
            </a:r>
            <a:endParaRPr lang="en-US">
              <a:latin typeface="Courier New" pitchFamily="49" charset="0"/>
              <a:cs typeface="Courier New" pitchFamily="49" charset="0"/>
            </a:endParaRPr>
          </a:p>
          <a:p>
            <a:pPr>
              <a:lnSpc>
                <a:spcPct val="90000"/>
              </a:lnSpc>
            </a:pPr>
            <a:r>
              <a:rPr lang="en-US">
                <a:cs typeface="Arial" pitchFamily="34" charset="0"/>
              </a:rPr>
              <a:t>But a price is paid in terms of efficiency, generality, and modularity! </a:t>
            </a:r>
            <a:endParaRPr lang="en-US">
              <a:latin typeface="Courier New" pitchFamily="49" charset="0"/>
              <a:cs typeface="Courier New" pitchFamily="49" charset="0"/>
            </a:endParaRPr>
          </a:p>
          <a:p>
            <a:pPr>
              <a:lnSpc>
                <a:spcPct val="90000"/>
              </a:lnSpc>
            </a:pPr>
            <a:r>
              <a:rPr lang="en-US">
                <a:cs typeface="Arial" pitchFamily="34" charset="0"/>
              </a:rPr>
              <a:t>Inheritance can be easily controlled. </a:t>
            </a:r>
            <a:endParaRPr lang="en-US">
              <a:latin typeface="Courier New" pitchFamily="49" charset="0"/>
              <a:cs typeface="Courier New" pitchFamily="49" charset="0"/>
            </a:endParaRPr>
          </a:p>
          <a:p>
            <a:pPr>
              <a:lnSpc>
                <a:spcPct val="90000"/>
              </a:lnSpc>
            </a:pP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0" y="5643563"/>
            <a:ext cx="9144000" cy="646112"/>
          </a:xfrm>
          <a:prstGeom prst="rect">
            <a:avLst/>
          </a:prstGeom>
          <a:noFill/>
          <a:ln w="9525">
            <a:noFill/>
            <a:miter lim="800000"/>
            <a:headEnd/>
            <a:tailEnd/>
          </a:ln>
        </p:spPr>
        <p:txBody>
          <a:bodyPr>
            <a:spAutoFit/>
          </a:bodyPr>
          <a:lstStyle/>
          <a:p>
            <a:pPr>
              <a:spcBef>
                <a:spcPct val="50000"/>
              </a:spcBef>
            </a:pPr>
            <a:r>
              <a:rPr lang="en-GB">
                <a:latin typeface="Constantia" pitchFamily="18" charset="0"/>
              </a:rPr>
              <a:t>Fig 7.12	Part of a frame description of a hotel room. “Specialization” indicates a pointer 	to a superclass.</a:t>
            </a:r>
            <a:r>
              <a:rPr lang="en-GB" sz="1400">
                <a:latin typeface="Constantia" pitchFamily="18" charset="0"/>
              </a:rPr>
              <a:t>(Luger: Artificial Intelligence, 6th edition. © Pearson Education Limited, 2009)</a:t>
            </a:r>
            <a:endParaRPr lang="en-GB">
              <a:latin typeface="Constantia" pitchFamily="18" charset="0"/>
            </a:endParaRPr>
          </a:p>
        </p:txBody>
      </p:sp>
      <p:pic>
        <p:nvPicPr>
          <p:cNvPr id="28675" name="Picture 3"/>
          <p:cNvPicPr>
            <a:picLocks noChangeAspect="1" noChangeArrowheads="1"/>
          </p:cNvPicPr>
          <p:nvPr/>
        </p:nvPicPr>
        <p:blipFill>
          <a:blip r:embed="rId2" cstate="print"/>
          <a:srcRect/>
          <a:stretch>
            <a:fillRect/>
          </a:stretch>
        </p:blipFill>
        <p:spPr bwMode="auto">
          <a:xfrm>
            <a:off x="2286000" y="1371600"/>
            <a:ext cx="4600575" cy="4200525"/>
          </a:xfrm>
          <a:prstGeom prst="rect">
            <a:avLst/>
          </a:prstGeom>
          <a:noFill/>
          <a:ln w="9525">
            <a:noFill/>
            <a:miter lim="800000"/>
            <a:headEnd/>
            <a:tailEnd/>
          </a:ln>
        </p:spPr>
      </p:pic>
      <p:sp>
        <p:nvSpPr>
          <p:cNvPr id="6" name="Title 1"/>
          <p:cNvSpPr txBox="1">
            <a:spLocks/>
          </p:cNvSpPr>
          <p:nvPr/>
        </p:nvSpPr>
        <p:spPr>
          <a:xfrm>
            <a:off x="428625" y="357188"/>
            <a:ext cx="8229600" cy="1143000"/>
          </a:xfrm>
          <a:prstGeom prst="rect">
            <a:avLst/>
          </a:prstGeom>
        </p:spPr>
        <p:txBody>
          <a:bodyPr/>
          <a:lstStyle/>
          <a:p>
            <a:pPr fontAlgn="auto">
              <a:spcAft>
                <a:spcPts val="0"/>
              </a:spcAft>
              <a:defRPr/>
            </a:pPr>
            <a:r>
              <a:rPr lang="en-CA" sz="5000" dirty="0">
                <a:solidFill>
                  <a:schemeClr val="tx2"/>
                </a:solidFill>
                <a:latin typeface="+mj-lt"/>
                <a:ea typeface="+mj-ea"/>
                <a:cs typeface="+mj-cs"/>
              </a:rPr>
              <a:t>Frames Example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285750"/>
            <a:ext cx="8229600" cy="1143000"/>
          </a:xfrm>
        </p:spPr>
        <p:txBody>
          <a:bodyPr>
            <a:normAutofit fontScale="90000"/>
          </a:bodyPr>
          <a:lstStyle/>
          <a:p>
            <a:pPr fontAlgn="auto">
              <a:spcAft>
                <a:spcPts val="0"/>
              </a:spcAft>
              <a:defRPr/>
            </a:pPr>
            <a:r>
              <a:rPr lang="en-CA" dirty="0" smtClean="0"/>
              <a:t>Frames </a:t>
            </a:r>
            <a:br>
              <a:rPr lang="en-CA" dirty="0" smtClean="0"/>
            </a:br>
            <a:r>
              <a:rPr lang="en-CA" dirty="0" smtClean="0"/>
              <a:t>Advantages</a:t>
            </a:r>
            <a:endParaRPr lang="en-CA" dirty="0"/>
          </a:p>
        </p:txBody>
      </p:sp>
      <p:sp>
        <p:nvSpPr>
          <p:cNvPr id="3" name="Content Placeholder 2"/>
          <p:cNvSpPr>
            <a:spLocks noGrp="1"/>
          </p:cNvSpPr>
          <p:nvPr>
            <p:ph idx="1"/>
          </p:nvPr>
        </p:nvSpPr>
        <p:spPr>
          <a:xfrm>
            <a:off x="457200" y="1500188"/>
            <a:ext cx="8229600" cy="5000625"/>
          </a:xfrm>
        </p:spPr>
        <p:txBody>
          <a:bodyPr>
            <a:normAutofit fontScale="77500" lnSpcReduction="20000"/>
          </a:bodyPr>
          <a:lstStyle/>
          <a:p>
            <a:pPr marL="274320" indent="-274320" fontAlgn="auto">
              <a:spcAft>
                <a:spcPts val="0"/>
              </a:spcAft>
              <a:buClr>
                <a:schemeClr val="accent3"/>
              </a:buClr>
              <a:buFont typeface="Wingdings 2"/>
              <a:buChar char=""/>
              <a:defRPr/>
            </a:pPr>
            <a:r>
              <a:rPr lang="en-CA" dirty="0" smtClean="0"/>
              <a:t>Frames add power and clarity by allowing complex objects to be represented as a single frame.</a:t>
            </a:r>
          </a:p>
          <a:p>
            <a:pPr marL="274320" indent="-274320" fontAlgn="auto">
              <a:spcAft>
                <a:spcPts val="0"/>
              </a:spcAft>
              <a:buClr>
                <a:schemeClr val="accent3"/>
              </a:buClr>
              <a:buFont typeface="Wingdings 2"/>
              <a:buChar char=""/>
              <a:defRPr/>
            </a:pPr>
            <a:endParaRPr lang="en-CA" dirty="0" smtClean="0"/>
          </a:p>
          <a:p>
            <a:pPr marL="274320" indent="-274320" fontAlgn="auto">
              <a:spcAft>
                <a:spcPts val="0"/>
              </a:spcAft>
              <a:buClr>
                <a:schemeClr val="accent3"/>
              </a:buClr>
              <a:buFont typeface="Wingdings 2"/>
              <a:buChar char=""/>
              <a:defRPr/>
            </a:pPr>
            <a:endParaRPr lang="en-CA" dirty="0" smtClean="0"/>
          </a:p>
          <a:p>
            <a:pPr marL="274320" indent="-274320" fontAlgn="auto">
              <a:spcAft>
                <a:spcPts val="0"/>
              </a:spcAft>
              <a:buClr>
                <a:schemeClr val="accent3"/>
              </a:buClr>
              <a:buFont typeface="Wingdings 2"/>
              <a:buChar char=""/>
              <a:defRPr/>
            </a:pPr>
            <a:endParaRPr lang="en-CA" dirty="0" smtClean="0"/>
          </a:p>
          <a:p>
            <a:pPr marL="274320" indent="-274320" fontAlgn="auto">
              <a:spcAft>
                <a:spcPts val="0"/>
              </a:spcAft>
              <a:buClr>
                <a:schemeClr val="accent3"/>
              </a:buClr>
              <a:buFont typeface="Wingdings 2"/>
              <a:buChar char=""/>
              <a:defRPr/>
            </a:pPr>
            <a:endParaRPr lang="en-CA" dirty="0" smtClean="0"/>
          </a:p>
          <a:p>
            <a:pPr marL="274320" indent="-274320" fontAlgn="auto">
              <a:spcAft>
                <a:spcPts val="0"/>
              </a:spcAft>
              <a:buClr>
                <a:schemeClr val="accent3"/>
              </a:buClr>
              <a:buFont typeface="Wingdings 2"/>
              <a:buChar char=""/>
              <a:defRPr/>
            </a:pPr>
            <a:endParaRPr lang="en-CA" dirty="0" smtClean="0"/>
          </a:p>
          <a:p>
            <a:pPr marL="274320" indent="-274320" fontAlgn="auto">
              <a:spcAft>
                <a:spcPts val="0"/>
              </a:spcAft>
              <a:buClr>
                <a:schemeClr val="accent3"/>
              </a:buClr>
              <a:buFont typeface="Wingdings 2"/>
              <a:buChar char=""/>
              <a:defRPr/>
            </a:pPr>
            <a:r>
              <a:rPr lang="en-CA" dirty="0" smtClean="0"/>
              <a:t>Frames provide an easier framework to organize information hierarchically.</a:t>
            </a:r>
          </a:p>
          <a:p>
            <a:pPr marL="274320" indent="-274320" fontAlgn="auto">
              <a:spcAft>
                <a:spcPts val="0"/>
              </a:spcAft>
              <a:buClr>
                <a:schemeClr val="accent3"/>
              </a:buClr>
              <a:buFont typeface="Wingdings 2"/>
              <a:buChar char=""/>
              <a:defRPr/>
            </a:pPr>
            <a:r>
              <a:rPr lang="en-CA" dirty="0" smtClean="0"/>
              <a:t>Frames allow for procedural attachment which runs a </a:t>
            </a:r>
            <a:r>
              <a:rPr lang="en-CA" i="1" dirty="0" smtClean="0"/>
              <a:t>demon </a:t>
            </a:r>
            <a:r>
              <a:rPr lang="en-CA" dirty="0" smtClean="0"/>
              <a:t>(piece of code) as a result of another action in the KB.</a:t>
            </a:r>
          </a:p>
          <a:p>
            <a:pPr marL="274320" indent="-274320" fontAlgn="auto">
              <a:spcAft>
                <a:spcPts val="0"/>
              </a:spcAft>
              <a:buClr>
                <a:schemeClr val="accent3"/>
              </a:buClr>
              <a:buFont typeface="Wingdings 2"/>
              <a:buChar char=""/>
              <a:defRPr/>
            </a:pPr>
            <a:r>
              <a:rPr lang="en-CA" dirty="0" smtClean="0"/>
              <a:t>frames support class inheritance.</a:t>
            </a:r>
          </a:p>
        </p:txBody>
      </p:sp>
      <p:pic>
        <p:nvPicPr>
          <p:cNvPr id="29700" name="Picture 3"/>
          <p:cNvPicPr>
            <a:picLocks noChangeAspect="1" noChangeArrowheads="1"/>
          </p:cNvPicPr>
          <p:nvPr/>
        </p:nvPicPr>
        <p:blipFill>
          <a:blip r:embed="rId2" cstate="print"/>
          <a:srcRect t="67688" r="70497"/>
          <a:stretch>
            <a:fillRect/>
          </a:stretch>
        </p:blipFill>
        <p:spPr bwMode="auto">
          <a:xfrm>
            <a:off x="3500438" y="2286000"/>
            <a:ext cx="1785937" cy="1785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  network</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a:t>
            </a:r>
            <a:r>
              <a:rPr lang="en-US" i="1" dirty="0" smtClean="0"/>
              <a:t>semantic network</a:t>
            </a:r>
            <a:r>
              <a:rPr lang="en-US" dirty="0" smtClean="0"/>
              <a:t> or </a:t>
            </a:r>
            <a:r>
              <a:rPr lang="en-US" i="1" dirty="0" smtClean="0"/>
              <a:t>net</a:t>
            </a:r>
            <a:r>
              <a:rPr lang="en-US" dirty="0" smtClean="0"/>
              <a:t> is a graph structure for representing knowledge in patterns of interconnected nodes and arcs.</a:t>
            </a:r>
          </a:p>
          <a:p>
            <a:r>
              <a:rPr lang="en-US" dirty="0" smtClean="0"/>
              <a:t>Computer implementations of semantic networks were first developed for artificial intelligence and machine translation, but earlier versions have long been used in philosophy, psychology, and linguistics. </a:t>
            </a:r>
          </a:p>
          <a:p>
            <a:r>
              <a:rPr lang="en-US" dirty="0" smtClean="0"/>
              <a:t>The Giant Global Graph of the </a:t>
            </a:r>
            <a:r>
              <a:rPr lang="en-US" i="1" dirty="0" smtClean="0"/>
              <a:t>Semantic Web</a:t>
            </a:r>
            <a:r>
              <a:rPr lang="en-US" dirty="0" smtClean="0"/>
              <a:t> is a large semantic network </a:t>
            </a:r>
          </a:p>
          <a:p>
            <a:pPr lvl="5"/>
            <a:r>
              <a:rPr lang="en-US" dirty="0" smtClean="0"/>
              <a:t>(Berners-Lee et al. 2001; </a:t>
            </a:r>
            <a:r>
              <a:rPr lang="en-US" dirty="0" err="1" smtClean="0"/>
              <a:t>Hendler</a:t>
            </a:r>
            <a:r>
              <a:rPr lang="en-US" dirty="0" smtClean="0"/>
              <a:t> &amp; van </a:t>
            </a:r>
            <a:r>
              <a:rPr lang="en-US" dirty="0" err="1" smtClean="0"/>
              <a:t>Harmelen</a:t>
            </a:r>
            <a:r>
              <a:rPr lang="en-US" dirty="0" smtClean="0"/>
              <a:t> 2008).</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What is common to all semantic networks is a declarative graphic representation that can be used to represent knowledge and support automated systems for reasoning about the knowledge.</a:t>
            </a:r>
          </a:p>
          <a:p>
            <a:r>
              <a:rPr lang="en-US" dirty="0" smtClean="0"/>
              <a:t> Some versions are highly informal, but others are formally defined systems of logic.</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CA" smtClean="0"/>
              <a:t>Semantic Networks</a:t>
            </a:r>
          </a:p>
        </p:txBody>
      </p:sp>
      <p:sp>
        <p:nvSpPr>
          <p:cNvPr id="3" name="Content Placeholder 2"/>
          <p:cNvSpPr>
            <a:spLocks noGrp="1"/>
          </p:cNvSpPr>
          <p:nvPr>
            <p:ph idx="1"/>
          </p:nvPr>
        </p:nvSpPr>
        <p:spPr/>
        <p:txBody>
          <a:bodyPr>
            <a:normAutofit fontScale="85000" lnSpcReduction="20000"/>
          </a:bodyPr>
          <a:lstStyle/>
          <a:p>
            <a:pPr marL="274320" indent="-274320" fontAlgn="auto">
              <a:spcAft>
                <a:spcPts val="0"/>
              </a:spcAft>
              <a:buClr>
                <a:schemeClr val="accent3"/>
              </a:buClr>
              <a:buFont typeface="Wingdings 2"/>
              <a:buChar char=""/>
              <a:defRPr/>
            </a:pPr>
            <a:r>
              <a:rPr lang="en-CA" dirty="0" smtClean="0"/>
              <a:t>Define objects in terms of their association with other objects</a:t>
            </a:r>
          </a:p>
          <a:p>
            <a:pPr marL="640080" lvl="1" indent="-246888" fontAlgn="auto">
              <a:spcAft>
                <a:spcPts val="0"/>
              </a:spcAft>
              <a:buFont typeface="Wingdings 2"/>
              <a:buChar char=""/>
              <a:defRPr/>
            </a:pPr>
            <a:r>
              <a:rPr lang="en-CA" dirty="0" smtClean="0"/>
              <a:t>e.g. snow, white, snowman, ice, slippery.</a:t>
            </a:r>
          </a:p>
          <a:p>
            <a:pPr marL="274320" indent="-274320" fontAlgn="auto">
              <a:spcAft>
                <a:spcPts val="0"/>
              </a:spcAft>
              <a:buClr>
                <a:schemeClr val="accent3"/>
              </a:buClr>
              <a:buFont typeface="Wingdings 2"/>
              <a:buChar char=""/>
              <a:defRPr/>
            </a:pPr>
            <a:r>
              <a:rPr lang="en-CA" dirty="0" smtClean="0"/>
              <a:t>Represent knowledge as a graph:</a:t>
            </a:r>
          </a:p>
          <a:p>
            <a:pPr marL="274320" indent="-274320" fontAlgn="auto">
              <a:spcAft>
                <a:spcPts val="0"/>
              </a:spcAft>
              <a:buClr>
                <a:schemeClr val="accent3"/>
              </a:buClr>
              <a:buFont typeface="Wingdings 2"/>
              <a:buNone/>
              <a:defRPr/>
            </a:pPr>
            <a:endParaRPr lang="en-CA" dirty="0" smtClean="0"/>
          </a:p>
          <a:p>
            <a:pPr marL="274320" indent="-274320" fontAlgn="auto">
              <a:spcAft>
                <a:spcPts val="0"/>
              </a:spcAft>
              <a:buClr>
                <a:schemeClr val="accent3"/>
              </a:buClr>
              <a:buFont typeface="Wingdings 2"/>
              <a:buNone/>
              <a:defRPr/>
            </a:pPr>
            <a:endParaRPr lang="en-CA" dirty="0" smtClean="0"/>
          </a:p>
          <a:p>
            <a:pPr marL="274320" indent="-274320" fontAlgn="auto">
              <a:spcAft>
                <a:spcPts val="0"/>
              </a:spcAft>
              <a:buClr>
                <a:schemeClr val="accent3"/>
              </a:buClr>
              <a:buFont typeface="Wingdings 2"/>
              <a:buNone/>
              <a:defRPr/>
            </a:pPr>
            <a:endParaRPr lang="en-CA" dirty="0" smtClean="0"/>
          </a:p>
          <a:p>
            <a:pPr marL="274320" indent="-274320" fontAlgn="auto">
              <a:spcAft>
                <a:spcPts val="0"/>
              </a:spcAft>
              <a:buClr>
                <a:schemeClr val="accent3"/>
              </a:buClr>
              <a:buFont typeface="Wingdings 2"/>
              <a:buNone/>
              <a:defRPr/>
            </a:pPr>
            <a:endParaRPr lang="en-CA" dirty="0" smtClean="0"/>
          </a:p>
          <a:p>
            <a:pPr marL="274320" indent="-274320" fontAlgn="auto">
              <a:spcAft>
                <a:spcPts val="0"/>
              </a:spcAft>
              <a:buClr>
                <a:schemeClr val="accent3"/>
              </a:buClr>
              <a:buFont typeface="Wingdings 2"/>
              <a:buChar char=""/>
              <a:defRPr/>
            </a:pPr>
            <a:endParaRPr lang="en-CA" dirty="0" smtClean="0"/>
          </a:p>
          <a:p>
            <a:pPr marL="274320" indent="-274320" fontAlgn="auto">
              <a:spcAft>
                <a:spcPts val="0"/>
              </a:spcAft>
              <a:buClr>
                <a:schemeClr val="accent3"/>
              </a:buClr>
              <a:buFont typeface="Wingdings 2"/>
              <a:buChar char=""/>
              <a:defRPr/>
            </a:pPr>
            <a:r>
              <a:rPr lang="en-CA" dirty="0" smtClean="0"/>
              <a:t>Concepts at lower levels inherit characteristics from their parent concepts.</a:t>
            </a:r>
          </a:p>
          <a:p>
            <a:pPr marL="274320" indent="-274320" fontAlgn="auto">
              <a:spcAft>
                <a:spcPts val="0"/>
              </a:spcAft>
              <a:buClr>
                <a:schemeClr val="accent3"/>
              </a:buClr>
              <a:buFont typeface="Wingdings 2"/>
              <a:buNone/>
              <a:defRPr/>
            </a:pPr>
            <a:endParaRPr lang="en-CA" dirty="0"/>
          </a:p>
        </p:txBody>
      </p:sp>
      <p:grpSp>
        <p:nvGrpSpPr>
          <p:cNvPr id="2" name="Group 45"/>
          <p:cNvGrpSpPr>
            <a:grpSpLocks/>
          </p:cNvGrpSpPr>
          <p:nvPr/>
        </p:nvGrpSpPr>
        <p:grpSpPr bwMode="auto">
          <a:xfrm>
            <a:off x="3286125" y="3429000"/>
            <a:ext cx="3000375" cy="1727200"/>
            <a:chOff x="1285852" y="3929066"/>
            <a:chExt cx="3000396" cy="1726654"/>
          </a:xfrm>
        </p:grpSpPr>
        <p:sp>
          <p:nvSpPr>
            <p:cNvPr id="4" name="Oval 3"/>
            <p:cNvSpPr/>
            <p:nvPr/>
          </p:nvSpPr>
          <p:spPr>
            <a:xfrm>
              <a:off x="2714612" y="4428971"/>
              <a:ext cx="285752" cy="2856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5" name="Oval 4"/>
            <p:cNvSpPr/>
            <p:nvPr/>
          </p:nvSpPr>
          <p:spPr>
            <a:xfrm>
              <a:off x="4000496" y="5071705"/>
              <a:ext cx="285752" cy="2856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cxnSp>
          <p:nvCxnSpPr>
            <p:cNvPr id="7" name="Straight Arrow Connector 6"/>
            <p:cNvCxnSpPr>
              <a:stCxn id="5" idx="1"/>
              <a:endCxn id="4" idx="6"/>
            </p:cNvCxnSpPr>
            <p:nvPr/>
          </p:nvCxnSpPr>
          <p:spPr>
            <a:xfrm rot="16200000" flipV="1">
              <a:off x="3249690" y="4322474"/>
              <a:ext cx="542753" cy="10414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250" name="TextBox 7"/>
            <p:cNvSpPr txBox="1">
              <a:spLocks noChangeArrowheads="1"/>
            </p:cNvSpPr>
            <p:nvPr/>
          </p:nvSpPr>
          <p:spPr bwMode="auto">
            <a:xfrm>
              <a:off x="2928926" y="3929066"/>
              <a:ext cx="1214446" cy="369332"/>
            </a:xfrm>
            <a:prstGeom prst="rect">
              <a:avLst/>
            </a:prstGeom>
            <a:noFill/>
            <a:ln w="9525">
              <a:noFill/>
              <a:miter lim="800000"/>
              <a:headEnd/>
              <a:tailEnd/>
            </a:ln>
          </p:spPr>
          <p:txBody>
            <a:bodyPr>
              <a:spAutoFit/>
            </a:bodyPr>
            <a:lstStyle/>
            <a:p>
              <a:r>
                <a:rPr lang="en-CA">
                  <a:latin typeface="Constantia" pitchFamily="18" charset="0"/>
                </a:rPr>
                <a:t>Concepts</a:t>
              </a:r>
            </a:p>
          </p:txBody>
        </p:sp>
        <p:sp>
          <p:nvSpPr>
            <p:cNvPr id="10251" name="TextBox 8"/>
            <p:cNvSpPr txBox="1">
              <a:spLocks noChangeArrowheads="1"/>
            </p:cNvSpPr>
            <p:nvPr/>
          </p:nvSpPr>
          <p:spPr bwMode="auto">
            <a:xfrm>
              <a:off x="1714480" y="5286388"/>
              <a:ext cx="1214446" cy="369332"/>
            </a:xfrm>
            <a:prstGeom prst="rect">
              <a:avLst/>
            </a:prstGeom>
            <a:noFill/>
            <a:ln w="9525">
              <a:noFill/>
              <a:miter lim="800000"/>
              <a:headEnd/>
              <a:tailEnd/>
            </a:ln>
          </p:spPr>
          <p:txBody>
            <a:bodyPr>
              <a:spAutoFit/>
            </a:bodyPr>
            <a:lstStyle/>
            <a:p>
              <a:r>
                <a:rPr lang="en-CA">
                  <a:latin typeface="Constantia" pitchFamily="18" charset="0"/>
                </a:rPr>
                <a:t>Relations</a:t>
              </a:r>
            </a:p>
          </p:txBody>
        </p:sp>
        <p:cxnSp>
          <p:nvCxnSpPr>
            <p:cNvPr id="15" name="Shape 14"/>
            <p:cNvCxnSpPr>
              <a:stCxn id="10250" idx="2"/>
              <a:endCxn id="4" idx="7"/>
            </p:cNvCxnSpPr>
            <p:nvPr/>
          </p:nvCxnSpPr>
          <p:spPr>
            <a:xfrm rot="5400000">
              <a:off x="3162318" y="4095608"/>
              <a:ext cx="171396" cy="577854"/>
            </a:xfrm>
            <a:prstGeom prst="curvedConnector3">
              <a:avLst>
                <a:gd name="adj1" fmla="val 2552"/>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hape 15"/>
            <p:cNvCxnSpPr>
              <a:stCxn id="10251" idx="3"/>
            </p:cNvCxnSpPr>
            <p:nvPr/>
          </p:nvCxnSpPr>
          <p:spPr>
            <a:xfrm flipV="1">
              <a:off x="2928927" y="4928875"/>
              <a:ext cx="465140" cy="542753"/>
            </a:xfrm>
            <a:prstGeom prst="curvedConnector2">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hape 18"/>
            <p:cNvCxnSpPr>
              <a:stCxn id="10250" idx="2"/>
              <a:endCxn id="5" idx="1"/>
            </p:cNvCxnSpPr>
            <p:nvPr/>
          </p:nvCxnSpPr>
          <p:spPr>
            <a:xfrm rot="16200000" flipH="1">
              <a:off x="3381498" y="4454281"/>
              <a:ext cx="815717" cy="504829"/>
            </a:xfrm>
            <a:prstGeom prst="curvedConnector3">
              <a:avLst>
                <a:gd name="adj1" fmla="val 5000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1285852" y="5071705"/>
              <a:ext cx="285752" cy="2856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cxnSp>
          <p:nvCxnSpPr>
            <p:cNvPr id="28" name="Straight Arrow Connector 27"/>
            <p:cNvCxnSpPr>
              <a:stCxn id="27" idx="7"/>
              <a:endCxn id="4" idx="2"/>
            </p:cNvCxnSpPr>
            <p:nvPr/>
          </p:nvCxnSpPr>
          <p:spPr>
            <a:xfrm rot="5400000" flipH="1" flipV="1">
              <a:off x="1851094" y="4251036"/>
              <a:ext cx="542753" cy="11842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hape 15"/>
            <p:cNvCxnSpPr>
              <a:stCxn id="10251" idx="3"/>
            </p:cNvCxnSpPr>
            <p:nvPr/>
          </p:nvCxnSpPr>
          <p:spPr>
            <a:xfrm flipH="1" flipV="1">
              <a:off x="2428860" y="4857460"/>
              <a:ext cx="500067" cy="614168"/>
            </a:xfrm>
            <a:prstGeom prst="curvedConnector4">
              <a:avLst>
                <a:gd name="adj1" fmla="val -45714"/>
                <a:gd name="adj2" fmla="val 65055"/>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hape 14"/>
            <p:cNvCxnSpPr>
              <a:stCxn id="10250" idx="2"/>
              <a:endCxn id="27" idx="1"/>
            </p:cNvCxnSpPr>
            <p:nvPr/>
          </p:nvCxnSpPr>
          <p:spPr>
            <a:xfrm rot="5400000">
              <a:off x="2024176" y="3601788"/>
              <a:ext cx="815717" cy="2209815"/>
            </a:xfrm>
            <a:prstGeom prst="curvedConnector3">
              <a:avLst>
                <a:gd name="adj1" fmla="val -10246"/>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Six most common kinds of semantic networks:</a:t>
            </a:r>
            <a:endParaRPr lang="en-US" dirty="0"/>
          </a:p>
        </p:txBody>
      </p:sp>
      <p:sp>
        <p:nvSpPr>
          <p:cNvPr id="3" name="Content Placeholder 2"/>
          <p:cNvSpPr>
            <a:spLocks noGrp="1"/>
          </p:cNvSpPr>
          <p:nvPr>
            <p:ph idx="1"/>
          </p:nvPr>
        </p:nvSpPr>
        <p:spPr/>
        <p:txBody>
          <a:bodyPr>
            <a:normAutofit fontScale="92500" lnSpcReduction="20000"/>
          </a:bodyPr>
          <a:lstStyle/>
          <a:p>
            <a:r>
              <a:rPr lang="en-US" i="1" dirty="0" smtClean="0"/>
              <a:t>1: Definitional networks:</a:t>
            </a:r>
          </a:p>
          <a:p>
            <a:r>
              <a:rPr lang="en-US" dirty="0" smtClean="0"/>
              <a:t>Emphasize the </a:t>
            </a:r>
            <a:r>
              <a:rPr lang="en-US" i="1" dirty="0" smtClean="0"/>
              <a:t>subtype</a:t>
            </a:r>
            <a:r>
              <a:rPr lang="en-US" dirty="0" smtClean="0"/>
              <a:t> or </a:t>
            </a:r>
            <a:r>
              <a:rPr lang="en-US" i="1" dirty="0" smtClean="0"/>
              <a:t>is-a</a:t>
            </a:r>
            <a:r>
              <a:rPr lang="en-US" dirty="0" smtClean="0"/>
              <a:t> relation between a concept type and a newly defined subtype. </a:t>
            </a:r>
          </a:p>
          <a:p>
            <a:r>
              <a:rPr lang="en-US" dirty="0" smtClean="0"/>
              <a:t>The resulting network, also called a </a:t>
            </a:r>
            <a:r>
              <a:rPr lang="en-US" i="1" dirty="0" smtClean="0"/>
              <a:t>generalization</a:t>
            </a:r>
            <a:r>
              <a:rPr lang="en-US" dirty="0" smtClean="0"/>
              <a:t> or </a:t>
            </a:r>
            <a:r>
              <a:rPr lang="en-US" i="1" dirty="0" err="1" smtClean="0"/>
              <a:t>subsumption</a:t>
            </a:r>
            <a:r>
              <a:rPr lang="en-US" dirty="0" smtClean="0"/>
              <a:t> hierarchy, supports the rule of </a:t>
            </a:r>
            <a:r>
              <a:rPr lang="en-US" i="1" dirty="0" smtClean="0"/>
              <a:t>inheritance</a:t>
            </a:r>
            <a:r>
              <a:rPr lang="en-US" dirty="0" smtClean="0"/>
              <a:t> for copying properties defined for a </a:t>
            </a:r>
            <a:r>
              <a:rPr lang="en-US" dirty="0" err="1" smtClean="0"/>
              <a:t>supertype</a:t>
            </a:r>
            <a:r>
              <a:rPr lang="en-US" dirty="0" smtClean="0"/>
              <a:t> to all of its subtypes. </a:t>
            </a:r>
          </a:p>
          <a:p>
            <a:r>
              <a:rPr lang="en-US" dirty="0" smtClean="0"/>
              <a:t>Since definitions are true by definition, the information in these networks is often assumed to be necessarily true.</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i="1" dirty="0" smtClean="0"/>
              <a:t>2: </a:t>
            </a:r>
            <a:r>
              <a:rPr lang="en-US" i="1" dirty="0" err="1" smtClean="0"/>
              <a:t>Assertional</a:t>
            </a:r>
            <a:r>
              <a:rPr lang="en-US" i="1" dirty="0" smtClean="0"/>
              <a:t> networks:</a:t>
            </a:r>
          </a:p>
          <a:p>
            <a:r>
              <a:rPr lang="en-US" dirty="0" smtClean="0"/>
              <a:t>Are  designed to assert propositions. Unlike definitional networks, the information in an </a:t>
            </a:r>
            <a:r>
              <a:rPr lang="en-US" dirty="0" err="1" smtClean="0"/>
              <a:t>assertional</a:t>
            </a:r>
            <a:r>
              <a:rPr lang="en-US" dirty="0" smtClean="0"/>
              <a:t> network is assumed to be contingently true, unless it is explicitly marked with a modal operator. </a:t>
            </a:r>
          </a:p>
          <a:p>
            <a:r>
              <a:rPr lang="en-US" dirty="0" smtClean="0"/>
              <a:t>Some </a:t>
            </a:r>
            <a:r>
              <a:rPr lang="en-US" dirty="0" err="1" smtClean="0"/>
              <a:t>assertional</a:t>
            </a:r>
            <a:r>
              <a:rPr lang="en-US" dirty="0" smtClean="0"/>
              <a:t> </a:t>
            </a:r>
            <a:r>
              <a:rPr lang="en-US" dirty="0" err="1" smtClean="0"/>
              <a:t>netwoks</a:t>
            </a:r>
            <a:r>
              <a:rPr lang="en-US" dirty="0" smtClean="0"/>
              <a:t> have been proposed as models of the </a:t>
            </a:r>
            <a:r>
              <a:rPr lang="en-US" i="1" dirty="0" smtClean="0"/>
              <a:t>conceptual structures</a:t>
            </a:r>
            <a:r>
              <a:rPr lang="en-US" dirty="0" smtClean="0"/>
              <a:t> underlying natural language semantics.</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i="1" dirty="0" smtClean="0"/>
              <a:t>3: Implicational networks:</a:t>
            </a:r>
          </a:p>
          <a:p>
            <a:r>
              <a:rPr lang="en-US" dirty="0" smtClean="0"/>
              <a:t>Use implication as the primary relation for connecting nodes. They may be used to represent patterns of beliefs, causality, or inferences.</a:t>
            </a:r>
          </a:p>
          <a:p>
            <a:r>
              <a:rPr lang="en-US" dirty="0" smtClean="0"/>
              <a:t>Implicational networks emphasize implication, they are capable of expressing all the Boolean connectives by allowing a conjunction of inputs to a propositional node and a disjunction of outputs.</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i="1" dirty="0" smtClean="0"/>
              <a:t>4: Executable networks:</a:t>
            </a:r>
          </a:p>
          <a:p>
            <a:r>
              <a:rPr lang="en-US" dirty="0" smtClean="0"/>
              <a:t>Include some mechanism, such as marker passing or attached procedures, which can perform inferences, pass messages, or search for patterns and associations.</a:t>
            </a:r>
          </a:p>
          <a:p>
            <a:r>
              <a:rPr lang="en-US" dirty="0" smtClean="0"/>
              <a:t>Executable semantic networks contain mechanisms that can cause some change to the network itself.</a:t>
            </a:r>
          </a:p>
          <a:p>
            <a:r>
              <a:rPr lang="en-US" dirty="0" smtClean="0"/>
              <a:t>The simplest networks with attached procedures are </a:t>
            </a:r>
            <a:r>
              <a:rPr lang="en-US" i="1" dirty="0" smtClean="0"/>
              <a:t>dataflow graphs</a:t>
            </a:r>
            <a:r>
              <a:rPr lang="en-US" dirty="0" smtClean="0"/>
              <a:t>, which contain passive nodes that hold data and active nodes that take data from </a:t>
            </a:r>
            <a:r>
              <a:rPr lang="en-US" i="1" dirty="0" smtClean="0"/>
              <a:t>input nodes</a:t>
            </a:r>
            <a:r>
              <a:rPr lang="en-US" dirty="0" smtClean="0"/>
              <a:t> and send results to </a:t>
            </a:r>
            <a:r>
              <a:rPr lang="en-US" i="1" dirty="0" smtClean="0"/>
              <a:t>output nodes</a:t>
            </a:r>
            <a:r>
              <a:rPr lang="en-US" dirty="0" smtClean="0"/>
              <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i="1" dirty="0" smtClean="0"/>
              <a:t>5: Learning networks:</a:t>
            </a:r>
          </a:p>
          <a:p>
            <a:r>
              <a:rPr lang="en-US" dirty="0" smtClean="0"/>
              <a:t>Build or extend their representations by acquiring knowledge from examples. The new knowledge may change the old network by adding and deleting nodes and arcs or by modifying numerical values, called </a:t>
            </a:r>
            <a:r>
              <a:rPr lang="en-US" i="1" dirty="0" smtClean="0"/>
              <a:t>weights</a:t>
            </a:r>
            <a:r>
              <a:rPr lang="en-US" dirty="0" smtClean="0"/>
              <a:t>, associated with the nodes and arcs.</a:t>
            </a:r>
          </a:p>
          <a:p>
            <a:r>
              <a:rPr lang="en-US" dirty="0" smtClean="0"/>
              <a:t>The purpose of learning, both from a natural and an AI standpoint, is to create modifications that enable the system to respond more effectively within its environment.</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i="1" dirty="0" smtClean="0"/>
              <a:t>6: Hybrid networks:</a:t>
            </a:r>
          </a:p>
          <a:p>
            <a:r>
              <a:rPr lang="en-US" dirty="0" smtClean="0"/>
              <a:t>Combine two or more of the previous techniques, either in a single network or in separate, but closely interacting networks.</a:t>
            </a:r>
          </a:p>
          <a:p>
            <a:r>
              <a:rPr lang="en-US" dirty="0" smtClean="0"/>
              <a:t>Systems are usually called hybrids if their component languages have different syntax. . . The most widely used hybrid of multiple network notations is the </a:t>
            </a:r>
            <a:r>
              <a:rPr lang="en-US" i="1" dirty="0" smtClean="0"/>
              <a:t>Unified Modeling Language</a:t>
            </a:r>
            <a:r>
              <a:rPr lang="en-US" dirty="0" smtClean="0"/>
              <a:t> (UML), which was by designed by three authors . . . who merged their competing notations.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CA" smtClean="0"/>
              <a:t>Semantic Networks</a:t>
            </a:r>
          </a:p>
        </p:txBody>
      </p:sp>
      <p:sp>
        <p:nvSpPr>
          <p:cNvPr id="11267" name="Content Placeholder 2"/>
          <p:cNvSpPr>
            <a:spLocks noGrp="1"/>
          </p:cNvSpPr>
          <p:nvPr>
            <p:ph idx="1"/>
          </p:nvPr>
        </p:nvSpPr>
        <p:spPr/>
        <p:txBody>
          <a:bodyPr>
            <a:normAutofit lnSpcReduction="10000"/>
          </a:bodyPr>
          <a:lstStyle/>
          <a:p>
            <a:r>
              <a:rPr lang="en-CA" smtClean="0"/>
              <a:t>Well designed semantic networks are a form of logic.</a:t>
            </a:r>
          </a:p>
          <a:p>
            <a:endParaRPr lang="en-CA" smtClean="0"/>
          </a:p>
          <a:p>
            <a:endParaRPr lang="en-CA" smtClean="0"/>
          </a:p>
          <a:p>
            <a:endParaRPr lang="en-CA" smtClean="0"/>
          </a:p>
          <a:p>
            <a:endParaRPr lang="en-CA" smtClean="0"/>
          </a:p>
          <a:p>
            <a:endParaRPr lang="en-CA" smtClean="0"/>
          </a:p>
          <a:p>
            <a:pPr algn="ctr">
              <a:buFont typeface="Wingdings 2" pitchFamily="18" charset="2"/>
              <a:buNone/>
            </a:pPr>
            <a:r>
              <a:rPr lang="en-CA" smtClean="0"/>
              <a:t>memberOf(femalePersons, mary)</a:t>
            </a:r>
          </a:p>
          <a:p>
            <a:pPr>
              <a:buFont typeface="Wingdings 2" pitchFamily="18" charset="2"/>
              <a:buNone/>
            </a:pPr>
            <a:endParaRPr lang="en-CA" smtClean="0"/>
          </a:p>
        </p:txBody>
      </p:sp>
      <p:grpSp>
        <p:nvGrpSpPr>
          <p:cNvPr id="2" name="Group 45"/>
          <p:cNvGrpSpPr>
            <a:grpSpLocks/>
          </p:cNvGrpSpPr>
          <p:nvPr/>
        </p:nvGrpSpPr>
        <p:grpSpPr bwMode="auto">
          <a:xfrm>
            <a:off x="3500438" y="3000375"/>
            <a:ext cx="2143125" cy="1571625"/>
            <a:chOff x="1214414" y="4143380"/>
            <a:chExt cx="2143140" cy="1571636"/>
          </a:xfrm>
        </p:grpSpPr>
        <p:sp>
          <p:nvSpPr>
            <p:cNvPr id="4" name="Oval 3"/>
            <p:cNvSpPr/>
            <p:nvPr/>
          </p:nvSpPr>
          <p:spPr>
            <a:xfrm>
              <a:off x="2214546" y="4143380"/>
              <a:ext cx="1143008"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a:t>female Persons</a:t>
              </a:r>
            </a:p>
          </p:txBody>
        </p:sp>
        <p:sp>
          <p:nvSpPr>
            <p:cNvPr id="11272" name="TextBox 8"/>
            <p:cNvSpPr txBox="1">
              <a:spLocks noChangeArrowheads="1"/>
            </p:cNvSpPr>
            <p:nvPr/>
          </p:nvSpPr>
          <p:spPr bwMode="auto">
            <a:xfrm>
              <a:off x="1214414" y="4786322"/>
              <a:ext cx="1500198" cy="369332"/>
            </a:xfrm>
            <a:prstGeom prst="rect">
              <a:avLst/>
            </a:prstGeom>
            <a:noFill/>
            <a:ln w="9525">
              <a:noFill/>
              <a:miter lim="800000"/>
              <a:headEnd/>
              <a:tailEnd/>
            </a:ln>
          </p:spPr>
          <p:txBody>
            <a:bodyPr>
              <a:spAutoFit/>
            </a:bodyPr>
            <a:lstStyle/>
            <a:p>
              <a:r>
                <a:rPr lang="en-CA">
                  <a:latin typeface="Constantia" pitchFamily="18" charset="0"/>
                </a:rPr>
                <a:t>memberOf</a:t>
              </a:r>
            </a:p>
          </p:txBody>
        </p:sp>
        <p:sp>
          <p:nvSpPr>
            <p:cNvPr id="27" name="Oval 26"/>
            <p:cNvSpPr/>
            <p:nvPr/>
          </p:nvSpPr>
          <p:spPr>
            <a:xfrm>
              <a:off x="2357422" y="5214951"/>
              <a:ext cx="857256" cy="5000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err="1"/>
                <a:t>mary</a:t>
              </a:r>
              <a:endParaRPr lang="en-CA" sz="1400" dirty="0"/>
            </a:p>
          </p:txBody>
        </p:sp>
        <p:cxnSp>
          <p:nvCxnSpPr>
            <p:cNvPr id="28" name="Straight Arrow Connector 27"/>
            <p:cNvCxnSpPr>
              <a:stCxn id="27" idx="0"/>
              <a:endCxn id="4" idx="4"/>
            </p:cNvCxnSpPr>
            <p:nvPr/>
          </p:nvCxnSpPr>
          <p:spPr>
            <a:xfrm rot="5400000" flipH="1" flipV="1">
              <a:off x="2536017" y="4964917"/>
              <a:ext cx="500065"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500063" y="6000750"/>
            <a:ext cx="8458200" cy="554038"/>
          </a:xfrm>
          <a:prstGeom prst="rect">
            <a:avLst/>
          </a:prstGeom>
          <a:noFill/>
          <a:ln w="9525">
            <a:noFill/>
            <a:miter lim="800000"/>
            <a:headEnd/>
            <a:tailEnd/>
          </a:ln>
        </p:spPr>
        <p:txBody>
          <a:bodyPr>
            <a:spAutoFit/>
          </a:bodyPr>
          <a:lstStyle/>
          <a:p>
            <a:pPr>
              <a:spcBef>
                <a:spcPct val="50000"/>
              </a:spcBef>
            </a:pPr>
            <a:r>
              <a:rPr lang="en-GB">
                <a:latin typeface="Constantia" pitchFamily="18" charset="0"/>
              </a:rPr>
              <a:t>Fig 7.2	Network representation of properties of snow and ice </a:t>
            </a:r>
            <a:r>
              <a:rPr lang="en-GB" sz="1200">
                <a:latin typeface="Constantia" pitchFamily="18" charset="0"/>
              </a:rPr>
              <a:t>(From: Luger: Artificial Intelligence, 6th edition. © Pearson Education Limited, 2009)</a:t>
            </a:r>
            <a:endParaRPr lang="en-GB">
              <a:latin typeface="Constantia" pitchFamily="18" charset="0"/>
            </a:endParaRPr>
          </a:p>
        </p:txBody>
      </p:sp>
      <p:pic>
        <p:nvPicPr>
          <p:cNvPr id="12291" name="Picture 3"/>
          <p:cNvPicPr>
            <a:picLocks noChangeAspect="1" noChangeArrowheads="1"/>
          </p:cNvPicPr>
          <p:nvPr/>
        </p:nvPicPr>
        <p:blipFill>
          <a:blip r:embed="rId2" cstate="print"/>
          <a:srcRect/>
          <a:stretch>
            <a:fillRect/>
          </a:stretch>
        </p:blipFill>
        <p:spPr bwMode="auto">
          <a:xfrm>
            <a:off x="1895475" y="0"/>
            <a:ext cx="6141761" cy="6076950"/>
          </a:xfrm>
          <a:prstGeom prst="rect">
            <a:avLst/>
          </a:prstGeom>
          <a:noFill/>
          <a:ln w="9525">
            <a:noFill/>
            <a:miter lim="800000"/>
            <a:headEnd/>
            <a:tailEnd/>
          </a:ln>
        </p:spPr>
      </p:pic>
      <p:sp>
        <p:nvSpPr>
          <p:cNvPr id="6" name="Title 1"/>
          <p:cNvSpPr txBox="1">
            <a:spLocks/>
          </p:cNvSpPr>
          <p:nvPr/>
        </p:nvSpPr>
        <p:spPr>
          <a:xfrm>
            <a:off x="285750" y="0"/>
            <a:ext cx="8229600" cy="1357313"/>
          </a:xfrm>
          <a:prstGeom prst="rect">
            <a:avLst/>
          </a:prstGeom>
        </p:spPr>
        <p:txBody>
          <a:bodyPr/>
          <a:lstStyle/>
          <a:p>
            <a:pPr fontAlgn="auto">
              <a:spcAft>
                <a:spcPts val="0"/>
              </a:spcAft>
              <a:defRPr/>
            </a:pPr>
            <a:r>
              <a:rPr lang="en-CA" sz="4400" dirty="0">
                <a:solidFill>
                  <a:schemeClr val="tx2"/>
                </a:solidFill>
                <a:latin typeface="+mj-lt"/>
                <a:ea typeface="+mj-ea"/>
                <a:cs typeface="+mj-cs"/>
              </a:rPr>
              <a:t>Semantic Networks</a:t>
            </a:r>
          </a:p>
          <a:p>
            <a:pPr fontAlgn="auto">
              <a:spcAft>
                <a:spcPts val="0"/>
              </a:spcAft>
              <a:defRPr/>
            </a:pPr>
            <a:r>
              <a:rPr lang="en-CA" sz="4400" dirty="0">
                <a:solidFill>
                  <a:schemeClr val="tx2"/>
                </a:solidFill>
                <a:latin typeface="+mj-lt"/>
                <a:ea typeface="+mj-ea"/>
                <a:cs typeface="+mj-cs"/>
              </a:rPr>
              <a:t>Example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CA" dirty="0" smtClean="0"/>
              <a:t>Semantic Networks</a:t>
            </a:r>
            <a:br>
              <a:rPr lang="en-CA" dirty="0" smtClean="0"/>
            </a:br>
            <a:r>
              <a:rPr lang="en-CA" dirty="0" smtClean="0"/>
              <a:t>Example</a:t>
            </a:r>
            <a:endParaRPr lang="en-CA" dirty="0"/>
          </a:p>
        </p:txBody>
      </p:sp>
      <p:grpSp>
        <p:nvGrpSpPr>
          <p:cNvPr id="3" name="Group 34"/>
          <p:cNvGrpSpPr>
            <a:grpSpLocks/>
          </p:cNvGrpSpPr>
          <p:nvPr/>
        </p:nvGrpSpPr>
        <p:grpSpPr bwMode="auto">
          <a:xfrm>
            <a:off x="1357313" y="2286000"/>
            <a:ext cx="5643562" cy="3714750"/>
            <a:chOff x="1643042" y="2500306"/>
            <a:chExt cx="5643602" cy="3714776"/>
          </a:xfrm>
        </p:grpSpPr>
        <p:grpSp>
          <p:nvGrpSpPr>
            <p:cNvPr id="4" name="Group 45"/>
            <p:cNvGrpSpPr>
              <a:grpSpLocks/>
            </p:cNvGrpSpPr>
            <p:nvPr/>
          </p:nvGrpSpPr>
          <p:grpSpPr bwMode="auto">
            <a:xfrm>
              <a:off x="1643042" y="4643446"/>
              <a:ext cx="2143140" cy="1571636"/>
              <a:chOff x="1214414" y="4143380"/>
              <a:chExt cx="2143140" cy="1571636"/>
            </a:xfrm>
          </p:grpSpPr>
          <p:sp>
            <p:nvSpPr>
              <p:cNvPr id="5" name="Oval 4"/>
              <p:cNvSpPr/>
              <p:nvPr/>
            </p:nvSpPr>
            <p:spPr>
              <a:xfrm>
                <a:off x="2214546" y="4143380"/>
                <a:ext cx="1143008"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a:t>female Persons</a:t>
                </a:r>
              </a:p>
            </p:txBody>
          </p:sp>
          <p:sp>
            <p:nvSpPr>
              <p:cNvPr id="13350" name="TextBox 5"/>
              <p:cNvSpPr txBox="1">
                <a:spLocks noChangeArrowheads="1"/>
              </p:cNvSpPr>
              <p:nvPr/>
            </p:nvSpPr>
            <p:spPr bwMode="auto">
              <a:xfrm>
                <a:off x="1214414" y="4786322"/>
                <a:ext cx="1500198" cy="369332"/>
              </a:xfrm>
              <a:prstGeom prst="rect">
                <a:avLst/>
              </a:prstGeom>
              <a:noFill/>
              <a:ln w="9525">
                <a:noFill/>
                <a:miter lim="800000"/>
                <a:headEnd/>
                <a:tailEnd/>
              </a:ln>
            </p:spPr>
            <p:txBody>
              <a:bodyPr>
                <a:spAutoFit/>
              </a:bodyPr>
              <a:lstStyle/>
              <a:p>
                <a:r>
                  <a:rPr lang="en-CA">
                    <a:latin typeface="Constantia" pitchFamily="18" charset="0"/>
                  </a:rPr>
                  <a:t>memberOf</a:t>
                </a:r>
              </a:p>
            </p:txBody>
          </p:sp>
          <p:sp>
            <p:nvSpPr>
              <p:cNvPr id="7" name="Oval 6"/>
              <p:cNvSpPr/>
              <p:nvPr/>
            </p:nvSpPr>
            <p:spPr>
              <a:xfrm>
                <a:off x="2357422" y="5214951"/>
                <a:ext cx="857256" cy="5000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err="1"/>
                  <a:t>mary</a:t>
                </a:r>
                <a:endParaRPr lang="en-CA" sz="1400" dirty="0"/>
              </a:p>
            </p:txBody>
          </p:sp>
          <p:cxnSp>
            <p:nvCxnSpPr>
              <p:cNvPr id="8" name="Straight Arrow Connector 7"/>
              <p:cNvCxnSpPr>
                <a:stCxn id="7" idx="0"/>
                <a:endCxn id="5" idx="4"/>
              </p:cNvCxnSpPr>
              <p:nvPr/>
            </p:nvCxnSpPr>
            <p:spPr>
              <a:xfrm rot="5400000" flipH="1" flipV="1">
                <a:off x="2536017" y="4964917"/>
                <a:ext cx="500065"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6" name="Group 45"/>
            <p:cNvGrpSpPr>
              <a:grpSpLocks/>
            </p:cNvGrpSpPr>
            <p:nvPr/>
          </p:nvGrpSpPr>
          <p:grpSpPr bwMode="auto">
            <a:xfrm>
              <a:off x="5143504" y="4643446"/>
              <a:ext cx="1928826" cy="1571636"/>
              <a:chOff x="1428728" y="4143380"/>
              <a:chExt cx="1928826" cy="1571636"/>
            </a:xfrm>
          </p:grpSpPr>
          <p:sp>
            <p:nvSpPr>
              <p:cNvPr id="10" name="Oval 9"/>
              <p:cNvSpPr/>
              <p:nvPr/>
            </p:nvSpPr>
            <p:spPr>
              <a:xfrm>
                <a:off x="2214547" y="4143380"/>
                <a:ext cx="1143008"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a:t>male Persons</a:t>
                </a:r>
              </a:p>
            </p:txBody>
          </p:sp>
          <p:sp>
            <p:nvSpPr>
              <p:cNvPr id="13346" name="TextBox 10"/>
              <p:cNvSpPr txBox="1">
                <a:spLocks noChangeArrowheads="1"/>
              </p:cNvSpPr>
              <p:nvPr/>
            </p:nvSpPr>
            <p:spPr bwMode="auto">
              <a:xfrm>
                <a:off x="1428728" y="4714884"/>
                <a:ext cx="1428760" cy="369332"/>
              </a:xfrm>
              <a:prstGeom prst="rect">
                <a:avLst/>
              </a:prstGeom>
              <a:noFill/>
              <a:ln w="9525">
                <a:noFill/>
                <a:miter lim="800000"/>
                <a:headEnd/>
                <a:tailEnd/>
              </a:ln>
            </p:spPr>
            <p:txBody>
              <a:bodyPr>
                <a:spAutoFit/>
              </a:bodyPr>
              <a:lstStyle/>
              <a:p>
                <a:r>
                  <a:rPr lang="en-CA">
                    <a:latin typeface="Constantia" pitchFamily="18" charset="0"/>
                  </a:rPr>
                  <a:t>memberOf</a:t>
                </a:r>
              </a:p>
            </p:txBody>
          </p:sp>
          <p:sp>
            <p:nvSpPr>
              <p:cNvPr id="12" name="Oval 11"/>
              <p:cNvSpPr/>
              <p:nvPr/>
            </p:nvSpPr>
            <p:spPr>
              <a:xfrm>
                <a:off x="2357423" y="5214951"/>
                <a:ext cx="857256" cy="5000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a:t>john</a:t>
                </a:r>
              </a:p>
            </p:txBody>
          </p:sp>
          <p:cxnSp>
            <p:nvCxnSpPr>
              <p:cNvPr id="13" name="Straight Arrow Connector 12"/>
              <p:cNvCxnSpPr>
                <a:stCxn id="12" idx="0"/>
                <a:endCxn id="10" idx="4"/>
              </p:cNvCxnSpPr>
              <p:nvPr/>
            </p:nvCxnSpPr>
            <p:spPr>
              <a:xfrm rot="5400000" flipH="1" flipV="1">
                <a:off x="2536018" y="4964917"/>
                <a:ext cx="500065"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9" name="Group 45"/>
            <p:cNvGrpSpPr>
              <a:grpSpLocks/>
            </p:cNvGrpSpPr>
            <p:nvPr/>
          </p:nvGrpSpPr>
          <p:grpSpPr bwMode="auto">
            <a:xfrm>
              <a:off x="3571868" y="2500306"/>
              <a:ext cx="1857388" cy="1571636"/>
              <a:chOff x="1571604" y="4143380"/>
              <a:chExt cx="1857388" cy="1571636"/>
            </a:xfrm>
          </p:grpSpPr>
          <p:sp>
            <p:nvSpPr>
              <p:cNvPr id="15" name="Oval 14"/>
              <p:cNvSpPr/>
              <p:nvPr/>
            </p:nvSpPr>
            <p:spPr>
              <a:xfrm>
                <a:off x="2071671" y="4143380"/>
                <a:ext cx="1357321"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a:t>mammals</a:t>
                </a:r>
              </a:p>
            </p:txBody>
          </p:sp>
          <p:sp>
            <p:nvSpPr>
              <p:cNvPr id="13342" name="TextBox 15"/>
              <p:cNvSpPr txBox="1">
                <a:spLocks noChangeArrowheads="1"/>
              </p:cNvSpPr>
              <p:nvPr/>
            </p:nvSpPr>
            <p:spPr bwMode="auto">
              <a:xfrm>
                <a:off x="1571604" y="4786322"/>
                <a:ext cx="1500198" cy="369332"/>
              </a:xfrm>
              <a:prstGeom prst="rect">
                <a:avLst/>
              </a:prstGeom>
              <a:noFill/>
              <a:ln w="9525">
                <a:noFill/>
                <a:miter lim="800000"/>
                <a:headEnd/>
                <a:tailEnd/>
              </a:ln>
            </p:spPr>
            <p:txBody>
              <a:bodyPr>
                <a:spAutoFit/>
              </a:bodyPr>
              <a:lstStyle/>
              <a:p>
                <a:r>
                  <a:rPr lang="en-CA">
                    <a:latin typeface="Constantia" pitchFamily="18" charset="0"/>
                  </a:rPr>
                  <a:t>subsetOf</a:t>
                </a:r>
              </a:p>
            </p:txBody>
          </p:sp>
          <p:sp>
            <p:nvSpPr>
              <p:cNvPr id="17" name="Oval 16"/>
              <p:cNvSpPr/>
              <p:nvPr/>
            </p:nvSpPr>
            <p:spPr>
              <a:xfrm>
                <a:off x="2143108" y="5214951"/>
                <a:ext cx="1214447" cy="5000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a:t>Persons</a:t>
                </a:r>
              </a:p>
            </p:txBody>
          </p:sp>
          <p:cxnSp>
            <p:nvCxnSpPr>
              <p:cNvPr id="18" name="Straight Arrow Connector 17"/>
              <p:cNvCxnSpPr>
                <a:stCxn id="17" idx="0"/>
                <a:endCxn id="15" idx="4"/>
              </p:cNvCxnSpPr>
              <p:nvPr/>
            </p:nvCxnSpPr>
            <p:spPr>
              <a:xfrm rot="5400000" flipH="1" flipV="1">
                <a:off x="2500299" y="4965711"/>
                <a:ext cx="50006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13335" name="TextBox 22"/>
            <p:cNvSpPr txBox="1">
              <a:spLocks noChangeArrowheads="1"/>
            </p:cNvSpPr>
            <p:nvPr/>
          </p:nvSpPr>
          <p:spPr bwMode="auto">
            <a:xfrm>
              <a:off x="3786182" y="4214818"/>
              <a:ext cx="1500198" cy="369332"/>
            </a:xfrm>
            <a:prstGeom prst="rect">
              <a:avLst/>
            </a:prstGeom>
            <a:noFill/>
            <a:ln w="9525">
              <a:noFill/>
              <a:miter lim="800000"/>
              <a:headEnd/>
              <a:tailEnd/>
            </a:ln>
          </p:spPr>
          <p:txBody>
            <a:bodyPr>
              <a:spAutoFit/>
            </a:bodyPr>
            <a:lstStyle/>
            <a:p>
              <a:r>
                <a:rPr lang="en-CA">
                  <a:latin typeface="Constantia" pitchFamily="18" charset="0"/>
                </a:rPr>
                <a:t>subsetOf</a:t>
              </a:r>
            </a:p>
          </p:txBody>
        </p:sp>
        <p:cxnSp>
          <p:nvCxnSpPr>
            <p:cNvPr id="24" name="Straight Arrow Connector 23"/>
            <p:cNvCxnSpPr>
              <a:stCxn id="5" idx="0"/>
              <a:endCxn id="17" idx="3"/>
            </p:cNvCxnSpPr>
            <p:nvPr/>
          </p:nvCxnSpPr>
          <p:spPr>
            <a:xfrm rot="5400000" flipH="1" flipV="1">
              <a:off x="3445661" y="3767934"/>
              <a:ext cx="644530" cy="11064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337" name="TextBox 26"/>
            <p:cNvSpPr txBox="1">
              <a:spLocks noChangeArrowheads="1"/>
            </p:cNvSpPr>
            <p:nvPr/>
          </p:nvSpPr>
          <p:spPr bwMode="auto">
            <a:xfrm>
              <a:off x="5786446" y="4002299"/>
              <a:ext cx="1500198" cy="369332"/>
            </a:xfrm>
            <a:prstGeom prst="rect">
              <a:avLst/>
            </a:prstGeom>
            <a:noFill/>
            <a:ln w="9525">
              <a:noFill/>
              <a:miter lim="800000"/>
              <a:headEnd/>
              <a:tailEnd/>
            </a:ln>
          </p:spPr>
          <p:txBody>
            <a:bodyPr>
              <a:spAutoFit/>
            </a:bodyPr>
            <a:lstStyle/>
            <a:p>
              <a:r>
                <a:rPr lang="en-CA">
                  <a:latin typeface="Constantia" pitchFamily="18" charset="0"/>
                </a:rPr>
                <a:t>subsetOf</a:t>
              </a:r>
            </a:p>
          </p:txBody>
        </p:sp>
        <p:cxnSp>
          <p:nvCxnSpPr>
            <p:cNvPr id="28" name="Straight Arrow Connector 27"/>
            <p:cNvCxnSpPr>
              <a:stCxn id="10" idx="0"/>
              <a:endCxn id="17" idx="5"/>
            </p:cNvCxnSpPr>
            <p:nvPr/>
          </p:nvCxnSpPr>
          <p:spPr>
            <a:xfrm rot="16200000" flipV="1">
              <a:off x="5518156" y="3660777"/>
              <a:ext cx="644530" cy="13208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339" name="TextBox 30"/>
            <p:cNvSpPr txBox="1">
              <a:spLocks noChangeArrowheads="1"/>
            </p:cNvSpPr>
            <p:nvPr/>
          </p:nvSpPr>
          <p:spPr bwMode="auto">
            <a:xfrm>
              <a:off x="4214810" y="5559998"/>
              <a:ext cx="1500198" cy="369332"/>
            </a:xfrm>
            <a:prstGeom prst="rect">
              <a:avLst/>
            </a:prstGeom>
            <a:noFill/>
            <a:ln w="9525">
              <a:noFill/>
              <a:miter lim="800000"/>
              <a:headEnd/>
              <a:tailEnd/>
            </a:ln>
          </p:spPr>
          <p:txBody>
            <a:bodyPr>
              <a:spAutoFit/>
            </a:bodyPr>
            <a:lstStyle/>
            <a:p>
              <a:r>
                <a:rPr lang="en-CA">
                  <a:latin typeface="Constantia" pitchFamily="18" charset="0"/>
                </a:rPr>
                <a:t>sisterOf</a:t>
              </a:r>
            </a:p>
          </p:txBody>
        </p:sp>
        <p:cxnSp>
          <p:nvCxnSpPr>
            <p:cNvPr id="32" name="Straight Arrow Connector 31"/>
            <p:cNvCxnSpPr>
              <a:stCxn id="7" idx="6"/>
              <a:endCxn id="12" idx="2"/>
            </p:cNvCxnSpPr>
            <p:nvPr/>
          </p:nvCxnSpPr>
          <p:spPr>
            <a:xfrm>
              <a:off x="3643306" y="5965843"/>
              <a:ext cx="2428892"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1" name="Group 52"/>
          <p:cNvGrpSpPr>
            <a:grpSpLocks/>
          </p:cNvGrpSpPr>
          <p:nvPr/>
        </p:nvGrpSpPr>
        <p:grpSpPr bwMode="auto">
          <a:xfrm>
            <a:off x="5072063" y="3071813"/>
            <a:ext cx="857250" cy="714375"/>
            <a:chOff x="5072066" y="3071810"/>
            <a:chExt cx="857256" cy="714380"/>
          </a:xfrm>
        </p:grpSpPr>
        <p:grpSp>
          <p:nvGrpSpPr>
            <p:cNvPr id="14" name="Group 51"/>
            <p:cNvGrpSpPr>
              <a:grpSpLocks/>
            </p:cNvGrpSpPr>
            <p:nvPr/>
          </p:nvGrpSpPr>
          <p:grpSpPr bwMode="auto">
            <a:xfrm>
              <a:off x="5072066" y="3071810"/>
              <a:ext cx="642942" cy="537373"/>
              <a:chOff x="5072066" y="3071810"/>
              <a:chExt cx="642942" cy="537373"/>
            </a:xfrm>
          </p:grpSpPr>
          <p:cxnSp>
            <p:nvCxnSpPr>
              <p:cNvPr id="37" name="Straight Arrow Connector 36"/>
              <p:cNvCxnSpPr>
                <a:stCxn id="17" idx="6"/>
              </p:cNvCxnSpPr>
              <p:nvPr/>
            </p:nvCxnSpPr>
            <p:spPr>
              <a:xfrm>
                <a:off x="5072066" y="3608389"/>
                <a:ext cx="50006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331" name="TextBox 41"/>
              <p:cNvSpPr txBox="1">
                <a:spLocks noChangeArrowheads="1"/>
              </p:cNvSpPr>
              <p:nvPr/>
            </p:nvSpPr>
            <p:spPr bwMode="auto">
              <a:xfrm>
                <a:off x="5143504" y="3071810"/>
                <a:ext cx="571504" cy="369332"/>
              </a:xfrm>
              <a:prstGeom prst="rect">
                <a:avLst/>
              </a:prstGeom>
              <a:noFill/>
              <a:ln w="9525">
                <a:solidFill>
                  <a:schemeClr val="tx1"/>
                </a:solidFill>
                <a:miter lim="800000"/>
                <a:headEnd/>
                <a:tailEnd/>
              </a:ln>
            </p:spPr>
            <p:txBody>
              <a:bodyPr>
                <a:spAutoFit/>
              </a:bodyPr>
              <a:lstStyle/>
              <a:p>
                <a:r>
                  <a:rPr lang="en-CA">
                    <a:latin typeface="Constantia" pitchFamily="18" charset="0"/>
                  </a:rPr>
                  <a:t>legs</a:t>
                </a:r>
              </a:p>
            </p:txBody>
          </p:sp>
        </p:grpSp>
        <p:sp>
          <p:nvSpPr>
            <p:cNvPr id="13329" name="TextBox 44"/>
            <p:cNvSpPr txBox="1">
              <a:spLocks noChangeArrowheads="1"/>
            </p:cNvSpPr>
            <p:nvPr/>
          </p:nvSpPr>
          <p:spPr bwMode="auto">
            <a:xfrm>
              <a:off x="5572132" y="3416858"/>
              <a:ext cx="357190" cy="369332"/>
            </a:xfrm>
            <a:prstGeom prst="rect">
              <a:avLst/>
            </a:prstGeom>
            <a:noFill/>
            <a:ln w="9525">
              <a:noFill/>
              <a:miter lim="800000"/>
              <a:headEnd/>
              <a:tailEnd/>
            </a:ln>
          </p:spPr>
          <p:txBody>
            <a:bodyPr>
              <a:spAutoFit/>
            </a:bodyPr>
            <a:lstStyle/>
            <a:p>
              <a:r>
                <a:rPr lang="en-CA">
                  <a:latin typeface="Constantia" pitchFamily="18" charset="0"/>
                </a:rPr>
                <a:t>2</a:t>
              </a:r>
            </a:p>
          </p:txBody>
        </p:sp>
      </p:grpSp>
      <p:grpSp>
        <p:nvGrpSpPr>
          <p:cNvPr id="16" name="Group 50"/>
          <p:cNvGrpSpPr>
            <a:grpSpLocks/>
          </p:cNvGrpSpPr>
          <p:nvPr/>
        </p:nvGrpSpPr>
        <p:grpSpPr bwMode="auto">
          <a:xfrm>
            <a:off x="1571625" y="3286125"/>
            <a:ext cx="2286000" cy="1227138"/>
            <a:chOff x="1571604" y="3286124"/>
            <a:chExt cx="2286016" cy="1226703"/>
          </a:xfrm>
        </p:grpSpPr>
        <p:cxnSp>
          <p:nvCxnSpPr>
            <p:cNvPr id="47" name="Curved Connector 46"/>
            <p:cNvCxnSpPr>
              <a:stCxn id="17" idx="2"/>
              <a:endCxn id="5" idx="1"/>
            </p:cNvCxnSpPr>
            <p:nvPr/>
          </p:nvCxnSpPr>
          <p:spPr>
            <a:xfrm rot="10800000" flipV="1">
              <a:off x="2524111" y="3608273"/>
              <a:ext cx="1333509" cy="9045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3326" name="TextBox 48"/>
            <p:cNvSpPr txBox="1">
              <a:spLocks noChangeArrowheads="1"/>
            </p:cNvSpPr>
            <p:nvPr/>
          </p:nvSpPr>
          <p:spPr bwMode="auto">
            <a:xfrm>
              <a:off x="1643042" y="3357562"/>
              <a:ext cx="1143008" cy="338554"/>
            </a:xfrm>
            <a:prstGeom prst="rect">
              <a:avLst/>
            </a:prstGeom>
            <a:noFill/>
            <a:ln w="12700" cmpd="dbl">
              <a:solidFill>
                <a:schemeClr val="tx1"/>
              </a:solidFill>
              <a:miter lim="800000"/>
              <a:headEnd/>
              <a:tailEnd/>
            </a:ln>
          </p:spPr>
          <p:txBody>
            <a:bodyPr>
              <a:spAutoFit/>
            </a:bodyPr>
            <a:lstStyle/>
            <a:p>
              <a:r>
                <a:rPr lang="en-CA" sz="1600">
                  <a:latin typeface="Constantia" pitchFamily="18" charset="0"/>
                </a:rPr>
                <a:t>hasMother</a:t>
              </a:r>
            </a:p>
          </p:txBody>
        </p:sp>
        <p:sp>
          <p:nvSpPr>
            <p:cNvPr id="50" name="Rectangle 49"/>
            <p:cNvSpPr/>
            <p:nvPr/>
          </p:nvSpPr>
          <p:spPr>
            <a:xfrm>
              <a:off x="1571604" y="3286124"/>
              <a:ext cx="1285884" cy="4998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grpSp>
      <p:grpSp>
        <p:nvGrpSpPr>
          <p:cNvPr id="19" name="Group 53"/>
          <p:cNvGrpSpPr>
            <a:grpSpLocks/>
          </p:cNvGrpSpPr>
          <p:nvPr/>
        </p:nvGrpSpPr>
        <p:grpSpPr bwMode="auto">
          <a:xfrm>
            <a:off x="6643688" y="5286375"/>
            <a:ext cx="857250" cy="642938"/>
            <a:chOff x="5072066" y="3143248"/>
            <a:chExt cx="857256" cy="642942"/>
          </a:xfrm>
        </p:grpSpPr>
        <p:grpSp>
          <p:nvGrpSpPr>
            <p:cNvPr id="20" name="Group 51"/>
            <p:cNvGrpSpPr>
              <a:grpSpLocks/>
            </p:cNvGrpSpPr>
            <p:nvPr/>
          </p:nvGrpSpPr>
          <p:grpSpPr bwMode="auto">
            <a:xfrm>
              <a:off x="5072066" y="3143248"/>
              <a:ext cx="642942" cy="465935"/>
              <a:chOff x="5072066" y="3143248"/>
              <a:chExt cx="642942" cy="465935"/>
            </a:xfrm>
          </p:grpSpPr>
          <p:cxnSp>
            <p:nvCxnSpPr>
              <p:cNvPr id="57" name="Straight Arrow Connector 56"/>
              <p:cNvCxnSpPr/>
              <p:nvPr/>
            </p:nvCxnSpPr>
            <p:spPr>
              <a:xfrm>
                <a:off x="5072066" y="3608389"/>
                <a:ext cx="50006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324" name="TextBox 57"/>
              <p:cNvSpPr txBox="1">
                <a:spLocks noChangeArrowheads="1"/>
              </p:cNvSpPr>
              <p:nvPr/>
            </p:nvSpPr>
            <p:spPr bwMode="auto">
              <a:xfrm>
                <a:off x="5143504" y="3143248"/>
                <a:ext cx="571504" cy="369332"/>
              </a:xfrm>
              <a:prstGeom prst="rect">
                <a:avLst/>
              </a:prstGeom>
              <a:noFill/>
              <a:ln w="9525">
                <a:noFill/>
                <a:miter lim="800000"/>
                <a:headEnd/>
                <a:tailEnd/>
              </a:ln>
            </p:spPr>
            <p:txBody>
              <a:bodyPr>
                <a:spAutoFit/>
              </a:bodyPr>
              <a:lstStyle/>
              <a:p>
                <a:r>
                  <a:rPr lang="en-CA">
                    <a:latin typeface="Constantia" pitchFamily="18" charset="0"/>
                  </a:rPr>
                  <a:t>legs</a:t>
                </a:r>
              </a:p>
            </p:txBody>
          </p:sp>
        </p:grpSp>
        <p:sp>
          <p:nvSpPr>
            <p:cNvPr id="13322" name="TextBox 55"/>
            <p:cNvSpPr txBox="1">
              <a:spLocks noChangeArrowheads="1"/>
            </p:cNvSpPr>
            <p:nvPr/>
          </p:nvSpPr>
          <p:spPr bwMode="auto">
            <a:xfrm>
              <a:off x="5572132" y="3416858"/>
              <a:ext cx="357190" cy="369332"/>
            </a:xfrm>
            <a:prstGeom prst="rect">
              <a:avLst/>
            </a:prstGeom>
            <a:noFill/>
            <a:ln w="9525">
              <a:noFill/>
              <a:miter lim="800000"/>
              <a:headEnd/>
              <a:tailEnd/>
            </a:ln>
          </p:spPr>
          <p:txBody>
            <a:bodyPr>
              <a:spAutoFit/>
            </a:bodyPr>
            <a:lstStyle/>
            <a:p>
              <a:r>
                <a:rPr lang="en-CA">
                  <a:latin typeface="Constantia" pitchFamily="18" charset="0"/>
                </a:rPr>
                <a:t>1</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CA" dirty="0" smtClean="0"/>
              <a:t>Semantic Networks</a:t>
            </a:r>
            <a:br>
              <a:rPr lang="en-CA" dirty="0" smtClean="0"/>
            </a:br>
            <a:r>
              <a:rPr lang="en-CA" dirty="0" smtClean="0"/>
              <a:t>Inference Mechanism</a:t>
            </a:r>
            <a:endParaRPr lang="en-CA" dirty="0"/>
          </a:p>
        </p:txBody>
      </p:sp>
      <p:sp>
        <p:nvSpPr>
          <p:cNvPr id="14339" name="Content Placeholder 2"/>
          <p:cNvSpPr>
            <a:spLocks noGrp="1"/>
          </p:cNvSpPr>
          <p:nvPr>
            <p:ph idx="1"/>
          </p:nvPr>
        </p:nvSpPr>
        <p:spPr/>
        <p:txBody>
          <a:bodyPr/>
          <a:lstStyle/>
          <a:p>
            <a:r>
              <a:rPr lang="en-CA" smtClean="0"/>
              <a:t>Inheritance</a:t>
            </a:r>
          </a:p>
          <a:p>
            <a:pPr lvl="1"/>
            <a:r>
              <a:rPr lang="en-CA" smtClean="0"/>
              <a:t>e.g. Persons by default have 2 legs. How many legs does Mary have? John?</a:t>
            </a:r>
          </a:p>
          <a:p>
            <a:r>
              <a:rPr lang="en-CA" smtClean="0"/>
              <a:t>Use of Inverse Links (through </a:t>
            </a:r>
            <a:r>
              <a:rPr lang="en-CA" i="1" smtClean="0"/>
              <a:t>reification</a:t>
            </a:r>
            <a:r>
              <a:rPr lang="en-CA" smtClean="0"/>
              <a:t>)</a:t>
            </a:r>
          </a:p>
          <a:p>
            <a:pPr lvl="1"/>
            <a:r>
              <a:rPr lang="en-CA" smtClean="0"/>
              <a:t>e.g. hasSister(p, s) and sisterOf(s, p)</a:t>
            </a:r>
          </a:p>
        </p:txBody>
      </p:sp>
      <p:grpSp>
        <p:nvGrpSpPr>
          <p:cNvPr id="3" name="Group 45"/>
          <p:cNvGrpSpPr>
            <a:grpSpLocks/>
          </p:cNvGrpSpPr>
          <p:nvPr/>
        </p:nvGrpSpPr>
        <p:grpSpPr bwMode="auto">
          <a:xfrm>
            <a:off x="3857625" y="4357688"/>
            <a:ext cx="2000250" cy="1571625"/>
            <a:chOff x="1571604" y="4143380"/>
            <a:chExt cx="2000264" cy="1571636"/>
          </a:xfrm>
        </p:grpSpPr>
        <p:sp>
          <p:nvSpPr>
            <p:cNvPr id="5" name="Oval 4"/>
            <p:cNvSpPr/>
            <p:nvPr/>
          </p:nvSpPr>
          <p:spPr>
            <a:xfrm>
              <a:off x="2143108" y="4143380"/>
              <a:ext cx="1428760"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err="1"/>
                <a:t>hasSister</a:t>
              </a:r>
              <a:endParaRPr lang="en-CA" sz="1400" dirty="0"/>
            </a:p>
          </p:txBody>
        </p:sp>
        <p:sp>
          <p:nvSpPr>
            <p:cNvPr id="14344" name="TextBox 5"/>
            <p:cNvSpPr txBox="1">
              <a:spLocks noChangeArrowheads="1"/>
            </p:cNvSpPr>
            <p:nvPr/>
          </p:nvSpPr>
          <p:spPr bwMode="auto">
            <a:xfrm>
              <a:off x="1571604" y="4786322"/>
              <a:ext cx="1285884" cy="369332"/>
            </a:xfrm>
            <a:prstGeom prst="rect">
              <a:avLst/>
            </a:prstGeom>
            <a:noFill/>
            <a:ln w="9525">
              <a:noFill/>
              <a:miter lim="800000"/>
              <a:headEnd/>
              <a:tailEnd/>
            </a:ln>
          </p:spPr>
          <p:txBody>
            <a:bodyPr>
              <a:spAutoFit/>
            </a:bodyPr>
            <a:lstStyle/>
            <a:p>
              <a:r>
                <a:rPr lang="en-CA">
                  <a:latin typeface="Constantia" pitchFamily="18" charset="0"/>
                </a:rPr>
                <a:t>inverseOf</a:t>
              </a:r>
            </a:p>
          </p:txBody>
        </p:sp>
        <p:sp>
          <p:nvSpPr>
            <p:cNvPr id="7" name="Oval 6"/>
            <p:cNvSpPr/>
            <p:nvPr/>
          </p:nvSpPr>
          <p:spPr>
            <a:xfrm>
              <a:off x="2214547" y="5214949"/>
              <a:ext cx="1285884" cy="500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err="1"/>
                <a:t>sisterOf</a:t>
              </a:r>
              <a:endParaRPr lang="en-CA" sz="1400" dirty="0"/>
            </a:p>
          </p:txBody>
        </p:sp>
        <p:cxnSp>
          <p:nvCxnSpPr>
            <p:cNvPr id="8" name="Straight Arrow Connector 7"/>
            <p:cNvCxnSpPr>
              <a:stCxn id="7" idx="0"/>
              <a:endCxn id="5" idx="4"/>
            </p:cNvCxnSpPr>
            <p:nvPr/>
          </p:nvCxnSpPr>
          <p:spPr>
            <a:xfrm rot="5400000" flipH="1" flipV="1">
              <a:off x="2607455" y="4964917"/>
              <a:ext cx="500067"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CA" dirty="0" smtClean="0"/>
              <a:t>Semantic Networks</a:t>
            </a:r>
            <a:br>
              <a:rPr lang="en-CA" dirty="0" smtClean="0"/>
            </a:br>
            <a:r>
              <a:rPr lang="en-CA" dirty="0" smtClean="0"/>
              <a:t>Example</a:t>
            </a:r>
            <a:endParaRPr lang="en-CA" dirty="0"/>
          </a:p>
        </p:txBody>
      </p:sp>
      <p:grpSp>
        <p:nvGrpSpPr>
          <p:cNvPr id="3" name="Group 34"/>
          <p:cNvGrpSpPr>
            <a:grpSpLocks/>
          </p:cNvGrpSpPr>
          <p:nvPr/>
        </p:nvGrpSpPr>
        <p:grpSpPr bwMode="auto">
          <a:xfrm>
            <a:off x="1357313" y="2286000"/>
            <a:ext cx="5643562" cy="3714750"/>
            <a:chOff x="1643042" y="2500306"/>
            <a:chExt cx="5643602" cy="3714776"/>
          </a:xfrm>
        </p:grpSpPr>
        <p:grpSp>
          <p:nvGrpSpPr>
            <p:cNvPr id="4" name="Group 45"/>
            <p:cNvGrpSpPr>
              <a:grpSpLocks/>
            </p:cNvGrpSpPr>
            <p:nvPr/>
          </p:nvGrpSpPr>
          <p:grpSpPr bwMode="auto">
            <a:xfrm>
              <a:off x="1643042" y="4643446"/>
              <a:ext cx="2143140" cy="1571636"/>
              <a:chOff x="1214414" y="4143380"/>
              <a:chExt cx="2143140" cy="1571636"/>
            </a:xfrm>
          </p:grpSpPr>
          <p:sp>
            <p:nvSpPr>
              <p:cNvPr id="5" name="Oval 4"/>
              <p:cNvSpPr/>
              <p:nvPr/>
            </p:nvSpPr>
            <p:spPr>
              <a:xfrm>
                <a:off x="2214546" y="4143380"/>
                <a:ext cx="1143008"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a:t>female Persons</a:t>
                </a:r>
              </a:p>
            </p:txBody>
          </p:sp>
          <p:sp>
            <p:nvSpPr>
              <p:cNvPr id="15400" name="TextBox 5"/>
              <p:cNvSpPr txBox="1">
                <a:spLocks noChangeArrowheads="1"/>
              </p:cNvSpPr>
              <p:nvPr/>
            </p:nvSpPr>
            <p:spPr bwMode="auto">
              <a:xfrm>
                <a:off x="1214414" y="4786322"/>
                <a:ext cx="1500198" cy="369332"/>
              </a:xfrm>
              <a:prstGeom prst="rect">
                <a:avLst/>
              </a:prstGeom>
              <a:noFill/>
              <a:ln w="9525">
                <a:noFill/>
                <a:miter lim="800000"/>
                <a:headEnd/>
                <a:tailEnd/>
              </a:ln>
            </p:spPr>
            <p:txBody>
              <a:bodyPr>
                <a:spAutoFit/>
              </a:bodyPr>
              <a:lstStyle/>
              <a:p>
                <a:r>
                  <a:rPr lang="en-CA">
                    <a:latin typeface="Constantia" pitchFamily="18" charset="0"/>
                  </a:rPr>
                  <a:t>memberOf</a:t>
                </a:r>
              </a:p>
            </p:txBody>
          </p:sp>
          <p:sp>
            <p:nvSpPr>
              <p:cNvPr id="7" name="Oval 6"/>
              <p:cNvSpPr/>
              <p:nvPr/>
            </p:nvSpPr>
            <p:spPr>
              <a:xfrm>
                <a:off x="2357422" y="5214951"/>
                <a:ext cx="857256" cy="5000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err="1"/>
                  <a:t>mary</a:t>
                </a:r>
                <a:endParaRPr lang="en-CA" sz="1400" dirty="0"/>
              </a:p>
            </p:txBody>
          </p:sp>
          <p:cxnSp>
            <p:nvCxnSpPr>
              <p:cNvPr id="8" name="Straight Arrow Connector 7"/>
              <p:cNvCxnSpPr>
                <a:stCxn id="7" idx="0"/>
                <a:endCxn id="5" idx="4"/>
              </p:cNvCxnSpPr>
              <p:nvPr/>
            </p:nvCxnSpPr>
            <p:spPr>
              <a:xfrm rot="5400000" flipH="1" flipV="1">
                <a:off x="2536017" y="4964917"/>
                <a:ext cx="500065"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6" name="Group 45"/>
            <p:cNvGrpSpPr>
              <a:grpSpLocks/>
            </p:cNvGrpSpPr>
            <p:nvPr/>
          </p:nvGrpSpPr>
          <p:grpSpPr bwMode="auto">
            <a:xfrm>
              <a:off x="5143504" y="4643446"/>
              <a:ext cx="1928826" cy="1571636"/>
              <a:chOff x="1428728" y="4143380"/>
              <a:chExt cx="1928826" cy="1571636"/>
            </a:xfrm>
          </p:grpSpPr>
          <p:sp>
            <p:nvSpPr>
              <p:cNvPr id="10" name="Oval 9"/>
              <p:cNvSpPr/>
              <p:nvPr/>
            </p:nvSpPr>
            <p:spPr>
              <a:xfrm>
                <a:off x="2214547" y="4143380"/>
                <a:ext cx="1143008"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a:t>male Persons</a:t>
                </a:r>
              </a:p>
            </p:txBody>
          </p:sp>
          <p:sp>
            <p:nvSpPr>
              <p:cNvPr id="15396" name="TextBox 10"/>
              <p:cNvSpPr txBox="1">
                <a:spLocks noChangeArrowheads="1"/>
              </p:cNvSpPr>
              <p:nvPr/>
            </p:nvSpPr>
            <p:spPr bwMode="auto">
              <a:xfrm>
                <a:off x="1428728" y="4714884"/>
                <a:ext cx="1428760" cy="369332"/>
              </a:xfrm>
              <a:prstGeom prst="rect">
                <a:avLst/>
              </a:prstGeom>
              <a:noFill/>
              <a:ln w="9525">
                <a:noFill/>
                <a:miter lim="800000"/>
                <a:headEnd/>
                <a:tailEnd/>
              </a:ln>
            </p:spPr>
            <p:txBody>
              <a:bodyPr>
                <a:spAutoFit/>
              </a:bodyPr>
              <a:lstStyle/>
              <a:p>
                <a:r>
                  <a:rPr lang="en-CA">
                    <a:latin typeface="Constantia" pitchFamily="18" charset="0"/>
                  </a:rPr>
                  <a:t>memberOf</a:t>
                </a:r>
              </a:p>
            </p:txBody>
          </p:sp>
          <p:sp>
            <p:nvSpPr>
              <p:cNvPr id="12" name="Oval 11"/>
              <p:cNvSpPr/>
              <p:nvPr/>
            </p:nvSpPr>
            <p:spPr>
              <a:xfrm>
                <a:off x="2357423" y="5214951"/>
                <a:ext cx="857256" cy="5000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a:t>john</a:t>
                </a:r>
              </a:p>
            </p:txBody>
          </p:sp>
          <p:cxnSp>
            <p:nvCxnSpPr>
              <p:cNvPr id="13" name="Straight Arrow Connector 12"/>
              <p:cNvCxnSpPr>
                <a:stCxn id="12" idx="0"/>
                <a:endCxn id="10" idx="4"/>
              </p:cNvCxnSpPr>
              <p:nvPr/>
            </p:nvCxnSpPr>
            <p:spPr>
              <a:xfrm rot="5400000" flipH="1" flipV="1">
                <a:off x="2536018" y="4964917"/>
                <a:ext cx="500065"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9" name="Group 45"/>
            <p:cNvGrpSpPr>
              <a:grpSpLocks/>
            </p:cNvGrpSpPr>
            <p:nvPr/>
          </p:nvGrpSpPr>
          <p:grpSpPr bwMode="auto">
            <a:xfrm>
              <a:off x="3571868" y="2500306"/>
              <a:ext cx="1857388" cy="1571636"/>
              <a:chOff x="1571604" y="4143380"/>
              <a:chExt cx="1857388" cy="1571636"/>
            </a:xfrm>
          </p:grpSpPr>
          <p:sp>
            <p:nvSpPr>
              <p:cNvPr id="15" name="Oval 14"/>
              <p:cNvSpPr/>
              <p:nvPr/>
            </p:nvSpPr>
            <p:spPr>
              <a:xfrm>
                <a:off x="2071671" y="4143380"/>
                <a:ext cx="1357321"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a:t>mammals</a:t>
                </a:r>
              </a:p>
            </p:txBody>
          </p:sp>
          <p:sp>
            <p:nvSpPr>
              <p:cNvPr id="15392" name="TextBox 15"/>
              <p:cNvSpPr txBox="1">
                <a:spLocks noChangeArrowheads="1"/>
              </p:cNvSpPr>
              <p:nvPr/>
            </p:nvSpPr>
            <p:spPr bwMode="auto">
              <a:xfrm>
                <a:off x="1571604" y="4786322"/>
                <a:ext cx="1500198" cy="369332"/>
              </a:xfrm>
              <a:prstGeom prst="rect">
                <a:avLst/>
              </a:prstGeom>
              <a:noFill/>
              <a:ln w="9525">
                <a:noFill/>
                <a:miter lim="800000"/>
                <a:headEnd/>
                <a:tailEnd/>
              </a:ln>
            </p:spPr>
            <p:txBody>
              <a:bodyPr>
                <a:spAutoFit/>
              </a:bodyPr>
              <a:lstStyle/>
              <a:p>
                <a:r>
                  <a:rPr lang="en-CA">
                    <a:latin typeface="Constantia" pitchFamily="18" charset="0"/>
                  </a:rPr>
                  <a:t>subsetOf</a:t>
                </a:r>
              </a:p>
            </p:txBody>
          </p:sp>
          <p:sp>
            <p:nvSpPr>
              <p:cNvPr id="17" name="Oval 16"/>
              <p:cNvSpPr/>
              <p:nvPr/>
            </p:nvSpPr>
            <p:spPr>
              <a:xfrm>
                <a:off x="2143108" y="5214951"/>
                <a:ext cx="1214447" cy="5000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CA" sz="1400" dirty="0"/>
                  <a:t>Persons</a:t>
                </a:r>
              </a:p>
            </p:txBody>
          </p:sp>
          <p:cxnSp>
            <p:nvCxnSpPr>
              <p:cNvPr id="18" name="Straight Arrow Connector 17"/>
              <p:cNvCxnSpPr>
                <a:stCxn id="17" idx="0"/>
                <a:endCxn id="15" idx="4"/>
              </p:cNvCxnSpPr>
              <p:nvPr/>
            </p:nvCxnSpPr>
            <p:spPr>
              <a:xfrm rot="5400000" flipH="1" flipV="1">
                <a:off x="2500299" y="4965711"/>
                <a:ext cx="50006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15385" name="TextBox 22"/>
            <p:cNvSpPr txBox="1">
              <a:spLocks noChangeArrowheads="1"/>
            </p:cNvSpPr>
            <p:nvPr/>
          </p:nvSpPr>
          <p:spPr bwMode="auto">
            <a:xfrm>
              <a:off x="3786182" y="4214818"/>
              <a:ext cx="1500198" cy="369332"/>
            </a:xfrm>
            <a:prstGeom prst="rect">
              <a:avLst/>
            </a:prstGeom>
            <a:noFill/>
            <a:ln w="9525">
              <a:noFill/>
              <a:miter lim="800000"/>
              <a:headEnd/>
              <a:tailEnd/>
            </a:ln>
          </p:spPr>
          <p:txBody>
            <a:bodyPr>
              <a:spAutoFit/>
            </a:bodyPr>
            <a:lstStyle/>
            <a:p>
              <a:r>
                <a:rPr lang="en-CA">
                  <a:latin typeface="Constantia" pitchFamily="18" charset="0"/>
                </a:rPr>
                <a:t>subsetOf</a:t>
              </a:r>
            </a:p>
          </p:txBody>
        </p:sp>
        <p:cxnSp>
          <p:nvCxnSpPr>
            <p:cNvPr id="24" name="Straight Arrow Connector 23"/>
            <p:cNvCxnSpPr>
              <a:stCxn id="5" idx="0"/>
              <a:endCxn id="17" idx="3"/>
            </p:cNvCxnSpPr>
            <p:nvPr/>
          </p:nvCxnSpPr>
          <p:spPr>
            <a:xfrm rot="5400000" flipH="1" flipV="1">
              <a:off x="3445661" y="3767934"/>
              <a:ext cx="644530" cy="11064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387" name="TextBox 26"/>
            <p:cNvSpPr txBox="1">
              <a:spLocks noChangeArrowheads="1"/>
            </p:cNvSpPr>
            <p:nvPr/>
          </p:nvSpPr>
          <p:spPr bwMode="auto">
            <a:xfrm>
              <a:off x="5786446" y="4002299"/>
              <a:ext cx="1500198" cy="369332"/>
            </a:xfrm>
            <a:prstGeom prst="rect">
              <a:avLst/>
            </a:prstGeom>
            <a:noFill/>
            <a:ln w="9525">
              <a:noFill/>
              <a:miter lim="800000"/>
              <a:headEnd/>
              <a:tailEnd/>
            </a:ln>
          </p:spPr>
          <p:txBody>
            <a:bodyPr>
              <a:spAutoFit/>
            </a:bodyPr>
            <a:lstStyle/>
            <a:p>
              <a:r>
                <a:rPr lang="en-CA">
                  <a:latin typeface="Constantia" pitchFamily="18" charset="0"/>
                </a:rPr>
                <a:t>subsetOf</a:t>
              </a:r>
            </a:p>
          </p:txBody>
        </p:sp>
        <p:cxnSp>
          <p:nvCxnSpPr>
            <p:cNvPr id="28" name="Straight Arrow Connector 27"/>
            <p:cNvCxnSpPr>
              <a:stCxn id="10" idx="0"/>
              <a:endCxn id="17" idx="5"/>
            </p:cNvCxnSpPr>
            <p:nvPr/>
          </p:nvCxnSpPr>
          <p:spPr>
            <a:xfrm rot="16200000" flipV="1">
              <a:off x="5518156" y="3660777"/>
              <a:ext cx="644530" cy="13208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389" name="TextBox 30"/>
            <p:cNvSpPr txBox="1">
              <a:spLocks noChangeArrowheads="1"/>
            </p:cNvSpPr>
            <p:nvPr/>
          </p:nvSpPr>
          <p:spPr bwMode="auto">
            <a:xfrm>
              <a:off x="4214810" y="5559998"/>
              <a:ext cx="1500198" cy="369332"/>
            </a:xfrm>
            <a:prstGeom prst="rect">
              <a:avLst/>
            </a:prstGeom>
            <a:noFill/>
            <a:ln w="9525">
              <a:noFill/>
              <a:miter lim="800000"/>
              <a:headEnd/>
              <a:tailEnd/>
            </a:ln>
          </p:spPr>
          <p:txBody>
            <a:bodyPr>
              <a:spAutoFit/>
            </a:bodyPr>
            <a:lstStyle/>
            <a:p>
              <a:r>
                <a:rPr lang="en-CA">
                  <a:latin typeface="Constantia" pitchFamily="18" charset="0"/>
                </a:rPr>
                <a:t>sisterOf</a:t>
              </a:r>
            </a:p>
          </p:txBody>
        </p:sp>
        <p:cxnSp>
          <p:nvCxnSpPr>
            <p:cNvPr id="32" name="Straight Arrow Connector 31"/>
            <p:cNvCxnSpPr>
              <a:stCxn id="7" idx="6"/>
              <a:endCxn id="12" idx="2"/>
            </p:cNvCxnSpPr>
            <p:nvPr/>
          </p:nvCxnSpPr>
          <p:spPr>
            <a:xfrm>
              <a:off x="3643306" y="5965843"/>
              <a:ext cx="2428892"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1" name="Group 52"/>
          <p:cNvGrpSpPr>
            <a:grpSpLocks/>
          </p:cNvGrpSpPr>
          <p:nvPr/>
        </p:nvGrpSpPr>
        <p:grpSpPr bwMode="auto">
          <a:xfrm>
            <a:off x="5072063" y="3071813"/>
            <a:ext cx="857250" cy="714375"/>
            <a:chOff x="5072066" y="3071810"/>
            <a:chExt cx="857256" cy="714380"/>
          </a:xfrm>
        </p:grpSpPr>
        <p:grpSp>
          <p:nvGrpSpPr>
            <p:cNvPr id="14" name="Group 51"/>
            <p:cNvGrpSpPr>
              <a:grpSpLocks/>
            </p:cNvGrpSpPr>
            <p:nvPr/>
          </p:nvGrpSpPr>
          <p:grpSpPr bwMode="auto">
            <a:xfrm>
              <a:off x="5072066" y="3071810"/>
              <a:ext cx="642942" cy="537373"/>
              <a:chOff x="5072066" y="3071810"/>
              <a:chExt cx="642942" cy="537373"/>
            </a:xfrm>
          </p:grpSpPr>
          <p:cxnSp>
            <p:nvCxnSpPr>
              <p:cNvPr id="37" name="Straight Arrow Connector 36"/>
              <p:cNvCxnSpPr>
                <a:stCxn id="17" idx="6"/>
              </p:cNvCxnSpPr>
              <p:nvPr/>
            </p:nvCxnSpPr>
            <p:spPr>
              <a:xfrm>
                <a:off x="5072066" y="3608389"/>
                <a:ext cx="50006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381" name="TextBox 41"/>
              <p:cNvSpPr txBox="1">
                <a:spLocks noChangeArrowheads="1"/>
              </p:cNvSpPr>
              <p:nvPr/>
            </p:nvSpPr>
            <p:spPr bwMode="auto">
              <a:xfrm>
                <a:off x="5143504" y="3071810"/>
                <a:ext cx="571504" cy="369332"/>
              </a:xfrm>
              <a:prstGeom prst="rect">
                <a:avLst/>
              </a:prstGeom>
              <a:noFill/>
              <a:ln w="9525">
                <a:solidFill>
                  <a:schemeClr val="tx1"/>
                </a:solidFill>
                <a:miter lim="800000"/>
                <a:headEnd/>
                <a:tailEnd/>
              </a:ln>
            </p:spPr>
            <p:txBody>
              <a:bodyPr>
                <a:spAutoFit/>
              </a:bodyPr>
              <a:lstStyle/>
              <a:p>
                <a:r>
                  <a:rPr lang="en-CA">
                    <a:latin typeface="Constantia" pitchFamily="18" charset="0"/>
                  </a:rPr>
                  <a:t>legs</a:t>
                </a:r>
              </a:p>
            </p:txBody>
          </p:sp>
        </p:grpSp>
        <p:sp>
          <p:nvSpPr>
            <p:cNvPr id="15379" name="TextBox 44"/>
            <p:cNvSpPr txBox="1">
              <a:spLocks noChangeArrowheads="1"/>
            </p:cNvSpPr>
            <p:nvPr/>
          </p:nvSpPr>
          <p:spPr bwMode="auto">
            <a:xfrm>
              <a:off x="5572132" y="3416858"/>
              <a:ext cx="357190" cy="369332"/>
            </a:xfrm>
            <a:prstGeom prst="rect">
              <a:avLst/>
            </a:prstGeom>
            <a:noFill/>
            <a:ln w="9525">
              <a:noFill/>
              <a:miter lim="800000"/>
              <a:headEnd/>
              <a:tailEnd/>
            </a:ln>
          </p:spPr>
          <p:txBody>
            <a:bodyPr>
              <a:spAutoFit/>
            </a:bodyPr>
            <a:lstStyle/>
            <a:p>
              <a:r>
                <a:rPr lang="en-CA">
                  <a:latin typeface="Constantia" pitchFamily="18" charset="0"/>
                </a:rPr>
                <a:t>2</a:t>
              </a:r>
            </a:p>
          </p:txBody>
        </p:sp>
      </p:grpSp>
      <p:grpSp>
        <p:nvGrpSpPr>
          <p:cNvPr id="16" name="Group 50"/>
          <p:cNvGrpSpPr>
            <a:grpSpLocks/>
          </p:cNvGrpSpPr>
          <p:nvPr/>
        </p:nvGrpSpPr>
        <p:grpSpPr bwMode="auto">
          <a:xfrm>
            <a:off x="1571625" y="3286125"/>
            <a:ext cx="2286000" cy="1227138"/>
            <a:chOff x="1571604" y="3286124"/>
            <a:chExt cx="2286016" cy="1226703"/>
          </a:xfrm>
        </p:grpSpPr>
        <p:cxnSp>
          <p:nvCxnSpPr>
            <p:cNvPr id="47" name="Curved Connector 46"/>
            <p:cNvCxnSpPr>
              <a:stCxn id="17" idx="2"/>
              <a:endCxn id="5" idx="1"/>
            </p:cNvCxnSpPr>
            <p:nvPr/>
          </p:nvCxnSpPr>
          <p:spPr>
            <a:xfrm rot="10800000" flipV="1">
              <a:off x="2524111" y="3608273"/>
              <a:ext cx="1333509" cy="9045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5376" name="TextBox 48"/>
            <p:cNvSpPr txBox="1">
              <a:spLocks noChangeArrowheads="1"/>
            </p:cNvSpPr>
            <p:nvPr/>
          </p:nvSpPr>
          <p:spPr bwMode="auto">
            <a:xfrm>
              <a:off x="1643042" y="3357562"/>
              <a:ext cx="1143008" cy="338554"/>
            </a:xfrm>
            <a:prstGeom prst="rect">
              <a:avLst/>
            </a:prstGeom>
            <a:noFill/>
            <a:ln w="12700" cmpd="dbl">
              <a:solidFill>
                <a:schemeClr val="tx1"/>
              </a:solidFill>
              <a:miter lim="800000"/>
              <a:headEnd/>
              <a:tailEnd/>
            </a:ln>
          </p:spPr>
          <p:txBody>
            <a:bodyPr>
              <a:spAutoFit/>
            </a:bodyPr>
            <a:lstStyle/>
            <a:p>
              <a:r>
                <a:rPr lang="en-CA" sz="1600">
                  <a:latin typeface="Constantia" pitchFamily="18" charset="0"/>
                </a:rPr>
                <a:t>hasMother</a:t>
              </a:r>
            </a:p>
          </p:txBody>
        </p:sp>
        <p:sp>
          <p:nvSpPr>
            <p:cNvPr id="50" name="Rectangle 49"/>
            <p:cNvSpPr/>
            <p:nvPr/>
          </p:nvSpPr>
          <p:spPr>
            <a:xfrm>
              <a:off x="1571604" y="3286124"/>
              <a:ext cx="1285884" cy="4998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grpSp>
      <p:grpSp>
        <p:nvGrpSpPr>
          <p:cNvPr id="19" name="Group 53"/>
          <p:cNvGrpSpPr>
            <a:grpSpLocks/>
          </p:cNvGrpSpPr>
          <p:nvPr/>
        </p:nvGrpSpPr>
        <p:grpSpPr bwMode="auto">
          <a:xfrm>
            <a:off x="6643688" y="5286375"/>
            <a:ext cx="857250" cy="642938"/>
            <a:chOff x="5072066" y="3143248"/>
            <a:chExt cx="857256" cy="642942"/>
          </a:xfrm>
        </p:grpSpPr>
        <p:grpSp>
          <p:nvGrpSpPr>
            <p:cNvPr id="20" name="Group 51"/>
            <p:cNvGrpSpPr>
              <a:grpSpLocks/>
            </p:cNvGrpSpPr>
            <p:nvPr/>
          </p:nvGrpSpPr>
          <p:grpSpPr bwMode="auto">
            <a:xfrm>
              <a:off x="5072066" y="3143248"/>
              <a:ext cx="642942" cy="465935"/>
              <a:chOff x="5072066" y="3143248"/>
              <a:chExt cx="642942" cy="465935"/>
            </a:xfrm>
          </p:grpSpPr>
          <p:cxnSp>
            <p:nvCxnSpPr>
              <p:cNvPr id="57" name="Straight Arrow Connector 56"/>
              <p:cNvCxnSpPr/>
              <p:nvPr/>
            </p:nvCxnSpPr>
            <p:spPr>
              <a:xfrm>
                <a:off x="5072066" y="3608389"/>
                <a:ext cx="50006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374" name="TextBox 57"/>
              <p:cNvSpPr txBox="1">
                <a:spLocks noChangeArrowheads="1"/>
              </p:cNvSpPr>
              <p:nvPr/>
            </p:nvSpPr>
            <p:spPr bwMode="auto">
              <a:xfrm>
                <a:off x="5143504" y="3143248"/>
                <a:ext cx="571504" cy="369332"/>
              </a:xfrm>
              <a:prstGeom prst="rect">
                <a:avLst/>
              </a:prstGeom>
              <a:noFill/>
              <a:ln w="9525">
                <a:noFill/>
                <a:miter lim="800000"/>
                <a:headEnd/>
                <a:tailEnd/>
              </a:ln>
            </p:spPr>
            <p:txBody>
              <a:bodyPr>
                <a:spAutoFit/>
              </a:bodyPr>
              <a:lstStyle/>
              <a:p>
                <a:r>
                  <a:rPr lang="en-CA">
                    <a:latin typeface="Constantia" pitchFamily="18" charset="0"/>
                  </a:rPr>
                  <a:t>legs</a:t>
                </a:r>
              </a:p>
            </p:txBody>
          </p:sp>
        </p:grpSp>
        <p:sp>
          <p:nvSpPr>
            <p:cNvPr id="15372" name="TextBox 55"/>
            <p:cNvSpPr txBox="1">
              <a:spLocks noChangeArrowheads="1"/>
            </p:cNvSpPr>
            <p:nvPr/>
          </p:nvSpPr>
          <p:spPr bwMode="auto">
            <a:xfrm>
              <a:off x="5572132" y="3416858"/>
              <a:ext cx="357190" cy="369332"/>
            </a:xfrm>
            <a:prstGeom prst="rect">
              <a:avLst/>
            </a:prstGeom>
            <a:noFill/>
            <a:ln w="9525">
              <a:noFill/>
              <a:miter lim="800000"/>
              <a:headEnd/>
              <a:tailEnd/>
            </a:ln>
          </p:spPr>
          <p:txBody>
            <a:bodyPr>
              <a:spAutoFit/>
            </a:bodyPr>
            <a:lstStyle/>
            <a:p>
              <a:r>
                <a:rPr lang="en-CA">
                  <a:latin typeface="Constantia" pitchFamily="18" charset="0"/>
                </a:rPr>
                <a:t>1</a:t>
              </a:r>
            </a:p>
          </p:txBody>
        </p:sp>
      </p:grpSp>
      <p:cxnSp>
        <p:nvCxnSpPr>
          <p:cNvPr id="39" name="Straight Arrow Connector 38"/>
          <p:cNvCxnSpPr>
            <a:stCxn id="12" idx="3"/>
            <a:endCxn id="7" idx="5"/>
          </p:cNvCxnSpPr>
          <p:nvPr/>
        </p:nvCxnSpPr>
        <p:spPr>
          <a:xfrm rot="5400000">
            <a:off x="4572000" y="4586288"/>
            <a:ext cx="1587" cy="26812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368" name="TextBox 42"/>
          <p:cNvSpPr txBox="1">
            <a:spLocks noChangeArrowheads="1"/>
          </p:cNvSpPr>
          <p:nvPr/>
        </p:nvSpPr>
        <p:spPr bwMode="auto">
          <a:xfrm>
            <a:off x="3929063" y="6000750"/>
            <a:ext cx="1500187" cy="369888"/>
          </a:xfrm>
          <a:prstGeom prst="rect">
            <a:avLst/>
          </a:prstGeom>
          <a:noFill/>
          <a:ln w="9525">
            <a:noFill/>
            <a:miter lim="800000"/>
            <a:headEnd/>
            <a:tailEnd/>
          </a:ln>
        </p:spPr>
        <p:txBody>
          <a:bodyPr>
            <a:spAutoFit/>
          </a:bodyPr>
          <a:lstStyle/>
          <a:p>
            <a:r>
              <a:rPr lang="en-CA">
                <a:latin typeface="Constantia" pitchFamily="18" charset="0"/>
              </a:rPr>
              <a:t>hasSister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0"/>
            <a:ext cx="8229600" cy="1143000"/>
          </a:xfrm>
        </p:spPr>
        <p:txBody>
          <a:bodyPr/>
          <a:lstStyle/>
          <a:p>
            <a:r>
              <a:rPr lang="en-US" dirty="0"/>
              <a:t>Simple semantic nets</a:t>
            </a:r>
          </a:p>
        </p:txBody>
      </p:sp>
      <p:sp>
        <p:nvSpPr>
          <p:cNvPr id="108547" name="Rectangle 3"/>
          <p:cNvSpPr>
            <a:spLocks noGrp="1" noChangeArrowheads="1"/>
          </p:cNvSpPr>
          <p:nvPr>
            <p:ph type="body" idx="1"/>
          </p:nvPr>
        </p:nvSpPr>
        <p:spPr>
          <a:xfrm>
            <a:off x="685800" y="914400"/>
            <a:ext cx="7772400" cy="5715000"/>
          </a:xfrm>
        </p:spPr>
        <p:txBody>
          <a:bodyPr/>
          <a:lstStyle/>
          <a:p>
            <a:r>
              <a:rPr lang="en-US" dirty="0"/>
              <a:t>Nodes are labeled with names (nouns).</a:t>
            </a:r>
          </a:p>
          <a:p>
            <a:r>
              <a:rPr lang="en-US" dirty="0"/>
              <a:t>Arcs are labeled with relationships.</a:t>
            </a:r>
          </a:p>
          <a:p>
            <a:endParaRPr lang="en-US" dirty="0"/>
          </a:p>
          <a:p>
            <a:endParaRPr lang="en-US" dirty="0"/>
          </a:p>
          <a:p>
            <a:endParaRPr lang="en-US" dirty="0"/>
          </a:p>
          <a:p>
            <a:r>
              <a:rPr lang="en-US" dirty="0"/>
              <a:t>Special link label "</a:t>
            </a:r>
            <a:r>
              <a:rPr lang="en-US" dirty="0" err="1"/>
              <a:t>isa</a:t>
            </a:r>
            <a:r>
              <a:rPr lang="en-US" dirty="0"/>
              <a:t>" means "is a".</a:t>
            </a:r>
          </a:p>
          <a:p>
            <a:r>
              <a:rPr lang="en-US" dirty="0"/>
              <a:t>Show membership or subset relationships</a:t>
            </a:r>
          </a:p>
        </p:txBody>
      </p:sp>
      <p:pic>
        <p:nvPicPr>
          <p:cNvPr id="108548" name="Picture 4"/>
          <p:cNvPicPr>
            <a:picLocks noChangeAspect="1" noChangeArrowheads="1"/>
          </p:cNvPicPr>
          <p:nvPr/>
        </p:nvPicPr>
        <p:blipFill>
          <a:blip r:embed="rId3" cstate="print"/>
          <a:srcRect/>
          <a:stretch>
            <a:fillRect/>
          </a:stretch>
        </p:blipFill>
        <p:spPr bwMode="auto">
          <a:xfrm>
            <a:off x="4038600" y="2057400"/>
            <a:ext cx="3733800" cy="1081088"/>
          </a:xfrm>
          <a:prstGeom prst="rect">
            <a:avLst/>
          </a:prstGeom>
          <a:noFill/>
        </p:spPr>
      </p:pic>
      <p:pic>
        <p:nvPicPr>
          <p:cNvPr id="108549" name="Picture 5"/>
          <p:cNvPicPr>
            <a:picLocks noChangeAspect="1" noChangeArrowheads="1"/>
          </p:cNvPicPr>
          <p:nvPr/>
        </p:nvPicPr>
        <p:blipFill>
          <a:blip r:embed="rId4" cstate="print"/>
          <a:srcRect/>
          <a:stretch>
            <a:fillRect/>
          </a:stretch>
        </p:blipFill>
        <p:spPr bwMode="auto">
          <a:xfrm>
            <a:off x="1752600" y="4876800"/>
            <a:ext cx="6019800" cy="63817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685800" y="533400"/>
            <a:ext cx="7772400" cy="6096000"/>
          </a:xfrm>
        </p:spPr>
        <p:txBody>
          <a:bodyPr>
            <a:normAutofit fontScale="92500"/>
          </a:bodyPr>
          <a:lstStyle/>
          <a:p>
            <a:pPr>
              <a:lnSpc>
                <a:spcPct val="90000"/>
              </a:lnSpc>
              <a:buFontTx/>
              <a:buNone/>
            </a:pPr>
            <a:r>
              <a:rPr lang="en-US" sz="2000" dirty="0">
                <a:latin typeface="Arial Unicode MS" pitchFamily="34" charset="-128"/>
              </a:rPr>
              <a:t>In any case, we can use our high-level data abstraction, the directed graph, to make these relationships a bit more visual. For example, from the bird definitions, we can construct the following abstraction: </a:t>
            </a:r>
          </a:p>
          <a:p>
            <a:pPr>
              <a:lnSpc>
                <a:spcPct val="90000"/>
              </a:lnSpc>
              <a:buFontTx/>
              <a:buNone/>
            </a:pPr>
            <a:endParaRPr lang="en-US" sz="2000" dirty="0">
              <a:latin typeface="Arial Unicode MS" pitchFamily="34" charset="-128"/>
            </a:endParaRPr>
          </a:p>
          <a:p>
            <a:pPr>
              <a:lnSpc>
                <a:spcPct val="90000"/>
              </a:lnSpc>
              <a:buFontTx/>
              <a:buNone/>
            </a:pPr>
            <a:r>
              <a:rPr lang="en-US" sz="1000" dirty="0">
                <a:latin typeface="Courier New" pitchFamily="49" charset="0"/>
                <a:cs typeface="Courier New" pitchFamily="49" charset="0"/>
              </a:rPr>
              <a:t>                   		</a:t>
            </a:r>
            <a:r>
              <a:rPr lang="en-US" sz="1200" dirty="0">
                <a:latin typeface="Courier New" pitchFamily="49" charset="0"/>
                <a:cs typeface="Courier New" pitchFamily="49" charset="0"/>
              </a:rPr>
              <a:t> </a:t>
            </a:r>
            <a:r>
              <a:rPr lang="en-US" sz="1400" dirty="0">
                <a:latin typeface="Courier New" pitchFamily="49" charset="0"/>
                <a:cs typeface="Courier New" pitchFamily="49" charset="0"/>
              </a:rPr>
              <a:t>vertebrate</a:t>
            </a:r>
          </a:p>
          <a:p>
            <a:pPr>
              <a:lnSpc>
                <a:spcPct val="90000"/>
              </a:lnSpc>
              <a:buFontTx/>
              <a:buNone/>
            </a:pPr>
            <a:r>
              <a:rPr lang="en-US" sz="1400" dirty="0">
                <a:latin typeface="Courier New" pitchFamily="49" charset="0"/>
                <a:cs typeface="Courier New" pitchFamily="49" charset="0"/>
              </a:rPr>
              <a:t>                        	    ^</a:t>
            </a:r>
          </a:p>
          <a:p>
            <a:pPr>
              <a:lnSpc>
                <a:spcPct val="90000"/>
              </a:lnSpc>
              <a:buFontTx/>
              <a:buNone/>
            </a:pPr>
            <a:r>
              <a:rPr lang="en-US" sz="1400" dirty="0">
                <a:latin typeface="Courier New" pitchFamily="49" charset="0"/>
                <a:cs typeface="Courier New" pitchFamily="49" charset="0"/>
              </a:rPr>
              <a:t>                                        | is-a   </a:t>
            </a:r>
          </a:p>
          <a:p>
            <a:pPr>
              <a:lnSpc>
                <a:spcPct val="90000"/>
              </a:lnSpc>
              <a:buFontTx/>
              <a:buNone/>
            </a:pPr>
            <a:r>
              <a:rPr lang="en-US" sz="1400" dirty="0">
                <a:latin typeface="Courier New" pitchFamily="49" charset="0"/>
                <a:cs typeface="Courier New" pitchFamily="49" charset="0"/>
              </a:rPr>
              <a:t>                                                 has-part</a:t>
            </a:r>
          </a:p>
          <a:p>
            <a:pPr>
              <a:lnSpc>
                <a:spcPct val="90000"/>
              </a:lnSpc>
              <a:buFontTx/>
              <a:buNone/>
            </a:pPr>
            <a:r>
              <a:rPr lang="en-US" sz="1400" dirty="0">
                <a:latin typeface="Courier New" pitchFamily="49" charset="0"/>
                <a:cs typeface="Courier New" pitchFamily="49" charset="0"/>
              </a:rPr>
              <a:t>                                        |        /------------- wings</a:t>
            </a:r>
          </a:p>
          <a:p>
            <a:pPr>
              <a:lnSpc>
                <a:spcPct val="90000"/>
              </a:lnSpc>
              <a:buFontTx/>
              <a:buNone/>
            </a:pPr>
            <a:r>
              <a:rPr lang="en-US" sz="1400" dirty="0">
                <a:latin typeface="Courier New" pitchFamily="49" charset="0"/>
                <a:cs typeface="Courier New" pitchFamily="49" charset="0"/>
              </a:rPr>
              <a:t>                                                /  reproduction          </a:t>
            </a:r>
          </a:p>
          <a:p>
            <a:pPr>
              <a:lnSpc>
                <a:spcPct val="90000"/>
              </a:lnSpc>
              <a:buFontTx/>
              <a:buNone/>
            </a:pPr>
            <a:r>
              <a:rPr lang="en-US" sz="1400" dirty="0">
                <a:latin typeface="Courier New" pitchFamily="49" charset="0"/>
                <a:cs typeface="Courier New" pitchFamily="49" charset="0"/>
              </a:rPr>
              <a:t>                                        |      /--------------- egg-laying </a:t>
            </a:r>
          </a:p>
          <a:p>
            <a:pPr>
              <a:lnSpc>
                <a:spcPct val="90000"/>
              </a:lnSpc>
              <a:buFontTx/>
              <a:buNone/>
            </a:pPr>
            <a:r>
              <a:rPr lang="en-US" sz="1400" dirty="0">
                <a:latin typeface="Courier New" pitchFamily="49" charset="0"/>
                <a:cs typeface="Courier New" pitchFamily="49" charset="0"/>
              </a:rPr>
              <a:t>                                        |     /    body-temp </a:t>
            </a:r>
          </a:p>
          <a:p>
            <a:pPr>
              <a:lnSpc>
                <a:spcPct val="90000"/>
              </a:lnSpc>
              <a:buFontTx/>
              <a:buNone/>
            </a:pPr>
            <a:r>
              <a:rPr lang="en-US" sz="1400" dirty="0">
                <a:latin typeface="Courier New" pitchFamily="49" charset="0"/>
                <a:cs typeface="Courier New" pitchFamily="49" charset="0"/>
              </a:rPr>
              <a:t>                                        |    /----------------- warm-blooded  </a:t>
            </a:r>
          </a:p>
          <a:p>
            <a:pPr>
              <a:lnSpc>
                <a:spcPct val="90000"/>
              </a:lnSpc>
              <a:buFontTx/>
              <a:buNone/>
            </a:pPr>
            <a:r>
              <a:rPr lang="en-US" sz="1400" dirty="0">
                <a:latin typeface="Courier New" pitchFamily="49" charset="0"/>
                <a:cs typeface="Courier New" pitchFamily="49" charset="0"/>
              </a:rPr>
              <a:t>                                      bird--&lt;      no. of legs  </a:t>
            </a:r>
          </a:p>
          <a:p>
            <a:pPr>
              <a:lnSpc>
                <a:spcPct val="90000"/>
              </a:lnSpc>
              <a:buFontTx/>
              <a:buNone/>
            </a:pPr>
            <a:r>
              <a:rPr lang="en-US" sz="1400" dirty="0">
                <a:latin typeface="Courier New" pitchFamily="49" charset="0"/>
                <a:cs typeface="Courier New" pitchFamily="49" charset="0"/>
              </a:rPr>
              <a:t>                                        ^ ^ ^  \----------------- 2  </a:t>
            </a:r>
          </a:p>
          <a:p>
            <a:pPr>
              <a:lnSpc>
                <a:spcPct val="90000"/>
              </a:lnSpc>
              <a:buFontTx/>
              <a:buNone/>
            </a:pPr>
            <a:r>
              <a:rPr lang="en-US" sz="1400" dirty="0">
                <a:latin typeface="Courier New" pitchFamily="49" charset="0"/>
                <a:cs typeface="Courier New" pitchFamily="49" charset="0"/>
              </a:rPr>
              <a:t>                                       /  |  \  \    covering </a:t>
            </a:r>
          </a:p>
          <a:p>
            <a:pPr>
              <a:lnSpc>
                <a:spcPct val="90000"/>
              </a:lnSpc>
              <a:buFontTx/>
              <a:buNone/>
            </a:pPr>
            <a:r>
              <a:rPr lang="en-US" sz="1400" dirty="0">
                <a:latin typeface="Courier New" pitchFamily="49" charset="0"/>
                <a:cs typeface="Courier New" pitchFamily="49" charset="0"/>
              </a:rPr>
              <a:t>                                 is-a /   |   \  \--------------- feathers  </a:t>
            </a:r>
          </a:p>
          <a:p>
            <a:pPr>
              <a:lnSpc>
                <a:spcPct val="90000"/>
              </a:lnSpc>
              <a:buFontTx/>
              <a:buNone/>
            </a:pPr>
            <a:r>
              <a:rPr lang="en-US" sz="1400" dirty="0">
                <a:latin typeface="Courier New" pitchFamily="49" charset="0"/>
                <a:cs typeface="Courier New" pitchFamily="49" charset="0"/>
              </a:rPr>
              <a:t>                                     /    |    \  \  movement   </a:t>
            </a:r>
          </a:p>
          <a:p>
            <a:pPr>
              <a:lnSpc>
                <a:spcPct val="90000"/>
              </a:lnSpc>
              <a:buFontTx/>
              <a:buNone/>
            </a:pPr>
            <a:r>
              <a:rPr lang="en-US" sz="1400" dirty="0">
                <a:latin typeface="Courier New" pitchFamily="49" charset="0"/>
                <a:cs typeface="Courier New" pitchFamily="49" charset="0"/>
              </a:rPr>
              <a:t>                         color      /     |     \  \------------- flight</a:t>
            </a:r>
          </a:p>
          <a:p>
            <a:pPr>
              <a:lnSpc>
                <a:spcPct val="90000"/>
              </a:lnSpc>
              <a:buFontTx/>
              <a:buNone/>
            </a:pPr>
            <a:r>
              <a:rPr lang="en-US" sz="1400" dirty="0">
                <a:latin typeface="Courier New" pitchFamily="49" charset="0"/>
                <a:cs typeface="Courier New" pitchFamily="49" charset="0"/>
              </a:rPr>
              <a:t>                  yellow ------canary</a:t>
            </a:r>
          </a:p>
          <a:p>
            <a:pPr>
              <a:lnSpc>
                <a:spcPct val="90000"/>
              </a:lnSpc>
              <a:buFontTx/>
              <a:buNone/>
            </a:pPr>
            <a:r>
              <a:rPr lang="en-US" sz="1400" dirty="0">
                <a:latin typeface="Courier New" pitchFamily="49" charset="0"/>
                <a:cs typeface="Courier New" pitchFamily="49" charset="0"/>
              </a:rPr>
              <a:t>                            size  /       | is-a  \ is-a</a:t>
            </a:r>
          </a:p>
          <a:p>
            <a:pPr>
              <a:lnSpc>
                <a:spcPct val="90000"/>
              </a:lnSpc>
              <a:buFontTx/>
              <a:buNone/>
            </a:pPr>
            <a:r>
              <a:rPr lang="en-US" sz="1400" dirty="0">
                <a:latin typeface="Courier New" pitchFamily="49" charset="0"/>
                <a:cs typeface="Courier New" pitchFamily="49" charset="0"/>
              </a:rPr>
              <a:t>                    small   -----/        |        \        movement </a:t>
            </a:r>
          </a:p>
          <a:p>
            <a:pPr>
              <a:lnSpc>
                <a:spcPct val="90000"/>
              </a:lnSpc>
              <a:buFontTx/>
              <a:buNone/>
            </a:pPr>
            <a:r>
              <a:rPr lang="en-US" sz="1400" dirty="0">
                <a:latin typeface="Courier New" pitchFamily="49" charset="0"/>
                <a:cs typeface="Courier New" pitchFamily="49" charset="0"/>
              </a:rPr>
              <a:t>                                          |        ostrich---------- run </a:t>
            </a:r>
          </a:p>
          <a:p>
            <a:pPr>
              <a:lnSpc>
                <a:spcPct val="90000"/>
              </a:lnSpc>
              <a:buFontTx/>
              <a:buNone/>
            </a:pPr>
            <a:r>
              <a:rPr lang="en-US" sz="1400" dirty="0">
                <a:latin typeface="Courier New" pitchFamily="49" charset="0"/>
                <a:cs typeface="Courier New" pitchFamily="49" charset="0"/>
              </a:rPr>
              <a:t>                          movement        |          \  size </a:t>
            </a:r>
          </a:p>
          <a:p>
            <a:pPr>
              <a:lnSpc>
                <a:spcPct val="90000"/>
              </a:lnSpc>
              <a:buFontTx/>
              <a:buNone/>
            </a:pPr>
            <a:r>
              <a:rPr lang="en-US" sz="1400" dirty="0">
                <a:latin typeface="Courier New" pitchFamily="49" charset="0"/>
                <a:cs typeface="Courier New" pitchFamily="49" charset="0"/>
              </a:rPr>
              <a:t>                    swim ----------penguin            \--------- big</a:t>
            </a:r>
            <a:r>
              <a:rPr lang="en-US" sz="1200" dirty="0">
                <a:latin typeface="Courier New" pitchFamily="49" charset="0"/>
                <a:cs typeface="Courier New" pitchFamily="49" charset="0"/>
              </a:rPr>
              <a:t> </a:t>
            </a:r>
            <a:endParaRPr lang="en-US" sz="10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CA" dirty="0" smtClean="0"/>
              <a:t>Semantic Networks</a:t>
            </a:r>
            <a:br>
              <a:rPr lang="en-CA" dirty="0" smtClean="0"/>
            </a:br>
            <a:r>
              <a:rPr lang="en-CA" dirty="0" smtClean="0"/>
              <a:t>Advantages</a:t>
            </a:r>
            <a:endParaRPr lang="en-CA" dirty="0"/>
          </a:p>
        </p:txBody>
      </p:sp>
      <p:sp>
        <p:nvSpPr>
          <p:cNvPr id="16387" name="Content Placeholder 2"/>
          <p:cNvSpPr>
            <a:spLocks noGrp="1"/>
          </p:cNvSpPr>
          <p:nvPr>
            <p:ph idx="1"/>
          </p:nvPr>
        </p:nvSpPr>
        <p:spPr/>
        <p:txBody>
          <a:bodyPr/>
          <a:lstStyle/>
          <a:p>
            <a:r>
              <a:rPr lang="en-CA" smtClean="0"/>
              <a:t>Simple and transparent inference processes.</a:t>
            </a:r>
          </a:p>
          <a:p>
            <a:r>
              <a:rPr lang="en-CA" smtClean="0"/>
              <a:t>Ability to assign default values for categories.</a:t>
            </a:r>
          </a:p>
          <a:p>
            <a:r>
              <a:rPr lang="en-CA" smtClean="0"/>
              <a:t>Ability to include </a:t>
            </a:r>
            <a:r>
              <a:rPr lang="en-CA" i="1" smtClean="0"/>
              <a:t>procedural attachment</a:t>
            </a:r>
            <a:r>
              <a:rPr lang="en-CA" smtClean="0"/>
              <a: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CA" dirty="0" smtClean="0"/>
              <a:t>Semantic Networks</a:t>
            </a:r>
            <a:br>
              <a:rPr lang="en-CA" dirty="0" smtClean="0"/>
            </a:br>
            <a:r>
              <a:rPr lang="en-CA" dirty="0" smtClean="0"/>
              <a:t>Disadvantages</a:t>
            </a:r>
            <a:endParaRPr lang="en-CA" dirty="0"/>
          </a:p>
        </p:txBody>
      </p:sp>
      <p:sp>
        <p:nvSpPr>
          <p:cNvPr id="17411" name="Content Placeholder 2"/>
          <p:cNvSpPr>
            <a:spLocks noGrp="1"/>
          </p:cNvSpPr>
          <p:nvPr>
            <p:ph idx="1"/>
          </p:nvPr>
        </p:nvSpPr>
        <p:spPr/>
        <p:txBody>
          <a:bodyPr/>
          <a:lstStyle/>
          <a:p>
            <a:r>
              <a:rPr lang="en-CA" smtClean="0"/>
              <a:t>Simple query language may be too limiting to express complex queries.</a:t>
            </a:r>
          </a:p>
          <a:p>
            <a:r>
              <a:rPr lang="en-CA" smtClean="0"/>
              <a:t>Does not represent full FOL since it does not provide means to use negation, disjunction, and existential quantification.</a:t>
            </a:r>
          </a:p>
          <a:p>
            <a:r>
              <a:rPr lang="en-CA" smtClean="0"/>
              <a:t>n-ary functions must be mapped onto binary functions.</a:t>
            </a:r>
          </a:p>
          <a:p>
            <a:endParaRPr lang="en-CA"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CA" smtClean="0"/>
              <a:t>Semantic Networks</a:t>
            </a:r>
          </a:p>
        </p:txBody>
      </p:sp>
      <p:sp>
        <p:nvSpPr>
          <p:cNvPr id="18435" name="Content Placeholder 2"/>
          <p:cNvSpPr>
            <a:spLocks noGrp="1"/>
          </p:cNvSpPr>
          <p:nvPr>
            <p:ph idx="1"/>
          </p:nvPr>
        </p:nvSpPr>
        <p:spPr>
          <a:xfrm>
            <a:off x="457200" y="1935163"/>
            <a:ext cx="8258175" cy="4389437"/>
          </a:xfrm>
        </p:spPr>
        <p:txBody>
          <a:bodyPr>
            <a:normAutofit fontScale="92500" lnSpcReduction="20000"/>
          </a:bodyPr>
          <a:lstStyle/>
          <a:p>
            <a:r>
              <a:rPr lang="en-CA" smtClean="0"/>
              <a:t>Much of this work has been done in the arena of natural language.</a:t>
            </a:r>
          </a:p>
          <a:p>
            <a:r>
              <a:rPr lang="en-CA" smtClean="0"/>
              <a:t>First implementation in machine translation in the early 60s.</a:t>
            </a:r>
          </a:p>
          <a:p>
            <a:r>
              <a:rPr lang="en-CA" smtClean="0"/>
              <a:t>Quillian’s dictionary (late 1960s):</a:t>
            </a:r>
          </a:p>
          <a:p>
            <a:pPr lvl="1"/>
            <a:r>
              <a:rPr lang="en-CA" i="1" smtClean="0"/>
              <a:t>Planes </a:t>
            </a:r>
            <a:r>
              <a:rPr lang="en-CA" smtClean="0"/>
              <a:t>contain single word definitions.</a:t>
            </a:r>
          </a:p>
          <a:p>
            <a:pPr lvl="1"/>
            <a:r>
              <a:rPr lang="en-CA" smtClean="0"/>
              <a:t>Words are defined in terms of other words in a semantic network format.</a:t>
            </a:r>
          </a:p>
          <a:p>
            <a:pPr lvl="1"/>
            <a:r>
              <a:rPr lang="en-CA" smtClean="0"/>
              <a:t>Program used definitions to find relationships between pairs of words. (e.g. </a:t>
            </a:r>
            <a:r>
              <a:rPr lang="en-CA" i="1" smtClean="0"/>
              <a:t>comfort</a:t>
            </a:r>
            <a:r>
              <a:rPr lang="en-CA" smtClean="0"/>
              <a:t> and </a:t>
            </a:r>
            <a:r>
              <a:rPr lang="en-CA" i="1" smtClean="0"/>
              <a:t>cry</a:t>
            </a:r>
            <a:r>
              <a:rPr lang="en-CA" smtClean="0"/>
              <a:t> produce </a:t>
            </a:r>
            <a:r>
              <a:rPr lang="en-CA" i="1" smtClean="0"/>
              <a:t>sad</a:t>
            </a:r>
            <a:r>
              <a:rPr lang="en-CA" smtClean="0"/>
              <a: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r>
              <a:rPr lang="en-US" dirty="0">
                <a:cs typeface="Arial" pitchFamily="34" charset="0"/>
              </a:rPr>
              <a:t>Comparative Summary </a:t>
            </a:r>
            <a:r>
              <a:rPr lang="en-US" dirty="0">
                <a:latin typeface="Courier New" pitchFamily="49" charset="0"/>
                <a:cs typeface="Courier New" pitchFamily="49" charset="0"/>
              </a:rPr>
              <a:t/>
            </a:r>
            <a:br>
              <a:rPr lang="en-US" dirty="0">
                <a:latin typeface="Courier New" pitchFamily="49" charset="0"/>
                <a:cs typeface="Courier New" pitchFamily="49" charset="0"/>
              </a:rPr>
            </a:br>
            <a:endParaRPr lang="en-US" dirty="0">
              <a:latin typeface="Courier New" pitchFamily="49" charset="0"/>
              <a:cs typeface="Courier New" pitchFamily="49" charset="0"/>
            </a:endParaRPr>
          </a:p>
        </p:txBody>
      </p:sp>
      <p:sp>
        <p:nvSpPr>
          <p:cNvPr id="18435" name="Rectangle 3"/>
          <p:cNvSpPr>
            <a:spLocks noGrp="1" noChangeArrowheads="1"/>
          </p:cNvSpPr>
          <p:nvPr>
            <p:ph type="body" idx="1"/>
          </p:nvPr>
        </p:nvSpPr>
        <p:spPr/>
        <p:txBody>
          <a:bodyPr>
            <a:normAutofit/>
          </a:bodyPr>
          <a:lstStyle/>
          <a:p>
            <a:pPr>
              <a:lnSpc>
                <a:spcPct val="90000"/>
              </a:lnSpc>
            </a:pPr>
            <a:r>
              <a:rPr lang="en-US" smtClean="0">
                <a:cs typeface="Arial" pitchFamily="34" charset="0"/>
              </a:rPr>
              <a:t>Semantic </a:t>
            </a:r>
            <a:r>
              <a:rPr lang="en-US" dirty="0">
                <a:cs typeface="Arial" pitchFamily="34" charset="0"/>
              </a:rPr>
              <a:t>nets can easily represent inheritance and exceptions, but are not well-suited for representing negation, disjunction, preferences, conditionals, and cause/effect relationships. </a:t>
            </a:r>
            <a:endParaRPr lang="en-US" dirty="0">
              <a:latin typeface="Courier New" pitchFamily="49" charset="0"/>
              <a:cs typeface="Courier New" pitchFamily="49" charset="0"/>
            </a:endParaRPr>
          </a:p>
          <a:p>
            <a:pPr>
              <a:lnSpc>
                <a:spcPct val="90000"/>
              </a:lnSpc>
            </a:pPr>
            <a:r>
              <a:rPr lang="en-US" dirty="0">
                <a:cs typeface="Arial" pitchFamily="34" charset="0"/>
              </a:rPr>
              <a:t>Frames allow arbitrary functions (demons) and typed inheritance. Implementation is a bit more cumbersome. </a:t>
            </a:r>
            <a:endParaRPr lang="en-US" dirty="0">
              <a:latin typeface="Courier New" pitchFamily="49" charset="0"/>
              <a:cs typeface="Courier New" pitchFamily="49" charset="0"/>
            </a:endParaRPr>
          </a:p>
          <a:p>
            <a:pPr>
              <a:lnSpc>
                <a:spcPct val="90000"/>
              </a:lnSpc>
            </a:pP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AU" sz="2800" dirty="0" smtClean="0"/>
              <a:t>Organizing the Knowledge</a:t>
            </a:r>
          </a:p>
          <a:p>
            <a:r>
              <a:rPr lang="en-US" sz="2800" dirty="0" smtClean="0"/>
              <a:t>Knowledge Representation using Frames</a:t>
            </a:r>
          </a:p>
          <a:p>
            <a:r>
              <a:rPr lang="en-US" sz="2800" dirty="0" smtClean="0"/>
              <a:t>Inheritance in Frames</a:t>
            </a:r>
          </a:p>
          <a:p>
            <a:r>
              <a:rPr lang="en-US" sz="2800" dirty="0" smtClean="0"/>
              <a:t>Semantic  network</a:t>
            </a:r>
          </a:p>
          <a:p>
            <a:r>
              <a:rPr lang="en-US" sz="2800" dirty="0" smtClean="0"/>
              <a:t>Common kinds of semantic networks</a:t>
            </a:r>
          </a:p>
          <a:p>
            <a:r>
              <a:rPr lang="en-CA" sz="2800" dirty="0" smtClean="0"/>
              <a:t>Semantic Networks Advantages/disadvantages </a:t>
            </a:r>
            <a:endParaRPr lang="en-US" sz="2800" dirty="0" smtClean="0"/>
          </a:p>
          <a:p>
            <a:endParaRPr lang="en-US" sz="2800" dirty="0" smtClean="0"/>
          </a:p>
          <a:p>
            <a:pPr lvl="1"/>
            <a:endParaRPr lang="en-US" sz="2400" dirty="0" smtClean="0"/>
          </a:p>
          <a:p>
            <a:endParaRPr lang="en-US" sz="2800" dirty="0" smtClean="0"/>
          </a:p>
          <a:p>
            <a:endParaRPr lang="en-US" sz="2800" dirty="0" smtClean="0"/>
          </a:p>
          <a:p>
            <a:pPr>
              <a:buNone/>
            </a:pPr>
            <a:endParaRPr lang="en-US" altLang="zh-TW" sz="2800" dirty="0" smtClean="0">
              <a:latin typeface="Arial" pitchFamily="34" charset="0"/>
              <a:cs typeface="Arial" pitchFamily="34" charset="0"/>
            </a:endParaRPr>
          </a:p>
          <a:p>
            <a:endParaRPr lang="en-US" altLang="zh-TW" sz="2800" dirty="0" smtClean="0"/>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7448</TotalTime>
  <Words>1352</Words>
  <Application>Microsoft Office PowerPoint</Application>
  <PresentationFormat>On-screen Show (4:3)</PresentationFormat>
  <Paragraphs>242</Paragraphs>
  <Slides>34</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6" baseType="lpstr">
      <vt:lpstr>Office Theme</vt:lpstr>
      <vt:lpstr>Document</vt:lpstr>
      <vt:lpstr>Artificial Intelligence Lecture No. 12 </vt:lpstr>
      <vt:lpstr>Summary of Previous Lecture</vt:lpstr>
      <vt:lpstr>Today’s Lecture</vt:lpstr>
      <vt:lpstr>Organizing the Knowledge</vt:lpstr>
      <vt:lpstr>Knowledge Representation using Frames</vt:lpstr>
      <vt:lpstr>Cont…</vt:lpstr>
      <vt:lpstr>Frame Network - Example</vt:lpstr>
      <vt:lpstr>Detailed Representation of Frame Network</vt:lpstr>
      <vt:lpstr>Description of Frames</vt:lpstr>
      <vt:lpstr>Inheritance in Frames</vt:lpstr>
      <vt:lpstr>Features of Frame Representations  </vt:lpstr>
      <vt:lpstr>Slide 12</vt:lpstr>
      <vt:lpstr>Frames  Advantages</vt:lpstr>
      <vt:lpstr>Semantic  network</vt:lpstr>
      <vt:lpstr>Slide 15</vt:lpstr>
      <vt:lpstr>Semantic Networks</vt:lpstr>
      <vt:lpstr>Six most common kinds of semantic networks:</vt:lpstr>
      <vt:lpstr>Slide 18</vt:lpstr>
      <vt:lpstr>Slide 19</vt:lpstr>
      <vt:lpstr>Slide 20</vt:lpstr>
      <vt:lpstr>Slide 21</vt:lpstr>
      <vt:lpstr>Slide 22</vt:lpstr>
      <vt:lpstr>Semantic Networks</vt:lpstr>
      <vt:lpstr>Slide 24</vt:lpstr>
      <vt:lpstr>Semantic Networks Example</vt:lpstr>
      <vt:lpstr>Semantic Networks Inference Mechanism</vt:lpstr>
      <vt:lpstr>Semantic Networks Example</vt:lpstr>
      <vt:lpstr>Simple semantic nets</vt:lpstr>
      <vt:lpstr>Slide 29</vt:lpstr>
      <vt:lpstr>Semantic Networks Advantages</vt:lpstr>
      <vt:lpstr>Semantic Networks Disadvantages</vt:lpstr>
      <vt:lpstr>Semantic Networks</vt:lpstr>
      <vt:lpstr>Comparative Summary  </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268</cp:revision>
  <dcterms:created xsi:type="dcterms:W3CDTF">2012-02-27T05:45:45Z</dcterms:created>
  <dcterms:modified xsi:type="dcterms:W3CDTF">2013-12-02T05:51:44Z</dcterms:modified>
</cp:coreProperties>
</file>