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1" r:id="rId2"/>
    <p:sldId id="440" r:id="rId3"/>
    <p:sldId id="456" r:id="rId4"/>
    <p:sldId id="458" r:id="rId5"/>
    <p:sldId id="459" r:id="rId6"/>
    <p:sldId id="461" r:id="rId7"/>
    <p:sldId id="460" r:id="rId8"/>
    <p:sldId id="457" r:id="rId9"/>
    <p:sldId id="464" r:id="rId10"/>
    <p:sldId id="469" r:id="rId11"/>
    <p:sldId id="470" r:id="rId12"/>
    <p:sldId id="471" r:id="rId13"/>
    <p:sldId id="472" r:id="rId14"/>
    <p:sldId id="473" r:id="rId15"/>
    <p:sldId id="465" r:id="rId16"/>
    <p:sldId id="466" r:id="rId17"/>
    <p:sldId id="462" r:id="rId18"/>
    <p:sldId id="463" r:id="rId19"/>
    <p:sldId id="468" r:id="rId20"/>
    <p:sldId id="467" r:id="rId21"/>
    <p:sldId id="474" r:id="rId22"/>
    <p:sldId id="475" r:id="rId23"/>
    <p:sldId id="476" r:id="rId24"/>
    <p:sldId id="477" r:id="rId25"/>
    <p:sldId id="478" r:id="rId26"/>
    <p:sldId id="479" r:id="rId27"/>
    <p:sldId id="480" r:id="rId28"/>
    <p:sldId id="481" r:id="rId29"/>
    <p:sldId id="482" r:id="rId30"/>
    <p:sldId id="483" r:id="rId31"/>
    <p:sldId id="484" r:id="rId32"/>
    <p:sldId id="40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0" autoAdjust="0"/>
    <p:restoredTop sz="90833" autoAdjust="0"/>
  </p:normalViewPr>
  <p:slideViewPr>
    <p:cSldViewPr>
      <p:cViewPr>
        <p:scale>
          <a:sx n="50" d="100"/>
          <a:sy n="50" d="100"/>
        </p:scale>
        <p:origin x="-1195" y="-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11/29/2013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8F9D144B-87B5-4DE6-B86D-0451B6850657}" type="slidenum">
              <a:rPr lang="en-US" smtClean="0"/>
              <a:pPr/>
              <a:t>4</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4B43848A-A9CF-4FE7-B87E-5D21208C0F6A}" type="slidenum">
              <a:rPr lang="en-US" smtClean="0"/>
              <a:pPr/>
              <a:t>5</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D48DF296-49F7-4C7A-80CC-25BEE833E4BF}" type="slidenum">
              <a:rPr lang="en-US" smtClean="0"/>
              <a:pPr/>
              <a:t>6</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4C90E43-3524-49F0-B5E9-1D8B29F91917}" type="slidenum">
              <a:rPr lang="en-US" smtClean="0"/>
              <a:pPr/>
              <a:t>7</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11/29/2013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oxforddictionaries.com/view/entry/m_en_us1261368"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11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Logic</a:t>
            </a:r>
          </a:p>
          <a:p>
            <a:r>
              <a:rPr lang="en-US" sz="2800" dirty="0" smtClean="0"/>
              <a:t>Propositional logic</a:t>
            </a:r>
          </a:p>
          <a:p>
            <a:r>
              <a:rPr lang="en-US" sz="2800" dirty="0" smtClean="0"/>
              <a:t>Pros and cons of propositional logic</a:t>
            </a:r>
          </a:p>
          <a:p>
            <a:r>
              <a:rPr lang="en-US" sz="2800" dirty="0" smtClean="0"/>
              <a:t>First-order logic</a:t>
            </a:r>
          </a:p>
          <a:p>
            <a:r>
              <a:rPr lang="en-US" sz="2800" dirty="0" smtClean="0"/>
              <a:t>Syntax of FOL: Basic elements</a:t>
            </a:r>
          </a:p>
          <a:p>
            <a:r>
              <a:rPr lang="en-US" sz="2800" dirty="0" smtClean="0"/>
              <a:t>Atomic/complex sentences</a:t>
            </a:r>
          </a:p>
          <a:p>
            <a:r>
              <a:rPr lang="en-US" sz="2800" dirty="0" smtClean="0"/>
              <a:t>Connections between Quantifiers</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Using FOL</a:t>
            </a:r>
          </a:p>
          <a:p>
            <a:r>
              <a:rPr lang="en-US" dirty="0" smtClean="0"/>
              <a:t>Knowledge engineering in FOL</a:t>
            </a:r>
          </a:p>
          <a:p>
            <a:r>
              <a:rPr lang="en-US" dirty="0" smtClean="0"/>
              <a:t>Knowledge</a:t>
            </a:r>
          </a:p>
          <a:p>
            <a:r>
              <a:rPr lang="en-US" dirty="0" smtClean="0"/>
              <a:t>Transfer of knowledge </a:t>
            </a:r>
          </a:p>
          <a:p>
            <a:r>
              <a:rPr lang="en-US" dirty="0" smtClean="0"/>
              <a:t>Types of knowledge</a:t>
            </a:r>
          </a:p>
          <a:p>
            <a:r>
              <a:rPr lang="en-AU" dirty="0" smtClean="0"/>
              <a:t>Organizing the Knowledge</a:t>
            </a:r>
          </a:p>
          <a:p>
            <a:r>
              <a:rPr lang="en-US" dirty="0" smtClean="0"/>
              <a:t>Frames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pPr eaLnBrk="1" hangingPunct="1"/>
            <a:r>
              <a:rPr lang="en-US" dirty="0" smtClean="0"/>
              <a:t>Using FOL</a:t>
            </a:r>
          </a:p>
        </p:txBody>
      </p:sp>
      <p:sp>
        <p:nvSpPr>
          <p:cNvPr id="4101" name="Rectangle 3"/>
          <p:cNvSpPr>
            <a:spLocks noGrp="1" noChangeArrowheads="1"/>
          </p:cNvSpPr>
          <p:nvPr>
            <p:ph type="body" idx="1"/>
          </p:nvPr>
        </p:nvSpPr>
        <p:spPr/>
        <p:txBody>
          <a:bodyPr>
            <a:normAutofit fontScale="70000" lnSpcReduction="20000"/>
          </a:bodyPr>
          <a:lstStyle/>
          <a:p>
            <a:pPr eaLnBrk="1" hangingPunct="1">
              <a:buNone/>
            </a:pPr>
            <a:r>
              <a:rPr lang="en-US" dirty="0" smtClean="0"/>
              <a:t>We want to TELL things to the KB, e.g.</a:t>
            </a:r>
          </a:p>
          <a:p>
            <a:pPr eaLnBrk="1" hangingPunct="1">
              <a:buFontTx/>
              <a:buNone/>
            </a:pPr>
            <a:r>
              <a:rPr lang="en-US" dirty="0" smtClean="0"/>
              <a:t>    TELL(KB,                                                        )</a:t>
            </a:r>
          </a:p>
          <a:p>
            <a:pPr eaLnBrk="1" hangingPunct="1">
              <a:buFontTx/>
              <a:buNone/>
            </a:pPr>
            <a:r>
              <a:rPr lang="en-US" dirty="0" smtClean="0"/>
              <a:t>    TELL(KB, </a:t>
            </a:r>
            <a:r>
              <a:rPr lang="en-US" i="1" dirty="0" smtClean="0"/>
              <a:t>King(John)</a:t>
            </a:r>
            <a:r>
              <a:rPr lang="en-US" dirty="0" smtClean="0"/>
              <a:t> )</a:t>
            </a:r>
          </a:p>
          <a:p>
            <a:pPr eaLnBrk="1" hangingPunct="1">
              <a:buFontTx/>
              <a:buNone/>
            </a:pPr>
            <a:endParaRPr lang="en-US" dirty="0" smtClean="0"/>
          </a:p>
          <a:p>
            <a:pPr eaLnBrk="1" hangingPunct="1">
              <a:buFontTx/>
              <a:buNone/>
            </a:pPr>
            <a:r>
              <a:rPr lang="en-US" dirty="0" smtClean="0"/>
              <a:t>    These sentences are assertions</a:t>
            </a:r>
          </a:p>
          <a:p>
            <a:pPr eaLnBrk="1" hangingPunct="1"/>
            <a:endParaRPr lang="en-US" dirty="0" smtClean="0"/>
          </a:p>
          <a:p>
            <a:pPr eaLnBrk="1" hangingPunct="1"/>
            <a:r>
              <a:rPr lang="en-US" dirty="0" smtClean="0"/>
              <a:t>We also want to ASK things to the KB,</a:t>
            </a:r>
          </a:p>
          <a:p>
            <a:pPr eaLnBrk="1" hangingPunct="1">
              <a:buFontTx/>
              <a:buNone/>
            </a:pPr>
            <a:r>
              <a:rPr lang="en-US" dirty="0" smtClean="0"/>
              <a:t>   ASK(KB,                 	     ) </a:t>
            </a:r>
          </a:p>
          <a:p>
            <a:pPr eaLnBrk="1" hangingPunct="1">
              <a:buFontTx/>
              <a:buNone/>
            </a:pPr>
            <a:endParaRPr lang="en-US" dirty="0" smtClean="0"/>
          </a:p>
          <a:p>
            <a:pPr eaLnBrk="1" hangingPunct="1">
              <a:buFontTx/>
              <a:buNone/>
            </a:pPr>
            <a:r>
              <a:rPr lang="en-US" dirty="0" smtClean="0"/>
              <a:t>     these are queries or goals</a:t>
            </a:r>
          </a:p>
          <a:p>
            <a:pPr eaLnBrk="1" hangingPunct="1">
              <a:buFontTx/>
              <a:buNone/>
            </a:pPr>
            <a:endParaRPr lang="en-US" dirty="0" smtClean="0"/>
          </a:p>
          <a:p>
            <a:pPr eaLnBrk="1" hangingPunct="1">
              <a:buFontTx/>
              <a:buNone/>
            </a:pPr>
            <a:r>
              <a:rPr lang="en-US" dirty="0" smtClean="0"/>
              <a:t>	The KB should return the list of </a:t>
            </a:r>
            <a:r>
              <a:rPr lang="en-US" dirty="0" err="1" smtClean="0"/>
              <a:t>x’s</a:t>
            </a:r>
            <a:r>
              <a:rPr lang="en-US" dirty="0" smtClean="0"/>
              <a:t> for which Person(x) is true: </a:t>
            </a:r>
            <a:r>
              <a:rPr lang="en-US" sz="3400" dirty="0" smtClean="0"/>
              <a:t>{x/</a:t>
            </a:r>
            <a:r>
              <a:rPr lang="en-US" sz="3400" dirty="0" err="1" smtClean="0"/>
              <a:t>John,x</a:t>
            </a:r>
            <a:r>
              <a:rPr lang="en-US" sz="3400" dirty="0" smtClean="0"/>
              <a:t>/Richard,...}</a:t>
            </a:r>
          </a:p>
          <a:p>
            <a:pPr eaLnBrk="1" hangingPunct="1"/>
            <a:endParaRPr lang="en-US" dirty="0" smtClean="0"/>
          </a:p>
        </p:txBody>
      </p:sp>
      <p:graphicFrame>
        <p:nvGraphicFramePr>
          <p:cNvPr id="4098" name="Object 4"/>
          <p:cNvGraphicFramePr>
            <a:graphicFrameLocks noChangeAspect="1"/>
          </p:cNvGraphicFramePr>
          <p:nvPr/>
        </p:nvGraphicFramePr>
        <p:xfrm>
          <a:off x="1981200" y="1946275"/>
          <a:ext cx="3257550" cy="415925"/>
        </p:xfrm>
        <a:graphic>
          <a:graphicData uri="http://schemas.openxmlformats.org/presentationml/2006/ole">
            <p:oleObj spid="_x0000_s1026" name="Equation" r:id="rId4" imgW="1790640" imgH="228600" progId="">
              <p:embed/>
            </p:oleObj>
          </a:graphicData>
        </a:graphic>
      </p:graphicFrame>
      <p:graphicFrame>
        <p:nvGraphicFramePr>
          <p:cNvPr id="4099" name="Object 5"/>
          <p:cNvGraphicFramePr>
            <a:graphicFrameLocks noChangeAspect="1"/>
          </p:cNvGraphicFramePr>
          <p:nvPr/>
        </p:nvGraphicFramePr>
        <p:xfrm>
          <a:off x="1752600" y="3949700"/>
          <a:ext cx="1828800" cy="393700"/>
        </p:xfrm>
        <a:graphic>
          <a:graphicData uri="http://schemas.openxmlformats.org/presentationml/2006/ole">
            <p:oleObj spid="_x0000_s1027" name="Equation" r:id="rId5" imgW="1002960" imgH="215640" progId="">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FOL Version of Wumpus World</a:t>
            </a:r>
          </a:p>
        </p:txBody>
      </p:sp>
      <p:sp>
        <p:nvSpPr>
          <p:cNvPr id="30723" name="Rectangle 3"/>
          <p:cNvSpPr>
            <a:spLocks noGrp="1" noChangeArrowheads="1"/>
          </p:cNvSpPr>
          <p:nvPr>
            <p:ph type="body" idx="1"/>
          </p:nvPr>
        </p:nvSpPr>
        <p:spPr/>
        <p:txBody>
          <a:bodyPr>
            <a:normAutofit fontScale="92500" lnSpcReduction="10000"/>
          </a:bodyPr>
          <a:lstStyle/>
          <a:p>
            <a:pPr eaLnBrk="1" hangingPunct="1"/>
            <a:r>
              <a:rPr lang="en-US" dirty="0" smtClean="0"/>
              <a:t>Typical percept sentence:</a:t>
            </a:r>
            <a:br>
              <a:rPr lang="en-US" dirty="0" smtClean="0"/>
            </a:br>
            <a:r>
              <a:rPr lang="en-US" sz="2200" dirty="0" smtClean="0"/>
              <a:t>Percept([</a:t>
            </a:r>
            <a:r>
              <a:rPr lang="en-US" sz="2200" dirty="0" err="1" smtClean="0"/>
              <a:t>Stench,Breeze,Glitter,None,None</a:t>
            </a:r>
            <a:r>
              <a:rPr lang="en-US" sz="2200" dirty="0" smtClean="0"/>
              <a:t>],5)</a:t>
            </a:r>
          </a:p>
          <a:p>
            <a:pPr eaLnBrk="1" hangingPunct="1"/>
            <a:endParaRPr lang="en-US" sz="1600" dirty="0" smtClean="0"/>
          </a:p>
          <a:p>
            <a:pPr eaLnBrk="1" hangingPunct="1"/>
            <a:r>
              <a:rPr lang="en-US" dirty="0" smtClean="0"/>
              <a:t>Actions:</a:t>
            </a:r>
            <a:br>
              <a:rPr lang="en-US" dirty="0" smtClean="0"/>
            </a:br>
            <a:r>
              <a:rPr lang="en-US" sz="2400" dirty="0" smtClean="0"/>
              <a:t>Turn(Right), Turn(Left), Forward, Shoot, Grab, Release, Climb</a:t>
            </a:r>
            <a:endParaRPr lang="en-US" sz="1600" dirty="0" smtClean="0"/>
          </a:p>
          <a:p>
            <a:pPr eaLnBrk="1" hangingPunct="1"/>
            <a:endParaRPr lang="en-US" sz="1600" dirty="0" smtClean="0"/>
          </a:p>
          <a:p>
            <a:pPr eaLnBrk="1" hangingPunct="1"/>
            <a:r>
              <a:rPr lang="en-US" dirty="0" smtClean="0"/>
              <a:t>To determine best action, construct query:</a:t>
            </a:r>
            <a:br>
              <a:rPr lang="en-US" dirty="0" smtClean="0"/>
            </a:br>
            <a:r>
              <a:rPr lang="en-US" dirty="0" smtClean="0"/>
              <a:t> </a:t>
            </a:r>
            <a:r>
              <a:rPr lang="en-US" sz="2000" dirty="0" smtClean="0">
                <a:sym typeface="Symbol" charset="2"/>
              </a:rPr>
              <a:t></a:t>
            </a:r>
            <a:r>
              <a:rPr lang="en-US" sz="2400" dirty="0" smtClean="0"/>
              <a:t> a </a:t>
            </a:r>
            <a:r>
              <a:rPr lang="en-US" sz="2400" dirty="0" err="1" smtClean="0"/>
              <a:t>BestAction</a:t>
            </a:r>
            <a:r>
              <a:rPr lang="en-US" sz="2400" dirty="0" smtClean="0"/>
              <a:t>(a,5)</a:t>
            </a:r>
            <a:endParaRPr lang="en-US" dirty="0" smtClean="0"/>
          </a:p>
          <a:p>
            <a:pPr eaLnBrk="1" hangingPunct="1"/>
            <a:endParaRPr lang="en-US" dirty="0" smtClean="0"/>
          </a:p>
          <a:p>
            <a:pPr eaLnBrk="1" hangingPunct="1"/>
            <a:r>
              <a:rPr lang="en-US" dirty="0" smtClean="0"/>
              <a:t>ASK solves this and returns {a/Grab}</a:t>
            </a:r>
          </a:p>
          <a:p>
            <a:pPr lvl="1" eaLnBrk="1" hangingPunct="1"/>
            <a:r>
              <a:rPr lang="en-US" sz="2200" dirty="0" smtClean="0"/>
              <a:t>And TELL about the action</a:t>
            </a:r>
            <a:r>
              <a:rPr lang="en-US" sz="1800" dirty="0" smtClean="0"/>
              <a:t>.</a:t>
            </a:r>
          </a:p>
          <a:p>
            <a:pPr eaLnBrk="1" hangingPunct="1"/>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eaLnBrk="1" hangingPunct="1"/>
            <a:r>
              <a:rPr lang="en-US" dirty="0" smtClean="0"/>
              <a:t>Knowledge Base for </a:t>
            </a:r>
            <a:r>
              <a:rPr lang="en-US" dirty="0" err="1" smtClean="0"/>
              <a:t>Wumpus</a:t>
            </a:r>
            <a:r>
              <a:rPr lang="en-US" dirty="0" smtClean="0"/>
              <a:t> World</a:t>
            </a:r>
          </a:p>
        </p:txBody>
      </p:sp>
      <p:sp>
        <p:nvSpPr>
          <p:cNvPr id="31747" name="Rectangle 3"/>
          <p:cNvSpPr>
            <a:spLocks noGrp="1" noChangeArrowheads="1"/>
          </p:cNvSpPr>
          <p:nvPr>
            <p:ph type="body" idx="1"/>
          </p:nvPr>
        </p:nvSpPr>
        <p:spPr/>
        <p:txBody>
          <a:bodyPr>
            <a:normAutofit/>
          </a:bodyPr>
          <a:lstStyle/>
          <a:p>
            <a:pPr eaLnBrk="1" hangingPunct="1"/>
            <a:r>
              <a:rPr lang="en-US" dirty="0" smtClean="0"/>
              <a:t>Perception</a:t>
            </a:r>
          </a:p>
          <a:p>
            <a:pPr lvl="1" eaLnBrk="1" hangingPunct="1"/>
            <a:r>
              <a:rPr lang="en-US" sz="2400" dirty="0" smtClean="0">
                <a:sym typeface="Symbol" charset="2"/>
              </a:rPr>
              <a:t></a:t>
            </a:r>
            <a:r>
              <a:rPr lang="en-US" sz="2400" dirty="0" err="1" smtClean="0"/>
              <a:t>b,g,t</a:t>
            </a:r>
            <a:r>
              <a:rPr lang="en-US" sz="2400" dirty="0" smtClean="0"/>
              <a:t> Percept([</a:t>
            </a:r>
            <a:r>
              <a:rPr lang="en-US" sz="2400" dirty="0" err="1" smtClean="0"/>
              <a:t>Breeze,b,g</a:t>
            </a:r>
            <a:r>
              <a:rPr lang="en-US" sz="2400" dirty="0" smtClean="0"/>
              <a:t>],t) </a:t>
            </a:r>
            <a:r>
              <a:rPr lang="en-US" sz="2400" dirty="0" smtClean="0">
                <a:sym typeface="Symbol" charset="2"/>
              </a:rPr>
              <a:t></a:t>
            </a:r>
            <a:r>
              <a:rPr lang="en-US" sz="2400" dirty="0" smtClean="0"/>
              <a:t> Breeze(t) </a:t>
            </a:r>
          </a:p>
          <a:p>
            <a:pPr lvl="1" eaLnBrk="1" hangingPunct="1"/>
            <a:r>
              <a:rPr lang="en-US" sz="2400" dirty="0" smtClean="0">
                <a:sym typeface="Symbol" charset="2"/>
              </a:rPr>
              <a:t></a:t>
            </a:r>
            <a:r>
              <a:rPr lang="en-US" sz="2400" dirty="0" err="1" smtClean="0"/>
              <a:t>s,b,t</a:t>
            </a:r>
            <a:r>
              <a:rPr lang="en-US" sz="2400" dirty="0" smtClean="0"/>
              <a:t> Percept([</a:t>
            </a:r>
            <a:r>
              <a:rPr lang="en-US" sz="2400" dirty="0" err="1" smtClean="0"/>
              <a:t>s,b,Glitter</a:t>
            </a:r>
            <a:r>
              <a:rPr lang="en-US" sz="2400" dirty="0" smtClean="0"/>
              <a:t>],t) </a:t>
            </a:r>
            <a:r>
              <a:rPr lang="en-US" sz="2400" dirty="0" smtClean="0">
                <a:sym typeface="Symbol" charset="2"/>
              </a:rPr>
              <a:t></a:t>
            </a:r>
            <a:r>
              <a:rPr lang="en-US" sz="2400" dirty="0" smtClean="0"/>
              <a:t> Glitter(t)</a:t>
            </a:r>
          </a:p>
          <a:p>
            <a:pPr lvl="1" eaLnBrk="1" hangingPunct="1"/>
            <a:endParaRPr lang="en-US" sz="1800" dirty="0" smtClean="0"/>
          </a:p>
          <a:p>
            <a:pPr eaLnBrk="1" hangingPunct="1"/>
            <a:r>
              <a:rPr lang="en-US" dirty="0" smtClean="0"/>
              <a:t>Reflex</a:t>
            </a:r>
          </a:p>
          <a:p>
            <a:pPr lvl="1" eaLnBrk="1" hangingPunct="1"/>
            <a:r>
              <a:rPr lang="en-US" sz="2400" dirty="0" smtClean="0">
                <a:sym typeface="Symbol" charset="2"/>
              </a:rPr>
              <a:t></a:t>
            </a:r>
            <a:r>
              <a:rPr lang="en-US" sz="2400" dirty="0" smtClean="0"/>
              <a:t>t Glitter(t) </a:t>
            </a:r>
            <a:r>
              <a:rPr lang="en-US" sz="2400" dirty="0" smtClean="0">
                <a:sym typeface="Symbol" charset="2"/>
              </a:rPr>
              <a:t> </a:t>
            </a:r>
            <a:r>
              <a:rPr lang="en-US" sz="2400" dirty="0" err="1" smtClean="0">
                <a:sym typeface="Symbol" charset="2"/>
              </a:rPr>
              <a:t>Best</a:t>
            </a:r>
            <a:r>
              <a:rPr lang="en-US" sz="2400" dirty="0" err="1" smtClean="0"/>
              <a:t>Action</a:t>
            </a:r>
            <a:r>
              <a:rPr lang="en-US" sz="2400" dirty="0" smtClean="0"/>
              <a:t>(</a:t>
            </a:r>
            <a:r>
              <a:rPr lang="en-US" sz="2400" dirty="0" err="1" smtClean="0"/>
              <a:t>Grab,t</a:t>
            </a:r>
            <a:r>
              <a:rPr lang="en-US" sz="2400" dirty="0" smtClean="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dirty="0" smtClean="0"/>
              <a:t>Knowledge engineering in FOL</a:t>
            </a:r>
          </a:p>
        </p:txBody>
      </p:sp>
      <p:sp>
        <p:nvSpPr>
          <p:cNvPr id="36867" name="Rectangle 3"/>
          <p:cNvSpPr>
            <a:spLocks noGrp="1" noChangeArrowheads="1"/>
          </p:cNvSpPr>
          <p:nvPr>
            <p:ph type="body" idx="1"/>
          </p:nvPr>
        </p:nvSpPr>
        <p:spPr/>
        <p:txBody>
          <a:bodyPr>
            <a:normAutofit/>
          </a:bodyPr>
          <a:lstStyle/>
          <a:p>
            <a:pPr marL="533400" indent="-533400" eaLnBrk="1" hangingPunct="1">
              <a:lnSpc>
                <a:spcPct val="90000"/>
              </a:lnSpc>
              <a:buFontTx/>
              <a:buAutoNum type="arabicPeriod"/>
            </a:pPr>
            <a:r>
              <a:rPr lang="en-US" sz="2800" dirty="0" smtClean="0"/>
              <a:t>Identify the task</a:t>
            </a:r>
          </a:p>
          <a:p>
            <a:pPr marL="533400" indent="-533400" eaLnBrk="1" hangingPunct="1">
              <a:lnSpc>
                <a:spcPct val="90000"/>
              </a:lnSpc>
              <a:buFontTx/>
              <a:buAutoNum type="arabicPeriod"/>
            </a:pPr>
            <a:r>
              <a:rPr lang="en-US" sz="2800" dirty="0" smtClean="0"/>
              <a:t>Assemble the relevant knowledge</a:t>
            </a:r>
          </a:p>
          <a:p>
            <a:pPr marL="533400" indent="-533400" eaLnBrk="1" hangingPunct="1">
              <a:lnSpc>
                <a:spcPct val="90000"/>
              </a:lnSpc>
              <a:buFontTx/>
              <a:buAutoNum type="arabicPeriod"/>
            </a:pPr>
            <a:r>
              <a:rPr lang="en-US" sz="2800" dirty="0" smtClean="0"/>
              <a:t>Decide on a vocabulary of predicates, functions, and constants
Encode general knowledge about the domain
Encode a description of the specific problem instance</a:t>
            </a:r>
          </a:p>
          <a:p>
            <a:pPr marL="533400" indent="-533400" eaLnBrk="1" hangingPunct="1">
              <a:lnSpc>
                <a:spcPct val="90000"/>
              </a:lnSpc>
              <a:buFontTx/>
              <a:buAutoNum type="arabicPeriod"/>
            </a:pPr>
            <a:r>
              <a:rPr lang="en-US" sz="2800" dirty="0" smtClean="0"/>
              <a:t>Pose queries to the inference procedure and get answers</a:t>
            </a:r>
          </a:p>
          <a:p>
            <a:pPr marL="533400" indent="-533400" eaLnBrk="1" hangingPunct="1">
              <a:lnSpc>
                <a:spcPct val="90000"/>
              </a:lnSpc>
              <a:buFontTx/>
              <a:buAutoNum type="arabicPeriod"/>
            </a:pPr>
            <a:r>
              <a:rPr lang="en-US" sz="2800" dirty="0" smtClean="0"/>
              <a:t>Debug the knowledge base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KNOWLEDGE?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Knowledge is the body of facts and principles. </a:t>
            </a:r>
          </a:p>
          <a:p>
            <a:r>
              <a:rPr lang="en-US" dirty="0" smtClean="0"/>
              <a:t>Knowledge can be language, concepts, procedures, rules, ideas, abstractions, places, customs, and so on. </a:t>
            </a:r>
          </a:p>
          <a:p>
            <a:r>
              <a:rPr lang="en-US" dirty="0" smtClean="0"/>
              <a:t>In philosophy, the study of knowledge is called epistemology.</a:t>
            </a:r>
          </a:p>
          <a:p>
            <a:r>
              <a:rPr lang="en-US" dirty="0" smtClean="0"/>
              <a:t>The philosopher Plato famously defined knowledge as "justified true belief." </a:t>
            </a:r>
          </a:p>
          <a:p>
            <a:r>
              <a:rPr lang="en-US" dirty="0" smtClean="0"/>
              <a:t>However, no single agreed definition of knowledge exists, though there are numerous theories to explain it.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3.bp.blogspot.com/-ya1G4Wo5lGk/TgS13K9ujlI/AAAAAAAACQk/-X5oY6qElps/s1600/Knowledge%252C+book.jpg"/>
          <p:cNvPicPr>
            <a:picLocks noChangeAspect="1" noChangeArrowheads="1"/>
          </p:cNvPicPr>
          <p:nvPr/>
        </p:nvPicPr>
        <p:blipFill>
          <a:blip r:embed="rId2" cstate="print"/>
          <a:srcRect/>
          <a:stretch>
            <a:fillRect/>
          </a:stretch>
        </p:blipFill>
        <p:spPr bwMode="auto">
          <a:xfrm>
            <a:off x="6921500" y="4724400"/>
            <a:ext cx="2222500" cy="2133600"/>
          </a:xfrm>
          <a:prstGeom prst="rect">
            <a:avLst/>
          </a:prstGeom>
          <a:noFill/>
        </p:spPr>
      </p:pic>
      <p:sp>
        <p:nvSpPr>
          <p:cNvPr id="2" name="Title 1"/>
          <p:cNvSpPr>
            <a:spLocks noGrp="1"/>
          </p:cNvSpPr>
          <p:nvPr>
            <p:ph type="title"/>
          </p:nvPr>
        </p:nvSpPr>
        <p:spPr/>
        <p:txBody>
          <a:bodyPr/>
          <a:lstStyle/>
          <a:p>
            <a:r>
              <a:rPr lang="en-US" dirty="0" smtClean="0"/>
              <a:t>Knowledge</a:t>
            </a:r>
            <a:endParaRPr lang="en-US" dirty="0"/>
          </a:p>
        </p:txBody>
      </p:sp>
      <p:sp>
        <p:nvSpPr>
          <p:cNvPr id="3" name="Content Placeholder 2"/>
          <p:cNvSpPr>
            <a:spLocks noGrp="1"/>
          </p:cNvSpPr>
          <p:nvPr>
            <p:ph idx="1"/>
          </p:nvPr>
        </p:nvSpPr>
        <p:spPr>
          <a:xfrm>
            <a:off x="457200" y="1371600"/>
            <a:ext cx="7696200" cy="4525963"/>
          </a:xfrm>
        </p:spPr>
        <p:txBody>
          <a:bodyPr>
            <a:normAutofit fontScale="85000" lnSpcReduction="10000"/>
          </a:bodyPr>
          <a:lstStyle/>
          <a:p>
            <a:r>
              <a:rPr lang="en-US" dirty="0" smtClean="0"/>
              <a:t>Knowledge is a familiarity with someone or something, which can include facts, information, descriptions, or skills acquired through experience or education. </a:t>
            </a:r>
          </a:p>
          <a:p>
            <a:r>
              <a:rPr lang="en-US" dirty="0" smtClean="0"/>
              <a:t>It can refer to the theoretical or practical understanding of a subject. </a:t>
            </a:r>
          </a:p>
          <a:p>
            <a:r>
              <a:rPr lang="en-US" dirty="0" smtClean="0"/>
              <a:t>It can be implicit (as with practical skill or expertise) </a:t>
            </a:r>
          </a:p>
          <a:p>
            <a:pPr>
              <a:buNone/>
            </a:pPr>
            <a:r>
              <a:rPr lang="en-US" dirty="0" smtClean="0"/>
              <a:t>				Or</a:t>
            </a:r>
          </a:p>
          <a:p>
            <a:r>
              <a:rPr lang="en-US" dirty="0" smtClean="0"/>
              <a:t> explicit (as with the theoretical understanding of a subject); it can be more or less formal or systematic.</a:t>
            </a:r>
            <a:endParaRPr lang="en-US" dirty="0"/>
          </a:p>
        </p:txBody>
      </p:sp>
      <p:sp>
        <p:nvSpPr>
          <p:cNvPr id="4" name="Rectangle 3"/>
          <p:cNvSpPr/>
          <p:nvPr/>
        </p:nvSpPr>
        <p:spPr>
          <a:xfrm>
            <a:off x="0" y="6324600"/>
            <a:ext cx="5334000" cy="369332"/>
          </a:xfrm>
          <a:prstGeom prst="rect">
            <a:avLst/>
          </a:prstGeom>
        </p:spPr>
        <p:txBody>
          <a:bodyPr wrap="square">
            <a:spAutoFit/>
          </a:bodyPr>
          <a:lstStyle/>
          <a:p>
            <a:r>
              <a:rPr lang="en-US" dirty="0" smtClean="0">
                <a:hlinkClick r:id="rId3"/>
              </a:rPr>
              <a:t>http://oxforddictionaries.com/view/entry/m_en_</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 Information, Knowledge and Wisdom</a:t>
            </a:r>
            <a:endParaRPr lang="en-US" dirty="0"/>
          </a:p>
        </p:txBody>
      </p:sp>
      <p:sp>
        <p:nvSpPr>
          <p:cNvPr id="3" name="Content Placeholder 2"/>
          <p:cNvSpPr>
            <a:spLocks noGrp="1"/>
          </p:cNvSpPr>
          <p:nvPr>
            <p:ph idx="1"/>
          </p:nvPr>
        </p:nvSpPr>
        <p:spPr/>
        <p:txBody>
          <a:bodyPr/>
          <a:lstStyle/>
          <a:p>
            <a:endParaRPr lang="en-US" dirty="0"/>
          </a:p>
        </p:txBody>
      </p:sp>
      <p:pic>
        <p:nvPicPr>
          <p:cNvPr id="33794" name="Picture 2" descr="http://t1.gstatic.com/images?q=tbn:ANd9GcTJ6Dig78oqdkzMOni2EEGafE4-LBw58sTWJwU47GpGO_4SWGa8jQ"/>
          <p:cNvPicPr>
            <a:picLocks noChangeAspect="1" noChangeArrowheads="1"/>
          </p:cNvPicPr>
          <p:nvPr/>
        </p:nvPicPr>
        <p:blipFill>
          <a:blip r:embed="rId2" cstate="print"/>
          <a:srcRect/>
          <a:stretch>
            <a:fillRect/>
          </a:stretch>
        </p:blipFill>
        <p:spPr bwMode="auto">
          <a:xfrm>
            <a:off x="2514600" y="2146570"/>
            <a:ext cx="4150240" cy="379703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idx="1"/>
          </p:nvPr>
        </p:nvSpPr>
        <p:spPr/>
        <p:txBody>
          <a:bodyPr>
            <a:normAutofit/>
          </a:bodyPr>
          <a:lstStyle/>
          <a:p>
            <a:r>
              <a:rPr lang="en-US" dirty="0" smtClean="0"/>
              <a:t>The data might concern numerical quantities of process elements that could include bottle weight, data about the soft drink </a:t>
            </a:r>
            <a:r>
              <a:rPr lang="en-US" dirty="0" err="1" smtClean="0"/>
              <a:t>colour</a:t>
            </a:r>
            <a:r>
              <a:rPr lang="en-US" dirty="0" smtClean="0"/>
              <a:t>. </a:t>
            </a:r>
          </a:p>
          <a:p>
            <a:r>
              <a:rPr lang="en-US" dirty="0" smtClean="0"/>
              <a:t>Only when these sets of data are put in the right order or in a more specific and more organized framework will they have a meaning.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this example information could be an excel data sheet that describes several production elements of a specific drink lot. </a:t>
            </a:r>
          </a:p>
          <a:p>
            <a:r>
              <a:rPr lang="en-US" dirty="0" smtClean="0"/>
              <a:t>For example, the title of the sheet could be: Weight of bottles for Coke, Lot No 12445, produced on 29/11/2013.</a:t>
            </a:r>
          </a:p>
          <a:p>
            <a:r>
              <a:rPr lang="en-US" dirty="0" smtClean="0"/>
              <a:t>It is obvious that this sheet with organized information has a specific purpose (to control) and it is associated to a particular production element or object (Coke) and production event (bottles filled for lot No 12445 on 29/11/2013).</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Knowledge</a:t>
            </a:r>
            <a:endParaRPr lang="en-US" dirty="0"/>
          </a:p>
        </p:txBody>
      </p:sp>
      <p:sp>
        <p:nvSpPr>
          <p:cNvPr id="3" name="Content Placeholder 2"/>
          <p:cNvSpPr>
            <a:spLocks noGrp="1"/>
          </p:cNvSpPr>
          <p:nvPr>
            <p:ph idx="1"/>
          </p:nvPr>
        </p:nvSpPr>
        <p:spPr>
          <a:xfrm>
            <a:off x="457200" y="1066800"/>
            <a:ext cx="8229600" cy="5791200"/>
          </a:xfrm>
        </p:spPr>
        <p:txBody>
          <a:bodyPr>
            <a:normAutofit fontScale="62500" lnSpcReduction="20000"/>
          </a:bodyPr>
          <a:lstStyle/>
          <a:p>
            <a:r>
              <a:rPr lang="en-US" sz="3800" dirty="0" smtClean="0"/>
              <a:t>When the particular knowledge associated with the above data and information is discussed it could be easily realized that: </a:t>
            </a:r>
          </a:p>
          <a:p>
            <a:endParaRPr lang="en-US" dirty="0" smtClean="0"/>
          </a:p>
          <a:p>
            <a:pPr lvl="1"/>
            <a:r>
              <a:rPr lang="en-US" sz="3400" dirty="0" smtClean="0"/>
              <a:t>1. Someone, who is expert in quality statistical control, must interpret the data sheet</a:t>
            </a:r>
            <a:br>
              <a:rPr lang="en-US" sz="3400" dirty="0" smtClean="0"/>
            </a:br>
            <a:endParaRPr lang="en-US" sz="3400" dirty="0" smtClean="0"/>
          </a:p>
          <a:p>
            <a:pPr lvl="1"/>
            <a:r>
              <a:rPr lang="en-US" sz="3400" dirty="0" smtClean="0"/>
              <a:t>2. In addition, this person, in order to make his decision, needs a framework for evaluating this information. The final decision of the quality manager could be to send the bottles back for refilling or to rank the lot as quality A or quality B and then decide to which markets the lot should be pushed to.</a:t>
            </a:r>
            <a:br>
              <a:rPr lang="en-US" sz="3400" dirty="0" smtClean="0"/>
            </a:br>
            <a:endParaRPr lang="en-US" sz="3400" dirty="0" smtClean="0"/>
          </a:p>
          <a:p>
            <a:pPr lvl="1"/>
            <a:r>
              <a:rPr lang="en-US" sz="3400" dirty="0" smtClean="0"/>
              <a:t>3. Only this expert was able to decide </a:t>
            </a:r>
            <a:r>
              <a:rPr lang="en-US" sz="3400" b="1" dirty="0" smtClean="0"/>
              <a:t>how</a:t>
            </a:r>
            <a:r>
              <a:rPr lang="en-US" sz="3400" dirty="0" smtClean="0"/>
              <a:t> the drinks lot in question varied from the past lots and from the quality standards and </a:t>
            </a:r>
            <a:r>
              <a:rPr lang="en-US" sz="3400" b="1" dirty="0" smtClean="0"/>
              <a:t>why</a:t>
            </a:r>
            <a:r>
              <a:rPr lang="en-US" sz="3400" dirty="0" smtClean="0"/>
              <a:t> this lot should be pushed to market A (more strict customers) or to market B (not so strict customers).</a:t>
            </a:r>
            <a:endParaRPr lang="en-US" sz="3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Wisdom</a:t>
            </a:r>
            <a:endParaRPr lang="en-US" dirty="0"/>
          </a:p>
        </p:txBody>
      </p:sp>
      <p:sp>
        <p:nvSpPr>
          <p:cNvPr id="3" name="Content Placeholder 2"/>
          <p:cNvSpPr>
            <a:spLocks noGrp="1"/>
          </p:cNvSpPr>
          <p:nvPr>
            <p:ph idx="1"/>
          </p:nvPr>
        </p:nvSpPr>
        <p:spPr/>
        <p:txBody>
          <a:bodyPr>
            <a:normAutofit fontScale="92500"/>
          </a:bodyPr>
          <a:lstStyle/>
          <a:p>
            <a:r>
              <a:rPr lang="en-US" dirty="0" smtClean="0"/>
              <a:t>In this example the corresponding wisdom could be described as the ability of the quality expert or quality department to improve the whole quality control process by reviewing the quality standards again as well as by reviewing the required control process taking into consideration previous knowledge and experience. </a:t>
            </a:r>
          </a:p>
          <a:p>
            <a:r>
              <a:rPr lang="en-US" dirty="0" smtClean="0"/>
              <a:t>In any of the above-mentioned cases the company will improve the quality control process.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http://www.imperial-consultants.co.uk/sites/imperial-consultants.co.uk/files/images/news/ktf%20news.jpg"/>
          <p:cNvPicPr>
            <a:picLocks noChangeAspect="1" noChangeArrowheads="1"/>
          </p:cNvPicPr>
          <p:nvPr/>
        </p:nvPicPr>
        <p:blipFill>
          <a:blip r:embed="rId2" cstate="print"/>
          <a:srcRect/>
          <a:stretch>
            <a:fillRect/>
          </a:stretch>
        </p:blipFill>
        <p:spPr bwMode="auto">
          <a:xfrm>
            <a:off x="6113706" y="4296319"/>
            <a:ext cx="3030294" cy="2561681"/>
          </a:xfrm>
          <a:prstGeom prst="rect">
            <a:avLst/>
          </a:prstGeom>
          <a:noFill/>
        </p:spPr>
      </p:pic>
      <p:sp>
        <p:nvSpPr>
          <p:cNvPr id="2" name="Title 1"/>
          <p:cNvSpPr>
            <a:spLocks noGrp="1"/>
          </p:cNvSpPr>
          <p:nvPr>
            <p:ph type="title"/>
          </p:nvPr>
        </p:nvSpPr>
        <p:spPr/>
        <p:txBody>
          <a:bodyPr/>
          <a:lstStyle/>
          <a:p>
            <a:r>
              <a:rPr lang="en-US" dirty="0" smtClean="0"/>
              <a:t>Transfer of knowledge </a:t>
            </a:r>
            <a:endParaRPr lang="en-US" dirty="0"/>
          </a:p>
        </p:txBody>
      </p:sp>
      <p:sp>
        <p:nvSpPr>
          <p:cNvPr id="3" name="Content Placeholder 2"/>
          <p:cNvSpPr>
            <a:spLocks noGrp="1"/>
          </p:cNvSpPr>
          <p:nvPr>
            <p:ph idx="1"/>
          </p:nvPr>
        </p:nvSpPr>
        <p:spPr/>
        <p:txBody>
          <a:bodyPr/>
          <a:lstStyle/>
          <a:p>
            <a:r>
              <a:rPr lang="en-US" dirty="0" smtClean="0"/>
              <a:t>Symbolic representations can be used to indicate meaning and can be thought of as a dynamic process. </a:t>
            </a:r>
          </a:p>
          <a:p>
            <a:r>
              <a:rPr lang="en-US" dirty="0" smtClean="0"/>
              <a:t>Other forms of communication include observation and imitation, verbal exchange, and audio and video recordings. </a:t>
            </a:r>
          </a:p>
          <a:p>
            <a:endParaRPr lang="en-US" dirty="0"/>
          </a:p>
        </p:txBody>
      </p:sp>
      <p:sp>
        <p:nvSpPr>
          <p:cNvPr id="3076" name="AutoShape 4" descr="data:image/jpeg;base64,/9j/4AAQSkZJRgABAQAAAQABAAD/2wCEAAkGBg8QEBUUEhQVFBUVFRQXEBgVEBQXFRgUGBAVFRYVFRQYHCYeFxkkGxUWHy8gIycpLCwsFh4xNTAqNyYtLCkBCQoKDgwOGg8PGiklHyQsLTUuLSksKywsMCwqLC4sKiwsLCwsLCwsLC8sLCw1KiwpLywsKSwsLCwsLCwsLCwsLP/AABEIAM4A9AMBIgACEQEDEQH/xAAcAAACAgMBAQAAAAAAAAAAAAAABgUHAgMEAQj/xABMEAABAgMDBAsMCAUFAAMAAAABAAIDBBEFBiESMUFREyIyYXFygZGTstIHFhczNFJTc5KhsdEUI0JUYmOzwRU1gsLwJKKj4fFDRIP/xAAaAQACAwEBAAAAAAAAAAAAAAAABQIDBAEG/8QANxEAAQMCAgYIBgICAwEAAAAAAQACAwQRITEFElFhgZETFDIzQXGhsSI0UsHR8FPhFUIjQ/Ek/9oADAMBAAIRAxEAPwC8UIQhCELTNzcOEwviODGtFXFxoAq9t3upOJLJNm8Ij21J4kP58yuihfKfhCzz1McAu88PFWO5wAqTQaaqOjXlkmYOmIIOrZWV5gVVMSzLRnDlR3up+a8+6GM3MF0QrkD7UU/0sH7lbBRsHadyS46Rkd2I+ZVmwrzyL8GzEEn1rB8SpARmkVBBBzEHA8CqKJchv2Yp5WA/ArlFkz8mcuC80GfY3H/dDOfmKDRsPZdzQNIyt7ceG4q43TbeFYGcOgJEuxf0RnCFMANeTRjxg1x0Bw+yTzcCcljkidGbOTOGdkzdZhW4zbt7mXn0l2v3BakKtXLb9Jdr9wXomnf4FpQhC6BOHUFmJwaQuRCLIXe2YadPOtgKjF61xGZcshSSFxsm3DPit7Jhp3uFFkLahCFxCEJBvJ3Tmw3GHKtDyDQxHYsr+ADdcNacKWYkG1Z3GI9+SfPfkM5IY+S1Cn1W60rg0b0ukr2B2rGC47suatyLaMFmDojG8MRo+JWUGdhP3D2O4r2n4FVHDuDE+1FYOBhPxovIlwoo3MVhO+1zfeKqu9Jl0voVDrVTn0XqrjQqdhzdryOIe8sG/ssOnAa5I5k1Xe7p8GKQyZAhOOZ4P1ZO/XFnLUb4VhpiW60ZDhuVkdfGXasgLTv/ACnhC8a4EVGIOZerKmCEIQhCFy2laUOXhOixTktaKnXvADSScKLqVUX+tp85NiWhYshuyd50XM5x3m4jkdrV9PD0r7eHislXUdBHrePh5rgtS1pq1o9BtYbTVra7Vg853nPP/mCnrLsWFLjairtLjujwahvBbbNs9kCGGN/qOlztJK6kzc4W1W4BJmRm+u/FxQhCFWrkIQhCEpXykmtcyI0ULqh1NJFCHcOfmCsix5oxZeFEOd8NjncJYK++qrq+8fxTeM4+4D4FWRYskYctBYc7YUMHhDBX3qFV3bb71Zo/v5LZYc10LIMK2hoC9S66dLVsRXuxLYhcuha9iXmxFbUIuhaSwrFdCCF26FzoW0wgsHMIQhZQ4zmqKvtaJbZ8ctqHFrW8jojWOx4CVIrgt6R2eWiwxncw5PGG2b7wFZHYPBO0KqYF0bgM7H2VfXZu7AmIDnxMrKyy0ZLqUAa08+KkHmakcSTHgaa+MYPl7uBctw5zxkI7z29V39qblmrqiSOocyT4m7Ds3bOCV0kLHwtczB20ffatMlOw4zA+Gcpp9x1EaCt6W5+z3ybzHlxWGfHwtFPObq/bgqFOSM8yNDD2GoPODpBGghLpoQ0CSM3aeYOw7/dbYpSTqPwcPXeP3BdCgraupCjguZSHE1gbVx/EB8R71OoVUMz4Xa0ZsVOSJkrdV4uEq3WvbGs+L9Hma7FWmOJh1+03WzTQcI1G1ocQOALSCCAQQaggioIOkKu7yWGJmHVo+saKsOvWw8Ojf5Vs7mF4yaykQ4tBdArnoN0zkzjl1L0IkbVxdK0WcO0PuscD3U8ggebtPZP2VhIQhZ01Ufb9o/R5WLF0sYS3jZm/7iFVdzJPKc+K7EjatJ1nFx4aU5ynfunxy2QI8+JDaecv/tS3dSHSVb+IvJ9qnwaE0phqwk7Skdadepa3YL81MIQhSUUIQhCEIQoy8No7BAJB2ztqzhOc8g/ZdAubBRc4NFyoSDB+nWm1gxZlgHVscPFx5aH2grcSN3MbFyYb5hwxftIXEB2x5XAD+kp5WWseC/VGQW7RsRbHruzdjw8EIXLaVpwZeGYkVwa0c5Opozk7yrK8d/o8zVkKsGFmwO3cPxOGYbw5yq4ad8pwy2q6prI6cfFnsT3bN8pOVqHPy3j7EOjnA/iOZvKa7yT7Q7qMw7CDDZDGguq937AcxSUhNY6KNmePmkE2k55OybDd+VNTF8rQfnmHjikM6oC5Db02f/njdNE+a4ELSI2DIBYTNIc3HmpaXvXPw9zMRf6nl45nVCn7M7p8wwgR2NiDSW7R/ZPMElIUXwRvzaFZHVzRn4XFXbYt5ZabH1T9tSpY7B4/p0jfFQpRUDCiua4OaS1wNWkEgg6wRmVgXW7otaQ5s0OZsXMP/wBBo4w5daWT0Rb8TMR6p5S6UbJ8MuB2+H9J7iAaSBiByk0A4STRayKKu+6FecxIogQnbWEQ57mnPFGahHm/EnUnK61uidlmvNMtu1jDU8DPwEY840LO+BzIw8+K2x1jJJXRDw9dqQLwSxkLQ2Ro2jjsjaaWuJERnIa+5OcOIHNDmmoIBadYIqCsr6Xf+lS5yRWJDq6FrOG2Zyj3gJVuVbGU0wHHFtTDrpbnLeTPwE6lRXxdPAJhm3A+W393rLH/APNUGM9l2I8/Efu5NSWZuE6QjbLDBMCIQIzB9g6HNHw5tSZlhGgte0tcKtcCHA6QUmgm6I2Iu05jaPyPBa5otcYYEZH98NqIUVrmhzSCCAQRmIOYrNLdkRXSkcy0Q1Y7GWcd87n/ADTwpkXJ4eidYG4OIO0fue9dhk6RuOBGY3oSRbuVJT7I7MKkRBwg0e3lx9pO6WL+QawYbtLX05HNJ/tC2aKk1KgN8HYFZq9l4S4ZtxCtKDFD2hzTUOALTvEVCFFXReTIS5Pome5tB8F6trm2cQmDHazQ7aFDd1KGTIg+bFYTzOb/AHBQN131lWb2WP8AefmnK+kps0jGYMSW5TeFhD/7acqr65U1Vj4fmuDhwOFD7x70ypjeAjYUmrBq1QO0JkQhCkooQhCEIJSdFa+0p1sOHuK0B0BgxfEP+eaF23rtnJbsLDtnD6wjQ0/Z4T8OFNlxbtfRYOW8fWxQC6udrM7WcOk79BoU3P6Fmuczkqmxmpl6MZDP8JhlZZkJjWMFGsaGtGoAUC4rft+DJwsuIak4Q2A7Z7tQ1DWdHMDnbdswpSCYkQ5sGtGdztDR/mAVN2zbEWbimJEOJwaBuWt0NaNXxzrHTUxmOs7JMa2tFM3Vb2vZZ23bsaciZcU8Ro3LRqaP3zlRyEJ41oaLBeVc4vOs43KFvlJKJGcGQ2Oe45g0Enh3hvqdurcyLOHLdWHBBxdTF1M4YDn4cw38ytGy7IgSzMiCwNGnznHW52clZJ6tsXwjEpjSaOfONZ2DfdV5Z/cxmnisV7IW9u3cww96lG9ymFTGYfXehNpzZSe0Ja6smPjZOmaNp2js38yVXM33K4oH1Udrt57Cz3guSvat3JqV8bDLR5w2zPaGHIVdy8c0EEEVBwIIqCNRCsZXSN7WKql0VC4fBgea+f0KzLz9z6A9rosAtguALnNOEIgCp4nJhvDOqzTSGZsou1IKmlfTus9CnbnXg+hzALj9W+jY3BXB3C048FdagkKx7Q9paVTHI6Nwe3ML6BBB3wqyvzYT5SOJqDg17qmn2Iuc8jsTzjUpzuc3h2aFsDzt4Q2lftQsw9nNwEJqnpKHHhuhxBVrxRw/caiDiDrCRNJp5C12XjvC9W9ra2AObnmNxSrY9qNmYQe3A5njzXaRwaRvLuSNEhxrJmy11XQ3cz4dcHDU4fGozFOsvHbEaHMNWuFWkaknr6ToH6zOwcj9kUtQZAWvwcMx91w2/ZX0iFQYPbtoR0hw0V383MdC8sC1PpEEF2D2nJijTlDTTfz8+pSaXJr/AEk62IMIcxtYmoRNB5yDyuUIf+aMwnMYt+44j1C7L/xPEoyOB+x4eyY0vX4d/phvxG9V6YUn39m8YcMaKvdy7VvwcpaNYX1LLefJRrnBsDlYtz/IJf1TfghdVgyRgysGGc7IbA7jZIr76oTF5u4netsQIY0HYFsnDiOBVFPwDZ0+cDsZNW78J5zDfacOFqtub3XIl29l3ROQaCgiMqYR162E6jTkIC00sojdZ2RzWSupzKy7e03EfhcjXAgEGoOIIzEaCvUpWDbhgEwI9WhpIBcMWGuLXb1ebgzNgNRUZtB0U4VtewtKVxyB4uvVFW9bbZdlBQxHDaDV+I73xWm2Lzw4QLYZD372LW8J0neCjbtWZBmYpjTkeG1gNS18ZjXxDqIrVrP/AAaxIM1RruyUHSFzujjz9Apa4d1nRX/So4qK1hB32318Yd4HNrPBjYqjm3gkQABMQAAKACNDAAGYAVwC974pL7xA6eH80tmdJK7WIKdUzIoGaocN5vmli81z56djZZiQQxtRCblRNq3WdpujnPNoUR4LZv0kH2onYT93xSX3iB08P5o74pL7xA6eH81a2omaNUD0Wd9HSyOLnHE70g+C2b9JB9qJ2F12V3L3iKDMPY6GMS1hfVx0NJLRQa6Y/EOffFJfeIHTw/mjvikvvEDp4fzXTU1BFvsotoaQG/3XdDhtaA1oAAADQBQADMANAWSj++KS+8QOnh/NdEpaMCNXYokOJTPkRGupw0OCxlrhiQmYew4AhdCEIUVNCEKKtu88tJ5IjOOU7FrWtynUrSp1BSa0uNgFB72sGs42C5b42fNzEEQpfJAcfri5+TtRmaMNJxPBTSkfwaz+qF0v/SbfCVIfm9EO0jwlSH5vRDtLdE6oibqtb6JVO2jndrvf6pS8Gs/qhdL/ANI8Gs/qhdL/ANJt8JUh+b0Q7SPCVIfm9EO0remqvp9FR1ag+v1S7Zdx7TlozIrNiymGvjcCMxacMxFRyqy2nDHDWNW9VK3hKkPzeiHaR4SpD83oh2lnlbPKbub6LZTvpacEMfgdpUteKwIc7BLHYOGMN1MWu/cHMR8gq2s20I1nRnQY4ORXbDPSuZ7NYPv4QnPwlSH5vRDtKGvJeSy51lHbK148W8QRVp1HbYtOkKUcTy0xSsJafTeFTVPhcRLE8B4357ip2DGa9oc0ggioIOBCj7ySOzSzxpaMtvC3H3io5UlWLeCJKuoNvDJxacBwt80pyl7zSkRldkDcNs1+Ds2amnkqk81DNSSh7ASAcCPupxVcVTGWuNjbEH7LZZdqNfKtivNAGfWHfbg48496gLsybrRtHZHDaMIiP1BrT9WzlIHM5QkrMR4zGSsIE5TyQ0Z3E0oDvClfecyuC6l3GSMAMwL3baM4aXUzD8IzDn0po2nbR67v9nE23NVELnVjmA9ltr7yppCELGnq4pvdci0rfODbci0KQQl+9N1IM00v3EVrSQ4DdADM8aeHOPcq9sKzXTOUzZHMa0A0FSDU0zVAVuzXi38R3VKrC4+7icRvWTSkkd0bscrWSHSELOmYbZ3ut/eO30p6MdpHeQ30x6MdpM6Fb0z9qz9Wi2e6WO8gemPRjtI7yB6Y9GO0mdCOmftR1aLZ7pY7yB6Y9GO0jvIHpj0Y7SZ0I6Z+1HVotnuljvIHpj0Y7SO8gemPRjtJnQjpn7UdWi2e6WO8gemPRjtLVdlplbUhsyqjKMMnNUPZhUcJaeRNiT7wP2GehxNWxP8AZdT+1Ta50gLT4gqt8bYS17RkQreQhCRL1SFV/dLFZ6GPymfqxFaCrDuk+XQ/VQ/1XrZRd5wKWaU7jiFJG58n5h6R/wA0d58n5h6R/wA1NFC891yo/kdzKv6tD9A5BQvefJ+Yekf80d58n5h6R/zU0hHXKj+R3Mo6tD9A5BQvefJ+Yekf80d58n5h6R/zU0hHXKj+R3Mo6tD9A5BQvefJ+Yekf80d58n5h6R/zU0hHXKj+R3Mo6tD9A5BQvefJ+Yekf8ANQV7LEgS7IZhNILnEHbOOAA1lO6Vr++Lhcd3VC3aPqpn1LGueSMfE7CslbBE2Bxa0A+W9MVybEgwZeHFaKxIrGuc45xXHJbqHx0pzhvqAUt3Y8il/VM6qnJN+ccq2TEueSdqYU7Q2JoaPALqQhCpV655xuAK5FIRWVaQo9SCFqmvFv4juqVWFx93E4jesrPmvFv4juqVWFx93E4jesmNJ2H8Em0h3sfFNyEIU1UhCEIQhCFx2la0KXbV5xO5aN0eAat9dAJwC4SALldiFFCFaUVmyZMKUhefHcAaaM4J/wBoW2HY9qZAiQokvNM/A4Y66GjR70YDMhcBccmnl9s1IJVvvB8U7jtPuI+JUvI24HP2KK10GKMCx4pU7xPw5qrlvjBrLg+a9p5CC39wrY7teLqiYh8Zsn+xZnZZaC/zoUMnhyBX31XYl64Ezl2fC/AXsPI8ke4hMKUSt1Xkb16KB2vG120BCrDuk+Xw/VQ/1Xqz1WHdJ8vh+qh/qvWii7zgVh0n3HEJsKFhHjNY1znGgaCXHUBnULIxp20XOErkwYTTR0V9C6u83Ghpq5152npXz3LcAMyclpkmawgZk5AZqdohL1uWFJyZaJmcmXxXCo2OmArTKIcTQVB06FuFkzkKCJiVjibgEZWTEFH5IrWlTooa4jNmK3O0WdW7XjiCBz/8VHWjrEFuWdiCRw/F1NoUfY1tQ5pmU2oIoHtOgnf0hck7bcR0b6NKsD4xwJcaNbQVOelaDk4VhZSSukMdsRnfw81caiMMD74HK3iptCip26JhQTGn52IAM7YWAqcA1tc5/pC4rHscTDXOs+ci5TKZUKYGg5jUVFMNR5FuGjLtuHjkbc/6VJqXB2qWcLi/L+0xJWv74uFx3dULvs+3H7MZeZZscYGmBq1xpXRWhpjq4My4L++Lhcd3VC5RQPhrGNeP2xyVdVK2SmeW/uITjdjyKX9UzqqXgOo4KIux5FL+qZ1VJrdJ2j5lMIe7b5D2UmheAoVKtXq4ZhlHcOK7lqmIdRvhdCFGTXi38R3VKrC4+7icRvWVnzXi38R3VKrC4+7icRvWTKk7D+CTaQ72Pim5CEKaqQhCEIQoy1LFEVwiMcYcVlCx41g1FeDX8VJoXQSMlFzQ4WKWLzT1ozEJkOOzK2NxOXDBIdhQFzRhUY40Gc4LO6NuTcnDiMhy74he5pbl5TWNIBBJFMScNIzBMiFPWaWamqLKsRuEnSBxuog2ZGmYojTjw9w3DG4MaK1Aw0b3OSt9vwsqWij8NfZId+ykFhGh5TS3zgRziijrYjcpFgsRtWruWTNYEVnmxA7keyn9hTsq17lsxkzEaGftQweVjwP7yrKWKsbaYpno52tTt3flCrDukeXw/VQ/1Xqz1WHdI8vh+qh/qPUqLvOBVek+44hNhULHu6WRNllYjpeJpydwd4t0DexG8pooXmoZ5ITdht++IWqSJsgs4JNtuxLRmogfF2N7g0Nymua2oBJBIwxx1LrkrszLoTYUeORBaSRChnAkuLjlGgrid/kTOhbnaVnc3VFh5BZRQRBxcbm+0pduhDDTMtGAbGoOAZQCkLVsKFMUJq143L24OFM3D/lKLhuru5r15+LkwKurlfHUl7TY4ewUqeNr4A1wwx9ylm1rPtOLB2F0VseGHBzS7CICKgVcc+c5yVyWPdqehF2TFEDLbkvLXVfk1BoCM2bQQnFCsGlZw3VGry/R6KJoIy7XJPP9Pqo6yrDgy4OSCXndPdi46+Af5ioe/vi4XHd1QmlK1/fFwuO7qhcoJHSVjHPNzj7FFYxrKZzWiw/tON2PIpf1TOqpNRl2PIpf1TOqpNMZO2fNboe7b5D2UhCO1HAPghEHcjgCFSrVmhCEIUbacKjHnQWu6pVVXH3cTiN6yt+fbWE/iO6pVQXH3cTiN6yZUfdv4JNpDvY+KbkIQrFUhCEIQhCEIQhclo2kyA0OflUJoMltcaE/sutC6N64b2wUGb4y2qJ7A7S878pbVE9gdpRlrwGvtJjHCrXPgNcKnEEtBFRvFP3eDZ3of+WL2lOR8UYGsDiqoY55i7UIwPj+lI1y5sC1GllcmIYoGGOS5jnCvMFbKi7MuvJyz8uFCDXUpUuc4gHPTKJpyKUS+plbK+7dib0VO+CMteRnfBCrDuj+Xw/Vw/1Hqz1WHdG/mEP1cL9R6nR95wKp0n3HEJsKEFC8ot6EIQhCX7rHbzXrz8XKZdPQgaGIwEmgGW2tdVKqJi3Olnvc5xiHKcXEZYAqTU6KrdAurJsIIh1IxGU5x91aJlO6mkeXlzsbYADZbO6wxCdjQzVHPf5KXQhCWrchK1/fFwuO7qhNKVr++Lhcd3VCYaM+aZx9isVf8u798U43Y8il/VM6qk1GXY8il/VM6qloTauCaSdo+ZWyHu2+Q9l3tFAEL1CpVqEIQhC0Tvin8R3VKp+4+7icRvWVwTvin8R3VKp+4+7icRvWTKj7t/BJtId7HxTchCFYqkIQhCELltKcMGE6Jk5WTTCtMMoDPTfXUsYsIOaWuFQQQRrBFCujPFcN7YKJg2xNPaHNko7muFWloc4EawQzFZfxeZ0yUz0b+yttkW5MWXWG9jo0tUlhbu4dTUjVTeNBpB0Jrk792dFGEdrTqiVYR7QpzFckc5pwZcbRdELGPFnSWOwgfpVX/TNltGE7JLDs0Fpa7OC2I0EHUahXIqemXtda1WODmum2uaWkEEOjg1BGfOrhVVb/AKeSv0X/ANnmhCEJenCFWHdG/mEP1cL9R6s9Vh3Rf5hD9XC/UetlH3nApbpPueITYUIdnQvKLctM3MbHDc+hOS0uoM5oK4KDZfWARUw4oGvIaRz1TCQCKHMc6h7Etl1lRDCjBzpV7iYTwCdjJztI1b3KK1KZUMUMoc14u7wxtfbxWOoc9jgQ6zfE2vbZwWpt9ZPW8cLPkV6b6SfnO6Mp9lJyVmBlQ3Q4g3i1x5RnHKvZqPKwBlRDChjW7Jb8Vq6rT3tqu5/0pas1r67bbbf2q9dfaXpVrIrqachoHPlKZs+c2aE2IAWhwqAc9KmnzXDeC8BtI/RpaogAgx4pBAIBqGtB0accSQMwGMnChBrQ1ooGgBo1ACgWauihhaGtFneON7Df5qFO973El127bWx3ZrNK1/fFwuO7qhNKVr++Lhcd3VChoz5pnH2KK/5d374pxux5FL+qZ1VOSbM55AoS64rJy/qmdVMcNlBRM5e0fNbIe7b5D2WSEIVStQhCEIWid8U/iO6pVP3H3cTiN6yuCd8U/iO6pVP3H3cTiN6yZUfdv4JNpDvY+KbkIQrFUhCEIQhCgJq98OG9zDDcclxaTlDGhotXftD9G/2mqzon7FT08Y8UyLkj2TLvxdDYTryQDzhQ3ftD9G/2mo79ofo3+01dEbxkFEzxHMrhjyrIVpQmsGS3ZZegFdL2E51cCpuFPfSLQgva0isWAKHE4Pbq4Fciy11/hvsW7RdiHkZXQhCEvThCrDui/wAwh+rhfqPVnqte6TJRhNMihji3Y2AENJGU17iQaZs4Wyj7zgUt0mD0HEJndnQkg3wnfRt6J/aXnfhO+jb0T+0lX+HqN3NQ/wAlDv5J4WMSGHAhwBBzgioPCCknvxnfRs6J/aR34zvo2dE/tLv+IqRs5rn+Rh38lPTF0JR5qGlh/A8j3GoCxgXOlGmpa5/Gf2aKC79ZsEAthiutjhp4yeVypNZTANe847DsXYBTTkljRhuWEGC1jQ1oDQMwAAHMFmhCUk3xKYAWQla/vi4XHd1QmlK1/fFwuO7qhMNGfNM4+xWOv+Xd++KfLnQqSUuT6JlPZU2om6XkEt6mH1QpZMZO2fNbIe7b5BCEIUFahCEIQtE74p/Ed1SqfuPu4nEb1lcE74p/Ed1SqfuPu4nEb1kyo+7fwSbSHex8U3IQhWKpCEIQhKl35GHGtYsiNDml8eocKjBryMOEKwYl0ZNv/wBeF7ASNdH+c/1zHUiK3FVWvc14sfAK7RkbHRuLgD8R+yWe9eR+7wvYCO9eR+7wvYCYXyzTvcC53yrhvrH0rtp5pn0Mf0jkFGSliS0F2VDgw2OGYtYARwHQpARCsSF4uEk5qbWhosBZbBFXuyhakKNlJbtlC82bhWpCLIW0xz/hWJiu1nnWCEIXuUdZ50ZR1nnXiF1CrbukH/WQ/VM/Vem5KPdI8sh+qZ+q9Nyq0r3cPkfslVN383mPuhCEJGmKErX98XC47uqE0pWv74uFx3dUJhoz5pnH2KxV/wAu798VYN0vIJb1MPqhSyibpeQS3qYfVClkxk7Z81sh7tvkEIQhQVqEIQhC0Tvin8R3VKpq581Dhvflua2rW0ynAVx31dbmggg5jgUgx+5LBLiWR3tbXagww4gasqoqt1LKxgc15teyV18EsjmOjF7XWr+Ly/pYfSN+aP4vL+lh9I35rLwRs+8u6IdpHgjZ95d0Q7S09LB9XosfQ1X0DmPysf4vL+lh9I35o/i8v6WH0jfmsvBGz7y7oh2keCNn3l3RDtI6WD6vRHQ1X0DmPyoO5zw62AQQQXxyCMxGxxMQreSpdnufwZONsuyOiOAIZVoaBUUJoCammHKU1rHVyNkeC3KyY0EL4YyH5kkoQhCyLevHNBzhanSjTvLchCFyOkzoKwMs7Uu5C7dCjjCdqPMvMk6vcpJCLoUbRehh1HmUihF0LgEB2orNso7eC7EIuhVN3T4eROQ/UtP/ACxF19+8p+Z7A7SfLYu7KzeTs8MPya5JynNIrnFWkGm8ozwdWZ6E9NF7S0SdXmY1soN27LJUaaoZK98RbZ226Vu/eU/M9gdpHfvKfmewO0mnwdWZ6E9NF7SPB1ZnoT00XtKnq1Fsd6LupW7WeqVu/eU/M9gdpQl6LfgzLGCHlVa4k5TQMCANZVieDqzPQnpovaXre53ZgNdh54sUjlGUrYY6SF4kaHXHkq5YKyVhY4tsfP8AC7rpeQy3qYfVClljDhhoAAAAAAAFAABQADUslS43JKbMbqtDdiEIQoq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8" name="AutoShape 6" descr="data:image/jpeg;base64,/9j/4AAQSkZJRgABAQAAAQABAAD/2wCEAAkGBg8QEBUUEhQVFBUVFRQXEBgVEBQXFRgUGBAVFRYVFRQYHCYeFxkkGxUWHy8gIycpLCwsFh4xNTAqNyYtLCkBCQoKDgwOGg8PGiklHyQsLTUuLSksKywsMCwqLC4sKiwsLCwsLCwsLC8sLCw1KiwpLywsKSwsLCwsLCwsLCwsLP/AABEIAM4A9AMBIgACEQEDEQH/xAAcAAACAgMBAQAAAAAAAAAAAAAABgUHAgMEAQj/xABMEAABAgMDBAsMCAUFAAMAAAABAAIDBBEFBiESMUFREyIyYXFygZGTstIHFhczNFJTc5KhsdEUI0JUYmOzwRU1gsLwJKKj4fFDRIP/xAAaAQACAwEBAAAAAAAAAAAAAAAABQIDBAEG/8QANxEAAQMCAgYIBgICAwEAAAAAAQACAwQRITEFElFhgZETFDIzQXGhsSI0UsHR8FPhFUIjQ/Ek/9oADAMBAAIRAxEAPwC8UIQhCELTNzcOEwviODGtFXFxoAq9t3upOJLJNm8Ij21J4kP58yuihfKfhCzz1McAu88PFWO5wAqTQaaqOjXlkmYOmIIOrZWV5gVVMSzLRnDlR3up+a8+6GM3MF0QrkD7UU/0sH7lbBRsHadyS46Rkd2I+ZVmwrzyL8GzEEn1rB8SpARmkVBBBzEHA8CqKJchv2Yp5WA/ArlFkz8mcuC80GfY3H/dDOfmKDRsPZdzQNIyt7ceG4q43TbeFYGcOgJEuxf0RnCFMANeTRjxg1x0Bw+yTzcCcljkidGbOTOGdkzdZhW4zbt7mXn0l2v3BakKtXLb9Jdr9wXomnf4FpQhC6BOHUFmJwaQuRCLIXe2YadPOtgKjF61xGZcshSSFxsm3DPit7Jhp3uFFkLahCFxCEJBvJ3Tmw3GHKtDyDQxHYsr+ADdcNacKWYkG1Z3GI9+SfPfkM5IY+S1Cn1W60rg0b0ukr2B2rGC47suatyLaMFmDojG8MRo+JWUGdhP3D2O4r2n4FVHDuDE+1FYOBhPxovIlwoo3MVhO+1zfeKqu9Jl0voVDrVTn0XqrjQqdhzdryOIe8sG/ssOnAa5I5k1Xe7p8GKQyZAhOOZ4P1ZO/XFnLUb4VhpiW60ZDhuVkdfGXasgLTv/ACnhC8a4EVGIOZerKmCEIQhCFy2laUOXhOixTktaKnXvADSScKLqVUX+tp85NiWhYshuyd50XM5x3m4jkdrV9PD0r7eHislXUdBHrePh5rgtS1pq1o9BtYbTVra7Vg853nPP/mCnrLsWFLjairtLjujwahvBbbNs9kCGGN/qOlztJK6kzc4W1W4BJmRm+u/FxQhCFWrkIQhCEpXykmtcyI0ULqh1NJFCHcOfmCsix5oxZeFEOd8NjncJYK++qrq+8fxTeM4+4D4FWRYskYctBYc7YUMHhDBX3qFV3bb71Zo/v5LZYc10LIMK2hoC9S66dLVsRXuxLYhcuha9iXmxFbUIuhaSwrFdCCF26FzoW0wgsHMIQhZQ4zmqKvtaJbZ8ctqHFrW8jojWOx4CVIrgt6R2eWiwxncw5PGG2b7wFZHYPBO0KqYF0bgM7H2VfXZu7AmIDnxMrKyy0ZLqUAa08+KkHmakcSTHgaa+MYPl7uBctw5zxkI7z29V39qblmrqiSOocyT4m7Ds3bOCV0kLHwtczB20ffatMlOw4zA+Gcpp9x1EaCt6W5+z3ybzHlxWGfHwtFPObq/bgqFOSM8yNDD2GoPODpBGghLpoQ0CSM3aeYOw7/dbYpSTqPwcPXeP3BdCgraupCjguZSHE1gbVx/EB8R71OoVUMz4Xa0ZsVOSJkrdV4uEq3WvbGs+L9Hma7FWmOJh1+03WzTQcI1G1ocQOALSCCAQQaggioIOkKu7yWGJmHVo+saKsOvWw8Ojf5Vs7mF4yaykQ4tBdArnoN0zkzjl1L0IkbVxdK0WcO0PuscD3U8ggebtPZP2VhIQhZ01Ufb9o/R5WLF0sYS3jZm/7iFVdzJPKc+K7EjatJ1nFx4aU5ynfunxy2QI8+JDaecv/tS3dSHSVb+IvJ9qnwaE0phqwk7Skdadepa3YL81MIQhSUUIQhCEIQoy8No7BAJB2ztqzhOc8g/ZdAubBRc4NFyoSDB+nWm1gxZlgHVscPFx5aH2grcSN3MbFyYb5hwxftIXEB2x5XAD+kp5WWseC/VGQW7RsRbHruzdjw8EIXLaVpwZeGYkVwa0c5Opozk7yrK8d/o8zVkKsGFmwO3cPxOGYbw5yq4ad8pwy2q6prI6cfFnsT3bN8pOVqHPy3j7EOjnA/iOZvKa7yT7Q7qMw7CDDZDGguq937AcxSUhNY6KNmePmkE2k55OybDd+VNTF8rQfnmHjikM6oC5Db02f/njdNE+a4ELSI2DIBYTNIc3HmpaXvXPw9zMRf6nl45nVCn7M7p8wwgR2NiDSW7R/ZPMElIUXwRvzaFZHVzRn4XFXbYt5ZabH1T9tSpY7B4/p0jfFQpRUDCiua4OaS1wNWkEgg6wRmVgXW7otaQ5s0OZsXMP/wBBo4w5daWT0Rb8TMR6p5S6UbJ8MuB2+H9J7iAaSBiByk0A4STRayKKu+6FecxIogQnbWEQ57mnPFGahHm/EnUnK61uidlmvNMtu1jDU8DPwEY840LO+BzIw8+K2x1jJJXRDw9dqQLwSxkLQ2Ro2jjsjaaWuJERnIa+5OcOIHNDmmoIBadYIqCsr6Xf+lS5yRWJDq6FrOG2Zyj3gJVuVbGU0wHHFtTDrpbnLeTPwE6lRXxdPAJhm3A+W393rLH/APNUGM9l2I8/Efu5NSWZuE6QjbLDBMCIQIzB9g6HNHw5tSZlhGgte0tcKtcCHA6QUmgm6I2Iu05jaPyPBa5otcYYEZH98NqIUVrmhzSCCAQRmIOYrNLdkRXSkcy0Q1Y7GWcd87n/ADTwpkXJ4eidYG4OIO0fue9dhk6RuOBGY3oSRbuVJT7I7MKkRBwg0e3lx9pO6WL+QawYbtLX05HNJ/tC2aKk1KgN8HYFZq9l4S4ZtxCtKDFD2hzTUOALTvEVCFFXReTIS5Pome5tB8F6trm2cQmDHazQ7aFDd1KGTIg+bFYTzOb/AHBQN131lWb2WP8AefmnK+kps0jGYMSW5TeFhD/7acqr65U1Vj4fmuDhwOFD7x70ypjeAjYUmrBq1QO0JkQhCkooQhCEIJSdFa+0p1sOHuK0B0BgxfEP+eaF23rtnJbsLDtnD6wjQ0/Z4T8OFNlxbtfRYOW8fWxQC6udrM7WcOk79BoU3P6Fmuczkqmxmpl6MZDP8JhlZZkJjWMFGsaGtGoAUC4rft+DJwsuIak4Q2A7Z7tQ1DWdHMDnbdswpSCYkQ5sGtGdztDR/mAVN2zbEWbimJEOJwaBuWt0NaNXxzrHTUxmOs7JMa2tFM3Vb2vZZ23bsaciZcU8Ro3LRqaP3zlRyEJ41oaLBeVc4vOs43KFvlJKJGcGQ2Oe45g0Enh3hvqdurcyLOHLdWHBBxdTF1M4YDn4cw38ytGy7IgSzMiCwNGnznHW52clZJ6tsXwjEpjSaOfONZ2DfdV5Z/cxmnisV7IW9u3cww96lG9ymFTGYfXehNpzZSe0Ja6smPjZOmaNp2js38yVXM33K4oH1Udrt57Cz3guSvat3JqV8bDLR5w2zPaGHIVdy8c0EEEVBwIIqCNRCsZXSN7WKql0VC4fBgea+f0KzLz9z6A9rosAtguALnNOEIgCp4nJhvDOqzTSGZsou1IKmlfTus9CnbnXg+hzALj9W+jY3BXB3C048FdagkKx7Q9paVTHI6Nwe3ML6BBB3wqyvzYT5SOJqDg17qmn2Iuc8jsTzjUpzuc3h2aFsDzt4Q2lftQsw9nNwEJqnpKHHhuhxBVrxRw/caiDiDrCRNJp5C12XjvC9W9ra2AObnmNxSrY9qNmYQe3A5njzXaRwaRvLuSNEhxrJmy11XQ3cz4dcHDU4fGozFOsvHbEaHMNWuFWkaknr6ToH6zOwcj9kUtQZAWvwcMx91w2/ZX0iFQYPbtoR0hw0V383MdC8sC1PpEEF2D2nJijTlDTTfz8+pSaXJr/AEk62IMIcxtYmoRNB5yDyuUIf+aMwnMYt+44j1C7L/xPEoyOB+x4eyY0vX4d/phvxG9V6YUn39m8YcMaKvdy7VvwcpaNYX1LLefJRrnBsDlYtz/IJf1TfghdVgyRgysGGc7IbA7jZIr76oTF5u4netsQIY0HYFsnDiOBVFPwDZ0+cDsZNW78J5zDfacOFqtub3XIl29l3ROQaCgiMqYR162E6jTkIC00sojdZ2RzWSupzKy7e03EfhcjXAgEGoOIIzEaCvUpWDbhgEwI9WhpIBcMWGuLXb1ebgzNgNRUZtB0U4VtewtKVxyB4uvVFW9bbZdlBQxHDaDV+I73xWm2Lzw4QLYZD372LW8J0neCjbtWZBmYpjTkeG1gNS18ZjXxDqIrVrP/AAaxIM1RruyUHSFzujjz9Apa4d1nRX/So4qK1hB32318Yd4HNrPBjYqjm3gkQABMQAAKACNDAAGYAVwC974pL7xA6eH80tmdJK7WIKdUzIoGaocN5vmli81z56djZZiQQxtRCblRNq3WdpujnPNoUR4LZv0kH2onYT93xSX3iB08P5o74pL7xA6eH81a2omaNUD0Wd9HSyOLnHE70g+C2b9JB9qJ2F12V3L3iKDMPY6GMS1hfVx0NJLRQa6Y/EOffFJfeIHTw/mjvikvvEDp4fzXTU1BFvsotoaQG/3XdDhtaA1oAAADQBQADMANAWSj++KS+8QOnh/NdEpaMCNXYokOJTPkRGupw0OCxlrhiQmYew4AhdCEIUVNCEKKtu88tJ5IjOOU7FrWtynUrSp1BSa0uNgFB72sGs42C5b42fNzEEQpfJAcfri5+TtRmaMNJxPBTSkfwaz+qF0v/SbfCVIfm9EO0jwlSH5vRDtLdE6oibqtb6JVO2jndrvf6pS8Gs/qhdL/ANI8Gs/qhdL/ANJt8JUh+b0Q7SPCVIfm9EO0remqvp9FR1ag+v1S7Zdx7TlozIrNiymGvjcCMxacMxFRyqy2nDHDWNW9VK3hKkPzeiHaR4SpD83oh2lnlbPKbub6LZTvpacEMfgdpUteKwIc7BLHYOGMN1MWu/cHMR8gq2s20I1nRnQY4ORXbDPSuZ7NYPv4QnPwlSH5vRDtKGvJeSy51lHbK148W8QRVp1HbYtOkKUcTy0xSsJafTeFTVPhcRLE8B4357ip2DGa9oc0ggioIOBCj7ySOzSzxpaMtvC3H3io5UlWLeCJKuoNvDJxacBwt80pyl7zSkRldkDcNs1+Ds2amnkqk81DNSSh7ASAcCPupxVcVTGWuNjbEH7LZZdqNfKtivNAGfWHfbg48496gLsybrRtHZHDaMIiP1BrT9WzlIHM5QkrMR4zGSsIE5TyQ0Z3E0oDvClfecyuC6l3GSMAMwL3baM4aXUzD8IzDn0po2nbR67v9nE23NVELnVjmA9ltr7yppCELGnq4pvdci0rfODbci0KQQl+9N1IM00v3EVrSQ4DdADM8aeHOPcq9sKzXTOUzZHMa0A0FSDU0zVAVuzXi38R3VKrC4+7icRvWTSkkd0bscrWSHSELOmYbZ3ut/eO30p6MdpHeQ30x6MdpM6Fb0z9qz9Wi2e6WO8gemPRjtI7yB6Y9GO0mdCOmftR1aLZ7pY7yB6Y9GO0jvIHpj0Y7SZ0I6Z+1HVotnuljvIHpj0Y7SO8gemPRjtJnQjpn7UdWi2e6WO8gemPRjtLVdlplbUhsyqjKMMnNUPZhUcJaeRNiT7wP2GehxNWxP8AZdT+1Ta50gLT4gqt8bYS17RkQreQhCRL1SFV/dLFZ6GPymfqxFaCrDuk+XQ/VQ/1XrZRd5wKWaU7jiFJG58n5h6R/wA0d58n5h6R/wA1NFC891yo/kdzKv6tD9A5BQvefJ+Yekf80d58n5h6R/zU0hHXKj+R3Mo6tD9A5BQvefJ+Yekf80d58n5h6R/zU0hHXKj+R3Mo6tD9A5BQvefJ+Yekf80d58n5h6R/zU0hHXKj+R3Mo6tD9A5BQvefJ+Yekf8ANQV7LEgS7IZhNILnEHbOOAA1lO6Vr++Lhcd3VC3aPqpn1LGueSMfE7CslbBE2Bxa0A+W9MVybEgwZeHFaKxIrGuc45xXHJbqHx0pzhvqAUt3Y8il/VM6qnJN+ccq2TEueSdqYU7Q2JoaPALqQhCpV655xuAK5FIRWVaQo9SCFqmvFv4juqVWFx93E4jesrPmvFv4juqVWFx93E4jesmNJ2H8Em0h3sfFNyEIU1UhCEIQhCFx2la0KXbV5xO5aN0eAat9dAJwC4SALldiFFCFaUVmyZMKUhefHcAaaM4J/wBoW2HY9qZAiQokvNM/A4Y66GjR70YDMhcBccmnl9s1IJVvvB8U7jtPuI+JUvI24HP2KK10GKMCx4pU7xPw5qrlvjBrLg+a9p5CC39wrY7teLqiYh8Zsn+xZnZZaC/zoUMnhyBX31XYl64Ezl2fC/AXsPI8ke4hMKUSt1Xkb16KB2vG120BCrDuk+Xw/VQ/1Xqz1WHdJ8vh+qh/qvWii7zgVh0n3HEJsKFhHjNY1znGgaCXHUBnULIxp20XOErkwYTTR0V9C6u83Ghpq5152npXz3LcAMyclpkmawgZk5AZqdohL1uWFJyZaJmcmXxXCo2OmArTKIcTQVB06FuFkzkKCJiVjibgEZWTEFH5IrWlTooa4jNmK3O0WdW7XjiCBz/8VHWjrEFuWdiCRw/F1NoUfY1tQ5pmU2oIoHtOgnf0hck7bcR0b6NKsD4xwJcaNbQVOelaDk4VhZSSukMdsRnfw81caiMMD74HK3iptCip26JhQTGn52IAM7YWAqcA1tc5/pC4rHscTDXOs+ci5TKZUKYGg5jUVFMNR5FuGjLtuHjkbc/6VJqXB2qWcLi/L+0xJWv74uFx3dULvs+3H7MZeZZscYGmBq1xpXRWhpjq4My4L++Lhcd3VC5RQPhrGNeP2xyVdVK2SmeW/uITjdjyKX9UzqqXgOo4KIux5FL+qZ1VJrdJ2j5lMIe7b5D2UmheAoVKtXq4ZhlHcOK7lqmIdRvhdCFGTXi38R3VKrC4+7icRvWVnzXi38R3VKrC4+7icRvWTKk7D+CTaQ72Pim5CEKaqQhCEIQoy1LFEVwiMcYcVlCx41g1FeDX8VJoXQSMlFzQ4WKWLzT1ozEJkOOzK2NxOXDBIdhQFzRhUY40Gc4LO6NuTcnDiMhy74he5pbl5TWNIBBJFMScNIzBMiFPWaWamqLKsRuEnSBxuog2ZGmYojTjw9w3DG4MaK1Aw0b3OSt9vwsqWij8NfZId+ykFhGh5TS3zgRziijrYjcpFgsRtWruWTNYEVnmxA7keyn9hTsq17lsxkzEaGftQweVjwP7yrKWKsbaYpno52tTt3flCrDukeXw/VQ/1Xqz1WHdI8vh+qh/qPUqLvOBVek+44hNhULHu6WRNllYjpeJpydwd4t0DexG8pooXmoZ5ITdht++IWqSJsgs4JNtuxLRmogfF2N7g0Nymua2oBJBIwxx1LrkrszLoTYUeORBaSRChnAkuLjlGgrid/kTOhbnaVnc3VFh5BZRQRBxcbm+0pduhDDTMtGAbGoOAZQCkLVsKFMUJq143L24OFM3D/lKLhuru5r15+LkwKurlfHUl7TY4ewUqeNr4A1wwx9ylm1rPtOLB2F0VseGHBzS7CICKgVcc+c5yVyWPdqehF2TFEDLbkvLXVfk1BoCM2bQQnFCsGlZw3VGry/R6KJoIy7XJPP9Pqo6yrDgy4OSCXndPdi46+Af5ioe/vi4XHd1QmlK1/fFwuO7qhcoJHSVjHPNzj7FFYxrKZzWiw/tON2PIpf1TOqpNRl2PIpf1TOqpNMZO2fNboe7b5D2UhCO1HAPghEHcjgCFSrVmhCEIUbacKjHnQWu6pVVXH3cTiN6yt+fbWE/iO6pVQXH3cTiN6yZUfdv4JNpDvY+KbkIQrFUhCEIQhCEIQhclo2kyA0OflUJoMltcaE/sutC6N64b2wUGb4y2qJ7A7S878pbVE9gdpRlrwGvtJjHCrXPgNcKnEEtBFRvFP3eDZ3of+WL2lOR8UYGsDiqoY55i7UIwPj+lI1y5sC1GllcmIYoGGOS5jnCvMFbKi7MuvJyz8uFCDXUpUuc4gHPTKJpyKUS+plbK+7dib0VO+CMteRnfBCrDuj+Xw/Vw/1Hqz1WHdG/mEP1cL9R6nR95wKp0n3HEJsKEFC8ot6EIQhCX7rHbzXrz8XKZdPQgaGIwEmgGW2tdVKqJi3Olnvc5xiHKcXEZYAqTU6KrdAurJsIIh1IxGU5x91aJlO6mkeXlzsbYADZbO6wxCdjQzVHPf5KXQhCWrchK1/fFwuO7qhNKVr++Lhcd3VCYaM+aZx9isVf8u798U43Y8il/VM6qk1GXY8il/VM6qloTauCaSdo+ZWyHu2+Q9l3tFAEL1CpVqEIQhC0Tvin8R3VKp+4+7icRvWVwTvin8R3VKp+4+7icRvWTKj7t/BJtId7HxTchCFYqkIQhCELltKcMGE6Jk5WTTCtMMoDPTfXUsYsIOaWuFQQQRrBFCujPFcN7YKJg2xNPaHNko7muFWloc4EawQzFZfxeZ0yUz0b+yttkW5MWXWG9jo0tUlhbu4dTUjVTeNBpB0Jrk792dFGEdrTqiVYR7QpzFckc5pwZcbRdELGPFnSWOwgfpVX/TNltGE7JLDs0Fpa7OC2I0EHUahXIqemXtda1WODmum2uaWkEEOjg1BGfOrhVVb/AKeSv0X/ANnmhCEJenCFWHdG/mEP1cL9R6s9Vh3Rf5hD9XC/UetlH3nApbpPueITYUIdnQvKLctM3MbHDc+hOS0uoM5oK4KDZfWARUw4oGvIaRz1TCQCKHMc6h7Etl1lRDCjBzpV7iYTwCdjJztI1b3KK1KZUMUMoc14u7wxtfbxWOoc9jgQ6zfE2vbZwWpt9ZPW8cLPkV6b6SfnO6Mp9lJyVmBlQ3Q4g3i1x5RnHKvZqPKwBlRDChjW7Jb8Vq6rT3tqu5/0pas1r67bbbf2q9dfaXpVrIrqachoHPlKZs+c2aE2IAWhwqAc9KmnzXDeC8BtI/RpaogAgx4pBAIBqGtB0accSQMwGMnChBrQ1ooGgBo1ACgWauihhaGtFneON7Df5qFO973El127bWx3ZrNK1/fFwuO7qhNKVr++Lhcd3VChoz5pnH2KK/5d374pxux5FL+qZ1VOSbM55AoS64rJy/qmdVMcNlBRM5e0fNbIe7b5D2WSEIVStQhCEIWid8U/iO6pVP3H3cTiN6yuCd8U/iO6pVP3H3cTiN6yZUfdv4JNpDvY+KbkIQrFUhCEIQhCgJq98OG9zDDcclxaTlDGhotXftD9G/2mqzon7FT08Y8UyLkj2TLvxdDYTryQDzhQ3ftD9G/2mo79ofo3+01dEbxkFEzxHMrhjyrIVpQmsGS3ZZegFdL2E51cCpuFPfSLQgva0isWAKHE4Pbq4Fciy11/hvsW7RdiHkZXQhCEvThCrDui/wAwh+rhfqPVnqte6TJRhNMihji3Y2AENJGU17iQaZs4Wyj7zgUt0mD0HEJndnQkg3wnfRt6J/aXnfhO+jb0T+0lX+HqN3NQ/wAlDv5J4WMSGHAhwBBzgioPCCknvxnfRs6J/aR34zvo2dE/tLv+IqRs5rn+Rh38lPTF0JR5qGlh/A8j3GoCxgXOlGmpa5/Gf2aKC79ZsEAthiutjhp4yeVypNZTANe847DsXYBTTkljRhuWEGC1jQ1oDQMwAAHMFmhCUk3xKYAWQla/vi4XHd1QmlK1/fFwuO7qhMNGfNM4+xWOv+Xd++KfLnQqSUuT6JlPZU2om6XkEt6mH1QpZMZO2fNbIe7b5BCEIUFahCEIQtE74p/Ed1SqfuPu4nEb1lcE74p/Ed1SqfuPu4nEb1kyo+7fwSbSHex8U3IQhWKpCEIQhKl35GHGtYsiNDml8eocKjBryMOEKwYl0ZNv/wBeF7ASNdH+c/1zHUiK3FVWvc14sfAK7RkbHRuLgD8R+yWe9eR+7wvYCO9eR+7wvYCYXyzTvcC53yrhvrH0rtp5pn0Mf0jkFGSliS0F2VDgw2OGYtYARwHQpARCsSF4uEk5qbWhosBZbBFXuyhakKNlJbtlC82bhWpCLIW0xz/hWJiu1nnWCEIXuUdZ50ZR1nnXiF1CrbukH/WQ/VM/Vem5KPdI8sh+qZ+q9Nyq0r3cPkfslVN383mPuhCEJGmKErX98XC47uqE0pWv74uFx3dUJhoz5pnH2KxV/wAu798VYN0vIJb1MPqhSyibpeQS3qYfVClkxk7Z81sh7tvkEIQhQVqEIQhC0Tvin8R3VKpq581Dhvflua2rW0ynAVx31dbmggg5jgUgx+5LBLiWR3tbXagww4gasqoqt1LKxgc15teyV18EsjmOjF7XWr+Ly/pYfSN+aP4vL+lh9I35rLwRs+8u6IdpHgjZ95d0Q7S09LB9XosfQ1X0DmPysf4vL+lh9I35o/i8v6WH0jfmsvBGz7y7oh2keCNn3l3RDtI6WD6vRHQ1X0DmPyoO5zw62AQQQXxyCMxGxxMQreSpdnufwZONsuyOiOAIZVoaBUUJoCammHKU1rHVyNkeC3KyY0EL4YyH5kkoQhCyLevHNBzhanSjTvLchCFyOkzoKwMs7Uu5C7dCjjCdqPMvMk6vcpJCLoUbRehh1HmUihF0LgEB2orNso7eC7EIuhVN3T4eROQ/UtP/ACxF19+8p+Z7A7SfLYu7KzeTs8MPya5JynNIrnFWkGm8ozwdWZ6E9NF7S0SdXmY1soN27LJUaaoZK98RbZ226Vu/eU/M9gdpHfvKfmewO0mnwdWZ6E9NF7SPB1ZnoT00XtKnq1Fsd6LupW7WeqVu/eU/M9gdpQl6LfgzLGCHlVa4k5TQMCANZVieDqzPQnpovaXre53ZgNdh54sUjlGUrYY6SF4kaHXHkq5YKyVhY4tsfP8AC7rpeQy3qYfVClljDhhoAAAAAAAFAABQADUslS43JKbMbqtDdiEIQoq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6705600" cy="1143000"/>
          </a:xfrm>
        </p:spPr>
        <p:txBody>
          <a:bodyPr/>
          <a:lstStyle/>
          <a:p>
            <a:r>
              <a:rPr lang="en-US" dirty="0" smtClean="0"/>
              <a:t>Transfer of knowledge</a:t>
            </a:r>
            <a:endParaRPr lang="en-US" dirty="0"/>
          </a:p>
        </p:txBody>
      </p:sp>
      <p:sp>
        <p:nvSpPr>
          <p:cNvPr id="3" name="Content Placeholder 2"/>
          <p:cNvSpPr>
            <a:spLocks noGrp="1"/>
          </p:cNvSpPr>
          <p:nvPr>
            <p:ph idx="1"/>
          </p:nvPr>
        </p:nvSpPr>
        <p:spPr>
          <a:xfrm>
            <a:off x="381000" y="2057400"/>
            <a:ext cx="8458200" cy="4525963"/>
          </a:xfrm>
        </p:spPr>
        <p:txBody>
          <a:bodyPr>
            <a:normAutofit/>
          </a:bodyPr>
          <a:lstStyle/>
          <a:p>
            <a:r>
              <a:rPr lang="en-US" dirty="0" smtClean="0"/>
              <a:t>Philosophers of language construct and analyze theories of knowledge transfer or communication.</a:t>
            </a:r>
          </a:p>
          <a:p>
            <a:r>
              <a:rPr lang="en-US" dirty="0" smtClean="0"/>
              <a:t>While many would agree that one of the most universal and significant tools for the transfer of knowledge is writing and reading, argument over the usefulness of the written word exists.</a:t>
            </a:r>
            <a:endParaRPr lang="en-US" dirty="0"/>
          </a:p>
        </p:txBody>
      </p:sp>
      <p:pic>
        <p:nvPicPr>
          <p:cNvPr id="4" name="Picture 2" descr="http://t0.gstatic.com/images?q=tbn:ANd9GcTfBmFTKMlkD5F-z06TJmU3E3AdNlG6h7LNcMawEgKdBgpxaEVX"/>
          <p:cNvPicPr>
            <a:picLocks noChangeAspect="1" noChangeArrowheads="1"/>
          </p:cNvPicPr>
          <p:nvPr/>
        </p:nvPicPr>
        <p:blipFill>
          <a:blip r:embed="rId2" cstate="print"/>
          <a:srcRect/>
          <a:stretch>
            <a:fillRect/>
          </a:stretch>
        </p:blipFill>
        <p:spPr bwMode="auto">
          <a:xfrm>
            <a:off x="6172200" y="40894"/>
            <a:ext cx="2895600" cy="216890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knowledge</a:t>
            </a:r>
            <a:endParaRPr lang="en-US" dirty="0"/>
          </a:p>
        </p:txBody>
      </p:sp>
      <p:sp>
        <p:nvSpPr>
          <p:cNvPr id="3" name="Content Placeholder 2"/>
          <p:cNvSpPr>
            <a:spLocks noGrp="1"/>
          </p:cNvSpPr>
          <p:nvPr>
            <p:ph idx="1"/>
          </p:nvPr>
        </p:nvSpPr>
        <p:spPr/>
        <p:txBody>
          <a:bodyPr/>
          <a:lstStyle/>
          <a:p>
            <a:r>
              <a:rPr lang="en-US" dirty="0" smtClean="0"/>
              <a:t>The types of knowledge include</a:t>
            </a:r>
          </a:p>
          <a:p>
            <a:pPr lvl="1"/>
            <a:r>
              <a:rPr lang="en-US" dirty="0" smtClean="0"/>
              <a:t> procedural knowledge, </a:t>
            </a:r>
          </a:p>
          <a:p>
            <a:pPr lvl="1"/>
            <a:r>
              <a:rPr lang="en-US" dirty="0" smtClean="0"/>
              <a:t>declarative knowledge </a:t>
            </a:r>
          </a:p>
          <a:p>
            <a:pPr lvl="1"/>
            <a:r>
              <a:rPr lang="en-US" dirty="0" smtClean="0"/>
              <a:t>and heuristic knowledge.</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knowledge</a:t>
            </a:r>
            <a:endParaRPr lang="en-US" dirty="0"/>
          </a:p>
        </p:txBody>
      </p:sp>
      <p:sp>
        <p:nvSpPr>
          <p:cNvPr id="3" name="Content Placeholder 2"/>
          <p:cNvSpPr>
            <a:spLocks noGrp="1"/>
          </p:cNvSpPr>
          <p:nvPr>
            <p:ph idx="1"/>
          </p:nvPr>
        </p:nvSpPr>
        <p:spPr/>
        <p:txBody>
          <a:bodyPr/>
          <a:lstStyle/>
          <a:p>
            <a:r>
              <a:rPr lang="en-US" dirty="0" smtClean="0"/>
              <a:t>Procedural knowledge is compiled or processed form of information. </a:t>
            </a:r>
          </a:p>
          <a:p>
            <a:r>
              <a:rPr lang="en-US" dirty="0" smtClean="0"/>
              <a:t>Procedural knowledge is related to the performance of some task. </a:t>
            </a:r>
          </a:p>
          <a:p>
            <a:r>
              <a:rPr lang="en-US" dirty="0" smtClean="0"/>
              <a:t>For example, sequence of steps to solve a problem is procedural knowledge.</a:t>
            </a:r>
            <a:endParaRPr lang="en-US" dirty="0"/>
          </a:p>
        </p:txBody>
      </p:sp>
      <p:pic>
        <p:nvPicPr>
          <p:cNvPr id="5122" name="Picture 2" descr="http://www.emeraldinsight.com/content_images/fig/2300110409005.png"/>
          <p:cNvPicPr>
            <a:picLocks noChangeAspect="1" noChangeArrowheads="1"/>
          </p:cNvPicPr>
          <p:nvPr/>
        </p:nvPicPr>
        <p:blipFill>
          <a:blip r:embed="rId2" cstate="print"/>
          <a:srcRect/>
          <a:stretch>
            <a:fillRect/>
          </a:stretch>
        </p:blipFill>
        <p:spPr bwMode="auto">
          <a:xfrm>
            <a:off x="4038600" y="4800600"/>
            <a:ext cx="5105400" cy="1844360"/>
          </a:xfrm>
          <a:prstGeom prst="rect">
            <a:avLst/>
          </a:prstGeom>
          <a:noFill/>
        </p:spPr>
      </p:pic>
      <p:sp>
        <p:nvSpPr>
          <p:cNvPr id="5" name="Rectangle 4"/>
          <p:cNvSpPr/>
          <p:nvPr/>
        </p:nvSpPr>
        <p:spPr>
          <a:xfrm>
            <a:off x="457200" y="4800600"/>
            <a:ext cx="4876800" cy="954107"/>
          </a:xfrm>
          <a:prstGeom prst="rect">
            <a:avLst/>
          </a:prstGeom>
        </p:spPr>
        <p:txBody>
          <a:bodyPr wrap="square">
            <a:spAutoFit/>
          </a:bodyPr>
          <a:lstStyle/>
          <a:p>
            <a:pPr>
              <a:buFont typeface="Arial" pitchFamily="34" charset="0"/>
              <a:buChar char="•"/>
            </a:pPr>
            <a:r>
              <a:rPr lang="en-US" sz="2800" dirty="0" smtClean="0"/>
              <a:t>  This knowledge is formed by   doing</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Procedural knowledge</a:t>
            </a:r>
            <a:endParaRPr lang="en-US" dirty="0"/>
          </a:p>
        </p:txBody>
      </p:sp>
      <p:sp>
        <p:nvSpPr>
          <p:cNvPr id="3" name="Content Placeholder 2"/>
          <p:cNvSpPr>
            <a:spLocks noGrp="1"/>
          </p:cNvSpPr>
          <p:nvPr>
            <p:ph idx="1"/>
          </p:nvPr>
        </p:nvSpPr>
        <p:spPr/>
        <p:txBody>
          <a:bodyPr>
            <a:normAutofit fontScale="92500"/>
          </a:bodyPr>
          <a:lstStyle/>
          <a:p>
            <a:r>
              <a:rPr lang="en-US" dirty="0" smtClean="0"/>
              <a:t>In some legal systems, such procedural knowledge has been considered the intellectual property of a company, and can be transferred when that company is purchased.</a:t>
            </a:r>
          </a:p>
          <a:p>
            <a:r>
              <a:rPr lang="en-US" dirty="0" smtClean="0"/>
              <a:t>One advantage of procedural knowledge is that it can involve more senses, such as hands-on experience, practice at solving problems, understanding of the limitations of a specific solution, etc.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Declarative knowledge</a:t>
            </a:r>
            <a:endParaRPr lang="en-US" dirty="0"/>
          </a:p>
        </p:txBody>
      </p:sp>
      <p:sp>
        <p:nvSpPr>
          <p:cNvPr id="3" name="Content Placeholder 2"/>
          <p:cNvSpPr>
            <a:spLocks noGrp="1"/>
          </p:cNvSpPr>
          <p:nvPr>
            <p:ph idx="1"/>
          </p:nvPr>
        </p:nvSpPr>
        <p:spPr>
          <a:xfrm>
            <a:off x="228600" y="1676400"/>
            <a:ext cx="8229600" cy="4525963"/>
          </a:xfrm>
        </p:spPr>
        <p:txBody>
          <a:bodyPr/>
          <a:lstStyle/>
          <a:p>
            <a:r>
              <a:rPr lang="en-US" dirty="0" smtClean="0"/>
              <a:t>Declarative knowledge is passive knowledge in the form of statements of facts about the world. </a:t>
            </a:r>
          </a:p>
          <a:p>
            <a:r>
              <a:rPr lang="en-US" dirty="0" smtClean="0"/>
              <a:t>the type of knowledge that is, by its very nature, expressed in declarative sentences or indicative propositions. </a:t>
            </a:r>
          </a:p>
          <a:p>
            <a:r>
              <a:rPr lang="en-US" dirty="0" smtClean="0"/>
              <a:t>For example, mark statement of</a:t>
            </a:r>
          </a:p>
          <a:p>
            <a:pPr>
              <a:buNone/>
            </a:pPr>
            <a:r>
              <a:rPr lang="en-US" dirty="0" smtClean="0"/>
              <a:t> a student is declarative knowledge.</a:t>
            </a:r>
          </a:p>
          <a:p>
            <a:endParaRPr lang="en-US" dirty="0"/>
          </a:p>
        </p:txBody>
      </p:sp>
      <p:sp>
        <p:nvSpPr>
          <p:cNvPr id="35842" name="AutoShape 2" descr="data:image/jpeg;base64,/9j/4AAQSkZJRgABAQAAAQABAAD/2wCEAAkGBxQSEhQSEhIUFRUXFhcYFxUXFRgeHxcaHRUYFhgYGBgZHCghHhwlGx4ZIjIhJSkrMC4uGCEzODMsNygtMCsBCgoKDg0OGhAQGzQkHyY0LCwvLDUuNSw2LiwsLDQsLC0vLCw3LSwsLCwsLCwsLCw3Liw0LCwsLCwsLCwsLCwsLP/AABEIALkBEAMBIgACEQEDEQH/xAAcAAEAAgIDAQAAAAAAAAAAAAAABAUDBgECBwj/xABMEAACAQMCAwQGBgQKCAcBAAABAgMABBESIQUxQQYTIlEHFDJhcYEVM0JSktEjU5GhFiRUYnJzlLGy0hdjgpOis9ThNENVg8HC8ET/xAAaAQEAAwEBAQAAAAAAAAAAAAAAAQIDBAUG/8QAMxEAAgECBAIHCAIDAQAAAAAAAAECAxEEEiFRMZEFFEFSYaHhEyJTcYGSsfDB0RYychX/2gAMAwEAAhEDEQA/APbLq5SNGkkZURQSzswAUDmSTsB76qE7UwP9R3lzsSGt43dDgkYEwHdZyMY1/HbeulhYi5ka5my6rIwt4z7CKhC97o5M7OrMHPJSoGNy1/QFMOIXbbrZqo8prhVb9kSSLjl9quC18/S1h9+ZJj06YiA69T0q5NVsPFcyrE0ToW73SW04IjYKSMHkcgj3GgMQtbz+VW/9kf8A6iufVbz+VW/9kf8A6iodh2xtpYreVS+mcLpwhbSS0cZV2TIBWSRUO+xz5Gs8fam2YKwdsNjSTG41BigVhkbqQ4OrljJ6GgsZfVbz+VW/9kf/AKiuqrfLjJtZdt/DLFv585Pft++ut12jjQoNEra0jcFYydnkWNR56ssPDzxWEdsLY6QheQssDqqoc6J2VY3wcEDLDOff5GgJJuL0f/z2zD3XMgx5c4D766ni8647yxmPm0Twuo3xnBdXIxvsmdjtnY2F/fRwIZJWCqOZOf7hvUSXtFbL7Uyj2ujfZALdPeP2igOtt2kt3YIXaJycBJ45ISxwThBKq6+R9nI2PlVvUQd1cxkFVkjbUrK65BwxVlZGHQgggjpVJdEcNxIufUyyK6c/VixCLImeUWSAyclzqGPECBs1U9zxsl2itoWnkU6XOQscbYzh5TncDGVQMw1DIqRxy6aKB2TGvZUzyDuwjQn+aGYE+7NZuG2KwRJEmcKMZYkljzZmY7lmOSSdySTQFcbS8kzruI4ARygj1MOY+tmBU7YP1Y3/AHm7PBtpbq8k/wDfMWOe38WEfn1/+Ku6jXloJNOXkXS2rwMVzsRhscxvnHmBQEGLs3bqMaGb+dJLK7H4vI5Y/M13/g/bfqh+JvzqqSxvVNiQ5xHA6XIL5LsWt8EE7FhpkOognGoDBfIwW9rxIGMNNqUOCx/QgkGK3yGxHjuw/rOy4f6vfGaEl5/B+2/VD8TfnUc9lYOj3Y9y394oHuCrMAB7gMCo9nb3pEwmkB/ROI8FRlyNAOVAIxoD5zznYfZGMKWl+rRr3zMoc5c9zkoShPeAR74XvAunByF1ZGTQgnr2bVc91c3kZP2vWpJfP7NyZF6+X9wrlrW8T2LmKQDpLAQTty7yJwBv10HHvrHwo3i6jOA+QNKoUGDh2bJONshFH9LPLeu8wujMSu0ZKeElNsNhvfpK6ieuSmPtCgOBx14iFu7cwg6R3yOHh1E4Cl8K6knbLIF3A1ZOKvK6SxK6lGUMrAhlIBBBGCCDzBHStb7OXZhuZuHOxYRok1uzHLNAxKlWPUxuNOfulM77kDZ6ViubhY0aR2CoilmZjgKoGSxPQAb1TRC6uBr1+qxkeBFRWlweTSFwUU430BTjbLcxQF9VdfcdtoPrrmCLfH6SZF38vERv7qir2Vtt+8WSbUMN3880oPPI0yOVUHO4UAHy2pYSQRSLDHbGHOpExEqKQuokLj7OEz8CvnQHX+GfDv8A1Cy/tUP+an8M+H/+oWX9qh/zV3Pam1DBTKQSHIzHIMhc5OSuMbMAftFSBkg1iftfaBSxlIAIBzFKDklwMKUycaHJwNgpJwN6AtF4nCRkTRf7xfzqUrAgEHIO4I61q17xzh8YkyqExrIxCwHcIkjsFYoFJxHJjfBKkZqMYOGalRNUDyF20wG5tiSCQ3eCEphjpOA+CdO2aA3Ola1Z203drLZ3LyIQNMN2rkEAEbSsomUk4Ot+823wcirXhHFVnDDSY5YyFlhYqWiYjUA2gkYI3BBwQaAwdmZB3Pdn24neN12yrBiRn3MhVxnmrqetW9UvFj6vILvOI8BLjPJUGdE2emgk6j9xiT7Aq5BoDk1rcnaW3+tZH1IpIOlc6WRJDjxdRp/ZWxucA1qKdoM6i1quBoCnG2HVcrqK7v004HskZ2oDj6Qs48L6toVNj4U8HdyQRL4VY5AdIxtuO6XbGDXYXFloZfUyEySwMSgKXWSJiQW2GhXGeWmpfDOK966B7dVLFsMOa4GrcFcgkb55DUu5zSz4iGtmd440ZQjae72GcEeDI3Dlk5jxKeXQBxHilssp7yJ2eLbWEGBpQXBwxIHhCq2PPGM1Ct5bFY2kFqFQNFGpCrlgIopIjgHw7LGADvlVzjpaXV+FELGJWMjBZWCllQAYbxAb4JIBO2NXwPaK8HrDRGNVQgMrafaY6DqJzjcsQNtyjb7VAKl+NW3IQMUADawRsvdawwGrPsRr8vfkVlvOK2ySTJJbkKhcO4C4bMUMjZUHJDB1HLmvLrXJ4+PERaEhSy5A3I0x40jR11YIOMaSN8YrmXi74RhDHl/WMnBIPduVjIbYkEAHOOW+w3EkMvuFyK0YZEKAs50sukhtba8jzLajnrnNccZ4etzbzW7khZY3jJHMBlKkj9tZLJGVcMEGOQQEADA6H35+WKqe3XHxYWM9zkBkQiMEZBkbwxjAO41Yz7gaElJ2b4i13waJxqZ4givnm7W0q6yPMuEyPe1btDKHVXU5VgCCOoIyD+ytU9FnB5LXhsCSnMjgzMMY0mQ69JHmM4PvzVrwJu6aS0YY7s6ofIwMfCBsANDZj0jOFWMn2hQFzSlYL6AyIyA6dQIz5fLqPdQFRJw+5ad2ExSLUcLqJyO6QLsPZ0yBzjPi1b8hnF9F3Wx9Y6rldb7r+kLrqxnLZTx4yuDjluvOzuo5acqCGGkDA3i0DYtyTGpR9nL885GOPgqhyWuF0aiVXzVXR2RvFjQunGMbZ38qA7jhl3sDdDIAOQSCTh8EqBsNRXbJzo+VSbayuFeNnmGhQdY1HxHSctuMYJwdP2dOxwTVbFwJDqAvMuoALDGRmN+fi+0GDnoSCeprrPwKN1P8bGCrBs+yQ0axrkF+S6WZRnYnPTcQSk4Vd4ObkZzkYZsYKMGHLqxBHMrjYnFXXCrdo4lRzlhnJyTzYnmdzz5mqK+4bHJMQLrS7FhoG+cRxDSRq+yFLDGMF89N7LhfCDDI7mVnDA4U/Zy3xOfAsa/7BP2jQktq0jtnMltxDhl1oy8krWbf0JRlT/suAfgze7G715p22uGu+M8NsItOLd1vZn5lQh8K46ZAx1+sU7Abgbh2wb+LaSARJNawsDyKS3cMMgI65R2GDtvvkVd1X8fszNBIiY14Dx55CVGEkRI22EiqeY5dKkcOuxNFHKudLorjPMBgDgjoaAkVhmt1ZkcjLJkqd9sjSf3Vmqj/AISxFioSQ4BPJNwGVBjx5yWZQBzyeVAVfEJLANlkdnhR00qZR4f0oZSA2HxpcjOcagRjUMxr6/4Ux7qQ4fS8ujVKsg7ppmfGkhwwKz5A5jI5EAyvpmzZjL3GQ8bOZNK5Yd2HcYzn2YlG/MoOm9cScSsyW/izNlZFbCA69X6Rl0hvEGEjPnyY+dAWFvwu0uo3IiJVjIjhu8U5zMjgqSCPrZfx7chjtY8DtXEU6xvnSSrNJISQ+WPeZc6z4jjVnGdsVDl4pAA7rASBIuTkAnWZdT4z5a9juc8h0lP2ihhATu5AACAoCbBYy7fbx4VHz6ZoC9iiCqFUYAAAHkAMCtS46xt+K2M+WC3CSWrgAYLAGaEk8+Yce7J8zW02dyJEDgEA52OMgglSDgkbEHka0v0uTaYLIhsN9I2pXffIZjt8KA3oitUngvbH/wAKgu7bKhbdnCSwr1EUjeGRAOSuQRyDEYFbZSgNQtPSNZFxFcNJZyn/AMu6jaIj/bbwY9+qtjguYZwrI8UowHUqytsRsykZ6HmPOst5ZxyoY5Y0kQ80dQyn4qRg1qN76KuFSkk2aqTjdHkXGABsqtpHLoKA3TFMVoH+hvhP8nf/AH8v+an+hvhP8nf/AH8v+agN+IFckVo0Hoqsocm1e6tXOP0kNzIDtnYgkgj3EVdcJuZLfvYbqYSiGISi4K6WMeXB70DbUun2hjI6ZByBfVVcV7S2ds2i4u4In2Oh5VDYOcHSTnGx3xXmcC3/AGj8bObLhZZgFU/pJwGxv0O+Qfsgg7MRW4cI9FvC7c6ltEkOAP0xMg+Ol8rn5UBg4z6WOGW+wuO/bGyQKXz5DVsufnWu8E4Bd8auBfcT7yG1jk1W1kRp1ANlGkU89sgkgFumFr0vh3AbW3Ja3tbeFjzMUKIT8SoHvqxoAKrON2LOEkh0CeIloy+dJyNLxvgg6WHxwwRsHSBVnSgNcsO2Vu0nq87eq3PWCchSdyoMbnwyKSDgqTnyByK2OoXFeEQXKd3cQxyp911Bx7xnkfeK1ZvR73QxYX13Zr+rWTvIx/RSXOD8DQG239ksqhWzgMGGPd0+BGVPuY1Wxdmo11aXkXUoVsFdwqd2nNdtK7ArjPXNUL8H42nhTiVtIN/FLahW5nYhDp5Y3GK6/RvHv5dY/wBnagLn+CMOMapBsyjBQYDRpE+AExuqKNxtjbFZ7fs1Ejq4ZyV5BipA8IXHs5xgZxnGSfM1RR2vHY8sbjh8+B9WY5Ez8HXkfjt/eNj4FxZpgyTRGCeML3kWoMAG1aHRx7SNpbB2OVYEAg0Bl4NwwW8YjDFsAZJxuQMFj1yTvuTzqfmvMeK9try+uXs+CoumNtM18+GRNiPBzB3zg75xsMb1JX0dXk2TecbvWJGCsDd0nPO6jIO5PQdPLFAXfb3tzb8Ngd2dHnwO7t9Y1MTsCQNwg3JY+WOZFV3oz7OXEZn4hfsGu7vSWUYxFGB4UGOvLI6aVHnmR2e9F/DrRhIsHeyA5EkzFyDq1AhT4QQcbgZ99bpQCqK2uBazG3kOmOVmeBjy1E5khLcg2o6lG2QxAHgNXtReJ8OiuImhnjWSNxhkcZB6j5g7g8wRkUBJrX+NTi2yUtw4dZGk2JJbXEgHI5BLbjbZfdUB+E8RtDmzuEuYBjFtdZDqAD4Y7lQSegHeBveajN29lhz63wq/i5+KNFmXbSN2jO2SdvPFAWKcXDS6PVV05CscZIJkjiTI0bEaskdANjtXM/FVAkUWqAqZsZwQxUqRyXdmOG0ZzhckgiqeP0m2q502V+Mkk4syMk8ycHnWQelWyUFpo7yBRjxy2sgXc4xlQaAtvpoAkG2AOoht9s95oLsdH1fXXj5dakcIuXn8ZhjRSTqV1IcDLKoYcs42OfM1ax3kbRiVXQxldYkDAqVxnUG5YxvmtBvfSxC0jQ8Otbi/kBwTEpCA7gEvgnTn7WMYyc0B6IqgchivL+MXsfEuPWlrG4kjsRJNNhQQJQQAur3NozjkcjnyyXj9oL8mIRQ8MhK4MnerJJuN9LIcg/AKRnnmtr7Ddj4eF2/cxeJicySkANI3vxyUcgvT3kkkDY6UpQCuCa5oaA1fjHbeC2laKQMGG+wJyMkA7A9Qf2VC/wBJVr5P+F/8taR6SP8Ax7/1a/45K1g+7nVqFJ1Kak2eXiekJUqzpqK0+Z6JxL03WMLlO6nkI5lAuAeqnWynI+FV/a7tJY8VtlCyTQsRgSIGzoJHeRPhfEhwMrnGpFO+K864R6PWngeRpgJmAaNcNjrqDkgb6vDkZAxnfIraOyvo3vBbFgYz+kkwpYgkA4BXYrhsZG/XeuajXo1Zump6rieniY1qVJVIxvc9D7Mdq7REhtLZH0xqqKDqyFyFySwGeea3mvDuyts8V6I5EZHXGVYYI/SJj5HoeR6V7gK14TlG97WMsPVlVpqUlZ6q3yOaUpVjYUpSgFKUoBSlKAVpXpHnuoInms4Wld4WtwUIBiaSRFSQA8xknlyIXO2SNa9PHbSW0SK0tpDHJMrPI6kalj9gBeo1HV4hgju9uZrwrgHHZ7Odbi3kKSDrzDDIJVwdmUkDY+QPMCgPqv0fdmxw+xht9ID6dU2N9UrAaznrjZQfJRWyVVdl+Npe2sN1H7Mi5x91gSrKfgwI+VWtAKUpQClKUApSuCaA5rivF/TH2/bUbG0kZdJBnlRiCTzESsN8DYkg78vOtQ4J6UeI2+AZ+/UfZmGr3e3s+fnXr0OhcTWoqrG2vBPbf6mbqJOxvfpC4k654Lbnu5bu7UKApOLaYBpXyvQzmUEHB0htsYNeldnOBQ2UCW8CBUUDOAAXbABdyObHG5rzbgvpqt3K+t2zRkcpEIkAyMMcEBl+AztXqXDOIJcRJNESY3XUpKsuR0OGAOD8N+dcGIwlbDu1WNv3fgXUk+BKxSlK5yRSlKAUpQ0B8/8Apn4mYLxioBZkUDPIeOXf31pnZ/jzSv3cmnJBKkbct8Y+Ga9B9IwT6Yt9aF8MhKquohdUw1lMHKq2knbpWTtFwVA6zWtvpeXWkx1LgKoTG2r29SgbDq2dyDWVDEZMkX+6mFfAqtCpJRvL5a3tpYtvRtw9J0uRJrGkIAwbYBxJyHQg+Lyy3xz6BwizMUMMUpVnCHXgYVn9pyB5ZLYH7d68miuxZRERuwnkXcqSNIPLfbYHoeZq77D9q5tXdTBpkRTpk5smcAKxZvEDvgncYPMHbJSpPPiMuVX/ANnpfx+RalKpTVPCybcrcFrbwezsegcXsIn0O6+NGXQ4HiHjU6cgeySBkHbYeQItRXlnEPSV3txHawRkarqKN3bHhUTIjKoHMnB8Xk22edepitqcovVHVVozp2zq19Uc0pStDIUpSgFKUoBXmPpG9LcfD5fVoIhPMuO8JbCR5307bs2Om2MjmcivReI3yQRmSQ4UY+ZJCqB7ySB86+U+0/B7q64jdlLdyzSvLhR9h5MI2c43yOvPPkcOy/YTa5tdjxtOOXM8kyRQz+qrEm7MAneP3rpqziTSwQbHGot0Iqn412AFvBLNKXU4UQRr4y7M2lFZ8YLk7lVAwPnWXsj2PvbW7hlmj7tNbK/iBOAmc4U7jOnB38WK9bi4yYtPdAHSTkyKSSNxsQ+2c5zjO/yrJRqTn7nDf1N1FZNVqW3or4RLacLt4J10yL3hZfLVM7gH34IrbKg8H4gJ4xIFK7kEHoR7+o/Op1atWOcUpSgFKUoBUbiETPG6JIY2ZSBIoBKEjZgDsSPfUmurUB82+kXsjLHLBJb65zcoCI1V3aMIkaeJsnI3G5IqotfR7xN2ANuF2Jy7pjY4xlWOD8a9xvOEalQd5KhAlhDxEqQcI2rI2z4DgHbmDnNdUWGaVW8ZdB9oMo5ttpYAE5ydhtt51hT6cxsKVNKb0jH8fS50Rw0JXZ516H+wiXjtc3WkpC+n1Y+0zjn3q9EB+yfaIOdgQfoACqDstwlITLIgUCVi2w3zrYuSeuWJPzNbBXbWxtbF2nVepzuCg7IUpSsQKUpQCuDXNcGgPM+Owqt1M2QCWYZJ33IP5D5CsN5fEle8bODpXlzOM59+6/LHnWzSvaPIVaM6nkceNYSCe8lVmBcnbUj7c+W1YoOD2bOJDHIC0TSAvpKiNShLKu4X2hsADseVcU8I5Nu56sOklCKWTVGpR2iPIkjae8XJHj3ChyynCNjAGdzkb1tthwIzJ3jyhQckkMGJx4SWcEjkMbHO3MYrD3VmWVM3KnutegSldCr3mpTGjjBVkZTtjUQM5Iq0g4hBBD3axzd2Iw+diSJC7HOX1ash85HMVX/z4Ss6snO3Za0V9Ls5JY2bk3GKjfi+LfkeBdnmzfWp6G6iPMnnOpG53Jx1619Q155wjsXwz1hRFFL3kLCRWMxxlJWQEAvkjXGemNq9DrqpQcFqaY7EwryjkvZK2opSlanCKUpQClKw3cZZGUbEqQDkjcjbcbj4ijBq3H7xLnCAnu1Y5O4EjYwADyK4LfHmOhqHBbIpDIoB0kasZJU7kFjvjIB59BWO67LXPel41gwQudcsoII2wNGBp2DaTkaiTjO5zL2euj7QUb5yty/9zRHb3AivnMZhMZXqZo1GltrZcr3PUpunCOlua/mxHntRowxICkkBdtznOehJJPMfmaqeNlYqcDA2PnnOD+7/APddjuOCXYQ6RDIfuu5T/jRD/g/Z1w3nZq5kXJMWsbDJfSMkZ9h0foPtV09EQ6Qw9Z+2d4PjrysuK8eBlXq0pR04lh2EB0zbeEspB8204b9wStprU+zHB7yCcmZrXuO7YAQrMrGQtHpZ1eV1bwqw1ZzyHKtsr3JyzSbOF8RSlKqQKUpQCurVya8k9IMfHLyR4re3eK1BIGiWFWlHLU7d5qwfu7DB3BrfD0fbTyuSit27EN2Nlk4tCoXh4nie9ckoiMW0sia8swxpJVTs2M6sYwTXWG1RNbKkURydUgx5+LmNjkcjyPQ4rybhPYDjFvNFPHZsHjdXX9NB0OcHEnI8j7jXsElvO3Eobj1eYQ+ruJBqhKrJlDGSuvJdR3g1jzUA41Vl0l0XQoqnGhUUklbl6GtCvJXuiz4bxSOFktp541lYFoo2ZVYoXYKoBO5AA9/xwTV9mvnvtd2N4vfXcty1k2HbCKZYPCg2RfrfLn7ya3L0YWfGbeYRXqv6robHeSROUI9kKVctjpjcfCu6pgKVOhGcKsW7axvr9NzHO3Lgep0pSvPLClKUArg1zSgNVuOIQRzSKIDqjkGX1kHxaXZl81HeMWUHHi6lqwfSEBRGNuNDI6gaz7P6ONkZeWgsY1C7gjGw2FbaYVJyVXPnge78h+yuBbJv4F3xnwjfHs5+HSgZqsVzbskv8UTCKH09CSzBlwq7ESNKpABydW2+KzC/jR+7FsoOoKuCcZCpMQRoyoBmONjvtgZAqX2h4rbWgD3MLCPrMIS6rqJ1BigJUdSSADq5k5qRwS8tLuLvbbupIm8JZVGDpA8JBHQY2PKgMXZ545AXijCKoCKVL4ZRnGxUKcZOOZ3OcHarusccCqSVVQTzIAGccs451koBSlKAUpSgFKUoDU4+B3aiEi5YlR+kBklwTmAbZY6tkkPiGDqIAXUSJcHDrgEEsxXBGnv5Nm0xjWWxlhlX8J2395xGu+yRcuRKoLPI4YpkqWFyNOQRlMTez56z9vbLJ2X1Hd1wSNQCfWLmXXrOd2YPgn+bnrgQSYvom6wuJWBESrnv5N3Czhjg59ovH4ufh9wFdn4Vdl2YS+FtYK95J4A7HBUjbwqWAAAOQpDADB7r2cfQyF0bW0UjEpzdZe9bY5GGOeece+usnZhjrIeMFi5+rBBLNMwZ1bZmXvBjI+yfPaSCy4JBOmsTkMSVIYMSNoo0IAI2yys2B97zNWtV3BuHmBSpKnLs2QAM6iTvgc/ec1Y0ApSlAKUpQConEAGjdA4VmVlBJxglSB7/AH/KpdUnEuz6zSGQvjUFVlIyCoIYgb7ElV38gR12gEJeDnWp71FK9zhVYfZkbVkqq+Fs8goywGeVcwcKcY/SpgNqU6ySi61csCANRIDKSQNjuWy2rHe8GjhiJmukjUNrEsgVcS6O7RiSwGAdLafvAb1i4RYQT6ntblZE0Sx6ljLLpkCDSsgIVirIx2Jxr3A2zIObHhTLp/TQuAoJiEp0ELH3ZbIHLX4849r371tMc6McK6k4BwCDseR+Hvqll7OlipaX2SjDCt7SBguotISUIbdeuOYqXwjhTQs5MmvXgnZhuFC9XIxgeWfMmgLWlKUApSlAKUpQClKUBwyggggEHmPOq2x4FDAmi2QQKCxAi2GWJY5T2Tz6jYbDGBVnSgIneSL7Shx95Nj80J/uJ+ArLBcq+dJzjmOq/wBJTuPnWasNxaq+Cw3GcNyK556WG4+RoDNSohSROTCQeTYDfJgMH5gfGu0V4pIUgox+ywwT12PJtvuk0BJpSlAKUpQCuCcVzSgNV9HHaL1+0abVqIuJ0O4OB3rNGPlGyVtVROGewf6yb/nPUugFKUoBSlKAUrBPdKmAx3PJRuT8FG5+QrGXkfkBGPNsFvko2HxJPwoCRLKqgsxCgcySAB05mo5uWb6tCf5z5UfIY1H9mD512islBDEl2HJmOSOh0jkuRsdIGak0BRcc7LQ3qIl4DMqusgXOlQwBHJdyCCdmJq4trdY0VEVVRQFVVAAVQMAADYADpWWlAKUpQClKUApSlAKUpQClKUApSlAKUpQCuksYYFWAIPMEZB+RrvSgInqhX6tyP5rZZflk5XywDgeVPXCv1i6P5wOV+bYBHxYAVLpQHVHBAIIIIyCOo8xXaorWK5LISjHclMDJ82UgqT7yM1x3sie0usfeQbj4oTn8JJPlQEulYoLhXzpIOOY6j3EHcH41loCJwz2D/WTf856l1E4Z7B/rJv8AnPUl3ABJIAAySTsB5mgO1KiC8LfVKX/nE4X8WCSPeoIp6qW3kcn+YvhX548TeWCcHyoDs96uSq5dhzVMHB8mPJfmRXQRyP7TaB5JuT8XI/cACPvVJjQKAFAAGwAGAPgK70Bit7ZUzpHPmdyT/SY7n5mstKUApSlAKUpQClKUApSlAKUpQClKUApSlAKUpQClYbmYIuogkDyFYEvwRkJIR5hR+dYzxFOEssnrxsWUG1cm0qJ65/q5Pw/96euf6uT8P/eo6zS38mTkZLrBPdIntNg+XM/sFY/XP9XJ+H/vWPh2CZW04JfqN8aV2NZzxGaUYU3q/B6aX8PySoWTbMn0gnmfwt+VPpCPzP4W/KpVa1L2lKJxFmCMbV2EaA4LqtrFP4tzvqZtwOQG21Xy1u8vt9Svu7efoWk8sL7tnI5MA4YfBlAI+RrGL0ryfvB5MrBvxBcH4ED41rMvaa7jymqzuZc2zKYdSqVll7toyDI2GIBKPnB6rtvjm7ZzSIGhe3TPrbh5IpX1pDMI1RIkcMXwQWIO33d9mWt3l9vqPd28/Q2Oyv20kBdHjkOXBJ3kZhhV57Hqw+dSEaLIZ2d2G4LBsA9CFChQR5gZ99Ut/wBqGeyea0kiEsduty4khmZChhMgVTlNztvnI6iotvx+9F4tvI0JUd1rZLV8HWuo+I3Pg2wPZbz91Gq3eX2+ovHbz9DbRxCPzP4W/KufpBPM/hb8q894d20v5IZW0QaxFA6aoXQBppkjTw9+zSxsC/jGgApjfJA2jsv2ge6nuAdHdKkLw4B1YYyo+sk4PjjOMAbedMtbvL7fUXht5+hdfSEf3sfEEfvIqUprhlzzqp4bdBDIrEgBzpGDsMnlgVlPEOjUjGq1aV9eFrb3b4llDMm49hcUqJ9Ix/eP4W/Kn0jH94/hb8q261R765orklsS6VE+kY/vH8LflXI4hHkDVueWQR/eKdaod9c0TklsSqUpW5QUpSgFKUoBSlKAUpSgFKUoBSlKA4IqDJZlDqhIHmh9k/kan5rpJIFGScDzNY1qUJq8tLdvBr6/viWjJrgRra9DHSw0v90/3g9RUuq6WIz420oDsxHiP9HyHvqxUYrPCzqSvm1XZLhf6fzwfYiZpLhyGKi2XtS/1n/0WpdV8NwqGXUcZk2/AvQUxEoxnBydld/hiCbTSLCq88Etu+9Y9Wg7/wDXd0neezo+sxq9nbny2rKeIx/eP4W/Kuv0rF9/9x/KpeMw641I80PZz2fI1qw41w9FjWK2EYlmlIVbdFHeQDWZGC7A4AKtzORWM8ZsJoU72xPdPOmgS20RUyTa373TkjoxZufizvk1zF2dtVYMLiTY5xgYz3csTH2equuf6pPfmLw3slawxmIXJK6gw028EZBEUsWSYYV1HEmctk5Ue/Neu4f4kfuQ9lU2fItp+1Vs6vF3Ms2ZJYDAsIYyBFUyNoJwYtLru2AdYHUZrr7jfDTNHK9mJJNEMnrBtUJiBdkjLM/6RWVkbYDK6ayrwCBMNDeTRSqxImUIThoYYnRleNlZW7mNtxnUMgiuv8GLLUsneN3qJEscrKC8bRySSFwxTJLtI2scmHSp67hviR+5D2VTuvkWlpd2cky26wJ3seuPuzEmYEjaNxn7qE9yy45+AgeEkXVrYxRkmOJEJABKooyAWYA4HIFmOPNj5mq63aBJ5bjvPFKkSMNO2IzIVI2z/wCYf2Cpw4nF979zflRYzDfEjzQ9lPuvkSzUXho8J/pv/jNPpGP72PiCP3kU4YfAf6b/AOM1X2sKleOVp6S4O+xOVqLutiVilc1iuELKQDpJHPyrqlom0rmaInEOJBPCvify8vj+VR7XhrOe8m3PRfL4/lTh9usTYceMnZjyPwPn++rcV5NChLFy9piOzhDsX/W78jolJU1lhz/oAVzSlewc4pSlAKUpQClKUApSlAKUpQClKUBgvJtClsE46CqePiMZOqTUx6DA0r8Bnc+81fGsdebjaVWU04ystmrq+/FGtOUUmmvMgDjcfk37B+dPpyPyb9g/Op9KyzYv4i+31LXp93z9CB9OR+TfsH51Ca+QOzoxBbzQH5ZznFXlKyq08RVtmmtNV7rVn9JExnCPBefoUU/Fiylcg5BHskdPPUasOG2qGJCUUnHMqN96mmu61fCYSTrOdaWfS2q8fFsidVZbRVjD6lH+rT8I/KnqUf6tPwj8qkUr0+r0u6uSMs8tyP6lH+rT8I/KnqUf6tPwj8qkUp1el3VyQzy3I5so/wBWn4R+VQb4rCyMqAbMNhgZOMZx86tTUHjH1Z+K/wCKuTHUYQoSlBJNap221NKUm5JMieuA+1cfJY9v+IGs9rewooUPt8D8T0rXVrmvk4dO1YSzKKvu23+Weg8JF6X/AAbP9Kxff/cfyp9Kxff/AHH8q1ilb/5Lie7Hz/sp1KG7Nkl4hCwILAg9CD+VRl4isZwr608jnK/Akbj41SUrGfT9eTzZUnvr+teBZYOC0uzcYZQwBU5BrvVdwL6ofE/31Y19rharq0YVH2pPmebOOWTQpSlblBSl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4" name="AutoShape 4" descr="data:image/jpeg;base64,/9j/4AAQSkZJRgABAQAAAQABAAD/2wCEAAkGBxQSEhQSEhIUFRUXFhcYFxUXFRgeHxcaHRUYFhgYGBgZHCghHhwlGx4ZIjIhJSkrMC4uGCEzODMsNygtMCsBCgoKDg0OGhAQGzQkHyY0LCwvLDUuNSw2LiwsLDQsLC0vLCw3LSwsLCwsLCwsLCw3Liw0LCwsLCwsLCwsLCwsLP/AABEIALkBEAMBIgACEQEDEQH/xAAcAAEAAgIDAQAAAAAAAAAAAAAABAUDBgECBwj/xABMEAACAQMCAwQGBgQKCAcBAAABAgMABBESIQUxQQYTIlEHFDJhcYEVM0JSktEjU5GhFiRUYnJzlLGy0hdjgpOis9ThNENVg8HC8ET/xAAaAQEAAwEBAQAAAAAAAAAAAAAAAQIDBAUG/8QAMxEAAgECBAIHCAIDAQAAAAAAAAECAxEEEiFRMZEFFEFSYaHhEyJTcYGSsfDB0RYychX/2gAMAwEAAhEDEQA/APbLq5SNGkkZURQSzswAUDmSTsB76qE7UwP9R3lzsSGt43dDgkYEwHdZyMY1/HbeulhYi5ka5my6rIwt4z7CKhC97o5M7OrMHPJSoGNy1/QFMOIXbbrZqo8prhVb9kSSLjl9quC18/S1h9+ZJj06YiA69T0q5NVsPFcyrE0ToW73SW04IjYKSMHkcgj3GgMQtbz+VW/9kf8A6iufVbz+VW/9kf8A6iodh2xtpYreVS+mcLpwhbSS0cZV2TIBWSRUO+xz5Gs8fam2YKwdsNjSTG41BigVhkbqQ4OrljJ6GgsZfVbz+VW/9kf/AKiuqrfLjJtZdt/DLFv585Pft++ut12jjQoNEra0jcFYydnkWNR56ssPDzxWEdsLY6QheQssDqqoc6J2VY3wcEDLDOff5GgJJuL0f/z2zD3XMgx5c4D766ni8647yxmPm0Twuo3xnBdXIxvsmdjtnY2F/fRwIZJWCqOZOf7hvUSXtFbL7Uyj2ujfZALdPeP2igOtt2kt3YIXaJycBJ45ISxwThBKq6+R9nI2PlVvUQd1cxkFVkjbUrK65BwxVlZGHQgggjpVJdEcNxIufUyyK6c/VixCLImeUWSAyclzqGPECBs1U9zxsl2itoWnkU6XOQscbYzh5TncDGVQMw1DIqRxy6aKB2TGvZUzyDuwjQn+aGYE+7NZuG2KwRJEmcKMZYkljzZmY7lmOSSdySTQFcbS8kzruI4ARygj1MOY+tmBU7YP1Y3/AHm7PBtpbq8k/wDfMWOe38WEfn1/+Ku6jXloJNOXkXS2rwMVzsRhscxvnHmBQEGLs3bqMaGb+dJLK7H4vI5Y/M13/g/bfqh+JvzqqSxvVNiQ5xHA6XIL5LsWt8EE7FhpkOognGoDBfIwW9rxIGMNNqUOCx/QgkGK3yGxHjuw/rOy4f6vfGaEl5/B+2/VD8TfnUc9lYOj3Y9y394oHuCrMAB7gMCo9nb3pEwmkB/ROI8FRlyNAOVAIxoD5zznYfZGMKWl+rRr3zMoc5c9zkoShPeAR74XvAunByF1ZGTQgnr2bVc91c3kZP2vWpJfP7NyZF6+X9wrlrW8T2LmKQDpLAQTty7yJwBv10HHvrHwo3i6jOA+QNKoUGDh2bJONshFH9LPLeu8wujMSu0ZKeElNsNhvfpK6ieuSmPtCgOBx14iFu7cwg6R3yOHh1E4Cl8K6knbLIF3A1ZOKvK6SxK6lGUMrAhlIBBBGCCDzBHStb7OXZhuZuHOxYRok1uzHLNAxKlWPUxuNOfulM77kDZ6ViubhY0aR2CoilmZjgKoGSxPQAb1TRC6uBr1+qxkeBFRWlweTSFwUU430BTjbLcxQF9VdfcdtoPrrmCLfH6SZF38vERv7qir2Vtt+8WSbUMN3880oPPI0yOVUHO4UAHy2pYSQRSLDHbGHOpExEqKQuokLj7OEz8CvnQHX+GfDv8A1Cy/tUP+an8M+H/+oWX9qh/zV3Pam1DBTKQSHIzHIMhc5OSuMbMAftFSBkg1iftfaBSxlIAIBzFKDklwMKUycaHJwNgpJwN6AtF4nCRkTRf7xfzqUrAgEHIO4I61q17xzh8YkyqExrIxCwHcIkjsFYoFJxHJjfBKkZqMYOGalRNUDyF20wG5tiSCQ3eCEphjpOA+CdO2aA3Ola1Z203drLZ3LyIQNMN2rkEAEbSsomUk4Ot+823wcirXhHFVnDDSY5YyFlhYqWiYjUA2gkYI3BBwQaAwdmZB3Pdn24neN12yrBiRn3MhVxnmrqetW9UvFj6vILvOI8BLjPJUGdE2emgk6j9xiT7Aq5BoDk1rcnaW3+tZH1IpIOlc6WRJDjxdRp/ZWxucA1qKdoM6i1quBoCnG2HVcrqK7v004HskZ2oDj6Qs48L6toVNj4U8HdyQRL4VY5AdIxtuO6XbGDXYXFloZfUyEySwMSgKXWSJiQW2GhXGeWmpfDOK966B7dVLFsMOa4GrcFcgkb55DUu5zSz4iGtmd440ZQjae72GcEeDI3Dlk5jxKeXQBxHilssp7yJ2eLbWEGBpQXBwxIHhCq2PPGM1Ct5bFY2kFqFQNFGpCrlgIopIjgHw7LGADvlVzjpaXV+FELGJWMjBZWCllQAYbxAb4JIBO2NXwPaK8HrDRGNVQgMrafaY6DqJzjcsQNtyjb7VAKl+NW3IQMUADawRsvdawwGrPsRr8vfkVlvOK2ySTJJbkKhcO4C4bMUMjZUHJDB1HLmvLrXJ4+PERaEhSy5A3I0x40jR11YIOMaSN8YrmXi74RhDHl/WMnBIPduVjIbYkEAHOOW+w3EkMvuFyK0YZEKAs50sukhtba8jzLajnrnNccZ4etzbzW7khZY3jJHMBlKkj9tZLJGVcMEGOQQEADA6H35+WKqe3XHxYWM9zkBkQiMEZBkbwxjAO41Yz7gaElJ2b4i13waJxqZ4givnm7W0q6yPMuEyPe1btDKHVXU5VgCCOoIyD+ytU9FnB5LXhsCSnMjgzMMY0mQ69JHmM4PvzVrwJu6aS0YY7s6ofIwMfCBsANDZj0jOFWMn2hQFzSlYL6AyIyA6dQIz5fLqPdQFRJw+5ad2ExSLUcLqJyO6QLsPZ0yBzjPi1b8hnF9F3Wx9Y6rldb7r+kLrqxnLZTx4yuDjluvOzuo5acqCGGkDA3i0DYtyTGpR9nL885GOPgqhyWuF0aiVXzVXR2RvFjQunGMbZ38qA7jhl3sDdDIAOQSCTh8EqBsNRXbJzo+VSbayuFeNnmGhQdY1HxHSctuMYJwdP2dOxwTVbFwJDqAvMuoALDGRmN+fi+0GDnoSCeprrPwKN1P8bGCrBs+yQ0axrkF+S6WZRnYnPTcQSk4Vd4ObkZzkYZsYKMGHLqxBHMrjYnFXXCrdo4lRzlhnJyTzYnmdzz5mqK+4bHJMQLrS7FhoG+cRxDSRq+yFLDGMF89N7LhfCDDI7mVnDA4U/Zy3xOfAsa/7BP2jQktq0jtnMltxDhl1oy8krWbf0JRlT/suAfgze7G715p22uGu+M8NsItOLd1vZn5lQh8K46ZAx1+sU7Abgbh2wb+LaSARJNawsDyKS3cMMgI65R2GDtvvkVd1X8fszNBIiY14Dx55CVGEkRI22EiqeY5dKkcOuxNFHKudLorjPMBgDgjoaAkVhmt1ZkcjLJkqd9sjSf3Vmqj/AISxFioSQ4BPJNwGVBjx5yWZQBzyeVAVfEJLANlkdnhR00qZR4f0oZSA2HxpcjOcagRjUMxr6/4Ux7qQ4fS8ujVKsg7ppmfGkhwwKz5A5jI5EAyvpmzZjL3GQ8bOZNK5Yd2HcYzn2YlG/MoOm9cScSsyW/izNlZFbCA69X6Rl0hvEGEjPnyY+dAWFvwu0uo3IiJVjIjhu8U5zMjgqSCPrZfx7chjtY8DtXEU6xvnSSrNJISQ+WPeZc6z4jjVnGdsVDl4pAA7rASBIuTkAnWZdT4z5a9juc8h0lP2ihhATu5AACAoCbBYy7fbx4VHz6ZoC9iiCqFUYAAAHkAMCtS46xt+K2M+WC3CSWrgAYLAGaEk8+Yce7J8zW02dyJEDgEA52OMgglSDgkbEHka0v0uTaYLIhsN9I2pXffIZjt8KA3oitUngvbH/wAKgu7bKhbdnCSwr1EUjeGRAOSuQRyDEYFbZSgNQtPSNZFxFcNJZyn/AMu6jaIj/bbwY9+qtjguYZwrI8UowHUqytsRsykZ6HmPOst5ZxyoY5Y0kQ80dQyn4qRg1qN76KuFSkk2aqTjdHkXGABsqtpHLoKA3TFMVoH+hvhP8nf/AH8v+an+hvhP8nf/AH8v+agN+IFckVo0Hoqsocm1e6tXOP0kNzIDtnYgkgj3EVdcJuZLfvYbqYSiGISi4K6WMeXB70DbUun2hjI6ZByBfVVcV7S2ds2i4u4In2Oh5VDYOcHSTnGx3xXmcC3/AGj8bObLhZZgFU/pJwGxv0O+Qfsgg7MRW4cI9FvC7c6ltEkOAP0xMg+Ol8rn5UBg4z6WOGW+wuO/bGyQKXz5DVsufnWu8E4Bd8auBfcT7yG1jk1W1kRp1ANlGkU89sgkgFumFr0vh3AbW3Ja3tbeFjzMUKIT8SoHvqxoAKrON2LOEkh0CeIloy+dJyNLxvgg6WHxwwRsHSBVnSgNcsO2Vu0nq87eq3PWCchSdyoMbnwyKSDgqTnyByK2OoXFeEQXKd3cQxyp911Bx7xnkfeK1ZvR73QxYX13Zr+rWTvIx/RSXOD8DQG239ksqhWzgMGGPd0+BGVPuY1Wxdmo11aXkXUoVsFdwqd2nNdtK7ArjPXNUL8H42nhTiVtIN/FLahW5nYhDp5Y3GK6/RvHv5dY/wBnagLn+CMOMapBsyjBQYDRpE+AExuqKNxtjbFZ7fs1Ejq4ZyV5BipA8IXHs5xgZxnGSfM1RR2vHY8sbjh8+B9WY5Ez8HXkfjt/eNj4FxZpgyTRGCeML3kWoMAG1aHRx7SNpbB2OVYEAg0Bl4NwwW8YjDFsAZJxuQMFj1yTvuTzqfmvMeK9try+uXs+CoumNtM18+GRNiPBzB3zg75xsMb1JX0dXk2TecbvWJGCsDd0nPO6jIO5PQdPLFAXfb3tzb8Ngd2dHnwO7t9Y1MTsCQNwg3JY+WOZFV3oz7OXEZn4hfsGu7vSWUYxFGB4UGOvLI6aVHnmR2e9F/DrRhIsHeyA5EkzFyDq1AhT4QQcbgZ99bpQCqK2uBazG3kOmOVmeBjy1E5khLcg2o6lG2QxAHgNXtReJ8OiuImhnjWSNxhkcZB6j5g7g8wRkUBJrX+NTi2yUtw4dZGk2JJbXEgHI5BLbjbZfdUB+E8RtDmzuEuYBjFtdZDqAD4Y7lQSegHeBveajN29lhz63wq/i5+KNFmXbSN2jO2SdvPFAWKcXDS6PVV05CscZIJkjiTI0bEaskdANjtXM/FVAkUWqAqZsZwQxUqRyXdmOG0ZzhckgiqeP0m2q502V+Mkk4syMk8ycHnWQelWyUFpo7yBRjxy2sgXc4xlQaAtvpoAkG2AOoht9s95oLsdH1fXXj5dakcIuXn8ZhjRSTqV1IcDLKoYcs42OfM1ax3kbRiVXQxldYkDAqVxnUG5YxvmtBvfSxC0jQ8Otbi/kBwTEpCA7gEvgnTn7WMYyc0B6IqgchivL+MXsfEuPWlrG4kjsRJNNhQQJQQAur3NozjkcjnyyXj9oL8mIRQ8MhK4MnerJJuN9LIcg/AKRnnmtr7Ddj4eF2/cxeJicySkANI3vxyUcgvT3kkkDY6UpQCuCa5oaA1fjHbeC2laKQMGG+wJyMkA7A9Qf2VC/wBJVr5P+F/8taR6SP8Ax7/1a/45K1g+7nVqFJ1Kak2eXiekJUqzpqK0+Z6JxL03WMLlO6nkI5lAuAeqnWynI+FV/a7tJY8VtlCyTQsRgSIGzoJHeRPhfEhwMrnGpFO+K864R6PWngeRpgJmAaNcNjrqDkgb6vDkZAxnfIraOyvo3vBbFgYz+kkwpYgkA4BXYrhsZG/XeuajXo1Zump6rieniY1qVJVIxvc9D7Mdq7REhtLZH0xqqKDqyFyFySwGeea3mvDuyts8V6I5EZHXGVYYI/SJj5HoeR6V7gK14TlG97WMsPVlVpqUlZ6q3yOaUpVjYUpSgFKUoBSlKAVpXpHnuoInms4Wld4WtwUIBiaSRFSQA8xknlyIXO2SNa9PHbSW0SK0tpDHJMrPI6kalj9gBeo1HV4hgju9uZrwrgHHZ7Odbi3kKSDrzDDIJVwdmUkDY+QPMCgPqv0fdmxw+xht9ID6dU2N9UrAaznrjZQfJRWyVVdl+Npe2sN1H7Mi5x91gSrKfgwI+VWtAKUpQClKUApSuCaA5rivF/TH2/bUbG0kZdJBnlRiCTzESsN8DYkg78vOtQ4J6UeI2+AZ+/UfZmGr3e3s+fnXr0OhcTWoqrG2vBPbf6mbqJOxvfpC4k654Lbnu5bu7UKApOLaYBpXyvQzmUEHB0htsYNeldnOBQ2UCW8CBUUDOAAXbABdyObHG5rzbgvpqt3K+t2zRkcpEIkAyMMcEBl+AztXqXDOIJcRJNESY3XUpKsuR0OGAOD8N+dcGIwlbDu1WNv3fgXUk+BKxSlK5yRSlKAUpQ0B8/8Apn4mYLxioBZkUDPIeOXf31pnZ/jzSv3cmnJBKkbct8Y+Ga9B9IwT6Yt9aF8MhKquohdUw1lMHKq2knbpWTtFwVA6zWtvpeXWkx1LgKoTG2r29SgbDq2dyDWVDEZMkX+6mFfAqtCpJRvL5a3tpYtvRtw9J0uRJrGkIAwbYBxJyHQg+Lyy3xz6BwizMUMMUpVnCHXgYVn9pyB5ZLYH7d68miuxZRERuwnkXcqSNIPLfbYHoeZq77D9q5tXdTBpkRTpk5smcAKxZvEDvgncYPMHbJSpPPiMuVX/ANnpfx+RalKpTVPCybcrcFrbwezsegcXsIn0O6+NGXQ4HiHjU6cgeySBkHbYeQItRXlnEPSV3txHawRkarqKN3bHhUTIjKoHMnB8Xk22edepitqcovVHVVozp2zq19Uc0pStDIUpSgFKUoBXmPpG9LcfD5fVoIhPMuO8JbCR5307bs2Om2MjmcivReI3yQRmSQ4UY+ZJCqB7ySB86+U+0/B7q64jdlLdyzSvLhR9h5MI2c43yOvPPkcOy/YTa5tdjxtOOXM8kyRQz+qrEm7MAneP3rpqziTSwQbHGot0Iqn412AFvBLNKXU4UQRr4y7M2lFZ8YLk7lVAwPnWXsj2PvbW7hlmj7tNbK/iBOAmc4U7jOnB38WK9bi4yYtPdAHSTkyKSSNxsQ+2c5zjO/yrJRqTn7nDf1N1FZNVqW3or4RLacLt4J10yL3hZfLVM7gH34IrbKg8H4gJ4xIFK7kEHoR7+o/Op1atWOcUpSgFKUoBUbiETPG6JIY2ZSBIoBKEjZgDsSPfUmurUB82+kXsjLHLBJb65zcoCI1V3aMIkaeJsnI3G5IqotfR7xN2ANuF2Jy7pjY4xlWOD8a9xvOEalQd5KhAlhDxEqQcI2rI2z4DgHbmDnNdUWGaVW8ZdB9oMo5ttpYAE5ydhtt51hT6cxsKVNKb0jH8fS50Rw0JXZ516H+wiXjtc3WkpC+n1Y+0zjn3q9EB+yfaIOdgQfoACqDstwlITLIgUCVi2w3zrYuSeuWJPzNbBXbWxtbF2nVepzuCg7IUpSsQKUpQCuDXNcGgPM+Owqt1M2QCWYZJ33IP5D5CsN5fEle8bODpXlzOM59+6/LHnWzSvaPIVaM6nkceNYSCe8lVmBcnbUj7c+W1YoOD2bOJDHIC0TSAvpKiNShLKu4X2hsADseVcU8I5Nu56sOklCKWTVGpR2iPIkjae8XJHj3ChyynCNjAGdzkb1tthwIzJ3jyhQckkMGJx4SWcEjkMbHO3MYrD3VmWVM3KnutegSldCr3mpTGjjBVkZTtjUQM5Iq0g4hBBD3axzd2Iw+diSJC7HOX1ash85HMVX/z4Ss6snO3Za0V9Ls5JY2bk3GKjfi+LfkeBdnmzfWp6G6iPMnnOpG53Jx1619Q155wjsXwz1hRFFL3kLCRWMxxlJWQEAvkjXGemNq9DrqpQcFqaY7EwryjkvZK2opSlanCKUpQClKw3cZZGUbEqQDkjcjbcbj4ijBq3H7xLnCAnu1Y5O4EjYwADyK4LfHmOhqHBbIpDIoB0kasZJU7kFjvjIB59BWO67LXPel41gwQudcsoII2wNGBp2DaTkaiTjO5zL2euj7QUb5yty/9zRHb3AivnMZhMZXqZo1GltrZcr3PUpunCOlua/mxHntRowxICkkBdtznOehJJPMfmaqeNlYqcDA2PnnOD+7/APddjuOCXYQ6RDIfuu5T/jRD/g/Z1w3nZq5kXJMWsbDJfSMkZ9h0foPtV09EQ6Qw9Z+2d4PjrysuK8eBlXq0pR04lh2EB0zbeEspB8204b9wStprU+zHB7yCcmZrXuO7YAQrMrGQtHpZ1eV1bwqw1ZzyHKtsr3JyzSbOF8RSlKqQKUpQCurVya8k9IMfHLyR4re3eK1BIGiWFWlHLU7d5qwfu7DB3BrfD0fbTyuSit27EN2Nlk4tCoXh4nie9ckoiMW0sia8swxpJVTs2M6sYwTXWG1RNbKkURydUgx5+LmNjkcjyPQ4rybhPYDjFvNFPHZsHjdXX9NB0OcHEnI8j7jXsElvO3Eobj1eYQ+ruJBqhKrJlDGSuvJdR3g1jzUA41Vl0l0XQoqnGhUUklbl6GtCvJXuiz4bxSOFktp541lYFoo2ZVYoXYKoBO5AA9/xwTV9mvnvtd2N4vfXcty1k2HbCKZYPCg2RfrfLn7ya3L0YWfGbeYRXqv6robHeSROUI9kKVctjpjcfCu6pgKVOhGcKsW7axvr9NzHO3Lgep0pSvPLClKUArg1zSgNVuOIQRzSKIDqjkGX1kHxaXZl81HeMWUHHi6lqwfSEBRGNuNDI6gaz7P6ONkZeWgsY1C7gjGw2FbaYVJyVXPnge78h+yuBbJv4F3xnwjfHs5+HSgZqsVzbskv8UTCKH09CSzBlwq7ESNKpABydW2+KzC/jR+7FsoOoKuCcZCpMQRoyoBmONjvtgZAqX2h4rbWgD3MLCPrMIS6rqJ1BigJUdSSADq5k5qRwS8tLuLvbbupIm8JZVGDpA8JBHQY2PKgMXZ545AXijCKoCKVL4ZRnGxUKcZOOZ3OcHarusccCqSVVQTzIAGccs451koBSlKAUpSgFKUoDU4+B3aiEi5YlR+kBklwTmAbZY6tkkPiGDqIAXUSJcHDrgEEsxXBGnv5Nm0xjWWxlhlX8J2395xGu+yRcuRKoLPI4YpkqWFyNOQRlMTez56z9vbLJ2X1Hd1wSNQCfWLmXXrOd2YPgn+bnrgQSYvom6wuJWBESrnv5N3Czhjg59ovH4ufh9wFdn4Vdl2YS+FtYK95J4A7HBUjbwqWAAAOQpDADB7r2cfQyF0bW0UjEpzdZe9bY5GGOeece+usnZhjrIeMFi5+rBBLNMwZ1bZmXvBjI+yfPaSCy4JBOmsTkMSVIYMSNoo0IAI2yys2B97zNWtV3BuHmBSpKnLs2QAM6iTvgc/ec1Y0ApSlAKUpQConEAGjdA4VmVlBJxglSB7/AH/KpdUnEuz6zSGQvjUFVlIyCoIYgb7ElV38gR12gEJeDnWp71FK9zhVYfZkbVkqq+Fs8goywGeVcwcKcY/SpgNqU6ySi61csCANRIDKSQNjuWy2rHe8GjhiJmukjUNrEsgVcS6O7RiSwGAdLafvAb1i4RYQT6ntblZE0Sx6ljLLpkCDSsgIVirIx2Jxr3A2zIObHhTLp/TQuAoJiEp0ELH3ZbIHLX4849r371tMc6McK6k4BwCDseR+Hvqll7OlipaX2SjDCt7SBguotISUIbdeuOYqXwjhTQs5MmvXgnZhuFC9XIxgeWfMmgLWlKUApSlAKUpQClKUBwyggggEHmPOq2x4FDAmi2QQKCxAi2GWJY5T2Tz6jYbDGBVnSgIneSL7Shx95Nj80J/uJ+ArLBcq+dJzjmOq/wBJTuPnWasNxaq+Cw3GcNyK556WG4+RoDNSohSROTCQeTYDfJgMH5gfGu0V4pIUgox+ywwT12PJtvuk0BJpSlAKUpQCuCcVzSgNV9HHaL1+0abVqIuJ0O4OB3rNGPlGyVtVROGewf6yb/nPUugFKUoBSlKAUrBPdKmAx3PJRuT8FG5+QrGXkfkBGPNsFvko2HxJPwoCRLKqgsxCgcySAB05mo5uWb6tCf5z5UfIY1H9mD512islBDEl2HJmOSOh0jkuRsdIGak0BRcc7LQ3qIl4DMqusgXOlQwBHJdyCCdmJq4trdY0VEVVRQFVVAAVQMAADYADpWWlAKUpQClKUApSlAKUpQClKUApSlAKUpQCuksYYFWAIPMEZB+RrvSgInqhX6tyP5rZZflk5XywDgeVPXCv1i6P5wOV+bYBHxYAVLpQHVHBAIIIIyCOo8xXaorWK5LISjHclMDJ82UgqT7yM1x3sie0usfeQbj4oTn8JJPlQEulYoLhXzpIOOY6j3EHcH41loCJwz2D/WTf856l1E4Z7B/rJv8AnPUl3ABJIAAySTsB5mgO1KiC8LfVKX/nE4X8WCSPeoIp6qW3kcn+YvhX548TeWCcHyoDs96uSq5dhzVMHB8mPJfmRXQRyP7TaB5JuT8XI/cACPvVJjQKAFAAGwAGAPgK70Bit7ZUzpHPmdyT/SY7n5mstKUApSlAKUpQClKUApSlAKUpQClKUApSlAKUpQClYbmYIuogkDyFYEvwRkJIR5hR+dYzxFOEssnrxsWUG1cm0qJ65/q5Pw/96euf6uT8P/eo6zS38mTkZLrBPdIntNg+XM/sFY/XP9XJ+H/vWPh2CZW04JfqN8aV2NZzxGaUYU3q/B6aX8PySoWTbMn0gnmfwt+VPpCPzP4W/KpVa1L2lKJxFmCMbV2EaA4LqtrFP4tzvqZtwOQG21Xy1u8vt9Svu7efoWk8sL7tnI5MA4YfBlAI+RrGL0ryfvB5MrBvxBcH4ED41rMvaa7jymqzuZc2zKYdSqVll7toyDI2GIBKPnB6rtvjm7ZzSIGhe3TPrbh5IpX1pDMI1RIkcMXwQWIO33d9mWt3l9vqPd28/Q2Oyv20kBdHjkOXBJ3kZhhV57Hqw+dSEaLIZ2d2G4LBsA9CFChQR5gZ99Ut/wBqGeyea0kiEsduty4khmZChhMgVTlNztvnI6iotvx+9F4tvI0JUd1rZLV8HWuo+I3Pg2wPZbz91Gq3eX2+ovHbz9DbRxCPzP4W/KufpBPM/hb8q894d20v5IZW0QaxFA6aoXQBppkjTw9+zSxsC/jGgApjfJA2jsv2ge6nuAdHdKkLw4B1YYyo+sk4PjjOMAbedMtbvL7fUXht5+hdfSEf3sfEEfvIqUprhlzzqp4bdBDIrEgBzpGDsMnlgVlPEOjUjGq1aV9eFrb3b4llDMm49hcUqJ9Ix/eP4W/Kn0jH94/hb8q261R765orklsS6VE+kY/vH8LflXI4hHkDVueWQR/eKdaod9c0TklsSqUpW5QUpSgFKUoBSlKAUpSgFKUoBSlKA4IqDJZlDqhIHmh9k/kan5rpJIFGScDzNY1qUJq8tLdvBr6/viWjJrgRra9DHSw0v90/3g9RUuq6WIz420oDsxHiP9HyHvqxUYrPCzqSvm1XZLhf6fzwfYiZpLhyGKi2XtS/1n/0WpdV8NwqGXUcZk2/AvQUxEoxnBydld/hiCbTSLCq88Etu+9Y9Wg7/wDXd0neezo+sxq9nbny2rKeIx/eP4W/Kuv0rF9/9x/KpeMw641I80PZz2fI1qw41w9FjWK2EYlmlIVbdFHeQDWZGC7A4AKtzORWM8ZsJoU72xPdPOmgS20RUyTa373TkjoxZufizvk1zF2dtVYMLiTY5xgYz3csTH2equuf6pPfmLw3slawxmIXJK6gw028EZBEUsWSYYV1HEmctk5Ue/Neu4f4kfuQ9lU2fItp+1Vs6vF3Ms2ZJYDAsIYyBFUyNoJwYtLru2AdYHUZrr7jfDTNHK9mJJNEMnrBtUJiBdkjLM/6RWVkbYDK6ayrwCBMNDeTRSqxImUIThoYYnRleNlZW7mNtxnUMgiuv8GLLUsneN3qJEscrKC8bRySSFwxTJLtI2scmHSp67hviR+5D2VTuvkWlpd2cky26wJ3seuPuzEmYEjaNxn7qE9yy45+AgeEkXVrYxRkmOJEJABKooyAWYA4HIFmOPNj5mq63aBJ5bjvPFKkSMNO2IzIVI2z/wCYf2Cpw4nF979zflRYzDfEjzQ9lPuvkSzUXho8J/pv/jNPpGP72PiCP3kU4YfAf6b/AOM1X2sKleOVp6S4O+xOVqLutiVilc1iuELKQDpJHPyrqlom0rmaInEOJBPCvify8vj+VR7XhrOe8m3PRfL4/lTh9usTYceMnZjyPwPn++rcV5NChLFy9piOzhDsX/W78jolJU1lhz/oAVzSlewc4pSlAKUpQClKUApSlAKUpQClKUBgvJtClsE46CqePiMZOqTUx6DA0r8Bnc+81fGsdebjaVWU04ystmrq+/FGtOUUmmvMgDjcfk37B+dPpyPyb9g/Op9KyzYv4i+31LXp93z9CB9OR+TfsH51Ca+QOzoxBbzQH5ZznFXlKyq08RVtmmtNV7rVn9JExnCPBefoUU/Fiylcg5BHskdPPUasOG2qGJCUUnHMqN96mmu61fCYSTrOdaWfS2q8fFsidVZbRVjD6lH+rT8I/KnqUf6tPwj8qkUr0+r0u6uSMs8tyP6lH+rT8I/KnqUf6tPwj8qkUp1el3VyQzy3I5so/wBWn4R+VQb4rCyMqAbMNhgZOMZx86tTUHjH1Z+K/wCKuTHUYQoSlBJNap221NKUm5JMieuA+1cfJY9v+IGs9rewooUPt8D8T0rXVrmvk4dO1YSzKKvu23+Weg8JF6X/AAbP9Kxff/cfyp9Kxff/AHH8q1ilb/5Lie7Hz/sp1KG7Nkl4hCwILAg9CD+VRl4isZwr608jnK/Akbj41SUrGfT9eTzZUnvr+teBZYOC0uzcYZQwBU5BrvVdwL6ofE/31Y19rharq0YVH2pPmebOOWTQpSlblBSl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6" name="AutoShape 6" descr="data:image/jpeg;base64,/9j/4AAQSkZJRgABAQAAAQABAAD/2wCEAAkGBxQSEhQSEhIUFRUXFhcYFxUXFRgeHxcaHRUYFhgYGBgZHCghHhwlGx4ZIjIhJSkrMC4uGCEzODMsNygtMCsBCgoKDg0OGhAQGzQkHyY0LCwvLDUuNSw2LiwsLDQsLC0vLCw3LSwsLCwsLCwsLCw3Liw0LCwsLCwsLCwsLCwsLP/AABEIALkBEAMBIgACEQEDEQH/xAAcAAEAAgIDAQAAAAAAAAAAAAAABAUDBgECBwj/xABMEAACAQMCAwQGBgQKCAcBAAABAgMABBESIQUxQQYTIlEHFDJhcYEVM0JSktEjU5GhFiRUYnJzlLGy0hdjgpOis9ThNENVg8HC8ET/xAAaAQEAAwEBAQAAAAAAAAAAAAAAAQIDBAUG/8QAMxEAAgECBAIHCAIDAQAAAAAAAAECAxEEEiFRMZEFFEFSYaHhEyJTcYGSsfDB0RYychX/2gAMAwEAAhEDEQA/APbLq5SNGkkZURQSzswAUDmSTsB76qE7UwP9R3lzsSGt43dDgkYEwHdZyMY1/HbeulhYi5ka5my6rIwt4z7CKhC97o5M7OrMHPJSoGNy1/QFMOIXbbrZqo8prhVb9kSSLjl9quC18/S1h9+ZJj06YiA69T0q5NVsPFcyrE0ToW73SW04IjYKSMHkcgj3GgMQtbz+VW/9kf8A6iufVbz+VW/9kf8A6iodh2xtpYreVS+mcLpwhbSS0cZV2TIBWSRUO+xz5Gs8fam2YKwdsNjSTG41BigVhkbqQ4OrljJ6GgsZfVbz+VW/9kf/AKiuqrfLjJtZdt/DLFv585Pft++ut12jjQoNEra0jcFYydnkWNR56ssPDzxWEdsLY6QheQssDqqoc6J2VY3wcEDLDOff5GgJJuL0f/z2zD3XMgx5c4D766ni8647yxmPm0Twuo3xnBdXIxvsmdjtnY2F/fRwIZJWCqOZOf7hvUSXtFbL7Uyj2ujfZALdPeP2igOtt2kt3YIXaJycBJ45ISxwThBKq6+R9nI2PlVvUQd1cxkFVkjbUrK65BwxVlZGHQgggjpVJdEcNxIufUyyK6c/VixCLImeUWSAyclzqGPECBs1U9zxsl2itoWnkU6XOQscbYzh5TncDGVQMw1DIqRxy6aKB2TGvZUzyDuwjQn+aGYE+7NZuG2KwRJEmcKMZYkljzZmY7lmOSSdySTQFcbS8kzruI4ARygj1MOY+tmBU7YP1Y3/AHm7PBtpbq8k/wDfMWOe38WEfn1/+Ku6jXloJNOXkXS2rwMVzsRhscxvnHmBQEGLs3bqMaGb+dJLK7H4vI5Y/M13/g/bfqh+JvzqqSxvVNiQ5xHA6XIL5LsWt8EE7FhpkOognGoDBfIwW9rxIGMNNqUOCx/QgkGK3yGxHjuw/rOy4f6vfGaEl5/B+2/VD8TfnUc9lYOj3Y9y394oHuCrMAB7gMCo9nb3pEwmkB/ROI8FRlyNAOVAIxoD5zznYfZGMKWl+rRr3zMoc5c9zkoShPeAR74XvAunByF1ZGTQgnr2bVc91c3kZP2vWpJfP7NyZF6+X9wrlrW8T2LmKQDpLAQTty7yJwBv10HHvrHwo3i6jOA+QNKoUGDh2bJONshFH9LPLeu8wujMSu0ZKeElNsNhvfpK6ieuSmPtCgOBx14iFu7cwg6R3yOHh1E4Cl8K6knbLIF3A1ZOKvK6SxK6lGUMrAhlIBBBGCCDzBHStb7OXZhuZuHOxYRok1uzHLNAxKlWPUxuNOfulM77kDZ6ViubhY0aR2CoilmZjgKoGSxPQAb1TRC6uBr1+qxkeBFRWlweTSFwUU430BTjbLcxQF9VdfcdtoPrrmCLfH6SZF38vERv7qir2Vtt+8WSbUMN3880oPPI0yOVUHO4UAHy2pYSQRSLDHbGHOpExEqKQuokLj7OEz8CvnQHX+GfDv8A1Cy/tUP+an8M+H/+oWX9qh/zV3Pam1DBTKQSHIzHIMhc5OSuMbMAftFSBkg1iftfaBSxlIAIBzFKDklwMKUycaHJwNgpJwN6AtF4nCRkTRf7xfzqUrAgEHIO4I61q17xzh8YkyqExrIxCwHcIkjsFYoFJxHJjfBKkZqMYOGalRNUDyF20wG5tiSCQ3eCEphjpOA+CdO2aA3Ola1Z203drLZ3LyIQNMN2rkEAEbSsomUk4Ot+823wcirXhHFVnDDSY5YyFlhYqWiYjUA2gkYI3BBwQaAwdmZB3Pdn24neN12yrBiRn3MhVxnmrqetW9UvFj6vILvOI8BLjPJUGdE2emgk6j9xiT7Aq5BoDk1rcnaW3+tZH1IpIOlc6WRJDjxdRp/ZWxucA1qKdoM6i1quBoCnG2HVcrqK7v004HskZ2oDj6Qs48L6toVNj4U8HdyQRL4VY5AdIxtuO6XbGDXYXFloZfUyEySwMSgKXWSJiQW2GhXGeWmpfDOK966B7dVLFsMOa4GrcFcgkb55DUu5zSz4iGtmd440ZQjae72GcEeDI3Dlk5jxKeXQBxHilssp7yJ2eLbWEGBpQXBwxIHhCq2PPGM1Ct5bFY2kFqFQNFGpCrlgIopIjgHw7LGADvlVzjpaXV+FELGJWMjBZWCllQAYbxAb4JIBO2NXwPaK8HrDRGNVQgMrafaY6DqJzjcsQNtyjb7VAKl+NW3IQMUADawRsvdawwGrPsRr8vfkVlvOK2ySTJJbkKhcO4C4bMUMjZUHJDB1HLmvLrXJ4+PERaEhSy5A3I0x40jR11YIOMaSN8YrmXi74RhDHl/WMnBIPduVjIbYkEAHOOW+w3EkMvuFyK0YZEKAs50sukhtba8jzLajnrnNccZ4etzbzW7khZY3jJHMBlKkj9tZLJGVcMEGOQQEADA6H35+WKqe3XHxYWM9zkBkQiMEZBkbwxjAO41Yz7gaElJ2b4i13waJxqZ4givnm7W0q6yPMuEyPe1btDKHVXU5VgCCOoIyD+ytU9FnB5LXhsCSnMjgzMMY0mQ69JHmM4PvzVrwJu6aS0YY7s6ofIwMfCBsANDZj0jOFWMn2hQFzSlYL6AyIyA6dQIz5fLqPdQFRJw+5ad2ExSLUcLqJyO6QLsPZ0yBzjPi1b8hnF9F3Wx9Y6rldb7r+kLrqxnLZTx4yuDjluvOzuo5acqCGGkDA3i0DYtyTGpR9nL885GOPgqhyWuF0aiVXzVXR2RvFjQunGMbZ38qA7jhl3sDdDIAOQSCTh8EqBsNRXbJzo+VSbayuFeNnmGhQdY1HxHSctuMYJwdP2dOxwTVbFwJDqAvMuoALDGRmN+fi+0GDnoSCeprrPwKN1P8bGCrBs+yQ0axrkF+S6WZRnYnPTcQSk4Vd4ObkZzkYZsYKMGHLqxBHMrjYnFXXCrdo4lRzlhnJyTzYnmdzz5mqK+4bHJMQLrS7FhoG+cRxDSRq+yFLDGMF89N7LhfCDDI7mVnDA4U/Zy3xOfAsa/7BP2jQktq0jtnMltxDhl1oy8krWbf0JRlT/suAfgze7G715p22uGu+M8NsItOLd1vZn5lQh8K46ZAx1+sU7Abgbh2wb+LaSARJNawsDyKS3cMMgI65R2GDtvvkVd1X8fszNBIiY14Dx55CVGEkRI22EiqeY5dKkcOuxNFHKudLorjPMBgDgjoaAkVhmt1ZkcjLJkqd9sjSf3Vmqj/AISxFioSQ4BPJNwGVBjx5yWZQBzyeVAVfEJLANlkdnhR00qZR4f0oZSA2HxpcjOcagRjUMxr6/4Ux7qQ4fS8ujVKsg7ppmfGkhwwKz5A5jI5EAyvpmzZjL3GQ8bOZNK5Yd2HcYzn2YlG/MoOm9cScSsyW/izNlZFbCA69X6Rl0hvEGEjPnyY+dAWFvwu0uo3IiJVjIjhu8U5zMjgqSCPrZfx7chjtY8DtXEU6xvnSSrNJISQ+WPeZc6z4jjVnGdsVDl4pAA7rASBIuTkAnWZdT4z5a9juc8h0lP2ihhATu5AACAoCbBYy7fbx4VHz6ZoC9iiCqFUYAAAHkAMCtS46xt+K2M+WC3CSWrgAYLAGaEk8+Yce7J8zW02dyJEDgEA52OMgglSDgkbEHka0v0uTaYLIhsN9I2pXffIZjt8KA3oitUngvbH/wAKgu7bKhbdnCSwr1EUjeGRAOSuQRyDEYFbZSgNQtPSNZFxFcNJZyn/AMu6jaIj/bbwY9+qtjguYZwrI8UowHUqytsRsykZ6HmPOst5ZxyoY5Y0kQ80dQyn4qRg1qN76KuFSkk2aqTjdHkXGABsqtpHLoKA3TFMVoH+hvhP8nf/AH8v+an+hvhP8nf/AH8v+agN+IFckVo0Hoqsocm1e6tXOP0kNzIDtnYgkgj3EVdcJuZLfvYbqYSiGISi4K6WMeXB70DbUun2hjI6ZByBfVVcV7S2ds2i4u4In2Oh5VDYOcHSTnGx3xXmcC3/AGj8bObLhZZgFU/pJwGxv0O+Qfsgg7MRW4cI9FvC7c6ltEkOAP0xMg+Ol8rn5UBg4z6WOGW+wuO/bGyQKXz5DVsufnWu8E4Bd8auBfcT7yG1jk1W1kRp1ANlGkU89sgkgFumFr0vh3AbW3Ja3tbeFjzMUKIT8SoHvqxoAKrON2LOEkh0CeIloy+dJyNLxvgg6WHxwwRsHSBVnSgNcsO2Vu0nq87eq3PWCchSdyoMbnwyKSDgqTnyByK2OoXFeEQXKd3cQxyp911Bx7xnkfeK1ZvR73QxYX13Zr+rWTvIx/RSXOD8DQG239ksqhWzgMGGPd0+BGVPuY1Wxdmo11aXkXUoVsFdwqd2nNdtK7ArjPXNUL8H42nhTiVtIN/FLahW5nYhDp5Y3GK6/RvHv5dY/wBnagLn+CMOMapBsyjBQYDRpE+AExuqKNxtjbFZ7fs1Ejq4ZyV5BipA8IXHs5xgZxnGSfM1RR2vHY8sbjh8+B9WY5Ez8HXkfjt/eNj4FxZpgyTRGCeML3kWoMAG1aHRx7SNpbB2OVYEAg0Bl4NwwW8YjDFsAZJxuQMFj1yTvuTzqfmvMeK9try+uXs+CoumNtM18+GRNiPBzB3zg75xsMb1JX0dXk2TecbvWJGCsDd0nPO6jIO5PQdPLFAXfb3tzb8Ngd2dHnwO7t9Y1MTsCQNwg3JY+WOZFV3oz7OXEZn4hfsGu7vSWUYxFGB4UGOvLI6aVHnmR2e9F/DrRhIsHeyA5EkzFyDq1AhT4QQcbgZ99bpQCqK2uBazG3kOmOVmeBjy1E5khLcg2o6lG2QxAHgNXtReJ8OiuImhnjWSNxhkcZB6j5g7g8wRkUBJrX+NTi2yUtw4dZGk2JJbXEgHI5BLbjbZfdUB+E8RtDmzuEuYBjFtdZDqAD4Y7lQSegHeBveajN29lhz63wq/i5+KNFmXbSN2jO2SdvPFAWKcXDS6PVV05CscZIJkjiTI0bEaskdANjtXM/FVAkUWqAqZsZwQxUqRyXdmOG0ZzhckgiqeP0m2q502V+Mkk4syMk8ycHnWQelWyUFpo7yBRjxy2sgXc4xlQaAtvpoAkG2AOoht9s95oLsdH1fXXj5dakcIuXn8ZhjRSTqV1IcDLKoYcs42OfM1ax3kbRiVXQxldYkDAqVxnUG5YxvmtBvfSxC0jQ8Otbi/kBwTEpCA7gEvgnTn7WMYyc0B6IqgchivL+MXsfEuPWlrG4kjsRJNNhQQJQQAur3NozjkcjnyyXj9oL8mIRQ8MhK4MnerJJuN9LIcg/AKRnnmtr7Ddj4eF2/cxeJicySkANI3vxyUcgvT3kkkDY6UpQCuCa5oaA1fjHbeC2laKQMGG+wJyMkA7A9Qf2VC/wBJVr5P+F/8taR6SP8Ax7/1a/45K1g+7nVqFJ1Kak2eXiekJUqzpqK0+Z6JxL03WMLlO6nkI5lAuAeqnWynI+FV/a7tJY8VtlCyTQsRgSIGzoJHeRPhfEhwMrnGpFO+K864R6PWngeRpgJmAaNcNjrqDkgb6vDkZAxnfIraOyvo3vBbFgYz+kkwpYgkA4BXYrhsZG/XeuajXo1Zump6rieniY1qVJVIxvc9D7Mdq7REhtLZH0xqqKDqyFyFySwGeea3mvDuyts8V6I5EZHXGVYYI/SJj5HoeR6V7gK14TlG97WMsPVlVpqUlZ6q3yOaUpVjYUpSgFKUoBSlKAVpXpHnuoInms4Wld4WtwUIBiaSRFSQA8xknlyIXO2SNa9PHbSW0SK0tpDHJMrPI6kalj9gBeo1HV4hgju9uZrwrgHHZ7Odbi3kKSDrzDDIJVwdmUkDY+QPMCgPqv0fdmxw+xht9ID6dU2N9UrAaznrjZQfJRWyVVdl+Npe2sN1H7Mi5x91gSrKfgwI+VWtAKUpQClKUApSuCaA5rivF/TH2/bUbG0kZdJBnlRiCTzESsN8DYkg78vOtQ4J6UeI2+AZ+/UfZmGr3e3s+fnXr0OhcTWoqrG2vBPbf6mbqJOxvfpC4k654Lbnu5bu7UKApOLaYBpXyvQzmUEHB0htsYNeldnOBQ2UCW8CBUUDOAAXbABdyObHG5rzbgvpqt3K+t2zRkcpEIkAyMMcEBl+AztXqXDOIJcRJNESY3XUpKsuR0OGAOD8N+dcGIwlbDu1WNv3fgXUk+BKxSlK5yRSlKAUpQ0B8/8Apn4mYLxioBZkUDPIeOXf31pnZ/jzSv3cmnJBKkbct8Y+Ga9B9IwT6Yt9aF8MhKquohdUw1lMHKq2knbpWTtFwVA6zWtvpeXWkx1LgKoTG2r29SgbDq2dyDWVDEZMkX+6mFfAqtCpJRvL5a3tpYtvRtw9J0uRJrGkIAwbYBxJyHQg+Lyy3xz6BwizMUMMUpVnCHXgYVn9pyB5ZLYH7d68miuxZRERuwnkXcqSNIPLfbYHoeZq77D9q5tXdTBpkRTpk5smcAKxZvEDvgncYPMHbJSpPPiMuVX/ANnpfx+RalKpTVPCybcrcFrbwezsegcXsIn0O6+NGXQ4HiHjU6cgeySBkHbYeQItRXlnEPSV3txHawRkarqKN3bHhUTIjKoHMnB8Xk22edepitqcovVHVVozp2zq19Uc0pStDIUpSgFKUoBXmPpG9LcfD5fVoIhPMuO8JbCR5307bs2Om2MjmcivReI3yQRmSQ4UY+ZJCqB7ySB86+U+0/B7q64jdlLdyzSvLhR9h5MI2c43yOvPPkcOy/YTa5tdjxtOOXM8kyRQz+qrEm7MAneP3rpqziTSwQbHGot0Iqn412AFvBLNKXU4UQRr4y7M2lFZ8YLk7lVAwPnWXsj2PvbW7hlmj7tNbK/iBOAmc4U7jOnB38WK9bi4yYtPdAHSTkyKSSNxsQ+2c5zjO/yrJRqTn7nDf1N1FZNVqW3or4RLacLt4J10yL3hZfLVM7gH34IrbKg8H4gJ4xIFK7kEHoR7+o/Op1atWOcUpSgFKUoBUbiETPG6JIY2ZSBIoBKEjZgDsSPfUmurUB82+kXsjLHLBJb65zcoCI1V3aMIkaeJsnI3G5IqotfR7xN2ANuF2Jy7pjY4xlWOD8a9xvOEalQd5KhAlhDxEqQcI2rI2z4DgHbmDnNdUWGaVW8ZdB9oMo5ttpYAE5ydhtt51hT6cxsKVNKb0jH8fS50Rw0JXZ516H+wiXjtc3WkpC+n1Y+0zjn3q9EB+yfaIOdgQfoACqDstwlITLIgUCVi2w3zrYuSeuWJPzNbBXbWxtbF2nVepzuCg7IUpSsQKUpQCuDXNcGgPM+Owqt1M2QCWYZJ33IP5D5CsN5fEle8bODpXlzOM59+6/LHnWzSvaPIVaM6nkceNYSCe8lVmBcnbUj7c+W1YoOD2bOJDHIC0TSAvpKiNShLKu4X2hsADseVcU8I5Nu56sOklCKWTVGpR2iPIkjae8XJHj3ChyynCNjAGdzkb1tthwIzJ3jyhQckkMGJx4SWcEjkMbHO3MYrD3VmWVM3KnutegSldCr3mpTGjjBVkZTtjUQM5Iq0g4hBBD3axzd2Iw+diSJC7HOX1ash85HMVX/z4Ss6snO3Za0V9Ls5JY2bk3GKjfi+LfkeBdnmzfWp6G6iPMnnOpG53Jx1619Q155wjsXwz1hRFFL3kLCRWMxxlJWQEAvkjXGemNq9DrqpQcFqaY7EwryjkvZK2opSlanCKUpQClKw3cZZGUbEqQDkjcjbcbj4ijBq3H7xLnCAnu1Y5O4EjYwADyK4LfHmOhqHBbIpDIoB0kasZJU7kFjvjIB59BWO67LXPel41gwQudcsoII2wNGBp2DaTkaiTjO5zL2euj7QUb5yty/9zRHb3AivnMZhMZXqZo1GltrZcr3PUpunCOlua/mxHntRowxICkkBdtznOehJJPMfmaqeNlYqcDA2PnnOD+7/APddjuOCXYQ6RDIfuu5T/jRD/g/Z1w3nZq5kXJMWsbDJfSMkZ9h0foPtV09EQ6Qw9Z+2d4PjrysuK8eBlXq0pR04lh2EB0zbeEspB8204b9wStprU+zHB7yCcmZrXuO7YAQrMrGQtHpZ1eV1bwqw1ZzyHKtsr3JyzSbOF8RSlKqQKUpQCurVya8k9IMfHLyR4re3eK1BIGiWFWlHLU7d5qwfu7DB3BrfD0fbTyuSit27EN2Nlk4tCoXh4nie9ckoiMW0sia8swxpJVTs2M6sYwTXWG1RNbKkURydUgx5+LmNjkcjyPQ4rybhPYDjFvNFPHZsHjdXX9NB0OcHEnI8j7jXsElvO3Eobj1eYQ+ruJBqhKrJlDGSuvJdR3g1jzUA41Vl0l0XQoqnGhUUklbl6GtCvJXuiz4bxSOFktp541lYFoo2ZVYoXYKoBO5AA9/xwTV9mvnvtd2N4vfXcty1k2HbCKZYPCg2RfrfLn7ya3L0YWfGbeYRXqv6robHeSROUI9kKVctjpjcfCu6pgKVOhGcKsW7axvr9NzHO3Lgep0pSvPLClKUArg1zSgNVuOIQRzSKIDqjkGX1kHxaXZl81HeMWUHHi6lqwfSEBRGNuNDI6gaz7P6ONkZeWgsY1C7gjGw2FbaYVJyVXPnge78h+yuBbJv4F3xnwjfHs5+HSgZqsVzbskv8UTCKH09CSzBlwq7ESNKpABydW2+KzC/jR+7FsoOoKuCcZCpMQRoyoBmONjvtgZAqX2h4rbWgD3MLCPrMIS6rqJ1BigJUdSSADq5k5qRwS8tLuLvbbupIm8JZVGDpA8JBHQY2PKgMXZ545AXijCKoCKVL4ZRnGxUKcZOOZ3OcHarusccCqSVVQTzIAGccs451koBSlKAUpSgFKUoDU4+B3aiEi5YlR+kBklwTmAbZY6tkkPiGDqIAXUSJcHDrgEEsxXBGnv5Nm0xjWWxlhlX8J2395xGu+yRcuRKoLPI4YpkqWFyNOQRlMTez56z9vbLJ2X1Hd1wSNQCfWLmXXrOd2YPgn+bnrgQSYvom6wuJWBESrnv5N3Czhjg59ovH4ufh9wFdn4Vdl2YS+FtYK95J4A7HBUjbwqWAAAOQpDADB7r2cfQyF0bW0UjEpzdZe9bY5GGOeece+usnZhjrIeMFi5+rBBLNMwZ1bZmXvBjI+yfPaSCy4JBOmsTkMSVIYMSNoo0IAI2yys2B97zNWtV3BuHmBSpKnLs2QAM6iTvgc/ec1Y0ApSlAKUpQConEAGjdA4VmVlBJxglSB7/AH/KpdUnEuz6zSGQvjUFVlIyCoIYgb7ElV38gR12gEJeDnWp71FK9zhVYfZkbVkqq+Fs8goywGeVcwcKcY/SpgNqU6ySi61csCANRIDKSQNjuWy2rHe8GjhiJmukjUNrEsgVcS6O7RiSwGAdLafvAb1i4RYQT6ntblZE0Sx6ljLLpkCDSsgIVirIx2Jxr3A2zIObHhTLp/TQuAoJiEp0ELH3ZbIHLX4849r371tMc6McK6k4BwCDseR+Hvqll7OlipaX2SjDCt7SBguotISUIbdeuOYqXwjhTQs5MmvXgnZhuFC9XIxgeWfMmgLWlKUApSlAKUpQClKUBwyggggEHmPOq2x4FDAmi2QQKCxAi2GWJY5T2Tz6jYbDGBVnSgIneSL7Shx95Nj80J/uJ+ArLBcq+dJzjmOq/wBJTuPnWasNxaq+Cw3GcNyK556WG4+RoDNSohSROTCQeTYDfJgMH5gfGu0V4pIUgox+ywwT12PJtvuk0BJpSlAKUpQCuCcVzSgNV9HHaL1+0abVqIuJ0O4OB3rNGPlGyVtVROGewf6yb/nPUugFKUoBSlKAUrBPdKmAx3PJRuT8FG5+QrGXkfkBGPNsFvko2HxJPwoCRLKqgsxCgcySAB05mo5uWb6tCf5z5UfIY1H9mD512islBDEl2HJmOSOh0jkuRsdIGak0BRcc7LQ3qIl4DMqusgXOlQwBHJdyCCdmJq4trdY0VEVVRQFVVAAVQMAADYADpWWlAKUpQClKUApSlAKUpQClKUApSlAKUpQCuksYYFWAIPMEZB+RrvSgInqhX6tyP5rZZflk5XywDgeVPXCv1i6P5wOV+bYBHxYAVLpQHVHBAIIIIyCOo8xXaorWK5LISjHclMDJ82UgqT7yM1x3sie0usfeQbj4oTn8JJPlQEulYoLhXzpIOOY6j3EHcH41loCJwz2D/WTf856l1E4Z7B/rJv8AnPUl3ABJIAAySTsB5mgO1KiC8LfVKX/nE4X8WCSPeoIp6qW3kcn+YvhX548TeWCcHyoDs96uSq5dhzVMHB8mPJfmRXQRyP7TaB5JuT8XI/cACPvVJjQKAFAAGwAGAPgK70Bit7ZUzpHPmdyT/SY7n5mstKUApSlAKUpQClKUApSlAKUpQClKUApSlAKUpQClYbmYIuogkDyFYEvwRkJIR5hR+dYzxFOEssnrxsWUG1cm0qJ65/q5Pw/96euf6uT8P/eo6zS38mTkZLrBPdIntNg+XM/sFY/XP9XJ+H/vWPh2CZW04JfqN8aV2NZzxGaUYU3q/B6aX8PySoWTbMn0gnmfwt+VPpCPzP4W/KpVa1L2lKJxFmCMbV2EaA4LqtrFP4tzvqZtwOQG21Xy1u8vt9Svu7efoWk8sL7tnI5MA4YfBlAI+RrGL0ryfvB5MrBvxBcH4ED41rMvaa7jymqzuZc2zKYdSqVll7toyDI2GIBKPnB6rtvjm7ZzSIGhe3TPrbh5IpX1pDMI1RIkcMXwQWIO33d9mWt3l9vqPd28/Q2Oyv20kBdHjkOXBJ3kZhhV57Hqw+dSEaLIZ2d2G4LBsA9CFChQR5gZ99Ut/wBqGeyea0kiEsduty4khmZChhMgVTlNztvnI6iotvx+9F4tvI0JUd1rZLV8HWuo+I3Pg2wPZbz91Gq3eX2+ovHbz9DbRxCPzP4W/KufpBPM/hb8q894d20v5IZW0QaxFA6aoXQBppkjTw9+zSxsC/jGgApjfJA2jsv2ge6nuAdHdKkLw4B1YYyo+sk4PjjOMAbedMtbvL7fUXht5+hdfSEf3sfEEfvIqUprhlzzqp4bdBDIrEgBzpGDsMnlgVlPEOjUjGq1aV9eFrb3b4llDMm49hcUqJ9Ix/eP4W/Kn0jH94/hb8q261R765orklsS6VE+kY/vH8LflXI4hHkDVueWQR/eKdaod9c0TklsSqUpW5QUpSgFKUoBSlKAUpSgFKUoBSlKA4IqDJZlDqhIHmh9k/kan5rpJIFGScDzNY1qUJq8tLdvBr6/viWjJrgRra9DHSw0v90/3g9RUuq6WIz420oDsxHiP9HyHvqxUYrPCzqSvm1XZLhf6fzwfYiZpLhyGKi2XtS/1n/0WpdV8NwqGXUcZk2/AvQUxEoxnBydld/hiCbTSLCq88Etu+9Y9Wg7/wDXd0neezo+sxq9nbny2rKeIx/eP4W/Kuv0rF9/9x/KpeMw641I80PZz2fI1qw41w9FjWK2EYlmlIVbdFHeQDWZGC7A4AKtzORWM8ZsJoU72xPdPOmgS20RUyTa373TkjoxZufizvk1zF2dtVYMLiTY5xgYz3csTH2equuf6pPfmLw3slawxmIXJK6gw028EZBEUsWSYYV1HEmctk5Ue/Neu4f4kfuQ9lU2fItp+1Vs6vF3Ms2ZJYDAsIYyBFUyNoJwYtLru2AdYHUZrr7jfDTNHK9mJJNEMnrBtUJiBdkjLM/6RWVkbYDK6ayrwCBMNDeTRSqxImUIThoYYnRleNlZW7mNtxnUMgiuv8GLLUsneN3qJEscrKC8bRySSFwxTJLtI2scmHSp67hviR+5D2VTuvkWlpd2cky26wJ3seuPuzEmYEjaNxn7qE9yy45+AgeEkXVrYxRkmOJEJABKooyAWYA4HIFmOPNj5mq63aBJ5bjvPFKkSMNO2IzIVI2z/wCYf2Cpw4nF979zflRYzDfEjzQ9lPuvkSzUXho8J/pv/jNPpGP72PiCP3kU4YfAf6b/AOM1X2sKleOVp6S4O+xOVqLutiVilc1iuELKQDpJHPyrqlom0rmaInEOJBPCvify8vj+VR7XhrOe8m3PRfL4/lTh9usTYceMnZjyPwPn++rcV5NChLFy9piOzhDsX/W78jolJU1lhz/oAVzSlewc4pSlAKUpQClKUApSlAKUpQClKUBgvJtClsE46CqePiMZOqTUx6DA0r8Bnc+81fGsdebjaVWU04ystmrq+/FGtOUUmmvMgDjcfk37B+dPpyPyb9g/Op9KyzYv4i+31LXp93z9CB9OR+TfsH51Ca+QOzoxBbzQH5ZznFXlKyq08RVtmmtNV7rVn9JExnCPBefoUU/Fiylcg5BHskdPPUasOG2qGJCUUnHMqN96mmu61fCYSTrOdaWfS2q8fFsidVZbRVjD6lH+rT8I/KnqUf6tPwj8qkUr0+r0u6uSMs8tyP6lH+rT8I/KnqUf6tPwj8qkUp1el3VyQzy3I5so/wBWn4R+VQb4rCyMqAbMNhgZOMZx86tTUHjH1Z+K/wCKuTHUYQoSlBJNap221NKUm5JMieuA+1cfJY9v+IGs9rewooUPt8D8T0rXVrmvk4dO1YSzKKvu23+Weg8JF6X/AAbP9Kxff/cfyp9Kxff/AHH8q1ilb/5Lie7Hz/sp1KG7Nkl4hCwILAg9CD+VRl4isZwr608jnK/Akbj41SUrGfT9eTzZUnvr+teBZYOC0uzcYZQwBU5BrvVdwL6ofE/31Y19rharq0YVH2pPmebOOWTQpSlblBSl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8" name="AutoShape 8" descr="data:image/jpeg;base64,/9j/4AAQSkZJRgABAQAAAQABAAD/2wCEAAkGBxQSEhQUEhIQFBUWFRcWFhYWFhcUFxYWFRYXGBYYFhYaHSogGBwlGxcVITIhJSksLi4uFx8zOjMtNygtLisBCgoKDg0OGhAQGy4kICQsLTQsLTcrNDItLC4sLDQsLDQsLC43LCwsLCwsLCwsLCwtLCwsLDA0LCwsLCwsLCwsLP/AABEIAJ4BQAMBIgACEQEDEQH/xAAbAAEAAgMBAQAAAAAAAAAAAAAABAUBAwYCB//EAFAQAAIBAwIDBAUHBwkFBgcAAAECAwAEERIhBRMxIkFRYQYUMnGBBxUjUpGSoSQzQmNyk9FTVGKClKKxwdIWFzRz4UNVs9Tj8AhEg4Sy0/H/xAAaAQEAAwEBAQAAAAAAAAAAAAAAAQIDBAUG/8QAMBEAAgECAwMKBwEAAAAAAAAAAAECAxEEEiExUZEFEyJBUmGhscHRFCMycYHh8BX/2gAMAwEAAhEDEQA/APuNK03d0kSNJIyoigszMcBQNySaqk4rPLvb2p0Y2e5ZrbV+zFoaQD9tUNAXdKqRb3jHe4tkXwSBiw69HaXB7v0O7z29LwuQdby6Y+OIB+AiAoCzzWaqJOBK/wCcmvH/APuJIvLpCUHTyrYOCQ/Vk/ey/wCqgLOlVvzJD9WT97L/AKqx8yQ/Vk/ey/6qAsyaxmquTgEJx+fXHelxcRn4lJBkeVE4IoGBLd487iVvxZiT8TQFrSqs8JbBC3V2oP8ASjfG3cZEY/aax6hcKDovCx7udDG48xiPl7f+/KgLWlU+u8TGVtZ/HSXtz03wrcwHfxYdfLfZZ8bV5OVJHLBKRlY5dOXHeY3RmR8d4DZG2QMjIFpSlUtzxCWWVobXlryyBNNIrOiMQrCNEDKXfSwJOoBdQ6nagLomsFhVQeBFx9Nc3cmfqym3A67DkaDjfvJOw3r2PRu06m1t2PezxrIx6nd2BJ6nqaA3T8btkOHubZTjOGlRTjx3Nax6Q2v85t/3i/xrXNfwW3Z5TIoZEysJCZdoo0AIGOsqD4N9U1sn49AjyI8gVol1uCD2U06i236OMb+JxQD/AGgtf5zB+8X+NP8AaC1/nMH7xf41hfSC3On6T2iV3VgQQ2g6wRlO0QvaxuQO+ttpxmGVgscisxGcDOcaQ2em2zD7cdaA1L6RWhz+V2u2x+lQEe8Z91e049akgC6tiTsAJYySfIZqPF6S2zAkSbjSNOh9Z1FwulNOXzy5PZz7DeBx7+erV8LzIm1acD2g2rRp7t88yMjx1ZoC0RwRkEEeI3rOapbzg9lEpka3gj3Ua0j0Nkthe1GA3tNj41rtOGRNqNtdXSeJWdpgM5Iws+tQN8jAx07qAv6Vz93xGezy9x9Pbj2pYoyJIR9aWIE8xOuXTBXvUjLC9hlDKGUgqRkEEEEHoQR1FAe6UqFd8WgiYJJLGrkZClhqx46euPOgJtKqF45qAMVtdyA9DyxFt4/Tsm3+OfCs/OFywytpp22EsyKc+fLDgDpvk0BbUqp9YvP5vZ/2qT/y1Z9YvP5vZ/2qT/y1AWtKqRc3ed7e2x/RuXJ+xoAPxr2by4H/AMsh8hMM/DKgZ95FAWdKq04u2+u0u0I7sRvnzBjkYfbg+VYg9IrdiFLmNmOFWZHt2Y77KsqqW6HpQFrSlKAofScapLFG3je7HMHcRHBPLFk9300cJ8yAO/BvqjcRsUnjaOQZVsZwSpBBDKysN1ZWAYMNwQCOlV3Cr50f1a5YGXBMcmNIuIx+kB0Ei/pqPJhgNgAXVYas14nfSrHBOATgDJOB3DvNAUi20QkikjnUKrOzjmlw+tSAN2wMNID8VHhVXb2ZQMG4kGRp2faTSVWR52EQdW2X6SPfr2CM40hYb3VmA5a0mCxhACHOGVY1kUE6wu3IQYycsoHealLNbEjNrOuHRVIZsjUAoOAwbGIkG3h76C5uhsJx7fElZuWqZ2X6TkhR2NWneRWlzjUdRXOBUgWLtbTq99nmoUjmVtHLJDbgq3ta2boR2VQd2T5sLW2S4Ma24j0N2H1NjVoUDA6AMJnA650v3ivVpZW0geAwry4pCVAdnywVlbSNmyF2IGR2iATg1DBDuLJ0EjDiCJkOrBndlUkRBcdsMrLy5twc9vfOMVL4baSWzFpbxJW5Mcb8xnHaiL6nEesgFtcecDO3U5qOkNtJFLL6rIrqsg5RaSORkDu2MEjAZnY43Azj9EY2Xq20kbXEsLMzYDortkkq0QB3VcFT7RwD2WzspqQSXuDPKBFeQrjUGSMqzZBKnrnJDJIuO7T4itEDvI2RxGIgBSwUIBgPmTG57OMgHORjv61F9eto8ypa3GrLyqSSAWHOY5JYhMmWXAI3MgwDtXu5ggEgh9ULA8t8mVxhnYDv6BdROemQAN8UIOn4apESBnEh0jLjGG89q18X4ZHcxNFKDg7gjZkYbq8bdVdTghhuCK98Mi0RquhYwowFVtYAHTtYGa9cQvUgjeWVgkcal3Y9AqjJNCTnfk+4zLNC8F2U9btX5M4BzqwAY5fc6nOe8g9Ogneh3/Dn63Pudeeur1iX2u/OMdfKuM+SHnXU9/xSSMRR3bosSZJOmEFc5xuOgz3lW2FdhfN6pOZ8Ygmws57o5FGlJ2/olcIx7sITgBjQF/SsA1mgNF3bq66XUMMq2CMjUjBlPvDKCPMVzKXazgyHh7HXGWZiD2lKRjTkpltpCCOmI2xqxXQXsUpZDG4VQTqGw1dMHOD0w22BnPUYqrNnd5Gq7UdMgKgz2otR3XbIWbA7jINzjNAQ2kRmDNw5shyQxQntFo2LnsZ0knV0JzH7ORt7tbwI4MfD5Edg+ToK41aJDqYKR2mdvihrbaR3Oocy7i07E6dHbULHqZez2RqWXx9sdMV4hhuGYfl0JddiFC4IZoSMp5qHx4c0YNAaZXjKavm1yToXToIcKvNdSTpwACz40k7y76cmpFzy451VLAsQI9MiphVK4jUZC4ARJG3HQK3hXmJLkrj16DWNshVKhguWJGMnYqcZ2r23MWMflkasXlIYsrg5JZEyRuFAOcAbCgHDpRM6xtZyRoYyxLh9mUQaRnGPcc5zF0FX1rZpHnQirnGcDHQYA9wGwHQVRxWt4yBlu4mydQIQaWXClO4kAkEHc9lzg5AIv4FIVQWLEAAscAsQNyQNhnyoD21cL6CSG0urvhjumlGNxaKM7W0zMSgyeiN2ceeeld3Xyv0QvvnHj1zewqPVreD1QSagea2vIZMbEHDHr00nvxQHe+k07rEqRMUkmkSFHGMprbtuMgjKxh2AI3IA76lcM4XFbrphjVBnJIyWYncs7ntOxO5ZiSSdzUX0nt3aIPEpeSB1nRB+ny86oxuN2Quo8CQe6rGzuklRJI2DI6h0YdGVhlSPeCKA3VU8e4S00cvKllilaJ0jZZZEVXMciqxVT3GTOfFVPVRVtVXfcdhifQ5bVkDZSd2BZR8QDQGjitpO2eVciI8kquQCOaTgOwIyQAcdep6Gqy3srttKtfrrUAOsZQndnJ6x59hkAOB7OfOscf4nZyhhLzWaAMxVBgkBZCy6j2SA0LHGfaiFRJrbhzFAxkLdhQRq14kjktRqYDVg818nPtMDQEtLG/1MWv4dLRKqFQoIkCxqxA0kHtBzn+mBp2rF3we9GlvXSQrhsM/K2/KVCl1j3BEttswYZiJ64NVtjZ8OMSIOecqQusAsDcmA+0BpV9ocHbGTv1xctxSOblIzXRWeNJQMRY7bsUQ4GQfwxGN+uQMfNfENcmbyMq0OlMIFKy8tV1adJHth3zn9LGNq6L1RSmh/pFxg6wG1ftDGD9lVa+lFuSoBclsEAI3RjEFPxM0X3t8YOLazuVlRZEOVdVdT0yrDI2PTY0ByHEbs8LubVU1GyuZOQyM2VtpiByTEWOVjYBgY/ZXSCuM4PaiuK+WML80XRbTlRGyE7YcSppI866L0XvWnsrWaTGuW3hkbGw1PGrNgeGSaAs6i8R4ek6aJAcZBBBKsrDoyOpBRh4g5qVSgOWe14lb7QzW94gB7NyDDN5DnRAo3xjHv768f7WTx/wDFcLvox0LQ8u7T3/RtrI/qZ8hXWUoDjn+UXhpOmWZoyuCRNbzx6TtjJePAO4+2vX+8zhX8+h+x/wDTXWlQeteeSv1V+wUByn+8zhX8+h+x/wDTWf8AeZwr+fQ/Y/8AprquSv1V+wU5K/VX7BQEHhXHLW5/4e4t5sdeXIjke8A5FWOKp7/0XtJWLtbxCXfEyKIplO+6zJh1O53Br596Scf4jcG14XAl1BdMEF5dCMhFQdl5YXBHYJDNqGk9F2YkADveOeltlZsFubqGJj+iWy2PEqMkDzNUUfypWchItoeIXYBILW9s8igjxzipvot8ndlYnWkXNm6meb6SQtvkjOyE5PsgfGurVAOgx7qA4WX0+uHJW14NxSRgP+3QWifefPn9g8aqYvQu/wCJytJxmUxW+cx2UEnZH/MZdm6A5yTnPsjavqVKA0WVokMaRxqqIihVVRgKqjAA+FbXUEEEAgjBB3BB6givVKA5toLmzGLdBc267LFqEc8SjUdMbN2JFHZUK2kgD2jWpfT21XAuRcWbeFzC8Q/e4MZ69zV1NeWQHYjI8DuKAh2fGLeUAxXEEgIyCkiMCB4YO9Z4hwuKfHNUNgMvUjZxpYbHw+yq299CeHykmSxtCW6tykVj56gAc+fWquT5K+Fkk+qsM9wnuFHwAkwKAvR6Pw9rZu3nX227RJZsnfrl2+33Vrj9GLcYwjDBDLh27LKVIYb9ewv2VSf7qeF/zZ/7Rc//ALK9wfJhw5DqjhnjYdHS6uVYe48ygLUeidrgLobABAGtzjKaD3/V2qXDwaNJWlGdTFT12GhCgAHuJ+2qm3t5LCSBPWLi4hnlMWJ2ErxPynkVlmwCU+jKlWzu64Ixg8lxHjl5xe9ls+HzG2tLdtNxdp7bt0KxnYjcMBpPdqzjAIH0u84hFCCZZYowASS7qgAAySST0xVDxH5ROGQDL31sfKNucd/KPUagcH+SrhsABa39Yf8ASknYyMx8Sp7Pf3DwrorL0as4Tqhs7SNvFIY0O243C5oD57xb0lveMSC24Ws1vasv017JEybb5ER9wI7iT3qNz33oj6ORcPtkt4c6VySze07tuzN5/wCAAFXAFZoBXOSM9gWIjlltGJbESmSS2Zmy2Ix2nhJJOEBZDkAFfY6OlAQ+GcUhuE1wSxyL4qwOCNiCOoIPca18TtMjmRxxGYaQrsqkhdY1bnBxpLHGah8W9EbS5fmSQgS4wJoy0Mw/+rGQ3495quk9FLpP+H4teoB7KzJDdAe8uodh72z50B6uLm8GR6rEWZtsKGB/Ngsx1YTrKRqJ6Y8zNf1kRgi3gaQSb7KAU051jtbNq26+dV54Txb/ALytP7F/6tY+aeL/APeVp/Yv/VoCc/rWRi3hx2gykJgrrXSA3M321tkgfs15aa907W0Gru7S7bJt7WwGXwd86R2Vzmoj3XEbQNLcyWVxbxqDIY45IJVQEcyXBZ1YKupiuxIG2+xj+nXpz6m0VvaxC5vZyOVCCQArZw7kd2R0yOhOQBQHRcMt5MAy6Ae1lAijfWSp1Bj3Bfjvt0qfNKkalmKoijJJIVVA7yTsBXBW/o5xi4w11xVbcHOqG0hXYd2Jm3B6dx8O+tj/ACVWsr67y44he9cLcXDFVz10hAuPcDigOa9JOJf7QXdvaWiSyWVvPzLqfAWJ9IwAjEb7FwPHVnGBqr7DGgAAAAAAAAGAAOgA7qi8K4XDbRiK3ijiQfoooUZ7ycdTsNzuamUApSlAKUpQGDXyv5Url47iLQxXUr5xjfTytO/lqb7a+q18c+Wy8EMsTkE4STYd5PIArOVuchfZf0ZnXz8zPJttpxRzXznL/KN+FUnGuIX00ggtzMdlLFOz7ROMvtoHZO+R31TxelZ1DXENJ8Cc48d+tdnwp8Sx9QHZUbABOlmXONWw7vsrqqRUoPmkro8uhKtQrR+IbcX33Oaig4na3CIxuW1OkY7RlR9baRp3OST8R5ZrrbuS6i3lE8eTgF0KZPgCRvX1eD0fZLmJlcNEqnWrDDBx+bK42wcnOemgY6nF2IllUhwrgllZT2l2JBUqdjgjG9ceGq1MvzoK56uMw6qNczUkj598mc7PIC7EnVIMnw0IcfbX04VzvD+AQW1wphygbWTHuUyQN1J9nYDs5x4AV0Yq8VZt72TBNQjGTu0tWKUpVywpSlAKUpQClKUArmfTz00h4XCJJQXZyVjiUgM5HtbnooyMnzHjXLemHyz2tnK0METXTocOVcRxA53UPgliPIY864K89JIeP3kZmj5JigcRwvKGidyy4YsEVhgEkrntctQO8GG7K5KV3Y1cR+Wu5nDRzWdg8DEao2EpYqCDjXrxnbrp+FfV/kgu7CSy/II+VpbEyMQZde/akbOWBHQ+AxtjFfGH+TGRSWeXRCucylQ3QZLFAw5aAZ7TsM46Cu2/+H3gE8MlzO8ciwugSJ3UpzNLncId8Y/xqIzjLYTKDjtPtdKUqxUUpSgFKUoBSlYNAQ+L8VitYnmnkWONBlmOfcAANySdgBua+TN8uf0rfkWYs9n6XTJjxYaSN/Du8TVh8qfo9PdLOzXMQW3xOqshVUhSKUuBgMzSHckjYhV7IxXx6y9FeITDMdlPjPV15efdrxkedengJcm8254mWt2ra6W/vsVkpt9E+3Wvyu8MuEZLhZYlZSrrLFzEZWGGB5erIIJG4rd6FcM4cLt7uHiJu5mjESiWVGeOMadguA3coyRn7ST8M4n6LXttDz57Zkj1BScqzKTkDUoOVBIxnpuPGvrHydfJVCFS5vTFcMRlYlIkhX9s9JD3Y9kb+1Wlelya6bnRqPuW328yPmJ2kj66DWawBjpWa8guKUpQClKUApSlADXxz5Z7RriaOKJNbYIIOyqWMBXUcjbCnpvX2I1xvpJwmaWcuiKQNOCxcZOnf2UPiRvWVVPRxV2va3qbUY05Sy1HZfu5y11wlZrTL29srxx/RNkOI5QANtgSAVGBjcAA1UxcNEOqWf6XSNWBsCe9mz3f/wBrprng1yMabcufEeyD3Zzg47+lYXgN1jLw6jpOApOCWO4wVGNsd5riar5XFJ2e2zs+LZ21aeAbUpO7WzTZ+Os5gXN5I4miMiaOyirKF0gEbLGzbjdc9nBwM7CuquPTOe0s9UqQvKPAkay77DA2BwdyMjIO1TOE8IfmIr20yoT2j2EQdTvhix7htjv9w8fKb6OvLaJHZ2qu5lUvoCq2hVY5LEgt2gvf1wa1ccTotIRXUuk393sXiziw1PD85dycnJ6t6L7paFT6BemNxf8AEVWUqsaQSFUUfpZjGp2O7NjPgNztX1YV8f8Aks9Fby2vjJPbvGnJddRKEamKYGAxPcfsr7DXTSvl6RtjlSVZqla3cKUpWhxilKUApSlADVF6ScfFsFVRqd848FH1m+Pd34O4xUvjV60SdgDUzBVJ9kEgnLDIJGAdh5dBkjg042GctJgSHCsztEHAQbArryNy3YAwMk9Sa5MVinRXRjme69v78HRRoOpr1HyWL5M72aaQHljHa5j6lWQMdyoC7Ed6nHlmrWy+TaS3aOf1qLCTL7KkZQY1HL9+ezjBG4r6j84KcYV28NID/HKk4/x8q9+soAdwCfr5U5G2O3v8POvFlyxioq86L9Lfc6lhqa69SGnECqkRgp4NkOQcdRrUjNdB6OekDySCKUqSwOlsYYsoJIONugJzgdO/NczdxodLIcnbUo9np1z7IxjOM+fUVEsON20EiSyzwKI2Z9InhLsQreyNeDucYz319Hg6tCth88IuPc9t/Vd5zV10tXc+uClKVY5hSlKAUpSgFYNZqo9IPSS1slDXM6R5zpByWbHXSgBZu7oO8VMYuTtFXYInGLJJZuW3aEqtHIvdpaGZfDvBbxrn5FFuCTFM7ECKRQ0kgygIHZORvk9rAyCOu1cpxz5YYuYXtLRjIBhZJ3IXYEA8lDvsx/SHX3Vf+hXFxxG2e5yBdKdNwqkrqALGIoBnYqQoBzupHXc1xXI+KpUXVnGyv570a0K8VKxPtOE25hEQgSNZSAUxpwcgkgMNtJGobDcA9TXa8OtBFGqDoPIDJJyTgdNya4uy4hbyWZvZcpbAFm5gPNblvjQVOwy64ABIOe7Ncnwj5bgp0zWh5YJ0tG+XCZ7AKtsxA2J1CnJvJ2JrRlKEW7E4irG6Vz7VSuf9F/TC04gG9WlLMoBdGVkdc9MgjB94JFdBV5QlB5ZKzMRSlKqBSlKAUpSgMGuR4zaoJZQ12I2YiXSImciMBCQ+Gw6fk8ncMF/PDdfUK64VDIxZ41ZiACT1wA4Az4YkkH9Y0Bz0gjYPpulyTG2oQyHlheSwUlWASI6ehwO22+xrVeyxuWka+IVhGWUQvp0ALMoAJODiKUnOdpCCOgrpBweDJIjUZJLYyAxJB7QzhhkA4O1arvhMARvyfXkSdhcAtzTlwNTAZPmR8KApUt1hfTJds/LQIyGFyCkmQuQCV1l3Q9kY2ACqOmpEhVc+tNpRQJcRyY0RoOcrY9hyY9Rz2hkjGWzXhvSnhnPFvK08U8jKoSaO6jZyGHLILLgnUAA2c5G1dJJwK3YYMSkb953LKysx33YhmGo77neoBjgFpy4h9IJMnIbRyyc/WBOSfM71Z14ijCgAZwPElj9p3r3UgUpSgFKUoBSlKAr+NsRESsQlbVGApXVs7qjNjvwrMeo6dRVE9xKrYNgmMHdYwRkIG6rk9SdgCOyRqLYDdLxGFnikSNtDsjKrb9lipCttvscGqU8Huc5F03Ub9o5Xm6ySvQNpwmBtgHbfAiy6yU2jxG+WINrGAPZfkNiX3LpzFj+n17tt60xXTlU/I17aoWQwMm7uFZSTlV0jtdrrjuqV8zznH5Q6jAVgHkbK47bqxOQ5IXHco1Y6mi8LudMoNxkyRgA6nXlya5WLIMbDDovd+bFQkg5NleLluzp4cmnbV9BjG0GrYgEAGWXoGP0RwDvUy2vdRVHsmRGcjeFiBGVZkYgL2SSMFT0yM9a2zcJuCSVnKdP+0d9hGVKYOBu2G1jtDG1buH8OnSXVJLqXTgJzJCF7cpyQ3tnSyDJx7HToKsQXIrNYFZoBSlKAUpSgFVHE/Rq0uH5k9tBK+Aup0DHA6DJ6Dc7eZq3qt43w551UJM0RBYkrntZjdQrYIOMsCcEHs7EHcSpOLugcnfei1uryiPhdkwV4hH+T51K7RCRtWQp0hpNsj2K32PBhAfo7C2jLSLHIYY2BaMrGxIKsAMOW3Y4GnbURvbrwOUNq9ZYrqZuWdek65C2nOvOkDSAP6PgdNUD39vrMS8UWR8AcuIvPJkrpmwsbM3sBQoxlWy3aJqzqTas2+Isj23CRyUh9QgEWQxj5MjRxuUlYqIg+GIcRjmDAPMPwzw70VtncCbhlnEMnYQa9QDSD2wcJgBDkjfVt5X1vwqX6ImYkI0jbhgXWRtShgxO6jb+FR4/R+YKALpsiMJuGK6wMc0gtkufDOPjvURqSjpFtDQseFej9tbEtb28MJYYYxoFJAOcHFWlV/CbJogwdy+XZsnrhmJA+AIHwqwqG23du4FKUqAKUpQClKUApSlAKUpQGm4tEk060R9JyupQ2k4xkZGxxWoWCj2C0f7Bwv3DlfwqXSgImJV/k5B8Yz9u4J+Ap68B7avH+0Mge91yo+JqXTFAeUkDAEEEHoQcj7a9VGksUJJ06SerKSjH3lcE/GvPJkX2ZAw8HXf3Blxj4g0BLpUQ3bL7cTjzT6QfADtn7tbYLlX9lgcdRnce8dR8aA3UpSgFKUoDBrlPk5kvDBN67GY39anKdtH7DSE6eyzY0vrXHgBjNdZUHg35tv+dP/wCPJQE6lKUApSlAKV5kcKMkgDxJwPtqN6+D7CvJ5qOz7w7YU/A0BLpUQCVu9Ix8XbHv2Cn4NQ2Cn2y0n7Zyp/qDCfhQGWv06KdZ8EBfHv07L8cVjmSt0RU83Oo/cU4I/rCpSqAMAACs0BE9TJ9uR28gTGv2LufcSa1cM4Jb25doIIYjIxZyiBSxY5OSNzv3dKsKUApSlAKUpQClKUApSlAKUpQClKUApSlAKUpQClKxmgM0pmmaAVqmtkf2lVsdMgHHu8K25rXNMqjLMB76iUlFXYNHqjL7EjDyb6RfjntfYwpzZV9pA/mhAJ89LkAD+sayL1fCQ/1H/hT1wfVl/dv/AArH4ml2kWyS3GUvkJxq0nwcFCfcGAz8Kk1De5UjBSQjwMbEfZio+lB7HPj8kV9I9yFSo+AqfiaXaQyS3FpUHg35tv8AnT/+PJWkXci93MH/AC5IyPwYMfu1H4fdSKpHJdcyStlwejyuy4CBs7MNsinxFLtIZJbi8rVNcqntMF8MkDPuHfUDUT7bznySN4x+ALf3q2QNGmSsbgnqRG2T7zjJPmafE0u0hlluNvrZb83Gx82zGv8AeGr4hSPOnJkb2pAo8EXf3F2zn4KKz64Pqyfu3/hT1wfVk/dv/Co+JpdpDLLcZjsUBB06mHRmJdh7i2SPhUmoq3qZwSVPdqUrn7RUkGtIVIz+l3Iaa2maUpVyBSlKAUpSgFKUoBSlKAUpSgFKUoBSlKAUpSgFKUoBSlKAiXkjruihvEd/wHfWqC7Z+hjz3g6gR7wan4rRcWqv7S79x6Ee4iuSrSq5s0Jfj2fV4l4yVrNGPpf1f96n0v6r+9UR5XjOlW5n9A+2PiP86sUORuMeVVoyVRuN5Jrbr6rT17iZXW40/S/qv71R5tXMi1aerdM/VPjVhiod3+ci/ab/APE0xFO0L3e2PmhB68fImAVW+kvO9UuPV9XO5L8rTjVzNJ0YztnOOtWQrNdpmcjxS/uZUi5UN/EgkAn0rCs5TQcGPWxUrrxqx2sdKiWo4lmMgyhVlnZVm5WuSEJHy47gx7KxYzaWXcAIWydQPSelHO9Vl9XLiXChCgDMMuoJAIIOBnqK5C9uuKFZmUTqRbOiKEQgzRSQrzV7BOXzMQNxpAOKhkC4biZhiLLeajb7LE0COLkyPn1hmVsKE5enSpGQ2r9GultBdSxIkytCTCheVJkMgmGNS4Eenx7Q28AK5i2n4lyoyGu2cXJaTWiZaFIHcR728eAzqq5Azlh2u6t5n4iVYsbtUa4ViY44Wnht3h1hIlZSG0yFVY4dtmx4h3EkOeDiaR2eHvnZoXa4/NkrN9FpXsgYH5zYeflUq+g4kZDJE86xD1YBewZAuhecwjI0yENnUCwPtYyQAfE44rIiLFJOo502l5eTDK8KxoY+cRC6Ixk5gHYUkBc4OasYvX/V7ZhLJzX+hnEkKZj1M302ldtaYxkHQ+xxihBC4iOJ/lCxmfDSySROOXlEjchYlyOjgxsM52Em42rvxXmJMKBktgAZOMnA6nG2a91IIXFh9E/u/wAxXm05iIq6AcDGdfX8K98W/NP7v86lqK4XSzYpyTaeVbt733Nc1oW7yPzZP5Nfv/8ASnNk/k1+/wD9KkYrzK2ATucdw3Pwrd05JXzvw9it1uNPNk/k1+//ANKjXPFDH7SrnwD5P+FR/WpZiRGNCjYk9f8ApUu04YibntN4nx8hXnKtXxGmGbt2mlb8K134I2yxh9fAkWdxrUNpZffW+mKV60E1FKTu95g9ugpSlWIFKUoBSlKAUpSgFKUoBSlKAUpSgFKUoCJeXqx+1nJ6Af8AvFRPXA/tyqg+qpOfi38Ks3jB6gH3jNePVU+on3RXDXo4ic+jJZd1n42evkaRlBLVakaG7gQYVkH+fv8AGtnzlF/KLW31VPqJ90U9VT6ifdFIwxUVZZOD9w3B7zV85Rfyi1D4hdK2gpIgKk9+OoxttVj6qn1E+6Keqp9RPuiq1aOKqwcG48H7kxlBO+pUC6TvLnzEx/iP8K0tOHkRUeVQdj2yT8Dk1e+qJ9RPuisrbIDkIoPkBXJLk2vOylKNrq9lZ8TRVorYnxIfzb+un+9Wfmz9dP8AeqwpXd/n4fs+L9zLnZ7yv+bP10/3qfNn66f71WFKf5+H7Pi/cc9PeV/zZ+un+9T5s/XT/eqwpT/Pw/Z8X7jnZ7ytPDv10/3qiW06lV3dmx2iZWQZ+J/wq8xUaTh8bHJQZPvrnrcntNOgl33v4bfIvGrf6v7yK6WMsMa1UHY/TF9vcw/zq0W5T66feFa/myL6g/H+NY+bIvqD8f41NGhiaTbSjr3v0ikJSg+t8P2bvWk+un3hQ3KfXT7wrV82RfUH4/xp82RfUH4/xre+M3Q4v2K2p73w/Z5mETb61B7mDAH7a1etFOrJIPEEBvszg/hW75si+oPx/jWfmyL6g/H+NYypYpvNFRT7m/FWs/yTenvfD9my2uVcZUg+PiPeK31HhsY0OVUA/GpFd1HncnzbX7tniZyy36IpSlalRSlKAUpS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5850" name="Picture 10" descr="https://numberandplacevalue.wikispaces.com/file/view/prep.jpg/322431066/232x175/prep.jpg"/>
          <p:cNvPicPr>
            <a:picLocks noChangeAspect="1" noChangeArrowheads="1"/>
          </p:cNvPicPr>
          <p:nvPr/>
        </p:nvPicPr>
        <p:blipFill>
          <a:blip r:embed="rId2" cstate="print"/>
          <a:srcRect/>
          <a:stretch>
            <a:fillRect/>
          </a:stretch>
        </p:blipFill>
        <p:spPr bwMode="auto">
          <a:xfrm>
            <a:off x="6248400" y="4495800"/>
            <a:ext cx="2828544" cy="21336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Heuristic knowledge</a:t>
            </a:r>
            <a:endParaRPr lang="en-US" dirty="0"/>
          </a:p>
        </p:txBody>
      </p:sp>
      <p:sp>
        <p:nvSpPr>
          <p:cNvPr id="3" name="Content Placeholder 2"/>
          <p:cNvSpPr>
            <a:spLocks noGrp="1"/>
          </p:cNvSpPr>
          <p:nvPr>
            <p:ph idx="1"/>
          </p:nvPr>
        </p:nvSpPr>
        <p:spPr/>
        <p:txBody>
          <a:bodyPr/>
          <a:lstStyle/>
          <a:p>
            <a:r>
              <a:rPr lang="en-US" dirty="0" smtClean="0"/>
              <a:t>Heuristics knowledge are rules of thumb or tricks. </a:t>
            </a:r>
          </a:p>
          <a:p>
            <a:r>
              <a:rPr lang="en-US" dirty="0" smtClean="0"/>
              <a:t>Heuristic knowledge is used to make judgments and also to simplify solution of problems. </a:t>
            </a:r>
          </a:p>
          <a:p>
            <a:r>
              <a:rPr lang="en-US" dirty="0" smtClean="0"/>
              <a:t>It is acquired through experience. An expert uses his knowledge that he has gathered due to his experience and learning.</a:t>
            </a:r>
            <a:endParaRPr lang="en-US" dirty="0"/>
          </a:p>
        </p:txBody>
      </p:sp>
      <p:pic>
        <p:nvPicPr>
          <p:cNvPr id="40962" name="Picture 2" descr="http://www.heuristicsupport.co.uk/pix/quotes.jpg"/>
          <p:cNvPicPr>
            <a:picLocks noChangeAspect="1" noChangeArrowheads="1"/>
          </p:cNvPicPr>
          <p:nvPr/>
        </p:nvPicPr>
        <p:blipFill>
          <a:blip r:embed="rId2" cstate="print"/>
          <a:srcRect/>
          <a:stretch>
            <a:fillRect/>
          </a:stretch>
        </p:blipFill>
        <p:spPr bwMode="auto">
          <a:xfrm>
            <a:off x="6477000" y="5333999"/>
            <a:ext cx="1981200" cy="130193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Heuristic knowledge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experience-based techniques for problem solving, learning, and discovery that give a solution which is not guaranteed to be optimal. </a:t>
            </a:r>
          </a:p>
          <a:p>
            <a:r>
              <a:rPr lang="en-US" dirty="0" smtClean="0"/>
              <a:t>Where the exhaustive search is impractical, heuristic methods are used to speed up the process of finding a satisfactory solution via mental shortcuts to ease the cognitive load of making a decision.</a:t>
            </a:r>
          </a:p>
          <a:p>
            <a:r>
              <a:rPr lang="en-US" dirty="0" smtClean="0"/>
              <a:t>Examples of this method include using a rule of thumb, an educated guess, an intuitive judgment, stereotyping, or common sense.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knowledge</a:t>
            </a:r>
            <a:endParaRPr lang="en-US" dirty="0"/>
          </a:p>
        </p:txBody>
      </p:sp>
      <p:sp>
        <p:nvSpPr>
          <p:cNvPr id="3" name="Content Placeholder 2"/>
          <p:cNvSpPr>
            <a:spLocks noGrp="1"/>
          </p:cNvSpPr>
          <p:nvPr>
            <p:ph idx="1"/>
          </p:nvPr>
        </p:nvSpPr>
        <p:spPr/>
        <p:txBody>
          <a:bodyPr/>
          <a:lstStyle/>
          <a:p>
            <a:r>
              <a:rPr lang="en-US" dirty="0" smtClean="0"/>
              <a:t>Intelligence requires knowledge. That is, to exhibit intelligence, knowledge is required. Knowledge plays a major role in building intelligent systems.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Organizing the Knowledge</a:t>
            </a:r>
            <a:endParaRPr lang="en-US" dirty="0"/>
          </a:p>
        </p:txBody>
      </p:sp>
      <p:sp>
        <p:nvSpPr>
          <p:cNvPr id="3" name="Content Placeholder 2"/>
          <p:cNvSpPr>
            <a:spLocks noGrp="1"/>
          </p:cNvSpPr>
          <p:nvPr>
            <p:ph idx="1"/>
          </p:nvPr>
        </p:nvSpPr>
        <p:spPr/>
        <p:txBody>
          <a:bodyPr/>
          <a:lstStyle/>
          <a:p>
            <a:r>
              <a:rPr lang="en-AU" dirty="0" smtClean="0"/>
              <a:t>Representing the knowledge</a:t>
            </a:r>
          </a:p>
          <a:p>
            <a:pPr lvl="1"/>
            <a:r>
              <a:rPr lang="en-AU" dirty="0" smtClean="0"/>
              <a:t>Frames</a:t>
            </a:r>
          </a:p>
          <a:p>
            <a:pPr lvl="1"/>
            <a:r>
              <a:rPr lang="en-AU" dirty="0" smtClean="0"/>
              <a:t>Semantic Networks</a:t>
            </a:r>
          </a:p>
          <a:p>
            <a:pPr lvl="1"/>
            <a:r>
              <a:rPr lang="en-AU" dirty="0" smtClean="0"/>
              <a:t>Rules</a:t>
            </a:r>
          </a:p>
          <a:p>
            <a:pPr lvl="1"/>
            <a:r>
              <a:rPr lang="en-AU" dirty="0" smtClean="0"/>
              <a:t>Propositional and Predicate Logic</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FRAMES</a:t>
            </a:r>
            <a:br>
              <a:rPr lang="en-US" dirty="0" smtClean="0"/>
            </a:br>
            <a:endParaRPr lang="en-US" dirty="0"/>
          </a:p>
        </p:txBody>
      </p:sp>
      <p:sp>
        <p:nvSpPr>
          <p:cNvPr id="3" name="Content Placeholder 2"/>
          <p:cNvSpPr>
            <a:spLocks noGrp="1"/>
          </p:cNvSpPr>
          <p:nvPr>
            <p:ph idx="1"/>
          </p:nvPr>
        </p:nvSpPr>
        <p:spPr/>
        <p:txBody>
          <a:bodyPr/>
          <a:lstStyle/>
          <a:p>
            <a:r>
              <a:rPr lang="en-US" dirty="0" smtClean="0"/>
              <a:t>Natural language understanding requires inference i.e., assumptions about what is typically true of the objects or situations under consideration. </a:t>
            </a:r>
          </a:p>
          <a:p>
            <a:r>
              <a:rPr lang="en-US" dirty="0" smtClean="0"/>
              <a:t>Such information can be coded in structures known as frames.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of frames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Frame is a type of schema used in many AI applications including vision and natural language processing. </a:t>
            </a:r>
          </a:p>
          <a:p>
            <a:r>
              <a:rPr lang="en-US" dirty="0" smtClean="0"/>
              <a:t>Frames provide a convenient structure for representing objects that are typical to a stereotypical situations. </a:t>
            </a:r>
          </a:p>
          <a:p>
            <a:r>
              <a:rPr lang="en-US" dirty="0" smtClean="0"/>
              <a:t>The situations to represent may be visual scenes, structure of complex physical objects, etc. </a:t>
            </a:r>
          </a:p>
          <a:p>
            <a:r>
              <a:rPr lang="en-US" dirty="0" smtClean="0"/>
              <a:t>Frames are also useful for representing commonsense knowledge. </a:t>
            </a:r>
          </a:p>
          <a:p>
            <a:r>
              <a:rPr lang="en-US" dirty="0" smtClean="0"/>
              <a:t>As frames allow nodes to have structures they can be regarded as three-dimensional representations of knowledge.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 frame is similar to a record structure and corresponding to the fields and values are slots and slot fillers. </a:t>
            </a:r>
          </a:p>
          <a:p>
            <a:r>
              <a:rPr lang="en-US" dirty="0" smtClean="0"/>
              <a:t>Basically it is a group of slots and fillers that defines a conventional object. </a:t>
            </a:r>
          </a:p>
          <a:p>
            <a:r>
              <a:rPr lang="en-US" dirty="0" smtClean="0"/>
              <a:t>A single frame is not much useful. Frame systems usually have collection of frames connected to each other. Value of an attribute of one frame may be another frame.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frame for a book is given below.</a:t>
            </a:r>
            <a:endParaRPr lang="en-US" dirty="0"/>
          </a:p>
        </p:txBody>
      </p:sp>
      <p:graphicFrame>
        <p:nvGraphicFramePr>
          <p:cNvPr id="4" name="Content Placeholder 3"/>
          <p:cNvGraphicFramePr>
            <a:graphicFrameLocks noGrp="1"/>
          </p:cNvGraphicFramePr>
          <p:nvPr>
            <p:ph idx="1"/>
          </p:nvPr>
        </p:nvGraphicFramePr>
        <p:xfrm>
          <a:off x="1295400" y="1600200"/>
          <a:ext cx="6096000" cy="2282190"/>
        </p:xfrm>
        <a:graphic>
          <a:graphicData uri="http://schemas.openxmlformats.org/drawingml/2006/table">
            <a:tbl>
              <a:tblPr/>
              <a:tblGrid>
                <a:gridCol w="3048000"/>
                <a:gridCol w="3048000"/>
              </a:tblGrid>
              <a:tr h="0">
                <a:tc>
                  <a:txBody>
                    <a:bodyPr/>
                    <a:lstStyle/>
                    <a:p>
                      <a:pPr algn="ctr" fontAlgn="ctr"/>
                      <a:r>
                        <a:rPr lang="en-US" dirty="0"/>
                        <a:t>Slots</a:t>
                      </a:r>
                    </a:p>
                  </a:txBody>
                  <a:tcPr marL="66675" marR="66675" marT="66675" marB="66675" anchor="ctr">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ctr" fontAlgn="ctr"/>
                      <a:r>
                        <a:rPr lang="en-US" dirty="0"/>
                        <a:t>Fillers</a:t>
                      </a:r>
                    </a:p>
                  </a:txBody>
                  <a:tcPr marL="66675" marR="66675" marT="66675" marB="66675" anchor="ctr">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0">
                <a:tc>
                  <a:txBody>
                    <a:bodyPr/>
                    <a:lstStyle/>
                    <a:p>
                      <a:pPr algn="l" fontAlgn="t"/>
                      <a:r>
                        <a:rPr lang="en-US"/>
                        <a:t>publisher</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Thomson</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0">
                <a:tc>
                  <a:txBody>
                    <a:bodyPr/>
                    <a:lstStyle/>
                    <a:p>
                      <a:pPr algn="l" fontAlgn="t"/>
                      <a:r>
                        <a:rPr lang="en-US"/>
                        <a:t>title</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Expert Systems</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0">
                <a:tc>
                  <a:txBody>
                    <a:bodyPr/>
                    <a:lstStyle/>
                    <a:p>
                      <a:pPr algn="l" fontAlgn="t"/>
                      <a:r>
                        <a:rPr lang="en-US"/>
                        <a:t>author</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Giarratano</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0">
                <a:tc>
                  <a:txBody>
                    <a:bodyPr/>
                    <a:lstStyle/>
                    <a:p>
                      <a:pPr algn="l" fontAlgn="t"/>
                      <a:r>
                        <a:rPr lang="en-US"/>
                        <a:t>edition</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Third</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0">
                <a:tc>
                  <a:txBody>
                    <a:bodyPr/>
                    <a:lstStyle/>
                    <a:p>
                      <a:pPr algn="l" fontAlgn="t"/>
                      <a:r>
                        <a:rPr lang="en-US"/>
                        <a:t>year</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1998</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0">
                <a:tc>
                  <a:txBody>
                    <a:bodyPr/>
                    <a:lstStyle/>
                    <a:p>
                      <a:pPr algn="l" fontAlgn="t"/>
                      <a:r>
                        <a:rPr lang="en-US"/>
                        <a:t>pages</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dirty="0"/>
                        <a:t>600</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bl>
          </a:graphicData>
        </a:graphic>
      </p:graphicFrame>
      <p:sp>
        <p:nvSpPr>
          <p:cNvPr id="5" name="Rectangle 4"/>
          <p:cNvSpPr/>
          <p:nvPr/>
        </p:nvSpPr>
        <p:spPr>
          <a:xfrm>
            <a:off x="1066800" y="4343400"/>
            <a:ext cx="7010400" cy="2246769"/>
          </a:xfrm>
          <a:prstGeom prst="rect">
            <a:avLst/>
          </a:prstGeom>
        </p:spPr>
        <p:txBody>
          <a:bodyPr wrap="square">
            <a:spAutoFit/>
          </a:bodyPr>
          <a:lstStyle/>
          <a:p>
            <a:pPr>
              <a:buFont typeface="Arial" pitchFamily="34" charset="0"/>
              <a:buChar char="•"/>
            </a:pPr>
            <a:r>
              <a:rPr lang="en-US" sz="2800" dirty="0" smtClean="0"/>
              <a:t>The above example is simple one but most of the frames are complex. </a:t>
            </a:r>
          </a:p>
          <a:p>
            <a:pPr>
              <a:buFont typeface="Arial" pitchFamily="34" charset="0"/>
              <a:buChar char="•"/>
            </a:pPr>
            <a:r>
              <a:rPr lang="en-US" sz="2800" dirty="0" smtClean="0"/>
              <a:t>Moreover with filler slots and inheritance provided by frames powerful knowledge representation systems can be built.</a:t>
            </a:r>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229600" cy="6553200"/>
          </a:xfrm>
        </p:spPr>
        <p:txBody>
          <a:bodyPr>
            <a:normAutofit fontScale="92500" lnSpcReduction="10000"/>
          </a:bodyPr>
          <a:lstStyle/>
          <a:p>
            <a:r>
              <a:rPr lang="en-US" dirty="0" smtClean="0"/>
              <a:t>Frames can represent either generic or frame. Following is the example for generic frame.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The fillers may values such as computer in the name slot or a range of values as in types slot. The procedures attached to the slots are called procedural attachments. </a:t>
            </a:r>
          </a:p>
        </p:txBody>
      </p:sp>
      <p:graphicFrame>
        <p:nvGraphicFramePr>
          <p:cNvPr id="4" name="Table 3"/>
          <p:cNvGraphicFramePr>
            <a:graphicFrameLocks noGrp="1"/>
          </p:cNvGraphicFramePr>
          <p:nvPr/>
        </p:nvGraphicFramePr>
        <p:xfrm>
          <a:off x="1447800" y="1447800"/>
          <a:ext cx="6705600" cy="3105150"/>
        </p:xfrm>
        <a:graphic>
          <a:graphicData uri="http://schemas.openxmlformats.org/drawingml/2006/table">
            <a:tbl>
              <a:tblPr/>
              <a:tblGrid>
                <a:gridCol w="3352800"/>
                <a:gridCol w="3352800"/>
              </a:tblGrid>
              <a:tr h="254847">
                <a:tc>
                  <a:txBody>
                    <a:bodyPr/>
                    <a:lstStyle/>
                    <a:p>
                      <a:pPr algn="ctr" fontAlgn="ctr"/>
                      <a:r>
                        <a:rPr lang="en-US"/>
                        <a:t>Slot</a:t>
                      </a:r>
                    </a:p>
                  </a:txBody>
                  <a:tcPr marL="66675" marR="66675" marT="66675" marB="66675" anchor="ctr">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ctr" fontAlgn="ctr"/>
                      <a:r>
                        <a:rPr lang="en-US"/>
                        <a:t>Fillers</a:t>
                      </a:r>
                    </a:p>
                  </a:txBody>
                  <a:tcPr marL="66675" marR="66675" marT="66675" marB="66675" anchor="ctr">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195303">
                <a:tc>
                  <a:txBody>
                    <a:bodyPr/>
                    <a:lstStyle/>
                    <a:p>
                      <a:pPr algn="l" fontAlgn="t"/>
                      <a:r>
                        <a:rPr lang="en-US"/>
                        <a:t>name</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computer</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195303">
                <a:tc>
                  <a:txBody>
                    <a:bodyPr/>
                    <a:lstStyle/>
                    <a:p>
                      <a:pPr algn="l" fontAlgn="t"/>
                      <a:r>
                        <a:rPr lang="en-US"/>
                        <a:t>specialization_of</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a_kind_of machine</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709760">
                <a:tc>
                  <a:txBody>
                    <a:bodyPr/>
                    <a:lstStyle/>
                    <a:p>
                      <a:pPr algn="l" fontAlgn="t"/>
                      <a:r>
                        <a:rPr lang="en-US"/>
                        <a:t>types</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(desktop, laptop,mainframe,super)</a:t>
                      </a:r>
                      <a:br>
                        <a:rPr lang="en-US"/>
                      </a:br>
                      <a:r>
                        <a:rPr lang="en-US"/>
                        <a:t>if-added: Procedure ADD_COMPUTER</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538275">
                <a:tc>
                  <a:txBody>
                    <a:bodyPr/>
                    <a:lstStyle/>
                    <a:p>
                      <a:pPr algn="l" fontAlgn="t"/>
                      <a:r>
                        <a:rPr lang="en-US" dirty="0"/>
                        <a:t>speed</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dirty="0"/>
                        <a:t>default: faster</a:t>
                      </a:r>
                      <a:br>
                        <a:rPr lang="en-US" dirty="0"/>
                      </a:br>
                      <a:r>
                        <a:rPr lang="en-US" dirty="0"/>
                        <a:t>if-needed: Procedure FIND_SPEED</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195303">
                <a:tc>
                  <a:txBody>
                    <a:bodyPr/>
                    <a:lstStyle/>
                    <a:p>
                      <a:pPr algn="l" fontAlgn="t"/>
                      <a:r>
                        <a:rPr lang="en-US"/>
                        <a:t>location</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a:t>(home,office,mobile)</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r h="195303">
                <a:tc>
                  <a:txBody>
                    <a:bodyPr/>
                    <a:lstStyle/>
                    <a:p>
                      <a:pPr algn="l" fontAlgn="t"/>
                      <a:r>
                        <a:rPr lang="en-US" dirty="0" err="1"/>
                        <a:t>under_warranty</a:t>
                      </a:r>
                      <a:endParaRPr lang="en-US" dirty="0"/>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c>
                  <a:txBody>
                    <a:bodyPr/>
                    <a:lstStyle/>
                    <a:p>
                      <a:pPr algn="l" fontAlgn="t"/>
                      <a:r>
                        <a:rPr lang="en-US" dirty="0"/>
                        <a:t>(yes, no)</a:t>
                      </a:r>
                    </a:p>
                  </a:txBody>
                  <a:tcPr marL="19050" marR="19050" marT="19050" marB="19050">
                    <a:lnL w="9525" cap="flat" cmpd="sng" algn="ctr">
                      <a:solidFill>
                        <a:srgbClr val="7095A9"/>
                      </a:solidFill>
                      <a:prstDash val="solid"/>
                      <a:round/>
                      <a:headEnd type="none" w="med" len="med"/>
                      <a:tailEnd type="none" w="med" len="med"/>
                    </a:lnL>
                    <a:lnR w="9525" cap="flat" cmpd="sng" algn="ctr">
                      <a:solidFill>
                        <a:srgbClr val="7095A9"/>
                      </a:solidFill>
                      <a:prstDash val="solid"/>
                      <a:round/>
                      <a:headEnd type="none" w="med" len="med"/>
                      <a:tailEnd type="none" w="med" len="med"/>
                    </a:lnR>
                    <a:lnT w="9525" cap="flat" cmpd="sng" algn="ctr">
                      <a:solidFill>
                        <a:srgbClr val="7095A9"/>
                      </a:solidFill>
                      <a:prstDash val="solid"/>
                      <a:round/>
                      <a:headEnd type="none" w="med" len="med"/>
                      <a:tailEnd type="none" w="med" len="med"/>
                    </a:lnT>
                    <a:lnB w="9525" cap="flat" cmpd="sng" algn="ctr">
                      <a:solidFill>
                        <a:srgbClr val="7095A9"/>
                      </a:solidFill>
                      <a:prstDash val="solid"/>
                      <a:round/>
                      <a:headEnd type="none" w="med" len="med"/>
                      <a:tailEnd type="none" w="med" len="med"/>
                    </a:lnB>
                    <a:solidFill>
                      <a:srgbClr val="B8CBD5"/>
                    </a:solid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There are mainly three types of procedural attachments: I</a:t>
            </a:r>
          </a:p>
          <a:p>
            <a:pPr lvl="1"/>
            <a:r>
              <a:rPr lang="en-US" dirty="0" smtClean="0"/>
              <a:t>if-needed,</a:t>
            </a:r>
          </a:p>
          <a:p>
            <a:pPr lvl="1"/>
            <a:r>
              <a:rPr lang="en-US" dirty="0" smtClean="0"/>
              <a:t> default and</a:t>
            </a:r>
          </a:p>
          <a:p>
            <a:pPr lvl="1"/>
            <a:r>
              <a:rPr lang="en-US" dirty="0" smtClean="0"/>
              <a:t> if-added. </a:t>
            </a:r>
          </a:p>
          <a:p>
            <a:r>
              <a:rPr lang="en-US" dirty="0" smtClean="0"/>
              <a:t>As the name implies if-needed types of procedures will be executed when a filler value is needed.</a:t>
            </a:r>
          </a:p>
          <a:p>
            <a:r>
              <a:rPr lang="en-US" dirty="0" smtClean="0"/>
              <a:t> Default value is taken if no other value exists. Defaults are used to represent </a:t>
            </a:r>
            <a:r>
              <a:rPr lang="en-US" i="1" dirty="0" smtClean="0"/>
              <a:t>commonsense knowledge</a:t>
            </a:r>
            <a:r>
              <a:rPr lang="en-US" dirty="0" smtClean="0"/>
              <a:t>. Commonsense is generally used when no more situation specific knowledge is available.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if-added type is required if any value is to be added to a slot. In the above example, if a new type of computer is invented ADD_COMPUTER procedure should be executed to add that information.</a:t>
            </a:r>
          </a:p>
          <a:p>
            <a:r>
              <a:rPr lang="en-US" smtClean="0"/>
              <a:t> </a:t>
            </a:r>
            <a:r>
              <a:rPr lang="en-US" dirty="0" smtClean="0"/>
              <a:t>An if-removed type is used to remove a value from the slot.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2800" dirty="0" smtClean="0"/>
              <a:t>Using FOL</a:t>
            </a:r>
          </a:p>
          <a:p>
            <a:r>
              <a:rPr lang="en-US" sz="2800" dirty="0" smtClean="0"/>
              <a:t>Knowledge engineering in FOL</a:t>
            </a:r>
          </a:p>
          <a:p>
            <a:r>
              <a:rPr lang="en-US" sz="2800" dirty="0" smtClean="0"/>
              <a:t>Knowledge</a:t>
            </a:r>
          </a:p>
          <a:p>
            <a:r>
              <a:rPr lang="en-US" sz="2800" dirty="0" smtClean="0"/>
              <a:t>Transfer of knowledge </a:t>
            </a:r>
          </a:p>
          <a:p>
            <a:r>
              <a:rPr lang="en-US" sz="2800" dirty="0" smtClean="0"/>
              <a:t>Types of knowledge</a:t>
            </a:r>
          </a:p>
          <a:p>
            <a:r>
              <a:rPr lang="en-AU" sz="2800" dirty="0" smtClean="0"/>
              <a:t>Organizing the Knowledge</a:t>
            </a:r>
            <a:endParaRPr lang="en-US" sz="2800" dirty="0" smtClean="0"/>
          </a:p>
          <a:p>
            <a:r>
              <a:rPr lang="en-US" sz="2800" dirty="0" smtClean="0"/>
              <a:t>Frames </a:t>
            </a:r>
          </a:p>
          <a:p>
            <a:endParaRPr lang="en-US" sz="2800" dirty="0" smtClean="0"/>
          </a:p>
          <a:p>
            <a:pPr lvl="1"/>
            <a:endParaRPr lang="en-US" sz="2400" dirty="0" smtClean="0"/>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7139</TotalTime>
  <Words>1074</Words>
  <Application>Microsoft Office PowerPoint</Application>
  <PresentationFormat>On-screen Show (4:3)</PresentationFormat>
  <Paragraphs>207</Paragraphs>
  <Slides>32</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Equation</vt:lpstr>
      <vt:lpstr>Artificial Intelligence Lecture No. 11 </vt:lpstr>
      <vt:lpstr>Summary of Previous Lecture</vt:lpstr>
      <vt:lpstr>Today’s Lecture</vt:lpstr>
      <vt:lpstr>Using FOL</vt:lpstr>
      <vt:lpstr>FOL Version of Wumpus World</vt:lpstr>
      <vt:lpstr>Knowledge Base for Wumpus World</vt:lpstr>
      <vt:lpstr>Knowledge engineering in FOL</vt:lpstr>
      <vt:lpstr>WHAT IS KNOWLEDGE?</vt:lpstr>
      <vt:lpstr>Knowledge</vt:lpstr>
      <vt:lpstr>Data, Information, Knowledge and Wisdom</vt:lpstr>
      <vt:lpstr>Data</vt:lpstr>
      <vt:lpstr>Information</vt:lpstr>
      <vt:lpstr>Knowledge</vt:lpstr>
      <vt:lpstr>Wisdom</vt:lpstr>
      <vt:lpstr>Transfer of knowledge </vt:lpstr>
      <vt:lpstr>Transfer of knowledge</vt:lpstr>
      <vt:lpstr>Types of knowledge</vt:lpstr>
      <vt:lpstr>Procedural knowledge</vt:lpstr>
      <vt:lpstr>Procedural knowledge</vt:lpstr>
      <vt:lpstr>Declarative knowledge</vt:lpstr>
      <vt:lpstr>Heuristic knowledge</vt:lpstr>
      <vt:lpstr>Heuristic knowledge</vt:lpstr>
      <vt:lpstr>Importance of knowledge</vt:lpstr>
      <vt:lpstr>Organizing the Knowledge</vt:lpstr>
      <vt:lpstr>FRAMES </vt:lpstr>
      <vt:lpstr>Need of frames</vt:lpstr>
      <vt:lpstr>Slide 27</vt:lpstr>
      <vt:lpstr>A frame for a book is given below.</vt:lpstr>
      <vt:lpstr>Slide 29</vt:lpstr>
      <vt:lpstr>Slide 30</vt:lpstr>
      <vt:lpstr>Slide 31</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244</cp:revision>
  <dcterms:created xsi:type="dcterms:W3CDTF">2012-02-27T05:45:45Z</dcterms:created>
  <dcterms:modified xsi:type="dcterms:W3CDTF">2013-11-29T05:49:32Z</dcterms:modified>
</cp:coreProperties>
</file>