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1" r:id="rId2"/>
    <p:sldId id="440" r:id="rId3"/>
    <p:sldId id="456" r:id="rId4"/>
    <p:sldId id="506" r:id="rId5"/>
    <p:sldId id="524" r:id="rId6"/>
    <p:sldId id="488" r:id="rId7"/>
    <p:sldId id="500" r:id="rId8"/>
    <p:sldId id="499" r:id="rId9"/>
    <p:sldId id="501" r:id="rId10"/>
    <p:sldId id="502" r:id="rId11"/>
    <p:sldId id="503" r:id="rId12"/>
    <p:sldId id="504" r:id="rId13"/>
    <p:sldId id="508" r:id="rId14"/>
    <p:sldId id="509" r:id="rId15"/>
    <p:sldId id="510" r:id="rId16"/>
    <p:sldId id="511" r:id="rId17"/>
    <p:sldId id="512" r:id="rId18"/>
    <p:sldId id="513" r:id="rId19"/>
    <p:sldId id="515" r:id="rId20"/>
    <p:sldId id="516" r:id="rId21"/>
    <p:sldId id="517" r:id="rId22"/>
    <p:sldId id="518" r:id="rId23"/>
    <p:sldId id="519" r:id="rId24"/>
    <p:sldId id="520" r:id="rId25"/>
    <p:sldId id="521" r:id="rId26"/>
    <p:sldId id="522" r:id="rId27"/>
    <p:sldId id="523" r:id="rId28"/>
    <p:sldId id="40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0" autoAdjust="0"/>
    <p:restoredTop sz="90833" autoAdjust="0"/>
  </p:normalViewPr>
  <p:slideViewPr>
    <p:cSldViewPr>
      <p:cViewPr varScale="1">
        <p:scale>
          <a:sx n="33" d="100"/>
          <a:sy n="33" d="100"/>
        </p:scale>
        <p:origin x="-1675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CDC433-DD1E-4FB8-A9AF-1E8FB3C858B5}" type="slidenum">
              <a:rPr lang="en-US"/>
              <a:pPr/>
              <a:t>5</a:t>
            </a:fld>
            <a:endParaRPr lang="en-US"/>
          </a:p>
        </p:txBody>
      </p:sp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0004" tIns="45002" rIns="90004" bIns="45002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CDC433-DD1E-4FB8-A9AF-1E8FB3C858B5}" type="slidenum">
              <a:rPr lang="en-US"/>
              <a:pPr/>
              <a:t>15</a:t>
            </a:fld>
            <a:endParaRPr lang="en-US"/>
          </a:p>
        </p:txBody>
      </p:sp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0004" tIns="45002" rIns="90004" bIns="45002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9DC1F-C4C0-40AF-9F86-28C7888B6333}" type="slidenum">
              <a:rPr lang="en-US"/>
              <a:pPr/>
              <a:t>16</a:t>
            </a:fld>
            <a:endParaRPr lang="en-US"/>
          </a:p>
        </p:txBody>
      </p:sp>
      <p:sp>
        <p:nvSpPr>
          <p:cNvPr id="53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777B58-8AEF-4F2A-B97B-63B82D9FBE5F}" type="slidenum">
              <a:rPr lang="en-US"/>
              <a:pPr/>
              <a:t>17</a:t>
            </a:fld>
            <a:endParaRPr lang="en-US"/>
          </a:p>
        </p:txBody>
      </p:sp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F3681-838C-4B5E-928B-37074701BA8A}" type="slidenum">
              <a:rPr lang="en-US"/>
              <a:pPr/>
              <a:t>18</a:t>
            </a:fld>
            <a:endParaRPr lang="en-US"/>
          </a:p>
        </p:txBody>
      </p:sp>
      <p:sp>
        <p:nvSpPr>
          <p:cNvPr id="475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2282D7-443B-4769-B528-FB484F5B4F4C}" type="slidenum">
              <a:rPr lang="en-US"/>
              <a:pPr/>
              <a:t>20</a:t>
            </a:fld>
            <a:endParaRPr lang="en-US"/>
          </a:p>
        </p:txBody>
      </p:sp>
      <p:sp>
        <p:nvSpPr>
          <p:cNvPr id="485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A08E35-D858-4814-B8EB-268C487ADF9D}" type="slidenum">
              <a:rPr lang="en-US"/>
              <a:pPr/>
              <a:t>21</a:t>
            </a:fld>
            <a:endParaRPr lang="en-US"/>
          </a:p>
        </p:txBody>
      </p:sp>
      <p:sp>
        <p:nvSpPr>
          <p:cNvPr id="54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E66F2A-FD67-4179-9B6B-5ED3EE9E4C8F}" type="slidenum">
              <a:rPr lang="en-US"/>
              <a:pPr/>
              <a:t>22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7282D1-28FD-45E3-AC9B-AD58A274946E}" type="slidenum">
              <a:rPr lang="en-US"/>
              <a:pPr/>
              <a:t>23</a:t>
            </a:fld>
            <a:endParaRPr lang="en-US"/>
          </a:p>
        </p:txBody>
      </p:sp>
      <p:sp>
        <p:nvSpPr>
          <p:cNvPr id="54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474FFF-E0ED-4048-BECD-53DD4C7573E3}" type="slidenum">
              <a:rPr lang="en-US"/>
              <a:pPr/>
              <a:t>24</a:t>
            </a:fld>
            <a:endParaRPr lang="en-US"/>
          </a:p>
        </p:txBody>
      </p:sp>
      <p:sp>
        <p:nvSpPr>
          <p:cNvPr id="54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48F40B-65A3-4A8E-AE5B-A8A4E273E58A}" type="slidenum">
              <a:rPr lang="en-US"/>
              <a:pPr/>
              <a:t>25</a:t>
            </a:fld>
            <a:endParaRPr lang="en-US"/>
          </a:p>
        </p:txBody>
      </p:sp>
      <p:sp>
        <p:nvSpPr>
          <p:cNvPr id="54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D7B5C-C6DA-4ED3-B472-00CF7C745097}" type="slidenum">
              <a:rPr lang="en-US"/>
              <a:pPr/>
              <a:t>26</a:t>
            </a:fld>
            <a:endParaRPr lang="en-US"/>
          </a:p>
        </p:txBody>
      </p:sp>
      <p:sp>
        <p:nvSpPr>
          <p:cNvPr id="55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2FC653-4E10-478F-9B8E-8131EA56A20E}" type="slidenum">
              <a:rPr lang="en-US"/>
              <a:pPr/>
              <a:t>27</a:t>
            </a:fld>
            <a:endParaRPr lang="en-US"/>
          </a:p>
        </p:txBody>
      </p:sp>
      <p:sp>
        <p:nvSpPr>
          <p:cNvPr id="493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11/27/2013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10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knowledge-based agent</a:t>
            </a:r>
          </a:p>
          <a:p>
            <a:r>
              <a:rPr lang="en-US" sz="2800" dirty="0" smtClean="0"/>
              <a:t>The </a:t>
            </a:r>
            <a:r>
              <a:rPr lang="en-US" sz="2800" dirty="0" err="1" smtClean="0"/>
              <a:t>Wumpus</a:t>
            </a:r>
            <a:r>
              <a:rPr lang="en-US" sz="2800" dirty="0" smtClean="0"/>
              <a:t> World</a:t>
            </a:r>
          </a:p>
          <a:p>
            <a:r>
              <a:rPr lang="en-US" sz="2800" dirty="0" smtClean="0"/>
              <a:t>Syntax ,  semantics</a:t>
            </a:r>
          </a:p>
          <a:p>
            <a:r>
              <a:rPr lang="en-US" sz="2800" dirty="0" smtClean="0"/>
              <a:t>Entailment</a:t>
            </a:r>
          </a:p>
          <a:p>
            <a:r>
              <a:rPr lang="en-US" sz="2800" dirty="0" smtClean="0"/>
              <a:t>Logic as a KR language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900" dirty="0" smtClean="0"/>
              <a:t>L</a:t>
            </a:r>
            <a:r>
              <a:rPr lang="en-US" sz="3900" dirty="0" smtClean="0"/>
              <a:t>ogic</a:t>
            </a:r>
            <a:endParaRPr lang="en-US" sz="3900" dirty="0" smtClean="0"/>
          </a:p>
          <a:p>
            <a:r>
              <a:rPr lang="en-US" sz="3900" dirty="0" smtClean="0"/>
              <a:t>Propositional logic</a:t>
            </a:r>
          </a:p>
          <a:p>
            <a:r>
              <a:rPr lang="en-US" sz="3900" dirty="0" smtClean="0"/>
              <a:t>Pros and cons of propositional logic</a:t>
            </a:r>
          </a:p>
          <a:p>
            <a:r>
              <a:rPr lang="en-US" sz="3900" dirty="0" smtClean="0"/>
              <a:t>First-order logic</a:t>
            </a:r>
          </a:p>
          <a:p>
            <a:r>
              <a:rPr lang="en-US" sz="3900" dirty="0" smtClean="0"/>
              <a:t>Syntax of FOL: Basic elements</a:t>
            </a:r>
          </a:p>
          <a:p>
            <a:r>
              <a:rPr lang="en-US" sz="3900" dirty="0" smtClean="0"/>
              <a:t>Atomic/complex sentences</a:t>
            </a:r>
          </a:p>
          <a:p>
            <a:r>
              <a:rPr lang="en-US" sz="3900" dirty="0" smtClean="0"/>
              <a:t>Connections between Quantifiers</a:t>
            </a:r>
            <a:endParaRPr lang="en-US" sz="4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629DD-FDCA-4399-86AD-01C1B0454868}" type="slidenum">
              <a:rPr lang="en-US"/>
              <a:pPr/>
              <a:t>4</a:t>
            </a:fld>
            <a:endParaRPr lang="en-US"/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No independent access  to the world </a:t>
            </a:r>
          </a:p>
        </p:txBody>
      </p:sp>
      <p:pic>
        <p:nvPicPr>
          <p:cNvPr id="93188" name="Picture 4" descr="img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3886200"/>
            <a:ext cx="5562600" cy="2798763"/>
          </a:xfrm>
          <a:prstGeom prst="rect">
            <a:avLst/>
          </a:prstGeom>
          <a:noFill/>
        </p:spPr>
      </p:pic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1066800" y="1295400"/>
            <a:ext cx="69342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25425" indent="-225425">
              <a:spcBef>
                <a:spcPct val="50000"/>
              </a:spcBef>
              <a:buFontTx/>
              <a:buChar char="•"/>
            </a:pPr>
            <a:r>
              <a:rPr lang="en-US" sz="2400" dirty="0"/>
              <a:t>The reasoning agent often gets its knowledge about the facts of the world as a sequence of logical sentences and must draw conclusions only from them without independent access to the world.</a:t>
            </a:r>
          </a:p>
          <a:p>
            <a:pPr marL="225425" indent="-225425">
              <a:spcBef>
                <a:spcPct val="50000"/>
              </a:spcBef>
              <a:buFontTx/>
              <a:buChar char="•"/>
            </a:pPr>
            <a:r>
              <a:rPr lang="en-US" sz="2400" dirty="0"/>
              <a:t>Thus it is very important that the agent’s reasoning is sound!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r>
              <a:rPr lang="en-US" dirty="0" smtClean="0"/>
              <a:t>ANGUAGES</a:t>
            </a:r>
            <a:endParaRPr lang="en-US" dirty="0"/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416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124200"/>
            <a:ext cx="8077200" cy="1871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dirty="0"/>
              <a:t>What is logic?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We can also think of logic as an “algebra” for manipulating only two values: </a:t>
            </a:r>
            <a:r>
              <a:rPr lang="en-US" dirty="0">
                <a:solidFill>
                  <a:srgbClr val="3300FF"/>
                </a:solidFill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true</a:t>
            </a:r>
            <a:r>
              <a:rPr lang="en-US" dirty="0"/>
              <a:t> (</a:t>
            </a:r>
            <a:r>
              <a:rPr lang="en-US" dirty="0">
                <a:solidFill>
                  <a:srgbClr val="3300FF"/>
                </a:solidFill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T</a:t>
            </a:r>
            <a:r>
              <a:rPr lang="en-US" dirty="0"/>
              <a:t>) and </a:t>
            </a:r>
            <a:r>
              <a:rPr lang="en-US" dirty="0">
                <a:solidFill>
                  <a:srgbClr val="3300FF"/>
                </a:solidFill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false</a:t>
            </a:r>
            <a:r>
              <a:rPr lang="en-US" dirty="0"/>
              <a:t> (</a:t>
            </a:r>
            <a:r>
              <a:rPr lang="en-US" dirty="0">
                <a:solidFill>
                  <a:srgbClr val="3300FF"/>
                </a:solidFill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F</a:t>
            </a:r>
            <a:r>
              <a:rPr lang="en-US" dirty="0" smtClean="0"/>
              <a:t>)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We will cover:</a:t>
            </a:r>
          </a:p>
          <a:p>
            <a:pPr marL="782638" lvl="1">
              <a:lnSpc>
                <a:spcPct val="90000"/>
              </a:lnSpc>
            </a:pPr>
            <a:r>
              <a:rPr lang="en-US" dirty="0"/>
              <a:t>Propositional logic--the simplest </a:t>
            </a:r>
            <a:r>
              <a:rPr lang="en-US" dirty="0" smtClean="0"/>
              <a:t>kind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 dirty="0"/>
              <a:t>Propositional logic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05800" cy="4686300"/>
          </a:xfrm>
          <a:ln/>
        </p:spPr>
        <p:txBody>
          <a:bodyPr rIns="132080"/>
          <a:lstStyle/>
          <a:p>
            <a:r>
              <a:rPr lang="en-US"/>
              <a:t>Propositional logic consists of:</a:t>
            </a:r>
          </a:p>
          <a:p>
            <a:pPr marL="782638" lvl="1"/>
            <a:r>
              <a:rPr lang="en-US"/>
              <a:t>The logical values </a:t>
            </a:r>
            <a:r>
              <a:rPr lang="en-US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true</a:t>
            </a:r>
            <a:r>
              <a:rPr lang="en-US"/>
              <a:t> and </a:t>
            </a:r>
            <a:r>
              <a:rPr lang="en-US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false</a:t>
            </a:r>
            <a:r>
              <a:rPr lang="en-US"/>
              <a:t> (</a:t>
            </a:r>
            <a:r>
              <a:rPr lang="en-US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T</a:t>
            </a:r>
            <a:r>
              <a:rPr lang="en-US"/>
              <a:t> and </a:t>
            </a:r>
            <a:r>
              <a:rPr lang="en-US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F</a:t>
            </a:r>
            <a:r>
              <a:rPr lang="en-US"/>
              <a:t>)</a:t>
            </a:r>
          </a:p>
          <a:p>
            <a:pPr marL="782638" lvl="1"/>
            <a:r>
              <a:rPr lang="en-US"/>
              <a:t>Propositions: “Sentences,” which</a:t>
            </a:r>
          </a:p>
          <a:p>
            <a:pPr marL="1182688" lvl="2"/>
            <a:r>
              <a:rPr lang="en-US"/>
              <a:t>Are atomic (that is, they must be treated as indivisible units, with no internal structure), and</a:t>
            </a:r>
          </a:p>
          <a:p>
            <a:pPr marL="1182688" lvl="2"/>
            <a:r>
              <a:rPr lang="en-US"/>
              <a:t>Have a single logical value, either </a:t>
            </a:r>
            <a:r>
              <a:rPr lang="en-US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true</a:t>
            </a:r>
            <a:r>
              <a:rPr lang="en-US"/>
              <a:t> or </a:t>
            </a:r>
            <a:r>
              <a:rPr lang="en-US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false</a:t>
            </a:r>
            <a:endParaRPr lang="en-US">
              <a:latin typeface="Trebuchet MS" charset="0"/>
              <a:ea typeface="ヒラギノ角ゴ ProN W3" charset="0"/>
              <a:cs typeface="ヒラギノ角ゴ ProN W3" charset="0"/>
              <a:sym typeface="Trebuchet MS" charset="0"/>
            </a:endParaRPr>
          </a:p>
          <a:p>
            <a:pPr marL="782638" lvl="1"/>
            <a:r>
              <a:rPr lang="en-US"/>
              <a:t>Operators, both unary and binary; when applied to logical values, yield logical values</a:t>
            </a:r>
          </a:p>
          <a:p>
            <a:pPr marL="1182688" lvl="2"/>
            <a:r>
              <a:rPr lang="en-US"/>
              <a:t>The usual operators are </a:t>
            </a:r>
            <a:r>
              <a:rPr lang="en-US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and</a:t>
            </a:r>
            <a:r>
              <a:rPr lang="en-US"/>
              <a:t>, </a:t>
            </a:r>
            <a:r>
              <a:rPr lang="en-US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or</a:t>
            </a:r>
            <a:r>
              <a:rPr lang="en-US"/>
              <a:t>, </a:t>
            </a:r>
            <a:r>
              <a:rPr lang="en-US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not</a:t>
            </a:r>
            <a:r>
              <a:rPr lang="en-US"/>
              <a:t>, and </a:t>
            </a:r>
            <a:r>
              <a:rPr lang="en-US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implies</a:t>
            </a:r>
            <a:endParaRPr lang="en-US">
              <a:latin typeface="Trebuchet MS" charset="0"/>
              <a:ea typeface="ヒラギノ角ゴ ProN W3" charset="0"/>
              <a:cs typeface="ヒラギノ角ゴ ProN W3" charset="0"/>
              <a:sym typeface="Trebuchet M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Propositional logic: Syntax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874000" cy="4813300"/>
          </a:xfrm>
          <a:ln/>
        </p:spPr>
        <p:txBody>
          <a:bodyPr rIns="132080"/>
          <a:lstStyle/>
          <a:p>
            <a:pPr>
              <a:spcBef>
                <a:spcPct val="0"/>
              </a:spcBef>
            </a:pPr>
            <a:r>
              <a:rPr lang="en-US" sz="2400" dirty="0"/>
              <a:t>Propositional logic is the simplest logic –  illustrates basic ideas</a:t>
            </a:r>
          </a:p>
          <a:p>
            <a:pPr>
              <a:spcBef>
                <a:spcPts val="613"/>
              </a:spcBef>
            </a:pPr>
            <a:r>
              <a:rPr lang="en-US" sz="2400" dirty="0"/>
              <a:t>The proposition symbols P1, P2 etc are sentences</a:t>
            </a:r>
          </a:p>
          <a:p>
            <a:pPr marL="782638" lvl="1">
              <a:spcBef>
                <a:spcPts val="538"/>
              </a:spcBef>
            </a:pPr>
            <a:r>
              <a:rPr lang="en-US" sz="2100" dirty="0"/>
              <a:t>If S is a sentence, ¬S is a sentence (negation, </a:t>
            </a:r>
            <a:r>
              <a:rPr lang="en-US" sz="2100" i="1" dirty="0"/>
              <a:t>not</a:t>
            </a:r>
            <a:r>
              <a:rPr lang="en-US" sz="2100" dirty="0"/>
              <a:t>)</a:t>
            </a:r>
          </a:p>
          <a:p>
            <a:pPr marL="782638" lvl="1">
              <a:spcBef>
                <a:spcPts val="538"/>
              </a:spcBef>
            </a:pPr>
            <a:r>
              <a:rPr lang="en-US" sz="2100" dirty="0">
                <a:ea typeface="Symbol" charset="2"/>
                <a:cs typeface="Symbol" charset="2"/>
              </a:rPr>
              <a:t>If S1 and S2 are sentences, S1 ∧ S2 is a sentence  (conjunction, </a:t>
            </a:r>
            <a:r>
              <a:rPr lang="en-US" sz="2100" i="1" dirty="0"/>
              <a:t>AND</a:t>
            </a:r>
            <a:r>
              <a:rPr lang="en-US" sz="2100" dirty="0"/>
              <a:t>)</a:t>
            </a:r>
          </a:p>
          <a:p>
            <a:pPr marL="782638" lvl="1">
              <a:spcBef>
                <a:spcPts val="538"/>
              </a:spcBef>
            </a:pPr>
            <a:r>
              <a:rPr lang="en-US" sz="2100" dirty="0">
                <a:ea typeface="Symbol" charset="2"/>
                <a:cs typeface="Symbol" charset="2"/>
              </a:rPr>
              <a:t>If S1 and S2 are sentences, S1 ∨ S2 is a sentence (disjunction, </a:t>
            </a:r>
            <a:r>
              <a:rPr lang="en-US" sz="2100" i="1" dirty="0"/>
              <a:t>OR</a:t>
            </a:r>
            <a:r>
              <a:rPr lang="en-US" sz="2100" dirty="0"/>
              <a:t>)</a:t>
            </a:r>
          </a:p>
          <a:p>
            <a:pPr marL="782638" lvl="1">
              <a:spcBef>
                <a:spcPts val="538"/>
              </a:spcBef>
            </a:pPr>
            <a:r>
              <a:rPr lang="en-US" sz="2100" dirty="0">
                <a:ea typeface="Symbol" charset="2"/>
                <a:cs typeface="Symbol" charset="2"/>
              </a:rPr>
              <a:t>If S1 and S2 are sentences, S1 ⇒ S2 is a sentence (implication, </a:t>
            </a:r>
            <a:r>
              <a:rPr lang="en-US" sz="2100" i="1" dirty="0"/>
              <a:t>IMPLIES</a:t>
            </a:r>
            <a:r>
              <a:rPr lang="en-US" sz="2100" dirty="0"/>
              <a:t>)</a:t>
            </a:r>
          </a:p>
          <a:p>
            <a:pPr marL="782638" lvl="1">
              <a:spcBef>
                <a:spcPts val="538"/>
              </a:spcBef>
            </a:pPr>
            <a:r>
              <a:rPr lang="en-US" sz="2100" dirty="0">
                <a:ea typeface="Symbol" charset="2"/>
                <a:cs typeface="Symbol" charset="2"/>
              </a:rPr>
              <a:t>If S1 and S2 are sentences, S1 ⇔ S2 is a sentence (</a:t>
            </a:r>
            <a:r>
              <a:rPr lang="en-US" sz="2100" dirty="0" err="1">
                <a:ea typeface="Symbol" charset="2"/>
                <a:cs typeface="Symbol" charset="2"/>
              </a:rPr>
              <a:t>biconditional</a:t>
            </a:r>
            <a:r>
              <a:rPr lang="en-US" sz="2100" dirty="0">
                <a:ea typeface="Symbol" charset="2"/>
                <a:cs typeface="Symbol" charset="2"/>
              </a:rPr>
              <a:t>)</a:t>
            </a:r>
            <a:endParaRPr lang="en-US" sz="2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Truth tables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4953000"/>
          </a:xfrm>
          <a:ln/>
        </p:spPr>
        <p:txBody>
          <a:bodyPr rIns="132080"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en-US" sz="2900"/>
              <a:t>Logic, like arithmetic, has operators, which apply to one, two, or more values (operands)</a:t>
            </a:r>
          </a:p>
          <a:p>
            <a:pPr>
              <a:spcBef>
                <a:spcPts val="738"/>
              </a:spcBef>
            </a:pPr>
            <a:r>
              <a:rPr lang="en-US" sz="2900"/>
              <a:t>A truth table lists the results for each possible arrangement of operands</a:t>
            </a:r>
          </a:p>
          <a:p>
            <a:pPr marL="782638" lvl="1">
              <a:spcBef>
                <a:spcPts val="650"/>
              </a:spcBef>
            </a:pPr>
            <a:r>
              <a:rPr lang="en-US" sz="2600"/>
              <a:t>Order is important: </a:t>
            </a:r>
            <a:r>
              <a:rPr lang="en-US" sz="2600">
                <a:latin typeface="Times New Roman Bold Italic" charset="0"/>
                <a:cs typeface="Times New Roman Bold Italic" charset="0"/>
                <a:sym typeface="Times New Roman Bold Italic" charset="0"/>
              </a:rPr>
              <a:t>x op y</a:t>
            </a:r>
            <a:r>
              <a:rPr lang="en-US" sz="2600"/>
              <a:t> may or may not give the same result as </a:t>
            </a:r>
            <a:r>
              <a:rPr lang="en-US" sz="2600">
                <a:latin typeface="Times New Roman Bold Italic" charset="0"/>
                <a:cs typeface="Times New Roman Bold Italic" charset="0"/>
                <a:sym typeface="Times New Roman Bold Italic" charset="0"/>
              </a:rPr>
              <a:t>y op x</a:t>
            </a:r>
            <a:endParaRPr lang="en-US" sz="2600">
              <a:latin typeface="Times New Roman Bold Italic" charset="0"/>
              <a:ea typeface="ヒラギノ明朝 ProN W6" charset="0"/>
              <a:cs typeface="ヒラギノ明朝 ProN W6" charset="0"/>
              <a:sym typeface="Times New Roman Bold Italic" charset="0"/>
            </a:endParaRPr>
          </a:p>
          <a:p>
            <a:pPr>
              <a:spcBef>
                <a:spcPts val="738"/>
              </a:spcBef>
            </a:pPr>
            <a:r>
              <a:rPr lang="en-US" sz="2900"/>
              <a:t>The rows in a truth table list all possible sequences of truth values for</a:t>
            </a:r>
            <a:r>
              <a:rPr lang="en-US" sz="2900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 n </a:t>
            </a:r>
            <a:r>
              <a:rPr lang="en-US" sz="2900"/>
              <a:t>operands, and specify a result for each sequence</a:t>
            </a:r>
          </a:p>
          <a:p>
            <a:pPr marL="782638" lvl="1">
              <a:spcBef>
                <a:spcPts val="650"/>
              </a:spcBef>
            </a:pPr>
            <a:r>
              <a:rPr lang="en-US" sz="2600"/>
              <a:t>Hence, there are </a:t>
            </a:r>
            <a:r>
              <a:rPr lang="en-US" sz="2600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2</a:t>
            </a:r>
            <a:r>
              <a:rPr lang="en-US" sz="2600" baseline="30000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n</a:t>
            </a:r>
            <a:r>
              <a:rPr lang="en-US" sz="2600"/>
              <a:t> rows in a truth table for </a:t>
            </a:r>
            <a:r>
              <a:rPr lang="en-US" sz="2600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n</a:t>
            </a:r>
            <a:r>
              <a:rPr lang="en-US" sz="2600"/>
              <a:t> operands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ln>
            <a:noFill/>
          </a:ln>
        </p:spPr>
        <p:txBody>
          <a:bodyPr rIns="132080"/>
          <a:lstStyle/>
          <a:p>
            <a:r>
              <a:rPr lang="en-US"/>
              <a:t>Unary operators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82000" cy="558800"/>
          </a:xfrm>
          <a:ln>
            <a:noFill/>
          </a:ln>
        </p:spPr>
        <p:txBody>
          <a:bodyPr rIns="132080"/>
          <a:lstStyle/>
          <a:p>
            <a:r>
              <a:rPr lang="en-US" sz="2400"/>
              <a:t>There are four possible unary operators:</a:t>
            </a:r>
          </a:p>
        </p:txBody>
      </p:sp>
      <p:sp>
        <p:nvSpPr>
          <p:cNvPr id="26628" name="Rectangle 4"/>
          <p:cNvSpPr>
            <a:spLocks/>
          </p:cNvSpPr>
          <p:nvPr/>
        </p:nvSpPr>
        <p:spPr bwMode="auto">
          <a:xfrm>
            <a:off x="482600" y="5359400"/>
            <a:ext cx="8166100" cy="7747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9" bIns="0"/>
          <a:lstStyle/>
          <a:p>
            <a:pPr marL="382588" indent="-342900">
              <a:spcBef>
                <a:spcPts val="538"/>
              </a:spcBef>
              <a:buClr>
                <a:srgbClr val="0073D9"/>
              </a:buClr>
              <a:buSzPct val="60000"/>
              <a:buFont typeface="Wingdings" charset="2"/>
              <a:buChar char="n"/>
            </a:pPr>
            <a:r>
              <a:rPr lang="en-US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Only the last of these (negation) is widely used (and has a symbol,</a:t>
            </a:r>
            <a:r>
              <a:rPr lang="en-US" dirty="0">
                <a:latin typeface="Times New Roman Bold" charset="0"/>
                <a:cs typeface="Times New Roman Bold" charset="0"/>
                <a:sym typeface="Times New Roman Bold" charset="0"/>
              </a:rPr>
              <a:t>¬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,for the operation</a:t>
            </a:r>
          </a:p>
        </p:txBody>
      </p:sp>
      <p:graphicFrame>
        <p:nvGraphicFramePr>
          <p:cNvPr id="26629" name="Group 5"/>
          <p:cNvGraphicFramePr>
            <a:graphicFrameLocks noGrp="1"/>
          </p:cNvGraphicFramePr>
          <p:nvPr/>
        </p:nvGraphicFramePr>
        <p:xfrm>
          <a:off x="673100" y="2019300"/>
          <a:ext cx="7594600" cy="2981325"/>
        </p:xfrm>
        <a:graphic>
          <a:graphicData uri="http://schemas.openxmlformats.org/drawingml/2006/table">
            <a:tbl>
              <a:tblPr/>
              <a:tblGrid>
                <a:gridCol w="873125"/>
                <a:gridCol w="2079625"/>
                <a:gridCol w="1935163"/>
                <a:gridCol w="1746250"/>
                <a:gridCol w="960437"/>
              </a:tblGrid>
              <a:tr h="993775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X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Constant 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Constant 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Identity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 Bold" charset="0"/>
                          <a:cs typeface="Times New Roman Bold" charset="0"/>
                          <a:sym typeface="Times New Roman Bold" charset="0"/>
                        </a:rPr>
                        <a:t>¬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X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993775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3775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Useful binary operators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82000" cy="558800"/>
          </a:xfrm>
          <a:ln/>
        </p:spPr>
        <p:txBody>
          <a:bodyPr rIns="132080"/>
          <a:lstStyle/>
          <a:p>
            <a:r>
              <a:rPr lang="en-US" sz="2400"/>
              <a:t>Here are the binary operators that are traditionally used:</a:t>
            </a:r>
          </a:p>
        </p:txBody>
      </p:sp>
      <p:sp>
        <p:nvSpPr>
          <p:cNvPr id="27652" name="Rectangle 4"/>
          <p:cNvSpPr>
            <a:spLocks/>
          </p:cNvSpPr>
          <p:nvPr/>
        </p:nvSpPr>
        <p:spPr bwMode="auto">
          <a:xfrm>
            <a:off x="342900" y="4914900"/>
            <a:ext cx="8242300" cy="14224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9" bIns="0"/>
          <a:lstStyle/>
          <a:p>
            <a:pPr marL="382588" indent="-342900">
              <a:lnSpc>
                <a:spcPct val="90000"/>
              </a:lnSpc>
              <a:spcBef>
                <a:spcPts val="538"/>
              </a:spcBef>
              <a:buClr>
                <a:srgbClr val="0073D9"/>
              </a:buClr>
              <a:buSzPct val="60000"/>
              <a:buFont typeface="Wingdings" charset="2"/>
              <a:buChar char="n"/>
            </a:pPr>
            <a:r>
              <a:rPr lang="en-US" sz="22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Notice in particular that material implication (</a:t>
            </a:r>
            <a:r>
              <a:rPr lang="en-US" sz="2200" dirty="0">
                <a:latin typeface="Symbol" charset="2"/>
                <a:ea typeface="Symbol" charset="2"/>
                <a:cs typeface="Symbol" charset="2"/>
                <a:sym typeface="Symbol" charset="2"/>
              </a:rPr>
              <a:t>⇒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) only approximately means the same as the English word “implies”</a:t>
            </a:r>
          </a:p>
          <a:p>
            <a:pPr marL="382588" indent="-342900">
              <a:lnSpc>
                <a:spcPct val="90000"/>
              </a:lnSpc>
              <a:spcBef>
                <a:spcPts val="538"/>
              </a:spcBef>
              <a:buClr>
                <a:srgbClr val="0073D9"/>
              </a:buClr>
              <a:buSzPct val="60000"/>
              <a:buFont typeface="Wingdings" charset="2"/>
              <a:buChar char="n"/>
            </a:pPr>
            <a:r>
              <a:rPr lang="en-US" sz="22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Any other binary operators can be constructed from a combination of these (along with unary </a:t>
            </a:r>
            <a:r>
              <a:rPr lang="en-US" sz="2200" dirty="0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not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, </a:t>
            </a:r>
            <a:r>
              <a:rPr lang="en-US" sz="2200" dirty="0">
                <a:latin typeface="Times New Roman Bold" charset="0"/>
                <a:cs typeface="Times New Roman Bold" charset="0"/>
                <a:sym typeface="Times New Roman Bold" charset="0"/>
              </a:rPr>
              <a:t>¬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)</a:t>
            </a:r>
          </a:p>
        </p:txBody>
      </p:sp>
      <p:graphicFrame>
        <p:nvGraphicFramePr>
          <p:cNvPr id="27653" name="Group 5"/>
          <p:cNvGraphicFramePr>
            <a:graphicFrameLocks noGrp="1"/>
          </p:cNvGraphicFramePr>
          <p:nvPr/>
        </p:nvGraphicFramePr>
        <p:xfrm>
          <a:off x="825500" y="1738313"/>
          <a:ext cx="7759700" cy="3145155"/>
        </p:xfrm>
        <a:graphic>
          <a:graphicData uri="http://schemas.openxmlformats.org/drawingml/2006/table">
            <a:tbl>
              <a:tblPr/>
              <a:tblGrid>
                <a:gridCol w="493713"/>
                <a:gridCol w="493712"/>
                <a:gridCol w="1030288"/>
                <a:gridCol w="1138237"/>
                <a:gridCol w="1660525"/>
                <a:gridCol w="2943225"/>
              </a:tblGrid>
              <a:tr h="1031875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00FF"/>
                        </a:solidFill>
                        <a:effectLst/>
                        <a:latin typeface="Trebuchet MS" charset="0"/>
                        <a:ea typeface="Lucida Grande" charset="0"/>
                        <a:cs typeface="Lucida Grande" charset="0"/>
                        <a:sym typeface="Trebuchet MS" charset="0"/>
                      </a:endParaRPr>
                    </a:p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Lucida Grande" charset="0"/>
                          <a:cs typeface="Lucida Grande" charset="0"/>
                          <a:sym typeface="Trebuchet MS" charset="0"/>
                        </a:rPr>
                        <a:t>X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3300FF"/>
                        </a:solidFill>
                        <a:effectLst/>
                        <a:latin typeface="Trebuchet MS" charset="0"/>
                        <a:ea typeface="Lucida Grande" charset="0"/>
                        <a:cs typeface="Lucida Grande" charset="0"/>
                        <a:sym typeface="Trebuchet MS" charset="0"/>
                      </a:endParaRPr>
                    </a:p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Lucida Grande" charset="0"/>
                          <a:cs typeface="Lucida Grande" charset="0"/>
                          <a:sym typeface="Trebuchet MS" charset="0"/>
                        </a:rPr>
                        <a:t>Y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AND</a:t>
                      </a:r>
                    </a:p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X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Symbol" charset="2"/>
                          <a:ea typeface="Symbol" charset="2"/>
                          <a:cs typeface="Symbol" charset="2"/>
                          <a:sym typeface="Symbol" charset="2"/>
                        </a:rPr>
                        <a:t>∧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 Y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OR</a:t>
                      </a:r>
                    </a:p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X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Symbol" charset="2"/>
                          <a:ea typeface="Symbol" charset="2"/>
                          <a:cs typeface="Symbol" charset="2"/>
                          <a:sym typeface="Symbol" charset="2"/>
                        </a:rPr>
                        <a:t>∨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 Y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IMPLIES</a:t>
                      </a:r>
                    </a:p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X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Symbol" charset="2"/>
                          <a:ea typeface="Symbol" charset="2"/>
                          <a:cs typeface="Symbol" charset="2"/>
                          <a:sym typeface="Symbol" charset="2"/>
                        </a:rPr>
                        <a:t>⇒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 Y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BICONDITIONAL</a:t>
                      </a:r>
                      <a:b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</a:b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X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Symbol" charset="2"/>
                          <a:ea typeface="Symbol" charset="2"/>
                          <a:cs typeface="Symbol" charset="2"/>
                          <a:sym typeface="Symbol" charset="2"/>
                        </a:rPr>
                        <a:t>⇔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 Y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00FF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Logical expressions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610600" cy="1384300"/>
          </a:xfrm>
          <a:ln/>
        </p:spPr>
        <p:txBody>
          <a:bodyPr rIns="132080"/>
          <a:lstStyle/>
          <a:p>
            <a:r>
              <a:rPr lang="en-US" sz="2400" dirty="0"/>
              <a:t>All logical expressions can be computed with some combination of </a:t>
            </a:r>
            <a:r>
              <a:rPr lang="en-US" sz="2400" dirty="0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and</a:t>
            </a:r>
            <a:r>
              <a:rPr lang="en-US" sz="2400" dirty="0"/>
              <a:t> (</a:t>
            </a:r>
            <a:r>
              <a:rPr lang="en-US" sz="2400" dirty="0">
                <a:latin typeface="Symbol" charset="2"/>
                <a:ea typeface="Symbol" charset="2"/>
                <a:cs typeface="Symbol" charset="2"/>
                <a:sym typeface="Symbol" charset="2"/>
              </a:rPr>
              <a:t>∧</a:t>
            </a:r>
            <a:r>
              <a:rPr lang="en-US" sz="2400" dirty="0"/>
              <a:t>), </a:t>
            </a:r>
            <a:r>
              <a:rPr lang="en-US" sz="2400" dirty="0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or</a:t>
            </a:r>
            <a:r>
              <a:rPr lang="en-US" sz="2400" dirty="0"/>
              <a:t> (</a:t>
            </a:r>
            <a:r>
              <a:rPr lang="en-US" sz="2400" dirty="0" smtClean="0">
                <a:latin typeface="Symbol" charset="2"/>
                <a:ea typeface="Symbol" charset="2"/>
                <a:cs typeface="Symbol" charset="2"/>
                <a:sym typeface="Symbol" charset="2"/>
              </a:rPr>
              <a:t>∨ </a:t>
            </a:r>
            <a:r>
              <a:rPr lang="en-US" sz="2400" dirty="0" smtClean="0"/>
              <a:t>), </a:t>
            </a:r>
            <a:r>
              <a:rPr lang="en-US" sz="2400" dirty="0"/>
              <a:t>and </a:t>
            </a:r>
            <a:r>
              <a:rPr lang="en-US" sz="2400" dirty="0"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not</a:t>
            </a:r>
            <a:r>
              <a:rPr lang="en-US" sz="2400" dirty="0"/>
              <a:t> (</a:t>
            </a:r>
            <a:r>
              <a:rPr lang="en-US" sz="2400" dirty="0">
                <a:latin typeface="Symbol" charset="2"/>
                <a:ea typeface="Symbol" charset="2"/>
                <a:cs typeface="Symbol" charset="2"/>
                <a:sym typeface="Symbol" charset="2"/>
              </a:rPr>
              <a:t>¬</a:t>
            </a:r>
            <a:r>
              <a:rPr lang="en-US" sz="2400" dirty="0"/>
              <a:t>) operators</a:t>
            </a:r>
          </a:p>
          <a:p>
            <a:r>
              <a:rPr lang="en-US" sz="2400" dirty="0"/>
              <a:t>For example, logical implication can be computed this way:</a:t>
            </a:r>
          </a:p>
        </p:txBody>
      </p:sp>
      <p:sp>
        <p:nvSpPr>
          <p:cNvPr id="28676" name="Rectangle 4"/>
          <p:cNvSpPr>
            <a:spLocks/>
          </p:cNvSpPr>
          <p:nvPr/>
        </p:nvSpPr>
        <p:spPr bwMode="auto">
          <a:xfrm>
            <a:off x="393700" y="5778500"/>
            <a:ext cx="8585200" cy="4826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40639" bIns="0"/>
          <a:lstStyle/>
          <a:p>
            <a:pPr marL="382588" indent="-342900">
              <a:spcBef>
                <a:spcPts val="538"/>
              </a:spcBef>
              <a:buClr>
                <a:srgbClr val="0073D9"/>
              </a:buClr>
              <a:buSzPct val="60000"/>
              <a:buFont typeface="Wingdings" charset="2"/>
              <a:buChar char="n"/>
            </a:pPr>
            <a:r>
              <a:rPr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Notice that </a:t>
            </a:r>
            <a:r>
              <a:rPr lang="en-US">
                <a:solidFill>
                  <a:schemeClr val="tx1"/>
                </a:solidFill>
                <a:latin typeface="Symbol" charset="2"/>
                <a:ea typeface="Symbol" charset="2"/>
                <a:cs typeface="Symbol" charset="2"/>
                <a:sym typeface="Symbol" charset="2"/>
              </a:rPr>
              <a:t>¬</a:t>
            </a:r>
            <a:r>
              <a:rPr lang="en-US">
                <a:solidFill>
                  <a:schemeClr val="tx1"/>
                </a:solidFill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X </a:t>
            </a:r>
            <a:r>
              <a:rPr lang="en-US">
                <a:solidFill>
                  <a:schemeClr val="tx1"/>
                </a:solidFill>
                <a:latin typeface="Symbol" charset="2"/>
                <a:ea typeface="Symbol" charset="2"/>
                <a:cs typeface="Symbol" charset="2"/>
                <a:sym typeface="Symbol" charset="2"/>
              </a:rPr>
              <a:t>∨</a:t>
            </a:r>
            <a:r>
              <a:rPr lang="en-US">
                <a:solidFill>
                  <a:schemeClr val="tx1"/>
                </a:solidFill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 Y </a:t>
            </a:r>
            <a:r>
              <a:rPr lang="en-US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is equivalent to </a:t>
            </a:r>
            <a:r>
              <a:rPr lang="en-US">
                <a:solidFill>
                  <a:schemeClr val="tx1"/>
                </a:solidFill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X </a:t>
            </a:r>
            <a:r>
              <a:rPr lang="en-US">
                <a:solidFill>
                  <a:schemeClr val="tx1"/>
                </a:solidFill>
                <a:latin typeface="Symbol" charset="2"/>
                <a:ea typeface="Symbol" charset="2"/>
                <a:cs typeface="Symbol" charset="2"/>
                <a:sym typeface="Symbol" charset="2"/>
              </a:rPr>
              <a:t>⇒</a:t>
            </a:r>
            <a:r>
              <a:rPr lang="en-US">
                <a:solidFill>
                  <a:schemeClr val="tx1"/>
                </a:solidFill>
                <a:latin typeface="Trebuchet MS" charset="0"/>
                <a:ea typeface="Trebuchet MS" charset="0"/>
                <a:cs typeface="Trebuchet MS" charset="0"/>
                <a:sym typeface="Trebuchet MS" charset="0"/>
              </a:rPr>
              <a:t> Y</a:t>
            </a:r>
          </a:p>
        </p:txBody>
      </p:sp>
      <p:graphicFrame>
        <p:nvGraphicFramePr>
          <p:cNvPr id="28677" name="Group 5"/>
          <p:cNvGraphicFramePr>
            <a:graphicFrameLocks noGrp="1"/>
          </p:cNvGraphicFramePr>
          <p:nvPr/>
        </p:nvGraphicFramePr>
        <p:xfrm>
          <a:off x="1130300" y="2840038"/>
          <a:ext cx="5551488" cy="2714625"/>
        </p:xfrm>
        <a:graphic>
          <a:graphicData uri="http://schemas.openxmlformats.org/drawingml/2006/table">
            <a:tbl>
              <a:tblPr/>
              <a:tblGrid>
                <a:gridCol w="592138"/>
                <a:gridCol w="592137"/>
                <a:gridCol w="950913"/>
                <a:gridCol w="1708150"/>
                <a:gridCol w="1708150"/>
              </a:tblGrid>
              <a:tr h="542925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X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Y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Symbol" charset="2"/>
                          <a:cs typeface="Symbol" charset="2"/>
                          <a:sym typeface="Symbol" charset="2"/>
                        </a:rPr>
                        <a:t>¬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X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Symbol" charset="2"/>
                          <a:cs typeface="Symbol" charset="2"/>
                          <a:sym typeface="Symbol" charset="2"/>
                        </a:rPr>
                        <a:t>¬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X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Symbol" charset="2"/>
                          <a:cs typeface="Symbol" charset="2"/>
                          <a:sym typeface="Symbol" charset="2"/>
                        </a:rPr>
                        <a:t>∨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 Y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X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  <a:ea typeface="Symbol" charset="2"/>
                          <a:cs typeface="Symbol" charset="2"/>
                          <a:sym typeface="Symbol" charset="2"/>
                        </a:rPr>
                        <a:t>⇒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 Y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F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Trebuchet MS" charset="0"/>
                          <a:cs typeface="Trebuchet MS" charset="0"/>
                          <a:sym typeface="Trebuchet MS" charset="0"/>
                        </a:rPr>
                        <a:t>T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Pros and cons of propositional logic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sym typeface="Wingdings" charset="2"/>
              </a:rPr>
              <a:t> </a:t>
            </a:r>
            <a:r>
              <a:rPr lang="en-US" sz="2400" dirty="0"/>
              <a:t>Propositional logic is </a:t>
            </a:r>
            <a:r>
              <a:rPr lang="en-US" sz="2400" dirty="0">
                <a:solidFill>
                  <a:srgbClr val="FF0000"/>
                </a:solidFill>
              </a:rPr>
              <a:t>declarative</a:t>
            </a:r>
            <a:r>
              <a:rPr lang="en-US" sz="2400" dirty="0"/>
              <a:t>
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sym typeface="Wingdings" charset="2"/>
              </a:rPr>
              <a:t></a:t>
            </a:r>
            <a:r>
              <a:rPr lang="en-US" sz="2400" dirty="0"/>
              <a:t> Propositional logic allows partial/disjunctive/negated information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(</a:t>
            </a:r>
            <a:r>
              <a:rPr lang="en-US" sz="2200" dirty="0"/>
              <a:t>unlike most data structures and databases)</a:t>
            </a:r>
            <a:r>
              <a:rPr lang="en-US" sz="2000" dirty="0"/>
              <a:t>
</a:t>
            </a:r>
          </a:p>
          <a:p>
            <a:pPr>
              <a:lnSpc>
                <a:spcPct val="80000"/>
              </a:lnSpc>
              <a:buFont typeface="Wingdings" charset="2"/>
              <a:buChar char="J"/>
            </a:pPr>
            <a:r>
              <a:rPr lang="en-US" sz="2400" dirty="0"/>
              <a:t>Propositional logic is </a:t>
            </a:r>
            <a:r>
              <a:rPr lang="en-US" sz="2400" dirty="0">
                <a:solidFill>
                  <a:srgbClr val="FF0000"/>
                </a:solidFill>
              </a:rPr>
              <a:t>compositional</a:t>
            </a:r>
            <a:r>
              <a:rPr lang="en-US" sz="2400" dirty="0"/>
              <a:t>:
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meaning of </a:t>
            </a:r>
            <a:r>
              <a:rPr lang="en-US" sz="2200" i="1" dirty="0"/>
              <a:t>B</a:t>
            </a:r>
            <a:r>
              <a:rPr lang="en-US" sz="2200" i="1" baseline="-25000" dirty="0"/>
              <a:t>1,1</a:t>
            </a:r>
            <a:r>
              <a:rPr lang="en-US" sz="2200" dirty="0"/>
              <a:t> </a:t>
            </a:r>
            <a:r>
              <a:rPr lang="en-US" sz="2200" dirty="0">
                <a:sym typeface="Symbol" charset="2"/>
              </a:rPr>
              <a:t> </a:t>
            </a:r>
            <a:r>
              <a:rPr lang="en-US" sz="2200" i="1" dirty="0"/>
              <a:t>P</a:t>
            </a:r>
            <a:r>
              <a:rPr lang="en-US" sz="2200" i="1" baseline="-25000" dirty="0"/>
              <a:t>1,2</a:t>
            </a:r>
            <a:r>
              <a:rPr lang="en-US" sz="2200" dirty="0"/>
              <a:t> is derived from meaning of </a:t>
            </a:r>
            <a:r>
              <a:rPr lang="en-US" sz="2200" i="1" dirty="0"/>
              <a:t>B</a:t>
            </a:r>
            <a:r>
              <a:rPr lang="en-US" sz="2200" i="1" baseline="-25000" dirty="0"/>
              <a:t>1,1</a:t>
            </a:r>
            <a:r>
              <a:rPr lang="en-US" sz="2200" dirty="0"/>
              <a:t> and of </a:t>
            </a:r>
            <a:r>
              <a:rPr lang="en-US" sz="2200" i="1" dirty="0"/>
              <a:t>P</a:t>
            </a:r>
            <a:r>
              <a:rPr lang="en-US" sz="2200" i="1" baseline="-25000" dirty="0"/>
              <a:t>1,2</a:t>
            </a:r>
            <a:r>
              <a:rPr lang="en-US" sz="2000" dirty="0"/>
              <a:t>
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sym typeface="Wingdings" charset="2"/>
              </a:rPr>
              <a:t> </a:t>
            </a:r>
            <a:r>
              <a:rPr lang="en-US" sz="2400" dirty="0"/>
              <a:t>Meaning in propositional logic is </a:t>
            </a:r>
            <a:r>
              <a:rPr lang="en-US" sz="2400" dirty="0">
                <a:solidFill>
                  <a:srgbClr val="FF0000"/>
                </a:solidFill>
              </a:rPr>
              <a:t>context-independent
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(</a:t>
            </a:r>
            <a:r>
              <a:rPr lang="en-US" sz="2200" dirty="0"/>
              <a:t>unlike natural language, where meaning depends on context)</a:t>
            </a:r>
            <a:r>
              <a:rPr lang="en-US" sz="2000" dirty="0"/>
              <a:t>
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sym typeface="Wingdings" charset="2"/>
              </a:rPr>
              <a:t> </a:t>
            </a:r>
            <a:r>
              <a:rPr lang="en-US" sz="2400" dirty="0" smtClean="0"/>
              <a:t>Propositional logic has very limited expressive power
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(</a:t>
            </a:r>
            <a:r>
              <a:rPr lang="en-US" sz="2600" dirty="0"/>
              <a:t>unlike natural language)</a:t>
            </a:r>
          </a:p>
          <a:p>
            <a:pPr lvl="1">
              <a:lnSpc>
                <a:spcPct val="80000"/>
              </a:lnSpc>
            </a:pPr>
            <a:r>
              <a:rPr lang="en-US" sz="2600" dirty="0"/>
              <a:t>E.g., cannot say "pits cause breezes in adjacent squares“</a:t>
            </a:r>
          </a:p>
          <a:p>
            <a:pPr lvl="2">
              <a:lnSpc>
                <a:spcPct val="80000"/>
              </a:lnSpc>
            </a:pPr>
            <a:r>
              <a:rPr lang="en-US" sz="2200" dirty="0"/>
              <a:t>except by writing one sentence for each </a:t>
            </a:r>
            <a:r>
              <a:rPr lang="en-US" sz="2200" dirty="0" err="1" smtClean="0"/>
              <a:t>squar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First-order logic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While  </a:t>
            </a:r>
            <a:r>
              <a:rPr lang="en-US" dirty="0"/>
              <a:t>propositional logic assumes the world contains </a:t>
            </a:r>
            <a:r>
              <a:rPr lang="en-US" dirty="0">
                <a:solidFill>
                  <a:srgbClr val="FF0000"/>
                </a:solidFill>
              </a:rPr>
              <a:t>facts</a:t>
            </a:r>
            <a:r>
              <a:rPr lang="en-US" dirty="0"/>
              <a:t>,</a:t>
            </a:r>
          </a:p>
          <a:p>
            <a:pPr>
              <a:lnSpc>
                <a:spcPct val="90000"/>
              </a:lnSpc>
            </a:pPr>
            <a:r>
              <a:rPr lang="en-US" dirty="0"/>
              <a:t>first-order logic (like natural language) assumes the world </a:t>
            </a:r>
            <a:r>
              <a:rPr lang="en-US" dirty="0" smtClean="0"/>
              <a:t>contains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600" dirty="0">
                <a:solidFill>
                  <a:schemeClr val="accent2"/>
                </a:solidFill>
              </a:rPr>
              <a:t>Objects</a:t>
            </a:r>
            <a:r>
              <a:rPr lang="en-US" sz="2600" dirty="0"/>
              <a:t>: people, houses, numbers, colors, baseball games, wars, …
</a:t>
            </a:r>
          </a:p>
          <a:p>
            <a:pPr lvl="1">
              <a:lnSpc>
                <a:spcPct val="90000"/>
              </a:lnSpc>
            </a:pPr>
            <a:r>
              <a:rPr lang="en-US" sz="2600" dirty="0">
                <a:solidFill>
                  <a:schemeClr val="accent2"/>
                </a:solidFill>
              </a:rPr>
              <a:t>Relations</a:t>
            </a:r>
            <a:r>
              <a:rPr lang="en-US" sz="2600" dirty="0"/>
              <a:t>: red, round, prime, brother of, bigger than, part of, comes between, </a:t>
            </a:r>
            <a:r>
              <a:rPr lang="en-US" sz="2600" dirty="0" smtClean="0"/>
              <a:t>…</a:t>
            </a:r>
          </a:p>
          <a:p>
            <a:pPr lvl="1">
              <a:lnSpc>
                <a:spcPct val="90000"/>
              </a:lnSpc>
            </a:pPr>
            <a:endParaRPr lang="en-US" sz="2600" dirty="0"/>
          </a:p>
          <a:p>
            <a:pPr lvl="1">
              <a:lnSpc>
                <a:spcPct val="90000"/>
              </a:lnSpc>
            </a:pPr>
            <a:r>
              <a:rPr lang="en-US" sz="2600" dirty="0">
                <a:solidFill>
                  <a:schemeClr val="accent2"/>
                </a:solidFill>
              </a:rPr>
              <a:t>Functions</a:t>
            </a:r>
            <a:r>
              <a:rPr lang="en-US" sz="2600" dirty="0"/>
              <a:t>: father of, best friend, one more than, plus, </a:t>
            </a:r>
            <a:r>
              <a:rPr lang="en-US" sz="2600" dirty="0" smtClean="0"/>
              <a:t>…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600" dirty="0"/>
              <a:t>
</a:t>
            </a:r>
            <a:r>
              <a:rPr lang="en-US" sz="2600" dirty="0" smtClean="0"/>
              <a:t>“Evil King John ruled England in 1200.”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Object: John, England, 1200; Relation; ruled; Properties: evil, king</a:t>
            </a:r>
          </a:p>
          <a:p>
            <a:pPr lvl="1">
              <a:lnSpc>
                <a:spcPct val="90000"/>
              </a:lnSpc>
            </a:pP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Logics in General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Ontological Commitment: </a:t>
            </a:r>
          </a:p>
          <a:p>
            <a:pPr lvl="1"/>
            <a:r>
              <a:rPr lang="en-US" sz="2400" dirty="0"/>
              <a:t>What exists in the world — TRUTH</a:t>
            </a:r>
          </a:p>
          <a:p>
            <a:pPr lvl="1"/>
            <a:r>
              <a:rPr lang="en-US" sz="2400" dirty="0"/>
              <a:t>PL : facts hold or do not hold.</a:t>
            </a:r>
          </a:p>
          <a:p>
            <a:pPr lvl="1"/>
            <a:r>
              <a:rPr lang="en-US" sz="2400" dirty="0"/>
              <a:t>FOL : objects with relations between them that hold or do not hold</a:t>
            </a:r>
          </a:p>
          <a:p>
            <a:r>
              <a:rPr lang="en-US" sz="2800" dirty="0" smtClean="0"/>
              <a:t>Epistemological </a:t>
            </a:r>
            <a:r>
              <a:rPr lang="en-US" sz="2800" dirty="0"/>
              <a:t>Commitment: </a:t>
            </a:r>
          </a:p>
          <a:p>
            <a:pPr lvl="1"/>
            <a:r>
              <a:rPr lang="en-US" sz="2400" dirty="0"/>
              <a:t>What an agent believes about facts — BELIEF</a:t>
            </a:r>
          </a:p>
        </p:txBody>
      </p:sp>
      <p:pic>
        <p:nvPicPr>
          <p:cNvPr id="416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724400"/>
            <a:ext cx="8077200" cy="1871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 of FOL: Basic elements</a:t>
            </a:r>
          </a:p>
        </p:txBody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Constant Symbols: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Stand for objects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e.g., </a:t>
            </a:r>
            <a:r>
              <a:rPr lang="en-US" sz="2400" dirty="0" err="1"/>
              <a:t>KingJohn</a:t>
            </a:r>
            <a:r>
              <a:rPr lang="en-US" sz="2400" dirty="0"/>
              <a:t>, 2, UCI,... 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Predicate Symbols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Stand for relations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E.g., Brother(Richard, John), </a:t>
            </a:r>
            <a:r>
              <a:rPr lang="en-US" sz="2400" dirty="0" err="1"/>
              <a:t>greater_than</a:t>
            </a:r>
            <a:r>
              <a:rPr lang="en-US" sz="2400" dirty="0"/>
              <a:t>(3,2)...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Function Symbols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Stand for functions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E.g., </a:t>
            </a:r>
            <a:r>
              <a:rPr lang="en-US" sz="2400" dirty="0" err="1"/>
              <a:t>Sqrt</a:t>
            </a:r>
            <a:r>
              <a:rPr lang="en-US" sz="2400" dirty="0"/>
              <a:t>(3), </a:t>
            </a:r>
            <a:r>
              <a:rPr lang="en-US" sz="2400" dirty="0" err="1"/>
              <a:t>LeftLegOf</a:t>
            </a:r>
            <a:r>
              <a:rPr lang="en-US" sz="2400" dirty="0"/>
              <a:t>(John),...</a:t>
            </a:r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Syntax of FOL: Basic elements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Constants	</a:t>
            </a:r>
            <a:r>
              <a:rPr lang="en-US" sz="2400" dirty="0" err="1"/>
              <a:t>KingJohn</a:t>
            </a:r>
            <a:r>
              <a:rPr lang="en-US" sz="2400" dirty="0"/>
              <a:t>, 2, UCI,... 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Predicates	Brother, &gt;,...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Functions	</a:t>
            </a:r>
            <a:r>
              <a:rPr lang="en-US" sz="2400" dirty="0" err="1"/>
              <a:t>Sqrt</a:t>
            </a:r>
            <a:r>
              <a:rPr lang="en-US" sz="2400" dirty="0"/>
              <a:t>, </a:t>
            </a:r>
            <a:r>
              <a:rPr lang="en-US" sz="2400" dirty="0" err="1"/>
              <a:t>LeftLegOf</a:t>
            </a:r>
            <a:r>
              <a:rPr lang="en-US" sz="2400" dirty="0"/>
              <a:t>,...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Variables		x, y, a, b,...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Connectives	</a:t>
            </a:r>
            <a:r>
              <a:rPr lang="en-US" sz="2400" dirty="0">
                <a:sym typeface="Symbol" charset="2"/>
              </a:rPr>
              <a:t>, , , , </a:t>
            </a:r>
          </a:p>
          <a:p>
            <a:pPr>
              <a:lnSpc>
                <a:spcPct val="90000"/>
              </a:lnSpc>
            </a:pPr>
            <a:endParaRPr lang="en-US" sz="2400" dirty="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Equality		= 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Quantifiers  	</a:t>
            </a:r>
            <a:r>
              <a:rPr lang="en-US" sz="2400" dirty="0">
                <a:sym typeface="Symbol" charset="2"/>
              </a:rPr>
              <a:t>,  </a:t>
            </a:r>
            <a:r>
              <a:rPr lang="en-US" sz="24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Relations</a:t>
            </a:r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Some relations are </a:t>
            </a:r>
            <a:r>
              <a:rPr lang="en-US" dirty="0">
                <a:solidFill>
                  <a:srgbClr val="FF0000"/>
                </a:solidFill>
              </a:rPr>
              <a:t>properties</a:t>
            </a:r>
            <a:r>
              <a:rPr lang="en-US" dirty="0"/>
              <a:t>: they state </a:t>
            </a:r>
          </a:p>
          <a:p>
            <a:pPr>
              <a:buFontTx/>
              <a:buNone/>
            </a:pPr>
            <a:r>
              <a:rPr lang="en-US" dirty="0"/>
              <a:t>     some fact about a single object: Round(ball),  Prime(7).</a:t>
            </a:r>
          </a:p>
          <a:p>
            <a:pPr>
              <a:buFontTx/>
              <a:buNone/>
            </a:pP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n-</a:t>
            </a:r>
            <a:r>
              <a:rPr lang="en-US" dirty="0" err="1">
                <a:solidFill>
                  <a:srgbClr val="FF0000"/>
                </a:solidFill>
              </a:rPr>
              <a:t>ary</a:t>
            </a:r>
            <a:r>
              <a:rPr lang="en-US" dirty="0">
                <a:solidFill>
                  <a:srgbClr val="FF0000"/>
                </a:solidFill>
              </a:rPr>
              <a:t> relations</a:t>
            </a:r>
            <a:r>
              <a:rPr lang="en-US" dirty="0"/>
              <a:t> state facts about two or more objects: Married(</a:t>
            </a:r>
            <a:r>
              <a:rPr lang="en-US" dirty="0" err="1"/>
              <a:t>John,Mary</a:t>
            </a:r>
            <a:r>
              <a:rPr lang="en-US" dirty="0"/>
              <a:t>), </a:t>
            </a:r>
            <a:r>
              <a:rPr lang="en-US" dirty="0" err="1"/>
              <a:t>LargerThan</a:t>
            </a:r>
            <a:r>
              <a:rPr lang="en-US" dirty="0"/>
              <a:t>(3,2).</a:t>
            </a:r>
          </a:p>
          <a:p>
            <a:endParaRPr lang="en-US" dirty="0"/>
          </a:p>
          <a:p>
            <a:r>
              <a:rPr lang="en-US" dirty="0"/>
              <a:t>Some relations are </a:t>
            </a:r>
            <a:r>
              <a:rPr lang="en-US" dirty="0">
                <a:solidFill>
                  <a:srgbClr val="FF0000"/>
                </a:solidFill>
              </a:rPr>
              <a:t>functions</a:t>
            </a:r>
            <a:r>
              <a:rPr lang="en-US" dirty="0"/>
              <a:t>: their value is another object: Plus(2,3), Father(Dan).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Atomic sentences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534400" cy="5715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400" dirty="0" smtClean="0"/>
              <a:t>Term =</a:t>
            </a:r>
            <a:r>
              <a:rPr lang="en-US" sz="2400" dirty="0"/>
              <a:t> </a:t>
            </a:r>
            <a:r>
              <a:rPr lang="en-US" sz="2400" i="1" dirty="0" smtClean="0"/>
              <a:t>function </a:t>
            </a:r>
            <a:r>
              <a:rPr lang="en-US" sz="2400" dirty="0" smtClean="0"/>
              <a:t>(</a:t>
            </a:r>
            <a:r>
              <a:rPr lang="en-US" sz="2400" i="1" dirty="0" smtClean="0"/>
              <a:t>term</a:t>
            </a:r>
            <a:r>
              <a:rPr lang="en-US" sz="2400" i="1" baseline="-25000" dirty="0" smtClean="0"/>
              <a:t>1</a:t>
            </a:r>
            <a:r>
              <a:rPr lang="en-US" sz="2400" dirty="0" smtClean="0"/>
              <a:t>,...,</a:t>
            </a:r>
            <a:r>
              <a:rPr lang="en-US" sz="2400" i="1" dirty="0" err="1" smtClean="0"/>
              <a:t>term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) or </a:t>
            </a:r>
            <a:r>
              <a:rPr lang="en-US" sz="2400" i="1" dirty="0" smtClean="0"/>
              <a:t>constant</a:t>
            </a:r>
            <a:r>
              <a:rPr lang="en-US" sz="2400" dirty="0" smtClean="0"/>
              <a:t> or </a:t>
            </a:r>
            <a:r>
              <a:rPr lang="en-US" sz="2400" i="1" dirty="0" smtClean="0"/>
              <a:t>variable</a:t>
            </a:r>
          </a:p>
          <a:p>
            <a:r>
              <a:rPr lang="en-US" sz="2400" dirty="0" smtClean="0"/>
              <a:t> A logical expression that refers to an object</a:t>
            </a:r>
          </a:p>
          <a:p>
            <a:pPr lvl="1"/>
            <a:r>
              <a:rPr lang="en-US" sz="2000" i="1" dirty="0" err="1" smtClean="0"/>
              <a:t>LeftLegOf</a:t>
            </a:r>
            <a:r>
              <a:rPr lang="en-US" sz="2000" i="1" dirty="0" smtClean="0"/>
              <a:t>(Richard)</a:t>
            </a:r>
          </a:p>
          <a:p>
            <a:r>
              <a:rPr lang="en-US" sz="2400" dirty="0" smtClean="0"/>
              <a:t>There are 2 kinds of terms:</a:t>
            </a:r>
          </a:p>
          <a:p>
            <a:pPr lvl="1"/>
            <a:r>
              <a:rPr lang="en-US" sz="2000" dirty="0" smtClean="0"/>
              <a:t>constant symbols: Table, Computer</a:t>
            </a:r>
          </a:p>
          <a:p>
            <a:pPr lvl="1"/>
            <a:r>
              <a:rPr lang="en-US" sz="2000" dirty="0" smtClean="0"/>
              <a:t>function symbols: </a:t>
            </a:r>
            <a:r>
              <a:rPr lang="en-US" sz="2000" dirty="0" err="1" smtClean="0"/>
              <a:t>LeftLeg</a:t>
            </a:r>
            <a:r>
              <a:rPr lang="en-US" sz="2000" dirty="0" smtClean="0"/>
              <a:t>(Pete), </a:t>
            </a:r>
            <a:r>
              <a:rPr lang="en-US" sz="2000" dirty="0" err="1" smtClean="0"/>
              <a:t>Sqrt</a:t>
            </a:r>
            <a:r>
              <a:rPr lang="en-US" sz="2000" dirty="0" smtClean="0"/>
              <a:t>(3), Plus(2,3) etc</a:t>
            </a:r>
          </a:p>
          <a:p>
            <a:pPr>
              <a:buNone/>
            </a:pPr>
            <a:endParaRPr lang="en-US" sz="2400" dirty="0" smtClean="0"/>
          </a:p>
          <a:p>
            <a:pPr>
              <a:buFontTx/>
              <a:buNone/>
            </a:pPr>
            <a:r>
              <a:rPr lang="en-US" sz="2400" dirty="0" smtClean="0"/>
              <a:t>Atomic </a:t>
            </a:r>
            <a:r>
              <a:rPr lang="en-US" sz="2400" dirty="0"/>
              <a:t>sentence =	</a:t>
            </a:r>
            <a:r>
              <a:rPr lang="en-US" sz="2400" i="1" dirty="0"/>
              <a:t>predicate </a:t>
            </a:r>
            <a:r>
              <a:rPr lang="en-US" sz="2400" dirty="0"/>
              <a:t>(</a:t>
            </a:r>
            <a:r>
              <a:rPr lang="en-US" sz="2400" i="1" dirty="0"/>
              <a:t>term</a:t>
            </a:r>
            <a:r>
              <a:rPr lang="en-US" sz="2400" i="1" baseline="-25000" dirty="0"/>
              <a:t>1</a:t>
            </a:r>
            <a:r>
              <a:rPr lang="en-US" sz="2400" dirty="0"/>
              <a:t>,...,</a:t>
            </a:r>
            <a:r>
              <a:rPr lang="en-US" sz="2400" i="1" dirty="0" err="1"/>
              <a:t>term</a:t>
            </a:r>
            <a:r>
              <a:rPr lang="en-US" sz="2400" i="1" baseline="-25000" dirty="0" err="1"/>
              <a:t>n</a:t>
            </a:r>
            <a:r>
              <a:rPr lang="en-US" sz="2400" dirty="0"/>
              <a:t>) 					or </a:t>
            </a:r>
            <a:r>
              <a:rPr lang="en-US" sz="2400" i="1" dirty="0"/>
              <a:t>term</a:t>
            </a:r>
            <a:r>
              <a:rPr lang="en-US" sz="2400" i="1" baseline="-25000" dirty="0"/>
              <a:t>1</a:t>
            </a:r>
            <a:r>
              <a:rPr lang="en-US" sz="2400" i="1" dirty="0"/>
              <a:t> = </a:t>
            </a:r>
            <a:r>
              <a:rPr lang="en-US" sz="2400" i="1" dirty="0" smtClean="0"/>
              <a:t>term</a:t>
            </a:r>
            <a:r>
              <a:rPr lang="en-US" sz="2400" i="1" baseline="-25000" dirty="0" smtClean="0"/>
              <a:t>2</a:t>
            </a:r>
          </a:p>
          <a:p>
            <a:r>
              <a:rPr lang="en-US" sz="2400" dirty="0"/>
              <a:t>An </a:t>
            </a:r>
            <a:r>
              <a:rPr lang="en-US" sz="2400" dirty="0" smtClean="0"/>
              <a:t>Atomic sentence is formed from a predicate symbol followed by list of terms. </a:t>
            </a:r>
            <a:endParaRPr lang="en-US" sz="2400" dirty="0"/>
          </a:p>
          <a:p>
            <a:r>
              <a:rPr lang="en-US" sz="1900" dirty="0" smtClean="0"/>
              <a:t>Examples:</a:t>
            </a:r>
          </a:p>
          <a:p>
            <a:pPr>
              <a:buFontTx/>
              <a:buNone/>
            </a:pPr>
            <a:r>
              <a:rPr lang="en-US" sz="1900" dirty="0" smtClean="0"/>
              <a:t>   		</a:t>
            </a:r>
            <a:r>
              <a:rPr lang="en-US" sz="1900" dirty="0" err="1" smtClean="0"/>
              <a:t>LargerThan</a:t>
            </a:r>
            <a:r>
              <a:rPr lang="en-US" sz="1900" dirty="0" smtClean="0"/>
              <a:t>(2,3) is false.</a:t>
            </a:r>
          </a:p>
          <a:p>
            <a:pPr>
              <a:buFontTx/>
              <a:buNone/>
            </a:pPr>
            <a:r>
              <a:rPr lang="en-US" sz="1900" dirty="0" smtClean="0"/>
              <a:t>   		</a:t>
            </a:r>
            <a:r>
              <a:rPr lang="en-US" sz="1900" dirty="0" err="1" smtClean="0"/>
              <a:t>Brother_of</a:t>
            </a:r>
            <a:r>
              <a:rPr lang="en-US" sz="1900" dirty="0" smtClean="0"/>
              <a:t>(</a:t>
            </a:r>
            <a:r>
              <a:rPr lang="en-US" sz="1900" dirty="0" err="1" smtClean="0"/>
              <a:t>Mary,Pete</a:t>
            </a:r>
            <a:r>
              <a:rPr lang="en-US" sz="1900" dirty="0" smtClean="0"/>
              <a:t>) is false.</a:t>
            </a:r>
          </a:p>
          <a:p>
            <a:pPr>
              <a:buFontTx/>
              <a:buNone/>
            </a:pPr>
            <a:r>
              <a:rPr lang="en-US" sz="1900" dirty="0" smtClean="0"/>
              <a:t>		Married(Father(Richard), Mother(John)) could be true or false</a:t>
            </a:r>
          </a:p>
          <a:p>
            <a:pPr>
              <a:buFontTx/>
              <a:buNone/>
            </a:pPr>
            <a:endParaRPr lang="en-US" sz="1900" dirty="0" smtClean="0"/>
          </a:p>
          <a:p>
            <a:r>
              <a:rPr lang="en-US" sz="1900" dirty="0" smtClean="0"/>
              <a:t>Note: Functions do not state facts and form no sentence: </a:t>
            </a:r>
          </a:p>
          <a:p>
            <a:pPr lvl="1"/>
            <a:r>
              <a:rPr lang="en-US" sz="1600" dirty="0" smtClean="0"/>
              <a:t>Brother(Pete) refers to John (his brother) and is neither true nor false.</a:t>
            </a:r>
          </a:p>
          <a:p>
            <a:pPr>
              <a:buFontTx/>
              <a:buNone/>
            </a:pPr>
            <a:endParaRPr lang="en-US" sz="1900" dirty="0" smtClean="0"/>
          </a:p>
          <a:p>
            <a:r>
              <a:rPr lang="en-US" sz="1900" dirty="0" err="1" smtClean="0"/>
              <a:t>Brother_of</a:t>
            </a:r>
            <a:r>
              <a:rPr lang="en-US" sz="1900" dirty="0" smtClean="0"/>
              <a:t>(</a:t>
            </a:r>
            <a:r>
              <a:rPr lang="en-US" sz="1900" dirty="0" err="1" smtClean="0"/>
              <a:t>Pete,Brother</a:t>
            </a:r>
            <a:r>
              <a:rPr lang="en-US" sz="1900" dirty="0" smtClean="0"/>
              <a:t>(Pete)) is True.</a:t>
            </a:r>
            <a:r>
              <a:rPr lang="en-US" sz="2100" dirty="0" smtClean="0"/>
              <a:t>  </a:t>
            </a:r>
            <a:endParaRPr lang="en-US" sz="2100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62000" y="6491288"/>
            <a:ext cx="164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Binary relation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667000" y="6491287"/>
            <a:ext cx="106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Complex Sentences</a:t>
            </a:r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495800"/>
          </a:xfrm>
        </p:spPr>
        <p:txBody>
          <a:bodyPr/>
          <a:lstStyle/>
          <a:p>
            <a:r>
              <a:rPr lang="en-US"/>
              <a:t>We make complex sentences with connectives (just like in propositional logic).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>
              <a:buFontTx/>
              <a:buNone/>
            </a:pPr>
            <a:endParaRPr lang="en-US"/>
          </a:p>
        </p:txBody>
      </p:sp>
      <p:graphicFrame>
        <p:nvGraphicFramePr>
          <p:cNvPr id="484356" name="Object 4"/>
          <p:cNvGraphicFramePr>
            <a:graphicFrameLocks noChangeAspect="1"/>
          </p:cNvGraphicFramePr>
          <p:nvPr/>
        </p:nvGraphicFramePr>
        <p:xfrm>
          <a:off x="762000" y="2667000"/>
          <a:ext cx="7239000" cy="415925"/>
        </p:xfrm>
        <a:graphic>
          <a:graphicData uri="http://schemas.openxmlformats.org/presentationml/2006/ole">
            <p:oleObj spid="_x0000_s1026" name="Equation" r:id="rId4" imgW="3987720" imgH="228600" progId="">
              <p:embed/>
            </p:oleObj>
          </a:graphicData>
        </a:graphic>
      </p:graphicFrame>
      <p:sp>
        <p:nvSpPr>
          <p:cNvPr id="484357" name="Line 5"/>
          <p:cNvSpPr>
            <a:spLocks noChangeShapeType="1"/>
          </p:cNvSpPr>
          <p:nvPr/>
        </p:nvSpPr>
        <p:spPr bwMode="auto">
          <a:xfrm flipV="1">
            <a:off x="1371600" y="2971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4358" name="Text Box 6"/>
          <p:cNvSpPr txBox="1">
            <a:spLocks noChangeArrowheads="1"/>
          </p:cNvSpPr>
          <p:nvPr/>
        </p:nvSpPr>
        <p:spPr bwMode="auto">
          <a:xfrm>
            <a:off x="974725" y="3389313"/>
            <a:ext cx="933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binary </a:t>
            </a:r>
          </a:p>
          <a:p>
            <a:r>
              <a:rPr lang="en-US"/>
              <a:t>relation</a:t>
            </a:r>
          </a:p>
        </p:txBody>
      </p:sp>
      <p:sp>
        <p:nvSpPr>
          <p:cNvPr id="484359" name="Line 7"/>
          <p:cNvSpPr>
            <a:spLocks noChangeShapeType="1"/>
          </p:cNvSpPr>
          <p:nvPr/>
        </p:nvSpPr>
        <p:spPr bwMode="auto">
          <a:xfrm flipV="1">
            <a:off x="2514600" y="2971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4360" name="Text Box 8"/>
          <p:cNvSpPr txBox="1">
            <a:spLocks noChangeArrowheads="1"/>
          </p:cNvSpPr>
          <p:nvPr/>
        </p:nvSpPr>
        <p:spPr bwMode="auto">
          <a:xfrm>
            <a:off x="2117725" y="3389313"/>
            <a:ext cx="984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function</a:t>
            </a:r>
          </a:p>
        </p:txBody>
      </p:sp>
      <p:sp>
        <p:nvSpPr>
          <p:cNvPr id="484361" name="Line 9"/>
          <p:cNvSpPr>
            <a:spLocks noChangeShapeType="1"/>
          </p:cNvSpPr>
          <p:nvPr/>
        </p:nvSpPr>
        <p:spPr bwMode="auto">
          <a:xfrm flipH="1">
            <a:off x="6400800" y="23622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4362" name="Text Box 10"/>
          <p:cNvSpPr txBox="1">
            <a:spLocks noChangeArrowheads="1"/>
          </p:cNvSpPr>
          <p:nvPr/>
        </p:nvSpPr>
        <p:spPr bwMode="auto">
          <a:xfrm>
            <a:off x="6553200" y="2057400"/>
            <a:ext cx="1022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property</a:t>
            </a:r>
          </a:p>
        </p:txBody>
      </p:sp>
      <p:sp>
        <p:nvSpPr>
          <p:cNvPr id="484363" name="Text Box 11"/>
          <p:cNvSpPr txBox="1">
            <a:spLocks noChangeArrowheads="1"/>
          </p:cNvSpPr>
          <p:nvPr/>
        </p:nvSpPr>
        <p:spPr bwMode="auto">
          <a:xfrm>
            <a:off x="4191000" y="4191000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objects</a:t>
            </a:r>
          </a:p>
        </p:txBody>
      </p:sp>
      <p:sp>
        <p:nvSpPr>
          <p:cNvPr id="484364" name="Line 12"/>
          <p:cNvSpPr>
            <a:spLocks noChangeShapeType="1"/>
          </p:cNvSpPr>
          <p:nvPr/>
        </p:nvSpPr>
        <p:spPr bwMode="auto">
          <a:xfrm flipH="1" flipV="1">
            <a:off x="3810000" y="2971800"/>
            <a:ext cx="609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4365" name="Line 13"/>
          <p:cNvSpPr>
            <a:spLocks noChangeShapeType="1"/>
          </p:cNvSpPr>
          <p:nvPr/>
        </p:nvSpPr>
        <p:spPr bwMode="auto">
          <a:xfrm flipV="1">
            <a:off x="4572000" y="2971800"/>
            <a:ext cx="228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4366" name="Line 14"/>
          <p:cNvSpPr>
            <a:spLocks noChangeShapeType="1"/>
          </p:cNvSpPr>
          <p:nvPr/>
        </p:nvSpPr>
        <p:spPr bwMode="auto">
          <a:xfrm flipV="1">
            <a:off x="4724400" y="3048000"/>
            <a:ext cx="2514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4367" name="Line 15"/>
          <p:cNvSpPr>
            <a:spLocks noChangeShapeType="1"/>
          </p:cNvSpPr>
          <p:nvPr/>
        </p:nvSpPr>
        <p:spPr bwMode="auto">
          <a:xfrm flipV="1">
            <a:off x="1447800" y="3048000"/>
            <a:ext cx="40386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4368" name="Text Box 16"/>
          <p:cNvSpPr txBox="1">
            <a:spLocks noChangeArrowheads="1"/>
          </p:cNvSpPr>
          <p:nvPr/>
        </p:nvSpPr>
        <p:spPr bwMode="auto">
          <a:xfrm>
            <a:off x="609600" y="5334000"/>
            <a:ext cx="1390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connectives</a:t>
            </a:r>
          </a:p>
        </p:txBody>
      </p:sp>
      <p:sp>
        <p:nvSpPr>
          <p:cNvPr id="484369" name="Line 17"/>
          <p:cNvSpPr>
            <a:spLocks noChangeShapeType="1"/>
          </p:cNvSpPr>
          <p:nvPr/>
        </p:nvSpPr>
        <p:spPr bwMode="auto">
          <a:xfrm flipH="1" flipV="1">
            <a:off x="914400" y="3048000"/>
            <a:ext cx="762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Examples</a:t>
            </a:r>
          </a:p>
        </p:txBody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600" dirty="0"/>
              <a:t>Brother(Richard, John) </a:t>
            </a:r>
            <a:r>
              <a:rPr lang="en-US" sz="2600" dirty="0">
                <a:sym typeface="Symbol" charset="2"/>
              </a:rPr>
              <a:t></a:t>
            </a:r>
            <a:r>
              <a:rPr lang="en-US" sz="2600" dirty="0"/>
              <a:t> Brother(John, Richard)</a:t>
            </a:r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/>
              <a:t>King(Richard) </a:t>
            </a:r>
            <a:r>
              <a:rPr lang="en-US" sz="2600" dirty="0">
                <a:sym typeface="Symbol" charset="2"/>
              </a:rPr>
              <a:t></a:t>
            </a:r>
            <a:r>
              <a:rPr lang="en-US" sz="2600" dirty="0"/>
              <a:t> King(John)</a:t>
            </a:r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/>
              <a:t>King(John)  =&gt; </a:t>
            </a:r>
            <a:r>
              <a:rPr lang="en-US" sz="2600" dirty="0">
                <a:sym typeface="Symbol" charset="2"/>
              </a:rPr>
              <a:t></a:t>
            </a:r>
            <a:r>
              <a:rPr lang="en-US" sz="2600" dirty="0"/>
              <a:t> King(Richard)</a:t>
            </a:r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 err="1"/>
              <a:t>LessThan</a:t>
            </a:r>
            <a:r>
              <a:rPr lang="en-US" sz="2600" dirty="0"/>
              <a:t>(Plus(1,2) ,4) </a:t>
            </a:r>
            <a:r>
              <a:rPr lang="en-US" sz="2600" dirty="0">
                <a:sym typeface="Symbol" charset="2"/>
              </a:rPr>
              <a:t> </a:t>
            </a:r>
            <a:r>
              <a:rPr lang="en-US" sz="2600" dirty="0" err="1">
                <a:sym typeface="Symbol" charset="2"/>
              </a:rPr>
              <a:t>GreaterThan</a:t>
            </a:r>
            <a:r>
              <a:rPr lang="en-US" sz="2600" dirty="0">
                <a:sym typeface="Symbol" charset="2"/>
              </a:rPr>
              <a:t>(1,2)</a:t>
            </a:r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  <a:buFontTx/>
              <a:buNone/>
            </a:pPr>
            <a:endParaRPr lang="en-US" sz="2600" dirty="0"/>
          </a:p>
          <a:p>
            <a:pPr>
              <a:lnSpc>
                <a:spcPct val="90000"/>
              </a:lnSpc>
              <a:buFontTx/>
              <a:buNone/>
            </a:pPr>
            <a:endParaRPr lang="en-US" sz="26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dirty="0"/>
              <a:t>(Semantics are the same as in propositional logic)</a:t>
            </a:r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  <a:buFontTx/>
              <a:buNone/>
            </a:pPr>
            <a:endParaRPr lang="en-US" sz="1600" dirty="0"/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  <a:buFontTx/>
              <a:buNone/>
            </a:pP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Variables</a:t>
            </a:r>
          </a:p>
        </p:txBody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Person(John) is true or false because we give it a single argument ‘John’</a:t>
            </a:r>
          </a:p>
          <a:p>
            <a:endParaRPr lang="en-US"/>
          </a:p>
          <a:p>
            <a:r>
              <a:rPr lang="en-US"/>
              <a:t>We can be much more flexible if we allow </a:t>
            </a:r>
            <a:r>
              <a:rPr lang="en-US">
                <a:solidFill>
                  <a:srgbClr val="FF0000"/>
                </a:solidFill>
              </a:rPr>
              <a:t>variables </a:t>
            </a:r>
            <a:r>
              <a:rPr lang="en-US"/>
              <a:t>which can take on values in a domain. e.g., all persons x, all integers i,   etc.</a:t>
            </a:r>
          </a:p>
          <a:p>
            <a:pPr lvl="1"/>
            <a:r>
              <a:rPr lang="en-US"/>
              <a:t>E.g., can state rules like Person(x) =&gt; HasHead(x)</a:t>
            </a:r>
          </a:p>
          <a:p>
            <a:pPr lvl="1">
              <a:buFontTx/>
              <a:buNone/>
            </a:pPr>
            <a:r>
              <a:rPr lang="en-US"/>
              <a:t>                 or Integer(i) =&gt; Integer(plus(i,1)</a:t>
            </a:r>
          </a:p>
          <a:p>
            <a:pPr lvl="1"/>
            <a:endParaRPr lang="en-US"/>
          </a:p>
          <a:p>
            <a:pPr>
              <a:buFontTx/>
              <a:buNone/>
            </a:pPr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Universal Quantification </a:t>
            </a:r>
            <a:r>
              <a:rPr lang="en-US">
                <a:sym typeface="Symbol" charset="2"/>
              </a:rPr>
              <a:t></a:t>
            </a:r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48600" cy="5562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ym typeface="Symbol" charset="2"/>
              </a:rPr>
              <a:t>  means “for all”</a:t>
            </a:r>
          </a:p>
          <a:p>
            <a:pPr>
              <a:lnSpc>
                <a:spcPct val="90000"/>
              </a:lnSpc>
            </a:pPr>
            <a:endParaRPr lang="en-US" sz="2000" dirty="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ym typeface="Symbol" charset="2"/>
              </a:rPr>
              <a:t>Allows us to make statements about all objects that have certain </a:t>
            </a:r>
            <a:r>
              <a:rPr lang="en-US" sz="2000" dirty="0" smtClean="0">
                <a:sym typeface="Symbol" charset="2"/>
              </a:rPr>
              <a:t>properties</a:t>
            </a:r>
          </a:p>
          <a:p>
            <a:pPr>
              <a:lnSpc>
                <a:spcPct val="90000"/>
              </a:lnSpc>
            </a:pPr>
            <a:endParaRPr lang="en-US" sz="2000" dirty="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ym typeface="Symbol" charset="2"/>
              </a:rPr>
              <a:t>Can now state general rules:</a:t>
            </a:r>
          </a:p>
          <a:p>
            <a:pPr>
              <a:lnSpc>
                <a:spcPct val="90000"/>
              </a:lnSpc>
            </a:pPr>
            <a:endParaRPr lang="en-US" sz="2000" dirty="0">
              <a:sym typeface="Symbol" charset="2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charset="2"/>
              </a:rPr>
              <a:t></a:t>
            </a:r>
            <a:r>
              <a:rPr lang="en-US" sz="1800" dirty="0"/>
              <a:t> x  King(x) =&gt; Person(x)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800" dirty="0">
              <a:sym typeface="Symbol" charset="2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charset="2"/>
              </a:rPr>
              <a:t></a:t>
            </a:r>
            <a:r>
              <a:rPr lang="en-US" sz="1800" dirty="0"/>
              <a:t> x  Person(x) =&gt; </a:t>
            </a:r>
            <a:r>
              <a:rPr lang="en-US" sz="1800" dirty="0" err="1"/>
              <a:t>HasHead</a:t>
            </a:r>
            <a:r>
              <a:rPr lang="en-US" sz="1800" dirty="0"/>
              <a:t>(x)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800" dirty="0"/>
              <a:t>                </a:t>
            </a:r>
          </a:p>
          <a:p>
            <a:pPr lvl="1">
              <a:lnSpc>
                <a:spcPct val="90000"/>
              </a:lnSpc>
              <a:buFont typeface="Symbol" charset="2"/>
              <a:buChar char="&quot;"/>
            </a:pPr>
            <a:r>
              <a:rPr lang="en-US" sz="1800" dirty="0" err="1"/>
              <a:t>i</a:t>
            </a:r>
            <a:r>
              <a:rPr lang="en-US" sz="1800" dirty="0"/>
              <a:t>  Integer(</a:t>
            </a:r>
            <a:r>
              <a:rPr lang="en-US" sz="1800" dirty="0" err="1"/>
              <a:t>i</a:t>
            </a:r>
            <a:r>
              <a:rPr lang="en-US" sz="1800" dirty="0"/>
              <a:t>) =&gt; Integer(plus(i,1))</a:t>
            </a:r>
          </a:p>
          <a:p>
            <a:pPr lvl="1">
              <a:lnSpc>
                <a:spcPct val="90000"/>
              </a:lnSpc>
              <a:buNone/>
            </a:pPr>
            <a:endParaRPr lang="en-US" sz="1800" dirty="0"/>
          </a:p>
          <a:p>
            <a:pPr lvl="1">
              <a:lnSpc>
                <a:spcPct val="90000"/>
              </a:lnSpc>
              <a:buFont typeface="Symbol" charset="2"/>
              <a:buNone/>
            </a:pPr>
            <a:r>
              <a:rPr lang="en-US" sz="1800" dirty="0"/>
              <a:t>Note that </a:t>
            </a:r>
          </a:p>
          <a:p>
            <a:pPr lvl="1">
              <a:lnSpc>
                <a:spcPct val="90000"/>
              </a:lnSpc>
              <a:buFont typeface="Symbol" charset="2"/>
              <a:buChar char="&quot;"/>
            </a:pPr>
            <a:r>
              <a:rPr lang="en-US" sz="1800" dirty="0"/>
              <a:t>x  King(x) </a:t>
            </a:r>
            <a:r>
              <a:rPr lang="en-US" sz="1800" dirty="0">
                <a:sym typeface="Symbol" charset="2"/>
              </a:rPr>
              <a:t></a:t>
            </a:r>
            <a:r>
              <a:rPr lang="en-US" sz="1800" dirty="0"/>
              <a:t> Person(x)   is not correct!  </a:t>
            </a:r>
          </a:p>
          <a:p>
            <a:pPr lvl="1">
              <a:lnSpc>
                <a:spcPct val="90000"/>
              </a:lnSpc>
              <a:buFont typeface="Symbol" charset="2"/>
              <a:buNone/>
            </a:pPr>
            <a:r>
              <a:rPr lang="en-US" sz="1800" dirty="0"/>
              <a:t>This would imply that all objects x are Kings and are People</a:t>
            </a:r>
          </a:p>
          <a:p>
            <a:pPr lvl="1">
              <a:lnSpc>
                <a:spcPct val="90000"/>
              </a:lnSpc>
              <a:buFont typeface="Symbol" charset="2"/>
              <a:buNone/>
            </a:pPr>
            <a:endParaRPr lang="en-US" sz="18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800" dirty="0">
                <a:sym typeface="Symbol" charset="2"/>
              </a:rPr>
              <a:t></a:t>
            </a:r>
            <a:r>
              <a:rPr lang="en-US" sz="1800" dirty="0"/>
              <a:t> x  King(x) =&gt; Person(x) is the correct way to say </a:t>
            </a:r>
            <a:r>
              <a:rPr lang="en-US" sz="1800" dirty="0" smtClean="0"/>
              <a:t>this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Existential Quantification </a:t>
            </a:r>
            <a:r>
              <a:rPr lang="en-US" sz="2400">
                <a:sym typeface="Symbol" charset="2"/>
              </a:rPr>
              <a:t></a:t>
            </a:r>
          </a:p>
        </p:txBody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848600" cy="54102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3900" dirty="0">
                <a:sym typeface="Symbol" charset="2"/>
              </a:rPr>
              <a:t></a:t>
            </a:r>
            <a:r>
              <a:rPr lang="en-US" sz="1900" dirty="0">
                <a:sym typeface="Symbol" charset="2"/>
              </a:rPr>
              <a:t> </a:t>
            </a:r>
            <a:r>
              <a:rPr lang="en-US" sz="2600" dirty="0">
                <a:sym typeface="Symbol" charset="2"/>
              </a:rPr>
              <a:t>x means “there exists an x such that….”  (at least one object x)</a:t>
            </a:r>
          </a:p>
          <a:p>
            <a:pPr>
              <a:lnSpc>
                <a:spcPct val="90000"/>
              </a:lnSpc>
            </a:pPr>
            <a:endParaRPr lang="en-US" sz="2600" dirty="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600" dirty="0">
                <a:sym typeface="Symbol" charset="2"/>
              </a:rPr>
              <a:t>Allows us to make statements about some object without naming it</a:t>
            </a:r>
          </a:p>
          <a:p>
            <a:pPr>
              <a:lnSpc>
                <a:spcPct val="90000"/>
              </a:lnSpc>
            </a:pPr>
            <a:endParaRPr lang="en-US" sz="2600" dirty="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2600" dirty="0">
                <a:sym typeface="Symbol" charset="2"/>
              </a:rPr>
              <a:t>Examples:</a:t>
            </a:r>
            <a:endParaRPr lang="en-US" sz="1900" dirty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1900" dirty="0">
              <a:sym typeface="Symbol" charset="2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500" dirty="0">
                <a:sym typeface="Symbol" charset="2"/>
              </a:rPr>
              <a:t></a:t>
            </a:r>
            <a:r>
              <a:rPr lang="en-US" sz="1700" dirty="0">
                <a:sym typeface="Symbol" charset="2"/>
              </a:rPr>
              <a:t> </a:t>
            </a:r>
            <a:r>
              <a:rPr lang="en-US" sz="2100" dirty="0">
                <a:sym typeface="Symbol" charset="2"/>
              </a:rPr>
              <a:t>x   </a:t>
            </a:r>
            <a:r>
              <a:rPr lang="en-US" sz="2100" dirty="0"/>
              <a:t>King(x) </a:t>
            </a:r>
            <a:endParaRPr lang="en-US" sz="1700" dirty="0"/>
          </a:p>
          <a:p>
            <a:pPr lvl="1">
              <a:lnSpc>
                <a:spcPct val="90000"/>
              </a:lnSpc>
              <a:buFontTx/>
              <a:buNone/>
            </a:pPr>
            <a:endParaRPr lang="en-US" sz="17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500" dirty="0">
                <a:sym typeface="Symbol" charset="2"/>
              </a:rPr>
              <a:t></a:t>
            </a:r>
            <a:r>
              <a:rPr lang="en-US" sz="1700" dirty="0">
                <a:sym typeface="Symbol" charset="2"/>
              </a:rPr>
              <a:t> </a:t>
            </a:r>
            <a:r>
              <a:rPr lang="en-US" sz="2100" dirty="0">
                <a:sym typeface="Symbol" charset="2"/>
              </a:rPr>
              <a:t>x   </a:t>
            </a:r>
            <a:r>
              <a:rPr lang="en-US" sz="2100" dirty="0" err="1">
                <a:sym typeface="Symbol" charset="2"/>
              </a:rPr>
              <a:t>Lives_in</a:t>
            </a:r>
            <a:r>
              <a:rPr lang="en-US" sz="2100" dirty="0">
                <a:sym typeface="Symbol" charset="2"/>
              </a:rPr>
              <a:t>(John, Castle(x))</a:t>
            </a:r>
            <a:endParaRPr lang="en-US" sz="1700" dirty="0"/>
          </a:p>
          <a:p>
            <a:pPr lvl="1">
              <a:lnSpc>
                <a:spcPct val="90000"/>
              </a:lnSpc>
              <a:buFontTx/>
              <a:buNone/>
            </a:pPr>
            <a:endParaRPr lang="en-US" sz="1700" dirty="0">
              <a:sym typeface="Symbol" charset="2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3500" dirty="0">
                <a:sym typeface="Symbol" charset="2"/>
              </a:rPr>
              <a:t></a:t>
            </a:r>
            <a:r>
              <a:rPr lang="en-US" sz="1700" dirty="0">
                <a:sym typeface="Symbol" charset="2"/>
              </a:rPr>
              <a:t> </a:t>
            </a:r>
            <a:r>
              <a:rPr lang="en-US" sz="2100" dirty="0" err="1">
                <a:sym typeface="Symbol" charset="2"/>
              </a:rPr>
              <a:t>i</a:t>
            </a:r>
            <a:r>
              <a:rPr lang="en-US" sz="2100" dirty="0">
                <a:sym typeface="Symbol" charset="2"/>
              </a:rPr>
              <a:t>    </a:t>
            </a:r>
            <a:r>
              <a:rPr lang="en-US" sz="2100" dirty="0"/>
              <a:t>Integer(</a:t>
            </a:r>
            <a:r>
              <a:rPr lang="en-US" sz="2100" dirty="0" err="1"/>
              <a:t>i</a:t>
            </a:r>
            <a:r>
              <a:rPr lang="en-US" sz="2100" dirty="0"/>
              <a:t>) </a:t>
            </a:r>
            <a:r>
              <a:rPr lang="en-US" sz="2100" dirty="0">
                <a:sym typeface="Symbol" charset="2"/>
              </a:rPr>
              <a:t></a:t>
            </a:r>
            <a:r>
              <a:rPr lang="en-US" sz="2100" dirty="0"/>
              <a:t>  </a:t>
            </a:r>
            <a:r>
              <a:rPr lang="en-US" sz="2100" dirty="0" err="1"/>
              <a:t>GreaterThan</a:t>
            </a:r>
            <a:r>
              <a:rPr lang="en-US" sz="2100" dirty="0"/>
              <a:t>(i,0)</a:t>
            </a:r>
            <a:endParaRPr lang="en-US" sz="1700" dirty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700" dirty="0"/>
              <a:t>                </a:t>
            </a:r>
          </a:p>
          <a:p>
            <a:pPr lvl="1">
              <a:lnSpc>
                <a:spcPct val="90000"/>
              </a:lnSpc>
              <a:buFont typeface="Symbol" charset="2"/>
              <a:buNone/>
            </a:pPr>
            <a:endParaRPr lang="en-US" sz="1700" dirty="0"/>
          </a:p>
          <a:p>
            <a:pPr lvl="1">
              <a:lnSpc>
                <a:spcPct val="90000"/>
              </a:lnSpc>
              <a:buFont typeface="Symbol" charset="2"/>
              <a:buChar char="&quot;"/>
            </a:pPr>
            <a:endParaRPr lang="en-US" sz="1700" dirty="0"/>
          </a:p>
          <a:p>
            <a:pPr lvl="1">
              <a:lnSpc>
                <a:spcPct val="90000"/>
              </a:lnSpc>
              <a:buFont typeface="Symbol" charset="2"/>
              <a:buNone/>
            </a:pPr>
            <a:r>
              <a:rPr lang="en-US" sz="2400" dirty="0"/>
              <a:t>Note that </a:t>
            </a:r>
            <a:r>
              <a:rPr lang="en-US" sz="2400" dirty="0">
                <a:sym typeface="Symbol" charset="2"/>
              </a:rPr>
              <a:t> is the natural connective to use with </a:t>
            </a:r>
            <a:r>
              <a:rPr lang="en-US" sz="3500" dirty="0">
                <a:sym typeface="Symbol" charset="2"/>
              </a:rPr>
              <a:t></a:t>
            </a:r>
          </a:p>
          <a:p>
            <a:pPr lvl="1">
              <a:lnSpc>
                <a:spcPct val="90000"/>
              </a:lnSpc>
              <a:buFont typeface="Symbol" charset="2"/>
              <a:buNone/>
            </a:pPr>
            <a:endParaRPr lang="en-US" sz="1700" dirty="0"/>
          </a:p>
          <a:p>
            <a:pPr lvl="1">
              <a:lnSpc>
                <a:spcPct val="90000"/>
              </a:lnSpc>
              <a:buFont typeface="Symbol" charset="2"/>
              <a:buNone/>
            </a:pPr>
            <a:r>
              <a:rPr lang="en-US" sz="2400" dirty="0"/>
              <a:t>(And =&gt; is the natural connective to use with </a:t>
            </a:r>
            <a:r>
              <a:rPr lang="en-US" sz="2400" dirty="0">
                <a:sym typeface="Symbol" charset="2"/>
              </a:rPr>
              <a:t> </a:t>
            </a:r>
            <a:r>
              <a:rPr lang="en-US" sz="2400" dirty="0" smtClean="0">
                <a:sym typeface="Symbol" charset="2"/>
              </a:rPr>
              <a:t>)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sz="1600" dirty="0">
              <a:sym typeface="Symbol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Combining Quantifiers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>
                <a:sym typeface="Symbol" charset="2"/>
              </a:rPr>
              <a:t></a:t>
            </a:r>
            <a:r>
              <a:rPr lang="en-US" dirty="0"/>
              <a:t> x </a:t>
            </a:r>
            <a:r>
              <a:rPr lang="en-US" sz="2000" dirty="0">
                <a:sym typeface="Symbol" charset="2"/>
              </a:rPr>
              <a:t></a:t>
            </a:r>
            <a:r>
              <a:rPr lang="en-US" dirty="0">
                <a:sym typeface="Symbol" charset="2"/>
              </a:rPr>
              <a:t> y  </a:t>
            </a:r>
            <a:r>
              <a:rPr lang="en-US" dirty="0"/>
              <a:t>Loves(</a:t>
            </a:r>
            <a:r>
              <a:rPr lang="en-US" dirty="0" err="1"/>
              <a:t>x,y</a:t>
            </a:r>
            <a:r>
              <a:rPr lang="en-US" dirty="0"/>
              <a:t>)   </a:t>
            </a:r>
            <a:r>
              <a:rPr lang="en-US" sz="2000" dirty="0">
                <a:sym typeface="Symbol" charset="2"/>
              </a:rPr>
              <a:t> </a:t>
            </a:r>
          </a:p>
          <a:p>
            <a:pPr lvl="1"/>
            <a:r>
              <a:rPr lang="en-US" dirty="0"/>
              <a:t>For everyone (“all x”) there is someone (“y”) who loves </a:t>
            </a:r>
            <a:r>
              <a:rPr lang="en-US" dirty="0" smtClean="0"/>
              <a:t>them</a:t>
            </a:r>
            <a:endParaRPr lang="en-US" dirty="0"/>
          </a:p>
          <a:p>
            <a:pPr lvl="1"/>
            <a:endParaRPr lang="en-US" dirty="0"/>
          </a:p>
          <a:p>
            <a:pPr>
              <a:buFont typeface="Symbol" charset="2"/>
              <a:buChar char="$"/>
            </a:pPr>
            <a:r>
              <a:rPr lang="en-US" dirty="0">
                <a:sym typeface="Symbol" charset="2"/>
              </a:rPr>
              <a:t>y </a:t>
            </a:r>
            <a:r>
              <a:rPr lang="en-US" dirty="0"/>
              <a:t> x </a:t>
            </a:r>
            <a:r>
              <a:rPr lang="en-US" sz="2000" dirty="0">
                <a:sym typeface="Symbol" charset="2"/>
              </a:rPr>
              <a:t> </a:t>
            </a:r>
            <a:r>
              <a:rPr lang="en-US" dirty="0"/>
              <a:t>Loves(</a:t>
            </a:r>
            <a:r>
              <a:rPr lang="en-US" dirty="0" err="1"/>
              <a:t>x,y</a:t>
            </a:r>
            <a:r>
              <a:rPr lang="en-US" dirty="0"/>
              <a:t>)</a:t>
            </a:r>
          </a:p>
          <a:p>
            <a:pPr>
              <a:buFont typeface="Symbol" charset="2"/>
              <a:buNone/>
            </a:pPr>
            <a:r>
              <a:rPr lang="en-US" dirty="0"/>
              <a:t>        -  </a:t>
            </a:r>
            <a:r>
              <a:rPr lang="en-US" sz="2400" dirty="0"/>
              <a:t>there is someone (“y”) who loves everyone</a:t>
            </a:r>
          </a:p>
          <a:p>
            <a:pPr>
              <a:buFont typeface="Symbol" charset="2"/>
              <a:buNone/>
            </a:pPr>
            <a:endParaRPr lang="en-US" sz="1600" dirty="0"/>
          </a:p>
          <a:p>
            <a:pPr>
              <a:buFont typeface="Symbol" charset="2"/>
              <a:buNone/>
            </a:pPr>
            <a:r>
              <a:rPr lang="en-US" sz="2800" dirty="0"/>
              <a:t>Clearer with parentheses</a:t>
            </a:r>
            <a:r>
              <a:rPr lang="en-US" sz="1600" dirty="0"/>
              <a:t>:  </a:t>
            </a:r>
            <a:r>
              <a:rPr lang="en-US" sz="2000" dirty="0">
                <a:sym typeface="Symbol" charset="2"/>
              </a:rPr>
              <a:t></a:t>
            </a:r>
            <a:r>
              <a:rPr lang="en-US" dirty="0">
                <a:sym typeface="Symbol" charset="2"/>
              </a:rPr>
              <a:t> y ( </a:t>
            </a:r>
            <a:r>
              <a:rPr lang="en-US" dirty="0"/>
              <a:t> x </a:t>
            </a:r>
            <a:r>
              <a:rPr lang="en-US" sz="2000" dirty="0">
                <a:sym typeface="Symbol" charset="2"/>
              </a:rPr>
              <a:t> </a:t>
            </a:r>
            <a:r>
              <a:rPr lang="en-US" dirty="0">
                <a:sym typeface="Symbol" charset="2"/>
              </a:rPr>
              <a:t>  </a:t>
            </a:r>
            <a:r>
              <a:rPr lang="en-US" dirty="0"/>
              <a:t>Loves(</a:t>
            </a:r>
            <a:r>
              <a:rPr lang="en-US" dirty="0" err="1"/>
              <a:t>x,y</a:t>
            </a:r>
            <a:r>
              <a:rPr lang="en-US" dirty="0"/>
              <a:t>) 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Connections between Quantifiers</a:t>
            </a:r>
          </a:p>
        </p:txBody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Asserting that all x have property P is the same as asserting that does not exist any x that don’t have the property P</a:t>
            </a:r>
          </a:p>
          <a:p>
            <a:endParaRPr lang="en-US" dirty="0"/>
          </a:p>
          <a:p>
            <a:pPr>
              <a:buFontTx/>
              <a:buNone/>
            </a:pPr>
            <a:r>
              <a:rPr lang="en-US" dirty="0">
                <a:sym typeface="Symbol" charset="2"/>
              </a:rPr>
              <a:t>    </a:t>
            </a:r>
            <a:r>
              <a:rPr lang="en-US" dirty="0"/>
              <a:t> x  Likes(x, 271 class)  </a:t>
            </a:r>
            <a:r>
              <a:rPr lang="en-US" dirty="0">
                <a:sym typeface="Wingdings" charset="2"/>
              </a:rPr>
              <a:t>  </a:t>
            </a:r>
            <a:r>
              <a:rPr lang="en-US" dirty="0">
                <a:sym typeface="Symbol" charset="2"/>
              </a:rPr>
              <a:t> </a:t>
            </a:r>
            <a:r>
              <a:rPr lang="en-US" dirty="0"/>
              <a:t> </a:t>
            </a:r>
            <a:r>
              <a:rPr lang="en-US" sz="2000" dirty="0">
                <a:sym typeface="Symbol" charset="2"/>
              </a:rPr>
              <a:t></a:t>
            </a:r>
            <a:r>
              <a:rPr lang="en-US" dirty="0"/>
              <a:t> </a:t>
            </a:r>
            <a:r>
              <a:rPr lang="en-US" sz="2000" dirty="0">
                <a:sym typeface="Symbol" charset="2"/>
              </a:rPr>
              <a:t></a:t>
            </a:r>
            <a:r>
              <a:rPr lang="en-US" dirty="0">
                <a:sym typeface="Symbol" charset="2"/>
              </a:rPr>
              <a:t> x  </a:t>
            </a:r>
            <a:r>
              <a:rPr lang="en-US" sz="2000" dirty="0">
                <a:sym typeface="Symbol" charset="2"/>
              </a:rPr>
              <a:t></a:t>
            </a:r>
            <a:r>
              <a:rPr lang="en-US" dirty="0">
                <a:sym typeface="Symbol" charset="2"/>
              </a:rPr>
              <a:t> </a:t>
            </a:r>
            <a:r>
              <a:rPr lang="en-US" dirty="0"/>
              <a:t>Likes(x, 271 class) 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In effect:</a:t>
            </a:r>
          </a:p>
          <a:p>
            <a:pPr>
              <a:buFontTx/>
              <a:buNone/>
            </a:pPr>
            <a:r>
              <a:rPr lang="en-US" dirty="0"/>
              <a:t>  - </a:t>
            </a:r>
            <a:r>
              <a:rPr lang="en-US" dirty="0">
                <a:sym typeface="Symbol" charset="2"/>
              </a:rPr>
              <a:t> is a conjunction over the universe of objects</a:t>
            </a:r>
          </a:p>
          <a:p>
            <a:pPr>
              <a:buFontTx/>
              <a:buNone/>
            </a:pPr>
            <a:r>
              <a:rPr lang="en-US" dirty="0">
                <a:sym typeface="Symbol" charset="2"/>
              </a:rPr>
              <a:t>  - </a:t>
            </a:r>
            <a:r>
              <a:rPr lang="en-US" sz="2000" dirty="0">
                <a:sym typeface="Symbol" charset="2"/>
              </a:rPr>
              <a:t> </a:t>
            </a:r>
            <a:r>
              <a:rPr lang="en-US" dirty="0">
                <a:sym typeface="Symbol" charset="2"/>
              </a:rPr>
              <a:t>is a disjunction over the universe of objects</a:t>
            </a:r>
            <a:endParaRPr lang="en-US" sz="1600" dirty="0"/>
          </a:p>
          <a:p>
            <a:pPr>
              <a:buFontTx/>
              <a:buNone/>
            </a:pPr>
            <a:r>
              <a:rPr lang="en-US" dirty="0"/>
              <a:t>         Thus, </a:t>
            </a:r>
            <a:r>
              <a:rPr lang="en-US" dirty="0" err="1"/>
              <a:t>DeMorgan’s</a:t>
            </a:r>
            <a:r>
              <a:rPr lang="en-US" dirty="0"/>
              <a:t> rules can be applied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 Morgan’s Law for Quantifiers</a:t>
            </a:r>
          </a:p>
        </p:txBody>
      </p:sp>
      <p:graphicFrame>
        <p:nvGraphicFramePr>
          <p:cNvPr id="492547" name="Object 3"/>
          <p:cNvGraphicFramePr>
            <a:graphicFrameLocks noChangeAspect="1"/>
          </p:cNvGraphicFramePr>
          <p:nvPr/>
        </p:nvGraphicFramePr>
        <p:xfrm>
          <a:off x="5181600" y="1600200"/>
          <a:ext cx="2425700" cy="1960563"/>
        </p:xfrm>
        <a:graphic>
          <a:graphicData uri="http://schemas.openxmlformats.org/presentationml/2006/ole">
            <p:oleObj spid="_x0000_s2050" name="Equation" r:id="rId4" imgW="1193760" imgH="965160" progId="">
              <p:embed/>
            </p:oleObj>
          </a:graphicData>
        </a:graphic>
      </p:graphicFrame>
      <p:graphicFrame>
        <p:nvGraphicFramePr>
          <p:cNvPr id="492548" name="Object 4"/>
          <p:cNvGraphicFramePr>
            <a:graphicFrameLocks noChangeAspect="1"/>
          </p:cNvGraphicFramePr>
          <p:nvPr/>
        </p:nvGraphicFramePr>
        <p:xfrm>
          <a:off x="914400" y="1600200"/>
          <a:ext cx="2971800" cy="1931988"/>
        </p:xfrm>
        <a:graphic>
          <a:graphicData uri="http://schemas.openxmlformats.org/presentationml/2006/ole">
            <p:oleObj spid="_x0000_s2051" name="Equation" r:id="rId5" imgW="1485720" imgH="965160" progId="">
              <p:embed/>
            </p:oleObj>
          </a:graphicData>
        </a:graphic>
      </p:graphicFrame>
      <p:sp>
        <p:nvSpPr>
          <p:cNvPr id="492549" name="Text Box 5"/>
          <p:cNvSpPr txBox="1">
            <a:spLocks noChangeArrowheads="1"/>
          </p:cNvSpPr>
          <p:nvPr/>
        </p:nvSpPr>
        <p:spPr bwMode="auto">
          <a:xfrm>
            <a:off x="1203325" y="1255713"/>
            <a:ext cx="2012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 Morgan’s Rule</a:t>
            </a:r>
          </a:p>
        </p:txBody>
      </p:sp>
      <p:sp>
        <p:nvSpPr>
          <p:cNvPr id="492550" name="Text Box 6"/>
          <p:cNvSpPr txBox="1">
            <a:spLocks noChangeArrowheads="1"/>
          </p:cNvSpPr>
          <p:nvPr/>
        </p:nvSpPr>
        <p:spPr bwMode="auto">
          <a:xfrm>
            <a:off x="4876800" y="1219200"/>
            <a:ext cx="3308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Generalized De Morgan’s Rule</a:t>
            </a:r>
          </a:p>
        </p:txBody>
      </p:sp>
      <p:sp>
        <p:nvSpPr>
          <p:cNvPr id="492551" name="Text Box 7"/>
          <p:cNvSpPr txBox="1">
            <a:spLocks noChangeArrowheads="1"/>
          </p:cNvSpPr>
          <p:nvPr/>
        </p:nvSpPr>
        <p:spPr bwMode="auto">
          <a:xfrm>
            <a:off x="609600" y="3886200"/>
            <a:ext cx="7715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Rule is simple: if you bring a negation inside a disjunction or a conjunction,</a:t>
            </a:r>
          </a:p>
          <a:p>
            <a:r>
              <a:rPr lang="en-US"/>
              <a:t>always switch between them (or </a:t>
            </a:r>
            <a:r>
              <a:rPr lang="en-US">
                <a:sym typeface="Wingdings" charset="2"/>
              </a:rPr>
              <a:t>and, and  or).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848600" cy="5638800"/>
          </a:xfrm>
          <a:noFill/>
          <a:ln/>
        </p:spPr>
        <p:txBody>
          <a:bodyPr>
            <a:noAutofit/>
          </a:bodyPr>
          <a:lstStyle/>
          <a:p>
            <a:r>
              <a:rPr lang="en-US" sz="2800" dirty="0" smtClean="0"/>
              <a:t>logic</a:t>
            </a:r>
          </a:p>
          <a:p>
            <a:r>
              <a:rPr lang="en-US" sz="2800" dirty="0" smtClean="0"/>
              <a:t>Propositional logic</a:t>
            </a:r>
          </a:p>
          <a:p>
            <a:r>
              <a:rPr lang="en-US" sz="2800" dirty="0" smtClean="0"/>
              <a:t>Pros and cons of propositional logic</a:t>
            </a:r>
          </a:p>
          <a:p>
            <a:r>
              <a:rPr lang="en-US" sz="2800" dirty="0" smtClean="0"/>
              <a:t>First-order logic</a:t>
            </a:r>
          </a:p>
          <a:p>
            <a:r>
              <a:rPr lang="en-US" sz="2800" dirty="0" smtClean="0"/>
              <a:t>Syntax of FOL: Basic elements</a:t>
            </a:r>
          </a:p>
          <a:p>
            <a:r>
              <a:rPr lang="en-US" sz="2800" dirty="0" smtClean="0"/>
              <a:t>Atomic/complex sentences</a:t>
            </a:r>
          </a:p>
          <a:p>
            <a:r>
              <a:rPr lang="en-US" sz="2800" dirty="0" smtClean="0"/>
              <a:t>Connections between Quantifiers</a:t>
            </a:r>
          </a:p>
          <a:p>
            <a:endParaRPr lang="en-US" sz="2800" dirty="0" smtClean="0"/>
          </a:p>
          <a:p>
            <a:pPr lvl="1"/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altLang="zh-TW" sz="2800" dirty="0" smtClean="0">
              <a:latin typeface="Arial" pitchFamily="34" charset="0"/>
              <a:cs typeface="Arial" pitchFamily="34" charset="0"/>
            </a:endParaRPr>
          </a:p>
          <a:p>
            <a:endParaRPr lang="en-US" altLang="zh-TW" sz="2800" dirty="0" smtClean="0"/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6539</TotalTime>
  <Words>1396</Words>
  <Application>Microsoft Office PowerPoint</Application>
  <PresentationFormat>On-screen Show (4:3)</PresentationFormat>
  <Paragraphs>345</Paragraphs>
  <Slides>28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Equation</vt:lpstr>
      <vt:lpstr>Artificial Intelligence Lecture No. 10 </vt:lpstr>
      <vt:lpstr>Summary of Previous Lecture</vt:lpstr>
      <vt:lpstr>Today’s Lecture</vt:lpstr>
      <vt:lpstr>No independent access  to the world </vt:lpstr>
      <vt:lpstr>LANGUAGES</vt:lpstr>
      <vt:lpstr>What is logic?</vt:lpstr>
      <vt:lpstr>Propositional logic</vt:lpstr>
      <vt:lpstr>Propositional logic: Syntax</vt:lpstr>
      <vt:lpstr>Truth tables</vt:lpstr>
      <vt:lpstr>Unary operators</vt:lpstr>
      <vt:lpstr>Useful binary operators</vt:lpstr>
      <vt:lpstr>Logical expressions</vt:lpstr>
      <vt:lpstr>Pros and cons of propositional logic</vt:lpstr>
      <vt:lpstr>First-order logic</vt:lpstr>
      <vt:lpstr>Logics in General</vt:lpstr>
      <vt:lpstr>Syntax of FOL: Basic elements</vt:lpstr>
      <vt:lpstr>Syntax of FOL: Basic elements</vt:lpstr>
      <vt:lpstr>Relations</vt:lpstr>
      <vt:lpstr>Atomic sentences</vt:lpstr>
      <vt:lpstr>Complex Sentences</vt:lpstr>
      <vt:lpstr>More Examples</vt:lpstr>
      <vt:lpstr>Variables</vt:lpstr>
      <vt:lpstr>Universal Quantification </vt:lpstr>
      <vt:lpstr>Existential Quantification </vt:lpstr>
      <vt:lpstr>Combining Quantifiers</vt:lpstr>
      <vt:lpstr>Connections between Quantifiers</vt:lpstr>
      <vt:lpstr>De Morgan’s Law for Quantifiers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215</cp:revision>
  <dcterms:created xsi:type="dcterms:W3CDTF">2012-02-27T05:45:45Z</dcterms:created>
  <dcterms:modified xsi:type="dcterms:W3CDTF">2013-11-27T13:35:20Z</dcterms:modified>
</cp:coreProperties>
</file>