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58" r:id="rId3"/>
    <p:sldId id="329" r:id="rId4"/>
    <p:sldId id="330" r:id="rId5"/>
    <p:sldId id="331" r:id="rId6"/>
    <p:sldId id="332" r:id="rId7"/>
    <p:sldId id="333" r:id="rId8"/>
    <p:sldId id="334" r:id="rId9"/>
    <p:sldId id="335" r:id="rId10"/>
    <p:sldId id="336" r:id="rId11"/>
    <p:sldId id="337" r:id="rId12"/>
    <p:sldId id="338" r:id="rId13"/>
    <p:sldId id="305" r:id="rId14"/>
    <p:sldId id="328" r:id="rId15"/>
    <p:sldId id="306" r:id="rId16"/>
    <p:sldId id="307"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39" r:id="rId31"/>
    <p:sldId id="340" r:id="rId32"/>
    <p:sldId id="341" r:id="rId33"/>
    <p:sldId id="342" r:id="rId34"/>
    <p:sldId id="324" r:id="rId35"/>
    <p:sldId id="325" r:id="rId36"/>
    <p:sldId id="326" r:id="rId37"/>
    <p:sldId id="327"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1636" autoAdjust="0"/>
  </p:normalViewPr>
  <p:slideViewPr>
    <p:cSldViewPr>
      <p:cViewPr>
        <p:scale>
          <a:sx n="66" d="100"/>
          <a:sy n="66" d="100"/>
        </p:scale>
        <p:origin x="-1422" y="16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DE67FB-CB30-408D-AED5-4D1025665CD4}" type="datetimeFigureOut">
              <a:rPr lang="en-US" smtClean="0"/>
              <a:pPr/>
              <a:t>20/11/2014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3D76AB-E167-4224-AF14-568D78F566F2}" type="slidenum">
              <a:rPr lang="en-US" smtClean="0"/>
              <a:pPr/>
              <a:t>‹#›</a:t>
            </a:fld>
            <a:endParaRPr lang="en-US"/>
          </a:p>
        </p:txBody>
      </p:sp>
    </p:spTree>
    <p:extLst>
      <p:ext uri="{BB962C8B-B14F-4D97-AF65-F5344CB8AC3E}">
        <p14:creationId xmlns:p14="http://schemas.microsoft.com/office/powerpoint/2010/main" xmlns="" val="3771494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en.wikipedia.org/wiki/Concentration"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444DBB68-38F0-4321-AD80-745B64979B96}" type="slidenum">
              <a:rPr lang="en-US" smtClean="0"/>
              <a:pPr/>
              <a:t>14</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In his seminal work, </a:t>
            </a:r>
            <a:r>
              <a:rPr lang="en-US" sz="1200" b="0" i="1" kern="1200" dirty="0" smtClean="0">
                <a:solidFill>
                  <a:schemeClr val="tx1"/>
                </a:solidFill>
                <a:effectLst/>
                <a:latin typeface="+mn-lt"/>
                <a:ea typeface="+mn-ea"/>
                <a:cs typeface="+mn-cs"/>
              </a:rPr>
              <a:t>Flow: The Psychology of Optimal Experience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Csíkszentmihályi</a:t>
            </a:r>
            <a:r>
              <a:rPr lang="en-US" sz="1200" b="0" i="0" kern="1200" dirty="0" smtClean="0">
                <a:solidFill>
                  <a:schemeClr val="tx1"/>
                </a:solidFill>
                <a:effectLst/>
                <a:latin typeface="+mn-lt"/>
                <a:ea typeface="+mn-ea"/>
                <a:cs typeface="+mn-cs"/>
              </a:rPr>
              <a:t> outlines his theory that people are happiest when they are in a state of </a:t>
            </a:r>
            <a:r>
              <a:rPr lang="en-US" sz="1200" b="0" i="1" kern="1200" dirty="0" smtClean="0">
                <a:solidFill>
                  <a:schemeClr val="tx1"/>
                </a:solidFill>
                <a:effectLst/>
                <a:latin typeface="+mn-lt"/>
                <a:ea typeface="+mn-ea"/>
                <a:cs typeface="+mn-cs"/>
              </a:rPr>
              <a:t>flow</a:t>
            </a:r>
            <a:r>
              <a:rPr lang="en-US" sz="1200" b="0" i="0" kern="1200" dirty="0" smtClean="0">
                <a:solidFill>
                  <a:schemeClr val="tx1"/>
                </a:solidFill>
                <a:effectLst/>
                <a:latin typeface="+mn-lt"/>
                <a:ea typeface="+mn-ea"/>
                <a:cs typeface="+mn-cs"/>
              </a:rPr>
              <a:t>— a state of </a:t>
            </a:r>
            <a:r>
              <a:rPr lang="en-US" sz="1200" b="0" i="0" u="none" strike="noStrike" kern="1200" dirty="0" smtClean="0">
                <a:solidFill>
                  <a:schemeClr val="tx1"/>
                </a:solidFill>
                <a:effectLst/>
                <a:latin typeface="+mn-lt"/>
                <a:ea typeface="+mn-ea"/>
                <a:cs typeface="+mn-cs"/>
                <a:hlinkClick r:id="rId3" tooltip="Concentration"/>
              </a:rPr>
              <a:t>concentration</a:t>
            </a:r>
            <a:r>
              <a:rPr lang="en-US" sz="1200" b="0" i="0" kern="1200" dirty="0" smtClean="0">
                <a:solidFill>
                  <a:schemeClr val="tx1"/>
                </a:solidFill>
                <a:effectLst/>
                <a:latin typeface="+mn-lt"/>
                <a:ea typeface="+mn-ea"/>
                <a:cs typeface="+mn-cs"/>
              </a:rPr>
              <a:t> or complete absorption with the activity at hand and the situation. It is a state in which people are so involved in an activity that nothing else seems to matter.</a:t>
            </a:r>
            <a:endParaRPr lang="en-US" dirty="0"/>
          </a:p>
        </p:txBody>
      </p:sp>
      <p:sp>
        <p:nvSpPr>
          <p:cNvPr id="4" name="Slide Number Placeholder 3"/>
          <p:cNvSpPr>
            <a:spLocks noGrp="1"/>
          </p:cNvSpPr>
          <p:nvPr>
            <p:ph type="sldNum" sz="quarter" idx="10"/>
          </p:nvPr>
        </p:nvSpPr>
        <p:spPr/>
        <p:txBody>
          <a:bodyPr/>
          <a:lstStyle/>
          <a:p>
            <a:fld id="{723D76AB-E167-4224-AF14-568D78F566F2}" type="slidenum">
              <a:rPr lang="en-US" smtClean="0"/>
              <a:pPr/>
              <a:t>16</a:t>
            </a:fld>
            <a:endParaRPr lang="en-US"/>
          </a:p>
        </p:txBody>
      </p:sp>
    </p:spTree>
    <p:extLst>
      <p:ext uri="{BB962C8B-B14F-4D97-AF65-F5344CB8AC3E}">
        <p14:creationId xmlns:p14="http://schemas.microsoft.com/office/powerpoint/2010/main" xmlns="" val="4154313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565FC7-AEE1-4EF0-B5B1-653D25B154D8}" type="slidenum">
              <a:rPr lang="en-GB"/>
              <a:pPr/>
              <a:t>17</a:t>
            </a:fld>
            <a:endParaRPr lang="en-GB"/>
          </a:p>
        </p:txBody>
      </p:sp>
      <p:sp>
        <p:nvSpPr>
          <p:cNvPr id="5120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120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084E3F-2C27-47F0-AE06-DEADB74D4C0E}" type="slidenum">
              <a:rPr lang="en-GB"/>
              <a:pPr/>
              <a:t>18</a:t>
            </a:fld>
            <a:endParaRPr lang="en-GB"/>
          </a:p>
        </p:txBody>
      </p:sp>
      <p:sp>
        <p:nvSpPr>
          <p:cNvPr id="53250"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325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FCFDE2-E477-4CAF-9D60-0DEAAA2F1B41}" type="slidenum">
              <a:rPr lang="en-GB"/>
              <a:pPr/>
              <a:t>19</a:t>
            </a:fld>
            <a:endParaRPr lang="en-GB"/>
          </a:p>
        </p:txBody>
      </p:sp>
      <p:sp>
        <p:nvSpPr>
          <p:cNvPr id="5529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529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effectLst/>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grpSp>
          <p:nvGrpSpPr>
            <p:cNvPr id="3"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grpSp>
      </p:grpSp>
      <p:sp>
        <p:nvSpPr>
          <p:cNvPr id="12187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smtClean="0"/>
              <a:t>Click to edit Master title style</a:t>
            </a:r>
            <a:endParaRPr lang="en-US"/>
          </a:p>
        </p:txBody>
      </p:sp>
      <p:sp>
        <p:nvSpPr>
          <p:cNvPr id="12187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smtClean="0"/>
              <a:t>Click to edit Master subtitle style</a:t>
            </a:r>
            <a:endParaRPr lang="en-US"/>
          </a:p>
        </p:txBody>
      </p:sp>
      <p:sp>
        <p:nvSpPr>
          <p:cNvPr id="18" name="Rectangle 16"/>
          <p:cNvSpPr>
            <a:spLocks noGrp="1" noChangeArrowheads="1"/>
          </p:cNvSpPr>
          <p:nvPr>
            <p:ph type="dt" sz="half" idx="10"/>
          </p:nvPr>
        </p:nvSpPr>
        <p:spPr>
          <a:xfrm>
            <a:off x="457200" y="6248400"/>
            <a:ext cx="2133600" cy="457200"/>
          </a:xfrm>
        </p:spPr>
        <p:txBody>
          <a:bodyPr/>
          <a:lstStyle>
            <a:lvl1pPr>
              <a:defRPr smtClean="0"/>
            </a:lvl1pPr>
          </a:lstStyle>
          <a:p>
            <a:fld id="{0C305AEB-7E63-4D93-8744-2EE5982E5F1F}" type="datetimeFigureOut">
              <a:rPr lang="en-US" smtClean="0"/>
              <a:pPr/>
              <a:t>20/11/2014</a:t>
            </a:fld>
            <a:endParaRPr lang="en-US"/>
          </a:p>
        </p:txBody>
      </p:sp>
      <p:sp>
        <p:nvSpPr>
          <p:cNvPr id="19" name="Rectangle 17"/>
          <p:cNvSpPr>
            <a:spLocks noGrp="1" noChangeArrowheads="1"/>
          </p:cNvSpPr>
          <p:nvPr>
            <p:ph type="ftr" sz="quarter" idx="11"/>
          </p:nvPr>
        </p:nvSpPr>
        <p:spPr/>
        <p:txBody>
          <a:bodyPr/>
          <a:lstStyle>
            <a:lvl1pPr>
              <a:defRPr smtClean="0"/>
            </a:lvl1pPr>
          </a:lstStyle>
          <a:p>
            <a:endParaRPr lang="en-US"/>
          </a:p>
        </p:txBody>
      </p:sp>
      <p:sp>
        <p:nvSpPr>
          <p:cNvPr id="20" name="Rectangle 18"/>
          <p:cNvSpPr>
            <a:spLocks noGrp="1" noChangeArrowheads="1"/>
          </p:cNvSpPr>
          <p:nvPr>
            <p:ph type="sldNum" sz="quarter" idx="12"/>
          </p:nvPr>
        </p:nvSpPr>
        <p:spPr/>
        <p:txBody>
          <a:bodyPr/>
          <a:lstStyle>
            <a:lvl1pPr>
              <a:defRPr smtClean="0"/>
            </a:lvl1pPr>
          </a:lstStyle>
          <a:p>
            <a:fld id="{BD6BA995-157B-4364-8E88-FC855CDB4B2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20/11/2014</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20/11/2014</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20/11/2014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p>
        </p:txBody>
      </p:sp>
      <p:sp>
        <p:nvSpPr>
          <p:cNvPr id="8"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9"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20/11/2014</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p>
        </p:txBody>
      </p:sp>
      <p:sp>
        <p:nvSpPr>
          <p:cNvPr id="4"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5"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20/11/2014</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en-US"/>
          </a:p>
        </p:txBody>
      </p:sp>
      <p:sp>
        <p:nvSpPr>
          <p:cNvPr id="3"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4"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20/11/2014</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20/11/2014</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20/11/2014</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20/11/2014</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20/11/2014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defRPr>
            </a:lvl1pPr>
          </a:lstStyle>
          <a:p>
            <a:endParaRPr lang="en-US"/>
          </a:p>
        </p:txBody>
      </p:sp>
      <p:sp>
        <p:nvSpPr>
          <p:cNvPr id="12083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latin typeface="Arial Black" pitchFamily="34" charset="0"/>
              </a:defRPr>
            </a:lvl1pPr>
          </a:lstStyle>
          <a:p>
            <a:fld id="{BD6BA995-157B-4364-8E88-FC855CDB4B21}" type="slidenum">
              <a:rPr lang="en-US" smtClean="0"/>
              <a:pPr/>
              <a:t>‹#›</a:t>
            </a:fld>
            <a:endParaRPr lang="en-US"/>
          </a:p>
        </p:txBody>
      </p:sp>
      <p:grpSp>
        <p:nvGrpSpPr>
          <p:cNvPr id="2" name="Group 4"/>
          <p:cNvGrpSpPr>
            <a:grpSpLocks/>
          </p:cNvGrpSpPr>
          <p:nvPr/>
        </p:nvGrpSpPr>
        <p:grpSpPr bwMode="auto">
          <a:xfrm>
            <a:off x="0" y="0"/>
            <a:ext cx="9144000" cy="546100"/>
            <a:chOff x="0" y="0"/>
            <a:chExt cx="5760" cy="344"/>
          </a:xfrm>
        </p:grpSpPr>
        <p:sp>
          <p:nvSpPr>
            <p:cNvPr id="12083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effectLst/>
                <a:latin typeface="Times New Roman" pitchFamily="18" charset="0"/>
              </a:endParaRPr>
            </a:p>
          </p:txBody>
        </p:sp>
        <p:sp>
          <p:nvSpPr>
            <p:cNvPr id="12083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en-US" sz="2400">
                <a:effectLst/>
                <a:latin typeface="Times New Roman" pitchFamily="18" charset="0"/>
              </a:endParaRPr>
            </a:p>
          </p:txBody>
        </p:sp>
        <p:sp>
          <p:nvSpPr>
            <p:cNvPr id="12083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sp>
          <p:nvSpPr>
            <p:cNvPr id="12084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2084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sp>
          <p:nvSpPr>
            <p:cNvPr id="12084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grpSp>
      <p:sp>
        <p:nvSpPr>
          <p:cNvPr id="2053" name="Rectangle 14"/>
          <p:cNvSpPr>
            <a:spLocks noGrp="1" noChangeArrowheads="1"/>
          </p:cNvSpPr>
          <p:nvPr>
            <p:ph type="title"/>
          </p:nvPr>
        </p:nvSpPr>
        <p:spPr bwMode="auto">
          <a:xfrm>
            <a:off x="457200" y="4572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4" name="Rectangle 15"/>
          <p:cNvSpPr>
            <a:spLocks noGrp="1" noChangeArrowheads="1"/>
          </p:cNvSpPr>
          <p:nvPr>
            <p:ph type="body" idx="1"/>
          </p:nvPr>
        </p:nvSpPr>
        <p:spPr bwMode="auto">
          <a:xfrm>
            <a:off x="457200" y="1600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084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defRPr>
            </a:lvl1pPr>
          </a:lstStyle>
          <a:p>
            <a:fld id="{0C305AEB-7E63-4D93-8744-2EE5982E5F1F}" type="datetimeFigureOut">
              <a:rPr lang="en-US" smtClean="0"/>
              <a:pPr/>
              <a:t>20/11/2014</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Arial" charset="0"/>
        </a:defRPr>
      </a:lvl2pPr>
      <a:lvl3pPr algn="l" rtl="0" eaLnBrk="1" fontAlgn="base" hangingPunct="1">
        <a:spcBef>
          <a:spcPct val="0"/>
        </a:spcBef>
        <a:spcAft>
          <a:spcPct val="0"/>
        </a:spcAft>
        <a:defRPr sz="4400">
          <a:solidFill>
            <a:schemeClr val="tx1"/>
          </a:solidFill>
          <a:latin typeface="Arial" charset="0"/>
        </a:defRPr>
      </a:lvl3pPr>
      <a:lvl4pPr algn="l" rtl="0" eaLnBrk="1" fontAlgn="base" hangingPunct="1">
        <a:spcBef>
          <a:spcPct val="0"/>
        </a:spcBef>
        <a:spcAft>
          <a:spcPct val="0"/>
        </a:spcAft>
        <a:defRPr sz="4400">
          <a:solidFill>
            <a:schemeClr val="tx1"/>
          </a:solidFill>
          <a:latin typeface="Arial" charset="0"/>
        </a:defRPr>
      </a:lvl4pPr>
      <a:lvl5pPr algn="l" rtl="0" eaLnBrk="1" fontAlgn="base" hangingPunct="1">
        <a:spcBef>
          <a:spcPct val="0"/>
        </a:spcBef>
        <a:spcAft>
          <a:spcPct val="0"/>
        </a:spcAft>
        <a:defRPr sz="4400">
          <a:solidFill>
            <a:schemeClr val="tx1"/>
          </a:solidFill>
          <a:latin typeface="Arial" charset="0"/>
        </a:defRPr>
      </a:lvl5pPr>
      <a:lvl6pPr marL="457200" algn="l" rtl="0" eaLnBrk="1" fontAlgn="base" hangingPunct="1">
        <a:spcBef>
          <a:spcPct val="0"/>
        </a:spcBef>
        <a:spcAft>
          <a:spcPct val="0"/>
        </a:spcAft>
        <a:defRPr sz="4400">
          <a:solidFill>
            <a:schemeClr val="tx1"/>
          </a:solidFill>
          <a:latin typeface="Arial" charset="0"/>
        </a:defRPr>
      </a:lvl6pPr>
      <a:lvl7pPr marL="914400" algn="l" rtl="0" eaLnBrk="1" fontAlgn="base" hangingPunct="1">
        <a:spcBef>
          <a:spcPct val="0"/>
        </a:spcBef>
        <a:spcAft>
          <a:spcPct val="0"/>
        </a:spcAft>
        <a:defRPr sz="4400">
          <a:solidFill>
            <a:schemeClr val="tx1"/>
          </a:solidFill>
          <a:latin typeface="Arial" charset="0"/>
        </a:defRPr>
      </a:lvl7pPr>
      <a:lvl8pPr marL="1371600" algn="l" rtl="0" eaLnBrk="1" fontAlgn="base" hangingPunct="1">
        <a:spcBef>
          <a:spcPct val="0"/>
        </a:spcBef>
        <a:spcAft>
          <a:spcPct val="0"/>
        </a:spcAft>
        <a:defRPr sz="4400">
          <a:solidFill>
            <a:schemeClr val="tx1"/>
          </a:solidFill>
          <a:latin typeface="Arial" charset="0"/>
        </a:defRPr>
      </a:lvl8pPr>
      <a:lvl9pPr marL="1828800" algn="l"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lr>
          <a:schemeClr val="bg2"/>
        </a:buClr>
        <a:buSzPct val="75000"/>
        <a:buFont typeface="Wingdings"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80000"/>
        <a:buFont typeface="Wingdings" charset="2"/>
        <a:buChar char="¨"/>
        <a:defRPr sz="2800">
          <a:solidFill>
            <a:schemeClr val="tx1"/>
          </a:solidFill>
          <a:latin typeface="+mn-lt"/>
        </a:defRPr>
      </a:lvl2pPr>
      <a:lvl3pPr marL="1143000" indent="-228600" algn="l" rtl="0" eaLnBrk="1" fontAlgn="base" hangingPunct="1">
        <a:spcBef>
          <a:spcPct val="20000"/>
        </a:spcBef>
        <a:spcAft>
          <a:spcPct val="0"/>
        </a:spcAft>
        <a:buClr>
          <a:schemeClr val="bg2"/>
        </a:buClr>
        <a:buSzPct val="65000"/>
        <a:buFont typeface="Wingdings" charset="2"/>
        <a:buChar char="n"/>
        <a:defRPr sz="2400">
          <a:solidFill>
            <a:schemeClr val="tx1"/>
          </a:solidFill>
          <a:latin typeface="+mn-lt"/>
        </a:defRPr>
      </a:lvl3pPr>
      <a:lvl4pPr marL="1600200" indent="-228600" algn="l" rtl="0" eaLnBrk="1" fontAlgn="base" hangingPunct="1">
        <a:spcBef>
          <a:spcPct val="20000"/>
        </a:spcBef>
        <a:spcAft>
          <a:spcPct val="0"/>
        </a:spcAft>
        <a:buClr>
          <a:schemeClr val="accent2"/>
        </a:buClr>
        <a:buSzPct val="70000"/>
        <a:buFont typeface="Wingdings" charset="2"/>
        <a:buChar char="¨"/>
        <a:defRPr sz="2000">
          <a:solidFill>
            <a:schemeClr val="tx1"/>
          </a:solidFill>
          <a:latin typeface="+mn-lt"/>
        </a:defRPr>
      </a:lvl4pPr>
      <a:lvl5pPr marL="2057400" indent="-228600" algn="l" rtl="0" eaLnBrk="1" fontAlgn="base" hangingPunct="1">
        <a:spcBef>
          <a:spcPct val="20000"/>
        </a:spcBef>
        <a:spcAft>
          <a:spcPct val="0"/>
        </a:spcAft>
        <a:buClr>
          <a:schemeClr val="bg2"/>
        </a:buClr>
        <a:buFont typeface="Wingdings" charset="2"/>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en.wikipedia.org/wiki/Flow_(psychology)" TargetMode="External"/><Relationship Id="rId4" Type="http://schemas.openxmlformats.org/officeDocument/2006/relationships/hyperlink" Target="http://en.wikipedia.org/wiki/Mihaly_Csikszentmihalyi"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audio" Target="../media/audio1.wav"/><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hyperlink" Target="web/Rock-around-the-Clock" TargetMode="External"/><Relationship Id="rId3" Type="http://schemas.openxmlformats.org/officeDocument/2006/relationships/image" Target="../media/image10.png"/><Relationship Id="rId7" Type="http://schemas.openxmlformats.org/officeDocument/2006/relationships/hyperlink" Target="web/Closed-Cracker" TargetMode="External"/><Relationship Id="rId12" Type="http://schemas.openxmlformats.org/officeDocument/2006/relationships/hyperlink" Target="web/Your-cracker-mask!" TargetMode="External"/><Relationship Id="rId2" Type="http://schemas.openxmlformats.org/officeDocument/2006/relationships/image" Target="../media/image9.wmf"/><Relationship Id="rId1" Type="http://schemas.openxmlformats.org/officeDocument/2006/relationships/slideLayout" Target="../slideLayouts/slideLayout6.xml"/><Relationship Id="rId6" Type="http://schemas.openxmlformats.org/officeDocument/2006/relationships/image" Target="../media/image13.wmf"/><Relationship Id="rId11" Type="http://schemas.openxmlformats.org/officeDocument/2006/relationships/hyperlink" Target="web/Open-Cracker" TargetMode="External"/><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a:t>
            </a:r>
            <a:r>
              <a:rPr lang="en-US" dirty="0" smtClean="0"/>
              <a:t>6</a:t>
            </a:r>
            <a:endParaRPr lang="en-US" dirty="0"/>
          </a:p>
        </p:txBody>
      </p:sp>
      <p:sp>
        <p:nvSpPr>
          <p:cNvPr id="6" name="Subtitle 5"/>
          <p:cNvSpPr>
            <a:spLocks noGrp="1"/>
          </p:cNvSpPr>
          <p:nvPr>
            <p:ph type="subTitle" idx="1"/>
          </p:nvPr>
        </p:nvSpPr>
        <p:spPr>
          <a:xfrm>
            <a:off x="1143000" y="4267200"/>
            <a:ext cx="6019800" cy="1752600"/>
          </a:xfrm>
        </p:spPr>
        <p:txBody>
          <a:bodyPr/>
          <a:lstStyle/>
          <a:p>
            <a:r>
              <a:rPr lang="en-US" dirty="0" smtClean="0"/>
              <a:t>Context</a:t>
            </a:r>
            <a:endParaRPr lang="en-US" dirty="0"/>
          </a:p>
        </p:txBody>
      </p:sp>
      <p:sp>
        <p:nvSpPr>
          <p:cNvPr id="4" name="Slide Number Placeholder 3"/>
          <p:cNvSpPr>
            <a:spLocks noGrp="1"/>
          </p:cNvSpPr>
          <p:nvPr>
            <p:ph type="sldNum" sz="quarter" idx="12"/>
          </p:nvPr>
        </p:nvSpPr>
        <p:spPr/>
        <p:txBody>
          <a:bodyPr/>
          <a:lstStyle/>
          <a:p>
            <a:fld id="{1AD93096-5B34-4342-9326-69289CEAE4C2}" type="slidenum">
              <a:rPr lang="en-US" smtClean="0"/>
              <a:pPr/>
              <a:t>1</a:t>
            </a:fld>
            <a:endParaRPr lang="en-US" dirty="0">
              <a:solidFill>
                <a:srgbClr val="FFFFFF"/>
              </a:solidFill>
            </a:endParaRPr>
          </a:p>
        </p:txBody>
      </p:sp>
      <p:pic>
        <p:nvPicPr>
          <p:cNvPr id="7" name="Picture 6" descr="2000px-ConTeXt_Unofficial_Logo.svg.png"/>
          <p:cNvPicPr>
            <a:picLocks noChangeAspect="1"/>
          </p:cNvPicPr>
          <p:nvPr/>
        </p:nvPicPr>
        <p:blipFill>
          <a:blip r:embed="rId2" cstate="print"/>
          <a:stretch>
            <a:fillRect/>
          </a:stretch>
        </p:blipFill>
        <p:spPr>
          <a:xfrm>
            <a:off x="6248400" y="3733800"/>
            <a:ext cx="2895600" cy="2895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dirty="0" smtClean="0">
                <a:cs typeface="Times New Roman" charset="0"/>
              </a:rPr>
              <a:t>Today’s Outline</a:t>
            </a:r>
            <a:endParaRPr lang="en-GB" dirty="0">
              <a:cs typeface="Times New Roman" charset="0"/>
            </a:endParaRPr>
          </a:p>
        </p:txBody>
      </p:sp>
      <p:sp>
        <p:nvSpPr>
          <p:cNvPr id="101379" name="Rectangle 3"/>
          <p:cNvSpPr>
            <a:spLocks noGrp="1" noChangeArrowheads="1"/>
          </p:cNvSpPr>
          <p:nvPr>
            <p:ph type="body" idx="1"/>
          </p:nvPr>
        </p:nvSpPr>
        <p:spPr/>
        <p:txBody>
          <a:bodyPr/>
          <a:lstStyle/>
          <a:p>
            <a:r>
              <a:rPr lang="en-GB" dirty="0" smtClean="0"/>
              <a:t>Context</a:t>
            </a:r>
            <a:endParaRPr lang="en-GB" dirty="0"/>
          </a:p>
          <a:p>
            <a:pPr lvl="1"/>
            <a:r>
              <a:rPr lang="en-GB" dirty="0"/>
              <a:t>social, </a:t>
            </a:r>
            <a:endParaRPr lang="en-GB" dirty="0" smtClean="0"/>
          </a:p>
          <a:p>
            <a:pPr lvl="1"/>
            <a:r>
              <a:rPr lang="en-GB" dirty="0" smtClean="0"/>
              <a:t>organizational</a:t>
            </a:r>
            <a:r>
              <a:rPr lang="en-GB" dirty="0"/>
              <a:t>, </a:t>
            </a:r>
            <a:endParaRPr lang="en-GB" dirty="0" smtClean="0"/>
          </a:p>
          <a:p>
            <a:pPr lvl="1"/>
            <a:r>
              <a:rPr lang="en-GB" dirty="0" smtClean="0"/>
              <a:t>Motivational</a:t>
            </a:r>
          </a:p>
          <a:p>
            <a:r>
              <a:rPr lang="en-GB" dirty="0" smtClean="0"/>
              <a:t>How to design a good a and value able system</a:t>
            </a:r>
          </a:p>
          <a:p>
            <a:r>
              <a:rPr lang="en-GB" dirty="0" smtClean="0"/>
              <a:t>Impacts of context</a:t>
            </a:r>
          </a:p>
          <a:p>
            <a:r>
              <a:rPr lang="en-GB" dirty="0" smtClean="0"/>
              <a:t>Also we will cover few case studies</a:t>
            </a:r>
          </a:p>
          <a:p>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a:t>
            </a:r>
            <a:endParaRPr lang="en-US" dirty="0"/>
          </a:p>
        </p:txBody>
      </p:sp>
      <p:sp>
        <p:nvSpPr>
          <p:cNvPr id="3" name="Content Placeholder 2"/>
          <p:cNvSpPr>
            <a:spLocks noGrp="1"/>
          </p:cNvSpPr>
          <p:nvPr>
            <p:ph idx="1"/>
          </p:nvPr>
        </p:nvSpPr>
        <p:spPr/>
        <p:txBody>
          <a:bodyPr/>
          <a:lstStyle/>
          <a:p>
            <a:r>
              <a:rPr lang="en-US" dirty="0" smtClean="0"/>
              <a:t>Interaction between the system and the user is effected by the interface design. </a:t>
            </a:r>
          </a:p>
          <a:p>
            <a:pPr lvl="1"/>
            <a:r>
              <a:rPr lang="en-US" dirty="0" smtClean="0"/>
              <a:t>This interaction does not occur within a vacuum. We have already noted some of the physical factors in the environment that can directly affect the quality of the interaction.</a:t>
            </a:r>
          </a:p>
          <a:p>
            <a:pPr lvl="1"/>
            <a:r>
              <a:rPr lang="en-US" dirty="0" smtClean="0"/>
              <a:t>This is part of the context in which the interaction takes place.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a:t>
            </a:r>
            <a:endParaRPr lang="en-US" dirty="0"/>
          </a:p>
        </p:txBody>
      </p:sp>
      <p:sp>
        <p:nvSpPr>
          <p:cNvPr id="3" name="Content Placeholder 2"/>
          <p:cNvSpPr>
            <a:spLocks noGrp="1"/>
          </p:cNvSpPr>
          <p:nvPr>
            <p:ph idx="1"/>
          </p:nvPr>
        </p:nvSpPr>
        <p:spPr/>
        <p:txBody>
          <a:bodyPr/>
          <a:lstStyle/>
          <a:p>
            <a:r>
              <a:rPr lang="en-US" dirty="0" smtClean="0"/>
              <a:t>In reality, users work within a wider social and organizational context. </a:t>
            </a:r>
          </a:p>
          <a:p>
            <a:r>
              <a:rPr lang="en-US" dirty="0" smtClean="0"/>
              <a:t>This provides the wider context for the interaction, and may influence the activity and motivation of the user.</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Context?</a:t>
            </a:r>
            <a:endParaRPr lang="en-US" dirty="0"/>
          </a:p>
        </p:txBody>
      </p:sp>
      <p:pic>
        <p:nvPicPr>
          <p:cNvPr id="4" name="Content Placeholder 3" descr="s1-context.gif"/>
          <p:cNvPicPr>
            <a:picLocks noGrp="1" noChangeAspect="1"/>
          </p:cNvPicPr>
          <p:nvPr>
            <p:ph idx="1"/>
          </p:nvPr>
        </p:nvPicPr>
        <p:blipFill>
          <a:blip r:embed="rId2" cstate="print"/>
          <a:stretch>
            <a:fillRect/>
          </a:stretch>
        </p:blipFill>
        <p:spPr>
          <a:xfrm>
            <a:off x="1219200" y="1295400"/>
            <a:ext cx="6373754" cy="5274945"/>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is everything</a:t>
            </a:r>
            <a:endParaRPr lang="en-US" dirty="0"/>
          </a:p>
        </p:txBody>
      </p:sp>
      <p:pic>
        <p:nvPicPr>
          <p:cNvPr id="4" name="Content Placeholder 3" descr="context-is-everything-from-ozia-2008-1-728.jpg"/>
          <p:cNvPicPr>
            <a:picLocks noGrp="1" noChangeAspect="1"/>
          </p:cNvPicPr>
          <p:nvPr>
            <p:ph idx="1"/>
          </p:nvPr>
        </p:nvPicPr>
        <p:blipFill>
          <a:blip r:embed="rId2" cstate="print"/>
          <a:stretch>
            <a:fillRect/>
          </a:stretch>
        </p:blipFill>
        <p:spPr>
          <a:xfrm>
            <a:off x="1295400" y="1524000"/>
            <a:ext cx="7097699" cy="5489017"/>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Case Study</a:t>
            </a:r>
            <a:endParaRPr lang="en-US" dirty="0"/>
          </a:p>
        </p:txBody>
      </p:sp>
      <p:sp>
        <p:nvSpPr>
          <p:cNvPr id="3" name="Content Placeholder 2"/>
          <p:cNvSpPr>
            <a:spLocks noGrp="1"/>
          </p:cNvSpPr>
          <p:nvPr>
            <p:ph idx="1"/>
          </p:nvPr>
        </p:nvSpPr>
        <p:spPr/>
        <p:txBody>
          <a:bodyPr/>
          <a:lstStyle/>
          <a:p>
            <a:pPr algn="just"/>
            <a:r>
              <a:rPr lang="en-US" sz="1800" dirty="0" smtClean="0"/>
              <a:t>The safe in most banks is operated by at least two keys, held by different employees of the bank. This makes it difficult for a bank robber to obtain both keys, and also protects the bank against light-</a:t>
            </a:r>
            <a:r>
              <a:rPr lang="en-US" sz="1800" dirty="0" err="1" smtClean="0"/>
              <a:t>ﬁngered</a:t>
            </a:r>
            <a:r>
              <a:rPr lang="en-US" sz="1800" dirty="0" smtClean="0"/>
              <a:t> managers! ATMs contain a lot of cash and so need to be protected by similar measures. In one bank, which shall remain nameless, the ATM had an electronic locking device. The machine could not be opened to replenish or remove cash until a long key sequence had been entered. In order to preserve security, the bank gave half the sequence to one manager and half to another, so both managers had to be present in order to open the ATM. However, these were traditional bank managers who were not used to typing – that was a job for a secretary! So they each gave their part of the key sequence to a secretary to type in when they wanted to gain entry to the ATM. In fact, they both gave their respective parts of the key sequence to the same secretary. Happily the secretary was honest, but the moral is you cannot ignore social expectations and relationships when designing any sort of computer system, however simple it may be.</a:t>
            </a:r>
            <a:endParaRPr lang="en-US"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Unexpected System</a:t>
            </a:r>
            <a:endParaRPr lang="en-US" dirty="0"/>
          </a:p>
        </p:txBody>
      </p:sp>
      <p:sp>
        <p:nvSpPr>
          <p:cNvPr id="3" name="Content Placeholder 2"/>
          <p:cNvSpPr>
            <a:spLocks noGrp="1"/>
          </p:cNvSpPr>
          <p:nvPr>
            <p:ph idx="1"/>
          </p:nvPr>
        </p:nvSpPr>
        <p:spPr/>
        <p:txBody>
          <a:bodyPr/>
          <a:lstStyle/>
          <a:p>
            <a:r>
              <a:rPr lang="en-US" dirty="0" smtClean="0"/>
              <a:t>The user may also lose motivation if a system is introduced that does not match the actual requirements of the job to be done.</a:t>
            </a:r>
          </a:p>
          <a:p>
            <a:pPr lvl="1"/>
            <a:r>
              <a:rPr lang="en-US" dirty="0" smtClean="0"/>
              <a:t>Often systems are chosen and introduced by managers rather than the users themselves.</a:t>
            </a:r>
          </a:p>
          <a:p>
            <a:r>
              <a:rPr lang="en-US" dirty="0" smtClean="0"/>
              <a:t>In some cases the manager’s perception of the job may be based upon observation of results and not on actual activity.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Context</a:t>
            </a:r>
            <a:endParaRPr lang="en-US" dirty="0"/>
          </a:p>
        </p:txBody>
      </p:sp>
      <p:sp>
        <p:nvSpPr>
          <p:cNvPr id="3" name="Content Placeholder 2"/>
          <p:cNvSpPr>
            <a:spLocks noGrp="1"/>
          </p:cNvSpPr>
          <p:nvPr>
            <p:ph idx="1"/>
          </p:nvPr>
        </p:nvSpPr>
        <p:spPr/>
        <p:txBody>
          <a:bodyPr/>
          <a:lstStyle/>
          <a:p>
            <a:r>
              <a:rPr lang="en-US" dirty="0" smtClean="0"/>
              <a:t>If this happens there may be three results: the system will be</a:t>
            </a:r>
          </a:p>
          <a:p>
            <a:pPr lvl="1"/>
            <a:r>
              <a:rPr lang="en-US" dirty="0" smtClean="0"/>
              <a:t>rejected, </a:t>
            </a:r>
          </a:p>
          <a:p>
            <a:pPr lvl="1"/>
            <a:r>
              <a:rPr lang="en-US" dirty="0" smtClean="0"/>
              <a:t>the users will be resentful and unmotivated, or</a:t>
            </a:r>
          </a:p>
          <a:p>
            <a:pPr lvl="1"/>
            <a:r>
              <a:rPr lang="en-US" dirty="0" smtClean="0"/>
              <a:t> the user will adapt the intended interaction to his own requirements. </a:t>
            </a:r>
          </a:p>
          <a:p>
            <a:r>
              <a:rPr lang="en-US" dirty="0" smtClean="0"/>
              <a:t>This indicates the importance of involving actual users in the design process.</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 design focus</a:t>
            </a:r>
            <a:endParaRPr lang="en-US" dirty="0"/>
          </a:p>
        </p:txBody>
      </p:sp>
      <p:sp>
        <p:nvSpPr>
          <p:cNvPr id="3" name="Content Placeholder 2"/>
          <p:cNvSpPr>
            <a:spLocks noGrp="1"/>
          </p:cNvSpPr>
          <p:nvPr>
            <p:ph idx="1"/>
          </p:nvPr>
        </p:nvSpPr>
        <p:spPr/>
        <p:txBody>
          <a:bodyPr/>
          <a:lstStyle/>
          <a:p>
            <a:r>
              <a:rPr lang="en-US" sz="2000" dirty="0" smtClean="0"/>
              <a:t>When systems are not designed to match the way people actually work, then users end up having to do ‘work around’. Integrated student records systems are becoming popular in universities in the UK. They bring the benefits of integrating examination systems with enrolment and finance systems so all data can be maintained together and cross-checked. All very useful and time saving – in theory. However, one commonly used system only holds a single overall mark per module for each student, whereas many modules on UK courses have multiple elements of assessment. Knowing a student’s mark on each part of the assessment is often useful to academics making decisions in examination boards as it provides a more detailed picture of performance. In many cases staff are therefore supplementing the official records system with their own unofficial spreadsheets to provide this information – making additional work for staff and increased opportunity for error.</a:t>
            </a:r>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 to provide Context</a:t>
            </a:r>
            <a:endParaRPr lang="en-US" dirty="0"/>
          </a:p>
        </p:txBody>
      </p:sp>
      <p:sp>
        <p:nvSpPr>
          <p:cNvPr id="3" name="Content Placeholder 2"/>
          <p:cNvSpPr>
            <a:spLocks noGrp="1"/>
          </p:cNvSpPr>
          <p:nvPr>
            <p:ph idx="1"/>
          </p:nvPr>
        </p:nvSpPr>
        <p:spPr/>
        <p:txBody>
          <a:bodyPr/>
          <a:lstStyle/>
          <a:p>
            <a:pPr algn="just"/>
            <a:r>
              <a:rPr lang="en-US" dirty="0" smtClean="0"/>
              <a:t>The introduction of new technology may prove to be a motivation to users, particularly if it is well designed, integrated with the user’s current work, and challenging. </a:t>
            </a:r>
          </a:p>
          <a:p>
            <a:pPr lvl="1" algn="just"/>
            <a:r>
              <a:rPr lang="en-US" dirty="0" smtClean="0"/>
              <a:t>Providing adequate feedback is an important source of motivation for users. If no feedback is given during a session, the user may become bored, unmotivated or, worse, unsure of whether the actions performed have been successful.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design for the user</a:t>
            </a:r>
            <a:endParaRPr lang="en-US" dirty="0"/>
          </a:p>
        </p:txBody>
      </p:sp>
      <p:sp>
        <p:nvSpPr>
          <p:cNvPr id="3" name="Content Placeholder 2"/>
          <p:cNvSpPr>
            <a:spLocks noGrp="1"/>
          </p:cNvSpPr>
          <p:nvPr>
            <p:ph idx="1"/>
          </p:nvPr>
        </p:nvSpPr>
        <p:spPr/>
        <p:txBody>
          <a:bodyPr/>
          <a:lstStyle/>
          <a:p>
            <a:r>
              <a:rPr lang="en-US" dirty="0" smtClean="0"/>
              <a:t>In general, an action should have an obvious effect to prevent confusion.</a:t>
            </a:r>
          </a:p>
          <a:p>
            <a:r>
              <a:rPr lang="en-US" dirty="0" smtClean="0"/>
              <a:t>if system delays occur, feedback can be used to prevent frustration on the part of the user </a:t>
            </a:r>
          </a:p>
          <a:p>
            <a:pPr lvl="1"/>
            <a:r>
              <a:rPr lang="en-US" dirty="0" smtClean="0"/>
              <a:t>the user is then aware of what is happening and is not left wondering if the system is still working.</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GB" dirty="0" smtClean="0"/>
              <a:t>Context in Overview</a:t>
            </a:r>
            <a:endParaRPr lang="en-GB" dirty="0"/>
          </a:p>
        </p:txBody>
      </p:sp>
      <p:sp>
        <p:nvSpPr>
          <p:cNvPr id="100355" name="Rectangle 3"/>
          <p:cNvSpPr>
            <a:spLocks noGrp="1" noChangeArrowheads="1"/>
          </p:cNvSpPr>
          <p:nvPr>
            <p:ph type="body" idx="1"/>
          </p:nvPr>
        </p:nvSpPr>
        <p:spPr/>
        <p:txBody>
          <a:bodyPr/>
          <a:lstStyle/>
          <a:p>
            <a:pPr>
              <a:buFontTx/>
              <a:buNone/>
            </a:pPr>
            <a:r>
              <a:rPr lang="en-GB" sz="2400" dirty="0"/>
              <a:t>Interaction affected by social and organizational context</a:t>
            </a:r>
          </a:p>
          <a:p>
            <a:endParaRPr lang="en-GB" sz="1800" dirty="0"/>
          </a:p>
          <a:p>
            <a:r>
              <a:rPr lang="en-GB" sz="2400" dirty="0"/>
              <a:t>other people</a:t>
            </a:r>
          </a:p>
          <a:p>
            <a:pPr lvl="1"/>
            <a:r>
              <a:rPr lang="en-GB" sz="2000" dirty="0"/>
              <a:t>desire to impress, competition, fear of failure</a:t>
            </a:r>
          </a:p>
          <a:p>
            <a:r>
              <a:rPr lang="en-GB" sz="2400" dirty="0"/>
              <a:t>motivation</a:t>
            </a:r>
          </a:p>
          <a:p>
            <a:pPr lvl="1"/>
            <a:r>
              <a:rPr lang="en-GB" sz="2000" dirty="0"/>
              <a:t>fear, </a:t>
            </a:r>
            <a:r>
              <a:rPr lang="en-GB" sz="2000" dirty="0" smtClean="0"/>
              <a:t>allegiance/loyalty, </a:t>
            </a:r>
            <a:r>
              <a:rPr lang="en-GB" sz="2000" dirty="0"/>
              <a:t>ambition, self-satisfaction</a:t>
            </a:r>
          </a:p>
          <a:p>
            <a:r>
              <a:rPr lang="en-GB" sz="2400" dirty="0"/>
              <a:t>inadequate systems</a:t>
            </a:r>
          </a:p>
          <a:p>
            <a:pPr lvl="1"/>
            <a:r>
              <a:rPr lang="en-GB" sz="2000" dirty="0"/>
              <a:t>cause frustration and lack of motivation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p:cNvSpPr>
            <a:spLocks noGrp="1"/>
          </p:cNvSpPr>
          <p:nvPr>
            <p:ph type="sldNum" sz="quarter" idx="10"/>
          </p:nvPr>
        </p:nvSpPr>
        <p:spPr>
          <a:noFill/>
        </p:spPr>
        <p:txBody>
          <a:bodyPr/>
          <a:lstStyle/>
          <a:p>
            <a:fld id="{B2D3557D-6B20-4D51-A196-134006A19F4A}" type="slidenum">
              <a:rPr lang="en-US" smtClean="0"/>
              <a:pPr/>
              <a:t>14</a:t>
            </a:fld>
            <a:endParaRPr lang="en-US" smtClean="0"/>
          </a:p>
        </p:txBody>
      </p:sp>
      <p:sp>
        <p:nvSpPr>
          <p:cNvPr id="37891" name="Rectangle 2"/>
          <p:cNvSpPr>
            <a:spLocks noGrp="1" noChangeArrowheads="1"/>
          </p:cNvSpPr>
          <p:nvPr>
            <p:ph type="title"/>
          </p:nvPr>
        </p:nvSpPr>
        <p:spPr/>
        <p:txBody>
          <a:bodyPr/>
          <a:lstStyle/>
          <a:p>
            <a:pPr eaLnBrk="1" hangingPunct="1"/>
            <a:r>
              <a:rPr lang="en-US" smtClean="0"/>
              <a:t>Context and Computation</a:t>
            </a:r>
          </a:p>
        </p:txBody>
      </p:sp>
      <p:sp>
        <p:nvSpPr>
          <p:cNvPr id="37892" name="Rectangle 3"/>
          <p:cNvSpPr>
            <a:spLocks noGrp="1" noChangeArrowheads="1"/>
          </p:cNvSpPr>
          <p:nvPr>
            <p:ph type="body" idx="1"/>
          </p:nvPr>
        </p:nvSpPr>
        <p:spPr>
          <a:xfrm>
            <a:off x="381000" y="1676400"/>
            <a:ext cx="8353425" cy="4564062"/>
          </a:xfrm>
        </p:spPr>
        <p:txBody>
          <a:bodyPr/>
          <a:lstStyle/>
          <a:p>
            <a:pPr eaLnBrk="1" hangingPunct="1"/>
            <a:r>
              <a:rPr lang="en-US" dirty="0" smtClean="0"/>
              <a:t>Context: What students want to do with computation. An application domain.</a:t>
            </a:r>
          </a:p>
          <a:p>
            <a:pPr lvl="1" eaLnBrk="1" hangingPunct="1"/>
            <a:r>
              <a:rPr lang="en-US" dirty="0" smtClean="0"/>
              <a:t>Biology: Invent new medicines.</a:t>
            </a:r>
          </a:p>
          <a:p>
            <a:pPr lvl="1" eaLnBrk="1" hangingPunct="1"/>
            <a:r>
              <a:rPr lang="en-US" dirty="0" smtClean="0"/>
              <a:t>Engineering: See and test models before realizing them.</a:t>
            </a:r>
          </a:p>
          <a:p>
            <a:pPr lvl="1" eaLnBrk="1" hangingPunct="1"/>
            <a:r>
              <a:rPr lang="en-US" dirty="0" smtClean="0"/>
              <a:t>Media: Manipulate sounds and images to express new thoughts in new ways.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GB" dirty="0"/>
              <a:t>Experience, engagement and fun</a:t>
            </a:r>
          </a:p>
        </p:txBody>
      </p:sp>
      <p:sp>
        <p:nvSpPr>
          <p:cNvPr id="133123" name="Rectangle 3"/>
          <p:cNvSpPr>
            <a:spLocks noGrp="1" noChangeArrowheads="1"/>
          </p:cNvSpPr>
          <p:nvPr>
            <p:ph idx="1"/>
          </p:nvPr>
        </p:nvSpPr>
        <p:spPr/>
        <p:txBody>
          <a:bodyPr/>
          <a:lstStyle/>
          <a:p>
            <a:r>
              <a:rPr lang="en-GB" dirty="0" smtClean="0"/>
              <a:t>Understanding experience</a:t>
            </a:r>
          </a:p>
          <a:p>
            <a:r>
              <a:rPr lang="en-GB" dirty="0" smtClean="0"/>
              <a:t>designing </a:t>
            </a:r>
            <a:r>
              <a:rPr lang="en-GB" dirty="0"/>
              <a:t>experience</a:t>
            </a:r>
          </a:p>
          <a:p>
            <a:r>
              <a:rPr lang="en-GB" dirty="0"/>
              <a:t>physical engagement</a:t>
            </a:r>
          </a:p>
          <a:p>
            <a:r>
              <a:rPr lang="en-GB" dirty="0"/>
              <a:t>managing value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GB"/>
              <a:t>Experience?</a:t>
            </a:r>
          </a:p>
        </p:txBody>
      </p:sp>
      <p:sp>
        <p:nvSpPr>
          <p:cNvPr id="134147" name="Rectangle 3"/>
          <p:cNvSpPr>
            <a:spLocks noGrp="1" noChangeArrowheads="1"/>
          </p:cNvSpPr>
          <p:nvPr>
            <p:ph type="body" idx="1"/>
          </p:nvPr>
        </p:nvSpPr>
        <p:spPr/>
        <p:txBody>
          <a:bodyPr/>
          <a:lstStyle/>
          <a:p>
            <a:pPr>
              <a:lnSpc>
                <a:spcPct val="90000"/>
              </a:lnSpc>
            </a:pPr>
            <a:r>
              <a:rPr lang="en-GB" sz="2000" dirty="0"/>
              <a:t>home, entertainment, shopping</a:t>
            </a:r>
          </a:p>
          <a:p>
            <a:pPr lvl="1">
              <a:lnSpc>
                <a:spcPct val="90000"/>
              </a:lnSpc>
            </a:pPr>
            <a:r>
              <a:rPr lang="en-GB" sz="1800" dirty="0"/>
              <a:t>not enough that people can use a system</a:t>
            </a:r>
          </a:p>
          <a:p>
            <a:pPr lvl="1">
              <a:lnSpc>
                <a:spcPct val="90000"/>
              </a:lnSpc>
            </a:pPr>
            <a:r>
              <a:rPr lang="en-GB" sz="1800" dirty="0"/>
              <a:t>they must want to use it!</a:t>
            </a:r>
          </a:p>
          <a:p>
            <a:pPr>
              <a:lnSpc>
                <a:spcPct val="90000"/>
              </a:lnSpc>
            </a:pPr>
            <a:endParaRPr lang="en-GB" sz="1200" dirty="0"/>
          </a:p>
          <a:p>
            <a:pPr>
              <a:lnSpc>
                <a:spcPct val="90000"/>
              </a:lnSpc>
            </a:pPr>
            <a:r>
              <a:rPr lang="en-GB" sz="2000" dirty="0"/>
              <a:t>psychology of experience</a:t>
            </a:r>
          </a:p>
          <a:p>
            <a:pPr lvl="1">
              <a:lnSpc>
                <a:spcPct val="90000"/>
              </a:lnSpc>
            </a:pPr>
            <a:r>
              <a:rPr lang="en-GB" sz="1800" dirty="0"/>
              <a:t>flow (</a:t>
            </a:r>
            <a:r>
              <a:rPr lang="en-GB" sz="1800" dirty="0" err="1" smtClean="0"/>
              <a:t>Csikszentmihalyi</a:t>
            </a:r>
            <a:r>
              <a:rPr lang="en-GB" sz="1800" dirty="0"/>
              <a:t>)</a:t>
            </a:r>
          </a:p>
          <a:p>
            <a:pPr lvl="1">
              <a:lnSpc>
                <a:spcPct val="90000"/>
              </a:lnSpc>
            </a:pPr>
            <a:r>
              <a:rPr lang="en-GB" sz="1800" dirty="0"/>
              <a:t>balance between anxiety and boredom</a:t>
            </a:r>
          </a:p>
          <a:p>
            <a:pPr>
              <a:lnSpc>
                <a:spcPct val="90000"/>
              </a:lnSpc>
            </a:pPr>
            <a:endParaRPr lang="en-GB" sz="1200" dirty="0"/>
          </a:p>
          <a:p>
            <a:pPr>
              <a:lnSpc>
                <a:spcPct val="90000"/>
              </a:lnSpc>
            </a:pPr>
            <a:r>
              <a:rPr lang="en-GB" sz="2000" dirty="0"/>
              <a:t>education</a:t>
            </a:r>
          </a:p>
          <a:p>
            <a:pPr lvl="1">
              <a:lnSpc>
                <a:spcPct val="90000"/>
              </a:lnSpc>
            </a:pPr>
            <a:r>
              <a:rPr lang="en-GB" sz="1800" dirty="0"/>
              <a:t>zone of proximal development</a:t>
            </a:r>
          </a:p>
          <a:p>
            <a:pPr lvl="1">
              <a:lnSpc>
                <a:spcPct val="90000"/>
              </a:lnSpc>
            </a:pPr>
            <a:r>
              <a:rPr lang="en-GB" sz="1800" dirty="0"/>
              <a:t>things you can just do with </a:t>
            </a:r>
            <a:r>
              <a:rPr lang="en-GB" sz="1800" dirty="0" smtClean="0"/>
              <a:t>help and without help</a:t>
            </a:r>
            <a:endParaRPr lang="en-GB" sz="1800" dirty="0"/>
          </a:p>
          <a:p>
            <a:pPr>
              <a:lnSpc>
                <a:spcPct val="90000"/>
              </a:lnSpc>
            </a:pPr>
            <a:endParaRPr lang="en-GB" sz="1200" dirty="0"/>
          </a:p>
          <a:p>
            <a:pPr>
              <a:lnSpc>
                <a:spcPct val="90000"/>
              </a:lnSpc>
            </a:pPr>
            <a:r>
              <a:rPr lang="en-GB" sz="2000" dirty="0"/>
              <a:t>wider ...</a:t>
            </a:r>
          </a:p>
          <a:p>
            <a:pPr lvl="1">
              <a:lnSpc>
                <a:spcPct val="90000"/>
              </a:lnSpc>
            </a:pPr>
            <a:r>
              <a:rPr lang="en-GB" sz="1800" dirty="0"/>
              <a:t>literary analysis, film studies, drama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889171" y="381000"/>
            <a:ext cx="2857500" cy="27813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5421993" y="3185858"/>
            <a:ext cx="3722007" cy="830997"/>
          </a:xfrm>
          <a:prstGeom prst="rect">
            <a:avLst/>
          </a:prstGeom>
          <a:noFill/>
        </p:spPr>
        <p:txBody>
          <a:bodyPr wrap="square" rtlCol="0">
            <a:spAutoFit/>
          </a:bodyPr>
          <a:lstStyle/>
          <a:p>
            <a:r>
              <a:rPr lang="en-US" sz="1600" dirty="0"/>
              <a:t>Mental state in terms of challenge level and skill level, </a:t>
            </a:r>
            <a:r>
              <a:rPr lang="en-US" sz="1600" dirty="0" smtClean="0"/>
              <a:t>according to</a:t>
            </a:r>
            <a:r>
              <a:rPr lang="en-US" sz="1600" dirty="0"/>
              <a:t> </a:t>
            </a:r>
            <a:r>
              <a:rPr lang="en-US" sz="1600" dirty="0" err="1">
                <a:hlinkClick r:id="rId4" tooltip="Mihaly Csikszentmihalyi"/>
              </a:rPr>
              <a:t>Csikszentmihalyi</a:t>
            </a:r>
            <a:r>
              <a:rPr lang="en-US" sz="1600" dirty="0" err="1"/>
              <a:t>'s</a:t>
            </a:r>
            <a:r>
              <a:rPr lang="en-US" sz="1600" dirty="0"/>
              <a:t> </a:t>
            </a:r>
            <a:r>
              <a:rPr lang="en-US" sz="1600" dirty="0">
                <a:hlinkClick r:id="rId5" tooltip="Flow (psychology)"/>
              </a:rPr>
              <a:t>flow</a:t>
            </a:r>
            <a:r>
              <a:rPr lang="en-US" sz="1600" dirty="0"/>
              <a:t> model.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GB"/>
              <a:t>Designing experience</a:t>
            </a:r>
          </a:p>
        </p:txBody>
      </p:sp>
      <p:sp>
        <p:nvSpPr>
          <p:cNvPr id="49155" name="Rectangle 3"/>
          <p:cNvSpPr>
            <a:spLocks noGrp="1" noChangeArrowheads="1"/>
          </p:cNvSpPr>
          <p:nvPr>
            <p:ph type="body" idx="1"/>
          </p:nvPr>
        </p:nvSpPr>
        <p:spPr>
          <a:xfrm>
            <a:off x="685800" y="2209800"/>
            <a:ext cx="7772400" cy="4114800"/>
          </a:xfrm>
        </p:spPr>
        <p:txBody>
          <a:bodyPr/>
          <a:lstStyle/>
          <a:p>
            <a:endParaRPr lang="en-GB" dirty="0"/>
          </a:p>
          <a:p>
            <a:endParaRPr lang="en-GB" dirty="0"/>
          </a:p>
          <a:p>
            <a:r>
              <a:rPr lang="en-GB" dirty="0"/>
              <a:t>real </a:t>
            </a:r>
            <a:r>
              <a:rPr lang="en-GB" dirty="0" smtClean="0"/>
              <a:t>Christmas crackers</a:t>
            </a:r>
            <a:endParaRPr lang="en-GB" dirty="0"/>
          </a:p>
          <a:p>
            <a:pPr lvl="1"/>
            <a:r>
              <a:rPr lang="en-GB" dirty="0"/>
              <a:t>cheap and cheerful!</a:t>
            </a:r>
          </a:p>
          <a:p>
            <a:pPr lvl="1"/>
            <a:r>
              <a:rPr lang="en-GB" dirty="0"/>
              <a:t>bad joke, plastic toy, paper hat </a:t>
            </a:r>
          </a:p>
          <a:p>
            <a:pPr lvl="1"/>
            <a:r>
              <a:rPr lang="en-GB" dirty="0"/>
              <a:t>pull and bang</a:t>
            </a:r>
          </a:p>
        </p:txBody>
      </p:sp>
      <p:pic>
        <p:nvPicPr>
          <p:cNvPr id="49156" name="Picture 4" descr="santa_cracker_left.gif                                         0000FF3CMacintosh HD                   ABA78158:"/>
          <p:cNvPicPr>
            <a:picLocks noChangeAspect="1" noChangeArrowheads="1"/>
          </p:cNvPicPr>
          <p:nvPr/>
        </p:nvPicPr>
        <p:blipFill>
          <a:blip r:embed="rId3" cstate="print"/>
          <a:srcRect/>
          <a:stretch>
            <a:fillRect/>
          </a:stretch>
        </p:blipFill>
        <p:spPr bwMode="auto">
          <a:xfrm>
            <a:off x="1612900" y="1600200"/>
            <a:ext cx="2882900" cy="1346200"/>
          </a:xfrm>
          <a:prstGeom prst="rect">
            <a:avLst/>
          </a:prstGeom>
          <a:noFill/>
        </p:spPr>
      </p:pic>
      <p:pic>
        <p:nvPicPr>
          <p:cNvPr id="49157" name="Picture 5" descr="santa_cracker_right.gif                                        0000FF3CMacintosh HD                   ABA78158:"/>
          <p:cNvPicPr>
            <a:picLocks noChangeAspect="1" noChangeArrowheads="1"/>
          </p:cNvPicPr>
          <p:nvPr/>
        </p:nvPicPr>
        <p:blipFill>
          <a:blip r:embed="rId4" cstate="print"/>
          <a:srcRect/>
          <a:stretch>
            <a:fillRect/>
          </a:stretch>
        </p:blipFill>
        <p:spPr bwMode="auto">
          <a:xfrm>
            <a:off x="4495800" y="1600200"/>
            <a:ext cx="2882900" cy="13462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GB"/>
              <a:t>Designing experience</a:t>
            </a:r>
          </a:p>
        </p:txBody>
      </p:sp>
      <p:sp>
        <p:nvSpPr>
          <p:cNvPr id="52227" name="Rectangle 3"/>
          <p:cNvSpPr>
            <a:spLocks noGrp="1" noChangeArrowheads="1"/>
          </p:cNvSpPr>
          <p:nvPr>
            <p:ph type="body" idx="1"/>
          </p:nvPr>
        </p:nvSpPr>
        <p:spPr>
          <a:xfrm>
            <a:off x="685800" y="2209800"/>
            <a:ext cx="7772400" cy="4114800"/>
          </a:xfrm>
        </p:spPr>
        <p:txBody>
          <a:bodyPr/>
          <a:lstStyle/>
          <a:p>
            <a:endParaRPr lang="en-GB"/>
          </a:p>
          <a:p>
            <a:endParaRPr lang="en-GB"/>
          </a:p>
          <a:p>
            <a:r>
              <a:rPr lang="en-GB"/>
              <a:t>virtual crackers</a:t>
            </a:r>
          </a:p>
          <a:p>
            <a:pPr lvl="1"/>
            <a:r>
              <a:rPr lang="en-GB"/>
              <a:t>cheap and cheerful</a:t>
            </a:r>
          </a:p>
          <a:p>
            <a:pPr lvl="1"/>
            <a:r>
              <a:rPr lang="en-GB"/>
              <a:t>bad joke, web toy, cut-out mask </a:t>
            </a:r>
          </a:p>
          <a:p>
            <a:pPr lvl="1"/>
            <a:r>
              <a:rPr lang="en-GB"/>
              <a:t>click and bang</a:t>
            </a:r>
          </a:p>
        </p:txBody>
      </p:sp>
      <p:pic>
        <p:nvPicPr>
          <p:cNvPr id="52228" name="Picture 4" descr="santa_cracker_left.gif                                         0000FF3CMacintosh HD                   ABA78158:"/>
          <p:cNvPicPr>
            <a:picLocks noChangeAspect="1" noChangeArrowheads="1"/>
          </p:cNvPicPr>
          <p:nvPr/>
        </p:nvPicPr>
        <p:blipFill>
          <a:blip r:embed="rId3" cstate="print"/>
          <a:srcRect/>
          <a:stretch>
            <a:fillRect/>
          </a:stretch>
        </p:blipFill>
        <p:spPr bwMode="auto">
          <a:xfrm>
            <a:off x="1612900" y="1600200"/>
            <a:ext cx="2882900" cy="1346200"/>
          </a:xfrm>
          <a:prstGeom prst="rect">
            <a:avLst/>
          </a:prstGeom>
          <a:noFill/>
        </p:spPr>
      </p:pic>
      <p:pic>
        <p:nvPicPr>
          <p:cNvPr id="52229" name="Picture 5" descr="santa_cracker_right.gif                                        0000FF3CMacintosh HD                   ABA78158:"/>
          <p:cNvPicPr>
            <a:picLocks noChangeAspect="1" noChangeArrowheads="1"/>
          </p:cNvPicPr>
          <p:nvPr/>
        </p:nvPicPr>
        <p:blipFill>
          <a:blip r:embed="rId4" cstate="print"/>
          <a:srcRect/>
          <a:stretch>
            <a:fillRect/>
          </a:stretch>
        </p:blipFill>
        <p:spPr bwMode="auto">
          <a:xfrm>
            <a:off x="4495800" y="1600200"/>
            <a:ext cx="2882900" cy="13462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GB"/>
              <a:t>Designing experience</a:t>
            </a:r>
          </a:p>
        </p:txBody>
      </p:sp>
      <p:sp>
        <p:nvSpPr>
          <p:cNvPr id="54275" name="Rectangle 3"/>
          <p:cNvSpPr>
            <a:spLocks noGrp="1" noChangeArrowheads="1"/>
          </p:cNvSpPr>
          <p:nvPr>
            <p:ph type="body" idx="1"/>
          </p:nvPr>
        </p:nvSpPr>
        <p:spPr>
          <a:xfrm>
            <a:off x="685800" y="2209800"/>
            <a:ext cx="7772400" cy="4114800"/>
          </a:xfrm>
        </p:spPr>
        <p:txBody>
          <a:bodyPr/>
          <a:lstStyle/>
          <a:p>
            <a:endParaRPr lang="en-GB"/>
          </a:p>
          <a:p>
            <a:endParaRPr lang="en-GB"/>
          </a:p>
          <a:p>
            <a:r>
              <a:rPr lang="en-GB"/>
              <a:t>virtual crackers</a:t>
            </a:r>
          </a:p>
          <a:p>
            <a:pPr lvl="1"/>
            <a:r>
              <a:rPr lang="en-GB"/>
              <a:t>cheap and cheerful</a:t>
            </a:r>
          </a:p>
          <a:p>
            <a:pPr lvl="1"/>
            <a:r>
              <a:rPr lang="en-GB"/>
              <a:t>bad joke, web toy, cut-out mask </a:t>
            </a:r>
          </a:p>
          <a:p>
            <a:pPr lvl="1"/>
            <a:r>
              <a:rPr lang="en-GB"/>
              <a:t>click and bang</a:t>
            </a:r>
          </a:p>
        </p:txBody>
      </p:sp>
      <p:pic>
        <p:nvPicPr>
          <p:cNvPr id="54276" name="Picture 4" descr="santa_cracker_left.gif                                         0000FF3CMacintosh HD                   ABA78158:"/>
          <p:cNvPicPr>
            <a:picLocks noChangeAspect="1" noChangeArrowheads="1"/>
          </p:cNvPicPr>
          <p:nvPr/>
        </p:nvPicPr>
        <p:blipFill>
          <a:blip r:embed="rId4" cstate="print"/>
          <a:srcRect/>
          <a:stretch>
            <a:fillRect/>
          </a:stretch>
        </p:blipFill>
        <p:spPr bwMode="auto">
          <a:xfrm>
            <a:off x="990600" y="1600200"/>
            <a:ext cx="2882900" cy="1346200"/>
          </a:xfrm>
          <a:prstGeom prst="rect">
            <a:avLst/>
          </a:prstGeom>
          <a:noFill/>
        </p:spPr>
      </p:pic>
      <p:pic>
        <p:nvPicPr>
          <p:cNvPr id="54277" name="Picture 5" descr="santa_cracker_right.gif                                        0000FF3CMacintosh HD                   ABA78158:"/>
          <p:cNvPicPr>
            <a:picLocks noChangeAspect="1" noChangeArrowheads="1"/>
          </p:cNvPicPr>
          <p:nvPr/>
        </p:nvPicPr>
        <p:blipFill>
          <a:blip r:embed="rId5" cstate="print"/>
          <a:srcRect/>
          <a:stretch>
            <a:fillRect/>
          </a:stretch>
        </p:blipFill>
        <p:spPr bwMode="auto">
          <a:xfrm>
            <a:off x="5118100" y="1600200"/>
            <a:ext cx="2882900" cy="1346200"/>
          </a:xfrm>
          <a:prstGeom prst="rect">
            <a:avLst/>
          </a:prstGeom>
          <a:noFill/>
        </p:spPr>
      </p:pic>
      <p:pic>
        <p:nvPicPr>
          <p:cNvPr id="54278" name="Picture 6" descr="&#10;explosion.gif                                                  0000FF58Macintosh HD                   ABA78158:"/>
          <p:cNvPicPr>
            <a:picLocks noChangeAspect="1" noChangeArrowheads="1"/>
          </p:cNvPicPr>
          <p:nvPr/>
        </p:nvPicPr>
        <p:blipFill>
          <a:blip r:embed="rId6" cstate="print"/>
          <a:srcRect/>
          <a:stretch>
            <a:fillRect/>
          </a:stretch>
        </p:blipFill>
        <p:spPr bwMode="auto">
          <a:xfrm>
            <a:off x="3581400" y="1371600"/>
            <a:ext cx="1905000" cy="1905000"/>
          </a:xfrm>
          <a:prstGeom prst="rect">
            <a:avLst/>
          </a:prstGeom>
          <a:noFill/>
        </p:spPr>
      </p:pic>
      <p:pic>
        <p:nvPicPr>
          <p:cNvPr id="54279" name="Picture 7">
            <a:hlinkClick r:id="" action="ppaction://media"/>
          </p:cNvPr>
          <p:cNvPicPr>
            <a:picLocks noRot="1" noChangeAspect="1" noChangeArrowheads="1"/>
          </p:cNvPicPr>
          <p:nvPr>
            <a:wavAudioFile r:embed="rId1" name="Embedded Sound 1"/>
          </p:nvPr>
        </p:nvPicPr>
        <p:blipFill>
          <a:blip r:embed="rId7" cstate="print"/>
          <a:srcRect/>
          <a:stretch>
            <a:fillRect/>
          </a:stretch>
        </p:blipFill>
        <p:spPr bwMode="auto">
          <a:xfrm>
            <a:off x="8305800" y="6096000"/>
            <a:ext cx="406400" cy="406400"/>
          </a:xfrm>
          <a:prstGeom prst="rect">
            <a:avLst/>
          </a:prstGeom>
          <a:noFill/>
        </p:spPr>
      </p:pic>
      <p:sp>
        <p:nvSpPr>
          <p:cNvPr id="54280" name="Rectangle 8"/>
          <p:cNvSpPr>
            <a:spLocks noChangeArrowheads="1"/>
          </p:cNvSpPr>
          <p:nvPr/>
        </p:nvSpPr>
        <p:spPr bwMode="auto">
          <a:xfrm>
            <a:off x="7848600" y="5638800"/>
            <a:ext cx="1066800" cy="914400"/>
          </a:xfrm>
          <a:prstGeom prst="rect">
            <a:avLst/>
          </a:prstGeom>
          <a:solidFill>
            <a:schemeClr val="bg1"/>
          </a:solidFill>
          <a:ln w="9525">
            <a:noFill/>
            <a:miter lim="800000"/>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427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4279"/>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228600" y="381000"/>
            <a:ext cx="7772400" cy="1143000"/>
          </a:xfrm>
        </p:spPr>
        <p:txBody>
          <a:bodyPr/>
          <a:lstStyle/>
          <a:p>
            <a:r>
              <a:rPr lang="en-GB"/>
              <a:t>how crackers work</a:t>
            </a:r>
            <a:endParaRPr lang="en-GB">
              <a:solidFill>
                <a:schemeClr val="tx1"/>
              </a:solidFill>
              <a:latin typeface="Verdana" charset="0"/>
            </a:endParaRPr>
          </a:p>
        </p:txBody>
      </p:sp>
      <p:grpSp>
        <p:nvGrpSpPr>
          <p:cNvPr id="2" name="Group 3"/>
          <p:cNvGrpSpPr>
            <a:grpSpLocks/>
          </p:cNvGrpSpPr>
          <p:nvPr/>
        </p:nvGrpSpPr>
        <p:grpSpPr bwMode="auto">
          <a:xfrm>
            <a:off x="1447800" y="1341438"/>
            <a:ext cx="2625725" cy="1447800"/>
            <a:chOff x="1296" y="749"/>
            <a:chExt cx="1654" cy="912"/>
          </a:xfrm>
        </p:grpSpPr>
        <p:grpSp>
          <p:nvGrpSpPr>
            <p:cNvPr id="3" name="Group 4"/>
            <p:cNvGrpSpPr>
              <a:grpSpLocks/>
            </p:cNvGrpSpPr>
            <p:nvPr/>
          </p:nvGrpSpPr>
          <p:grpSpPr bwMode="auto">
            <a:xfrm>
              <a:off x="1296" y="749"/>
              <a:ext cx="556" cy="615"/>
              <a:chOff x="662" y="2064"/>
              <a:chExt cx="556" cy="615"/>
            </a:xfrm>
          </p:grpSpPr>
          <p:pic>
            <p:nvPicPr>
              <p:cNvPr id="56325" name="Picture 5"/>
              <p:cNvPicPr>
                <a:picLocks noChangeAspect="1" noChangeArrowheads="1"/>
              </p:cNvPicPr>
              <p:nvPr/>
            </p:nvPicPr>
            <p:blipFill>
              <a:blip r:embed="rId2" cstate="print"/>
              <a:srcRect/>
              <a:stretch>
                <a:fillRect/>
              </a:stretch>
            </p:blipFill>
            <p:spPr bwMode="auto">
              <a:xfrm>
                <a:off x="728" y="2064"/>
                <a:ext cx="424" cy="424"/>
              </a:xfrm>
              <a:prstGeom prst="rect">
                <a:avLst/>
              </a:prstGeom>
              <a:noFill/>
              <a:ln w="9525">
                <a:noFill/>
                <a:miter lim="800000"/>
                <a:headEnd/>
                <a:tailEnd/>
              </a:ln>
              <a:effectLst/>
            </p:spPr>
          </p:pic>
          <p:sp>
            <p:nvSpPr>
              <p:cNvPr id="56326" name="Text Box 6"/>
              <p:cNvSpPr txBox="1">
                <a:spLocks noChangeArrowheads="1"/>
              </p:cNvSpPr>
              <p:nvPr/>
            </p:nvSpPr>
            <p:spPr bwMode="auto">
              <a:xfrm>
                <a:off x="662" y="2448"/>
                <a:ext cx="556" cy="231"/>
              </a:xfrm>
              <a:prstGeom prst="rect">
                <a:avLst/>
              </a:prstGeom>
              <a:noFill/>
              <a:ln w="9525">
                <a:noFill/>
                <a:miter lim="800000"/>
                <a:headEnd/>
                <a:tailEnd/>
              </a:ln>
              <a:effectLst/>
            </p:spPr>
            <p:txBody>
              <a:bodyPr wrap="none">
                <a:spAutoFit/>
              </a:bodyPr>
              <a:lstStyle/>
              <a:p>
                <a:pPr algn="ctr"/>
                <a:r>
                  <a:rPr lang="en-GB" sz="1800">
                    <a:latin typeface="Arial" charset="0"/>
                  </a:rPr>
                  <a:t>sender</a:t>
                </a:r>
              </a:p>
            </p:txBody>
          </p:sp>
        </p:grpSp>
        <p:sp>
          <p:nvSpPr>
            <p:cNvPr id="56327" name="Text Box 7"/>
            <p:cNvSpPr txBox="1">
              <a:spLocks noChangeArrowheads="1"/>
            </p:cNvSpPr>
            <p:nvPr/>
          </p:nvSpPr>
          <p:spPr bwMode="auto">
            <a:xfrm>
              <a:off x="2016" y="828"/>
              <a:ext cx="934" cy="212"/>
            </a:xfrm>
            <a:prstGeom prst="rect">
              <a:avLst/>
            </a:prstGeom>
            <a:noFill/>
            <a:ln w="9525">
              <a:noFill/>
              <a:miter lim="800000"/>
              <a:headEnd/>
              <a:tailEnd/>
            </a:ln>
            <a:effectLst/>
          </p:spPr>
          <p:txBody>
            <a:bodyPr wrap="none">
              <a:spAutoFit/>
            </a:bodyPr>
            <a:lstStyle/>
            <a:p>
              <a:r>
                <a:rPr lang="en-GB" sz="1600">
                  <a:latin typeface="Arial" charset="0"/>
                </a:rPr>
                <a:t>fill in web form</a:t>
              </a:r>
            </a:p>
          </p:txBody>
        </p:sp>
        <p:grpSp>
          <p:nvGrpSpPr>
            <p:cNvPr id="4" name="Group 8"/>
            <p:cNvGrpSpPr>
              <a:grpSpLocks/>
            </p:cNvGrpSpPr>
            <p:nvPr/>
          </p:nvGrpSpPr>
          <p:grpSpPr bwMode="auto">
            <a:xfrm>
              <a:off x="2112" y="1085"/>
              <a:ext cx="480" cy="576"/>
              <a:chOff x="1632" y="672"/>
              <a:chExt cx="480" cy="576"/>
            </a:xfrm>
          </p:grpSpPr>
          <p:sp>
            <p:nvSpPr>
              <p:cNvPr id="56329" name="AutoShape 9"/>
              <p:cNvSpPr>
                <a:spLocks noChangeArrowheads="1"/>
              </p:cNvSpPr>
              <p:nvPr/>
            </p:nvSpPr>
            <p:spPr bwMode="auto">
              <a:xfrm>
                <a:off x="1632" y="672"/>
                <a:ext cx="480" cy="576"/>
              </a:xfrm>
              <a:prstGeom prst="foldedCorner">
                <a:avLst>
                  <a:gd name="adj" fmla="val 27083"/>
                </a:avLst>
              </a:prstGeom>
              <a:solidFill>
                <a:schemeClr val="bg1"/>
              </a:solidFill>
              <a:ln w="28575">
                <a:solidFill>
                  <a:schemeClr val="tx1"/>
                </a:solidFill>
                <a:round/>
                <a:headEnd/>
                <a:tailEnd/>
              </a:ln>
              <a:effectLst/>
            </p:spPr>
            <p:txBody>
              <a:bodyPr wrap="none" anchor="ctr"/>
              <a:lstStyle/>
              <a:p>
                <a:endParaRPr lang="en-GB" sz="1200">
                  <a:latin typeface="Arial" charset="0"/>
                </a:endParaRPr>
              </a:p>
              <a:p>
                <a:endParaRPr lang="en-GB" sz="1200">
                  <a:latin typeface="Arial" charset="0"/>
                </a:endParaRPr>
              </a:p>
              <a:p>
                <a:r>
                  <a:rPr lang="en-GB" sz="1200">
                    <a:latin typeface="Arial" charset="0"/>
                  </a:rPr>
                  <a:t>To: wxv</a:t>
                </a:r>
              </a:p>
              <a:p>
                <a:r>
                  <a:rPr lang="en-GB" sz="1200">
                    <a:latin typeface="Arial" charset="0"/>
                  </a:rPr>
                  <a:t>From: ..</a:t>
                </a:r>
              </a:p>
            </p:txBody>
          </p:sp>
          <p:pic>
            <p:nvPicPr>
              <p:cNvPr id="56330" name="Picture 10" descr=" santa.gif                                                      0000FF65Macintosh HD                   ABA78158:"/>
              <p:cNvPicPr>
                <a:picLocks noChangeAspect="1" noChangeArrowheads="1"/>
              </p:cNvPicPr>
              <p:nvPr/>
            </p:nvPicPr>
            <p:blipFill>
              <a:blip r:embed="rId3" cstate="print"/>
              <a:srcRect/>
              <a:stretch>
                <a:fillRect/>
              </a:stretch>
            </p:blipFill>
            <p:spPr bwMode="auto">
              <a:xfrm>
                <a:off x="1968" y="720"/>
                <a:ext cx="119" cy="166"/>
              </a:xfrm>
              <a:prstGeom prst="rect">
                <a:avLst/>
              </a:prstGeom>
              <a:noFill/>
            </p:spPr>
          </p:pic>
          <p:pic>
            <p:nvPicPr>
              <p:cNvPr id="56331" name="Picture 11" descr="tree.gif                                                       0000FF65Macintosh HD                   ABA78158:"/>
              <p:cNvPicPr>
                <a:picLocks noChangeAspect="1" noChangeArrowheads="1"/>
              </p:cNvPicPr>
              <p:nvPr/>
            </p:nvPicPr>
            <p:blipFill>
              <a:blip r:embed="rId4" cstate="print"/>
              <a:srcRect/>
              <a:stretch>
                <a:fillRect/>
              </a:stretch>
            </p:blipFill>
            <p:spPr bwMode="auto">
              <a:xfrm>
                <a:off x="1680" y="720"/>
                <a:ext cx="95" cy="137"/>
              </a:xfrm>
              <a:prstGeom prst="rect">
                <a:avLst/>
              </a:prstGeom>
              <a:noFill/>
            </p:spPr>
          </p:pic>
        </p:grpSp>
      </p:grpSp>
      <p:grpSp>
        <p:nvGrpSpPr>
          <p:cNvPr id="5" name="Group 12"/>
          <p:cNvGrpSpPr>
            <a:grpSpLocks/>
          </p:cNvGrpSpPr>
          <p:nvPr/>
        </p:nvGrpSpPr>
        <p:grpSpPr bwMode="auto">
          <a:xfrm>
            <a:off x="3886200" y="1341438"/>
            <a:ext cx="3790950" cy="1600200"/>
            <a:chOff x="2832" y="749"/>
            <a:chExt cx="2388" cy="1008"/>
          </a:xfrm>
        </p:grpSpPr>
        <p:sp>
          <p:nvSpPr>
            <p:cNvPr id="56333" name="Text Box 13"/>
            <p:cNvSpPr txBox="1">
              <a:spLocks noChangeArrowheads="1"/>
            </p:cNvSpPr>
            <p:nvPr/>
          </p:nvSpPr>
          <p:spPr bwMode="auto">
            <a:xfrm>
              <a:off x="3660" y="1164"/>
              <a:ext cx="869" cy="212"/>
            </a:xfrm>
            <a:prstGeom prst="rect">
              <a:avLst/>
            </a:prstGeom>
            <a:noFill/>
            <a:ln w="9525">
              <a:noFill/>
              <a:miter lim="800000"/>
              <a:headEnd/>
              <a:tailEnd/>
            </a:ln>
            <a:effectLst/>
          </p:spPr>
          <p:txBody>
            <a:bodyPr wrap="none">
              <a:spAutoFit/>
            </a:bodyPr>
            <a:lstStyle/>
            <a:p>
              <a:r>
                <a:rPr lang="en-GB" sz="1600">
                  <a:latin typeface="Arial" charset="0"/>
                </a:rPr>
                <a:t>receive email</a:t>
              </a:r>
            </a:p>
          </p:txBody>
        </p:sp>
        <p:grpSp>
          <p:nvGrpSpPr>
            <p:cNvPr id="6" name="Group 14"/>
            <p:cNvGrpSpPr>
              <a:grpSpLocks/>
            </p:cNvGrpSpPr>
            <p:nvPr/>
          </p:nvGrpSpPr>
          <p:grpSpPr bwMode="auto">
            <a:xfrm>
              <a:off x="2832" y="749"/>
              <a:ext cx="2388" cy="1008"/>
              <a:chOff x="2832" y="749"/>
              <a:chExt cx="2388" cy="1008"/>
            </a:xfrm>
          </p:grpSpPr>
          <p:grpSp>
            <p:nvGrpSpPr>
              <p:cNvPr id="7" name="Group 15"/>
              <p:cNvGrpSpPr>
                <a:grpSpLocks/>
              </p:cNvGrpSpPr>
              <p:nvPr/>
            </p:nvGrpSpPr>
            <p:grpSpPr bwMode="auto">
              <a:xfrm>
                <a:off x="4560" y="749"/>
                <a:ext cx="660" cy="615"/>
                <a:chOff x="4636" y="2160"/>
                <a:chExt cx="660" cy="615"/>
              </a:xfrm>
            </p:grpSpPr>
            <p:pic>
              <p:nvPicPr>
                <p:cNvPr id="56336" name="Picture 16"/>
                <p:cNvPicPr>
                  <a:picLocks noChangeAspect="1" noChangeArrowheads="1"/>
                </p:cNvPicPr>
                <p:nvPr/>
              </p:nvPicPr>
              <p:blipFill>
                <a:blip r:embed="rId2" cstate="print"/>
                <a:srcRect/>
                <a:stretch>
                  <a:fillRect/>
                </a:stretch>
              </p:blipFill>
              <p:spPr bwMode="auto">
                <a:xfrm>
                  <a:off x="4752" y="2160"/>
                  <a:ext cx="424" cy="424"/>
                </a:xfrm>
                <a:prstGeom prst="rect">
                  <a:avLst/>
                </a:prstGeom>
                <a:noFill/>
                <a:ln w="9525">
                  <a:noFill/>
                  <a:miter lim="800000"/>
                  <a:headEnd/>
                  <a:tailEnd/>
                </a:ln>
                <a:effectLst/>
              </p:spPr>
            </p:pic>
            <p:sp>
              <p:nvSpPr>
                <p:cNvPr id="56337" name="Text Box 17"/>
                <p:cNvSpPr txBox="1">
                  <a:spLocks noChangeArrowheads="1"/>
                </p:cNvSpPr>
                <p:nvPr/>
              </p:nvSpPr>
              <p:spPr bwMode="auto">
                <a:xfrm>
                  <a:off x="4636" y="2544"/>
                  <a:ext cx="660" cy="231"/>
                </a:xfrm>
                <a:prstGeom prst="rect">
                  <a:avLst/>
                </a:prstGeom>
                <a:noFill/>
                <a:ln w="9525">
                  <a:noFill/>
                  <a:miter lim="800000"/>
                  <a:headEnd/>
                  <a:tailEnd/>
                </a:ln>
                <a:effectLst/>
              </p:spPr>
              <p:txBody>
                <a:bodyPr wrap="none">
                  <a:spAutoFit/>
                </a:bodyPr>
                <a:lstStyle/>
                <a:p>
                  <a:pPr algn="ctr"/>
                  <a:r>
                    <a:rPr lang="en-GB" sz="1800">
                      <a:latin typeface="Arial" charset="0"/>
                    </a:rPr>
                    <a:t>recipient</a:t>
                  </a:r>
                </a:p>
              </p:txBody>
            </p:sp>
          </p:grpSp>
          <p:grpSp>
            <p:nvGrpSpPr>
              <p:cNvPr id="8" name="Group 18"/>
              <p:cNvGrpSpPr>
                <a:grpSpLocks/>
              </p:cNvGrpSpPr>
              <p:nvPr/>
            </p:nvGrpSpPr>
            <p:grpSpPr bwMode="auto">
              <a:xfrm>
                <a:off x="3852" y="1421"/>
                <a:ext cx="432" cy="336"/>
                <a:chOff x="2976" y="1152"/>
                <a:chExt cx="432" cy="336"/>
              </a:xfrm>
            </p:grpSpPr>
            <p:sp>
              <p:nvSpPr>
                <p:cNvPr id="56339" name="Rectangle 19"/>
                <p:cNvSpPr>
                  <a:spLocks noChangeArrowheads="1"/>
                </p:cNvSpPr>
                <p:nvPr/>
              </p:nvSpPr>
              <p:spPr bwMode="auto">
                <a:xfrm>
                  <a:off x="2976" y="1152"/>
                  <a:ext cx="432" cy="336"/>
                </a:xfrm>
                <a:prstGeom prst="rect">
                  <a:avLst/>
                </a:prstGeom>
                <a:solidFill>
                  <a:schemeClr val="hlink"/>
                </a:solidFill>
                <a:ln w="28575">
                  <a:solidFill>
                    <a:schemeClr val="tx1"/>
                  </a:solidFill>
                  <a:miter lim="800000"/>
                  <a:headEnd/>
                  <a:tailEnd/>
                </a:ln>
                <a:effectLst/>
              </p:spPr>
              <p:txBody>
                <a:bodyPr wrap="none" anchor="ctr"/>
                <a:lstStyle/>
                <a:p>
                  <a:endParaRPr lang="en-US"/>
                </a:p>
              </p:txBody>
            </p:sp>
            <p:sp>
              <p:nvSpPr>
                <p:cNvPr id="56340" name="AutoShape 20"/>
                <p:cNvSpPr>
                  <a:spLocks noChangeArrowheads="1"/>
                </p:cNvSpPr>
                <p:nvPr/>
              </p:nvSpPr>
              <p:spPr bwMode="auto">
                <a:xfrm>
                  <a:off x="2976" y="1248"/>
                  <a:ext cx="432" cy="240"/>
                </a:xfrm>
                <a:prstGeom prst="triangle">
                  <a:avLst>
                    <a:gd name="adj" fmla="val 50000"/>
                  </a:avLst>
                </a:prstGeom>
                <a:solidFill>
                  <a:schemeClr val="hlink"/>
                </a:solidFill>
                <a:ln w="28575">
                  <a:solidFill>
                    <a:schemeClr val="tx1"/>
                  </a:solidFill>
                  <a:miter lim="800000"/>
                  <a:headEnd/>
                  <a:tailEnd/>
                </a:ln>
                <a:effectLst/>
              </p:spPr>
              <p:txBody>
                <a:bodyPr wrap="none" anchor="ctr"/>
                <a:lstStyle/>
                <a:p>
                  <a:endParaRPr lang="en-US"/>
                </a:p>
              </p:txBody>
            </p:sp>
            <p:sp>
              <p:nvSpPr>
                <p:cNvPr id="56341" name="AutoShape 21"/>
                <p:cNvSpPr>
                  <a:spLocks noChangeArrowheads="1"/>
                </p:cNvSpPr>
                <p:nvPr/>
              </p:nvSpPr>
              <p:spPr bwMode="auto">
                <a:xfrm flipV="1">
                  <a:off x="2976" y="1152"/>
                  <a:ext cx="432" cy="240"/>
                </a:xfrm>
                <a:prstGeom prst="triangle">
                  <a:avLst>
                    <a:gd name="adj" fmla="val 50000"/>
                  </a:avLst>
                </a:prstGeom>
                <a:solidFill>
                  <a:schemeClr val="hlink"/>
                </a:solidFill>
                <a:ln w="28575">
                  <a:solidFill>
                    <a:schemeClr val="tx1"/>
                  </a:solidFill>
                  <a:miter lim="800000"/>
                  <a:headEnd/>
                  <a:tailEnd/>
                </a:ln>
                <a:effectLst/>
              </p:spPr>
              <p:txBody>
                <a:bodyPr wrap="none" anchor="ctr"/>
                <a:lstStyle/>
                <a:p>
                  <a:endParaRPr lang="en-US"/>
                </a:p>
              </p:txBody>
            </p:sp>
          </p:grpSp>
          <p:sp>
            <p:nvSpPr>
              <p:cNvPr id="56342" name="Line 22"/>
              <p:cNvSpPr>
                <a:spLocks noChangeShapeType="1"/>
              </p:cNvSpPr>
              <p:nvPr/>
            </p:nvSpPr>
            <p:spPr bwMode="auto">
              <a:xfrm>
                <a:off x="2832" y="1133"/>
                <a:ext cx="768" cy="192"/>
              </a:xfrm>
              <a:prstGeom prst="line">
                <a:avLst/>
              </a:prstGeom>
              <a:noFill/>
              <a:ln w="76200">
                <a:solidFill>
                  <a:srgbClr val="990033"/>
                </a:solidFill>
                <a:round/>
                <a:headEnd/>
                <a:tailEnd type="triangle" w="med" len="med"/>
              </a:ln>
              <a:effectLst/>
            </p:spPr>
            <p:txBody>
              <a:bodyPr wrap="none" anchor="ctr"/>
              <a:lstStyle/>
              <a:p>
                <a:endParaRPr lang="en-US"/>
              </a:p>
            </p:txBody>
          </p:sp>
        </p:grpSp>
      </p:grpSp>
      <p:grpSp>
        <p:nvGrpSpPr>
          <p:cNvPr id="9" name="Group 23"/>
          <p:cNvGrpSpPr>
            <a:grpSpLocks/>
          </p:cNvGrpSpPr>
          <p:nvPr/>
        </p:nvGrpSpPr>
        <p:grpSpPr bwMode="auto">
          <a:xfrm>
            <a:off x="4114800" y="2865438"/>
            <a:ext cx="1676400" cy="1524000"/>
            <a:chOff x="2976" y="1709"/>
            <a:chExt cx="1056" cy="960"/>
          </a:xfrm>
        </p:grpSpPr>
        <p:grpSp>
          <p:nvGrpSpPr>
            <p:cNvPr id="10" name="Group 24"/>
            <p:cNvGrpSpPr>
              <a:grpSpLocks/>
            </p:cNvGrpSpPr>
            <p:nvPr/>
          </p:nvGrpSpPr>
          <p:grpSpPr bwMode="auto">
            <a:xfrm>
              <a:off x="2976" y="1709"/>
              <a:ext cx="1056" cy="960"/>
              <a:chOff x="2976" y="1709"/>
              <a:chExt cx="1056" cy="960"/>
            </a:xfrm>
          </p:grpSpPr>
          <p:sp>
            <p:nvSpPr>
              <p:cNvPr id="56345" name="Text Box 25"/>
              <p:cNvSpPr txBox="1">
                <a:spLocks noChangeArrowheads="1"/>
              </p:cNvSpPr>
              <p:nvPr/>
            </p:nvSpPr>
            <p:spPr bwMode="auto">
              <a:xfrm>
                <a:off x="2976" y="1757"/>
                <a:ext cx="669" cy="327"/>
              </a:xfrm>
              <a:prstGeom prst="rect">
                <a:avLst/>
              </a:prstGeom>
              <a:noFill/>
              <a:ln w="9525">
                <a:noFill/>
                <a:miter lim="800000"/>
                <a:headEnd/>
                <a:tailEnd/>
              </a:ln>
              <a:effectLst/>
            </p:spPr>
            <p:txBody>
              <a:bodyPr wrap="none">
                <a:spAutoFit/>
              </a:bodyPr>
              <a:lstStyle/>
              <a:p>
                <a:pPr algn="ctr"/>
                <a:r>
                  <a:rPr lang="en-GB" sz="1600">
                    <a:latin typeface="Arial" charset="0"/>
                  </a:rPr>
                  <a:t>closed</a:t>
                </a:r>
                <a:br>
                  <a:rPr lang="en-GB" sz="1600">
                    <a:latin typeface="Arial" charset="0"/>
                  </a:rPr>
                </a:br>
                <a:r>
                  <a:rPr lang="en-GB" sz="1200">
                    <a:latin typeface="Arial" charset="0"/>
                  </a:rPr>
                  <a:t>cracker page</a:t>
                </a:r>
                <a:endParaRPr lang="en-GB" sz="1600">
                  <a:latin typeface="Arial" charset="0"/>
                </a:endParaRPr>
              </a:p>
            </p:txBody>
          </p:sp>
          <p:grpSp>
            <p:nvGrpSpPr>
              <p:cNvPr id="11" name="Group 26"/>
              <p:cNvGrpSpPr>
                <a:grpSpLocks/>
              </p:cNvGrpSpPr>
              <p:nvPr/>
            </p:nvGrpSpPr>
            <p:grpSpPr bwMode="auto">
              <a:xfrm>
                <a:off x="3216" y="2093"/>
                <a:ext cx="560" cy="576"/>
                <a:chOff x="2304" y="1968"/>
                <a:chExt cx="560" cy="576"/>
              </a:xfrm>
            </p:grpSpPr>
            <p:sp>
              <p:nvSpPr>
                <p:cNvPr id="56347" name="AutoShape 27"/>
                <p:cNvSpPr>
                  <a:spLocks noChangeArrowheads="1"/>
                </p:cNvSpPr>
                <p:nvPr/>
              </p:nvSpPr>
              <p:spPr bwMode="auto">
                <a:xfrm>
                  <a:off x="2304" y="1968"/>
                  <a:ext cx="560" cy="576"/>
                </a:xfrm>
                <a:prstGeom prst="foldedCorner">
                  <a:avLst>
                    <a:gd name="adj" fmla="val 27083"/>
                  </a:avLst>
                </a:prstGeom>
                <a:solidFill>
                  <a:schemeClr val="bg1"/>
                </a:solidFill>
                <a:ln w="28575">
                  <a:solidFill>
                    <a:schemeClr val="tx1"/>
                  </a:solidFill>
                  <a:round/>
                  <a:headEnd/>
                  <a:tailEnd/>
                </a:ln>
                <a:effectLst/>
              </p:spPr>
              <p:txBody>
                <a:bodyPr wrap="none" anchor="ctr"/>
                <a:lstStyle/>
                <a:p>
                  <a:pPr algn="ctr"/>
                  <a:endParaRPr lang="en-GB" sz="1600">
                    <a:latin typeface="Arial" charset="0"/>
                  </a:endParaRPr>
                </a:p>
                <a:p>
                  <a:pPr algn="ctr"/>
                  <a:r>
                    <a:rPr lang="en-GB" sz="1200" b="1" u="sng">
                      <a:solidFill>
                        <a:schemeClr val="accent2"/>
                      </a:solidFill>
                      <a:latin typeface="Arial" charset="0"/>
                    </a:rPr>
                    <a:t>open</a:t>
                  </a:r>
                  <a:endParaRPr lang="en-GB" sz="1200">
                    <a:latin typeface="Arial" charset="0"/>
                  </a:endParaRPr>
                </a:p>
                <a:p>
                  <a:pPr algn="ctr"/>
                  <a:endParaRPr lang="en-GB" sz="400">
                    <a:latin typeface="Arial" charset="0"/>
                  </a:endParaRPr>
                </a:p>
                <a:p>
                  <a:pPr algn="ctr"/>
                  <a:r>
                    <a:rPr lang="en-GB" sz="1200">
                      <a:latin typeface="Arial" charset="0"/>
                    </a:rPr>
                    <a:t>message</a:t>
                  </a:r>
                </a:p>
              </p:txBody>
            </p:sp>
            <p:pic>
              <p:nvPicPr>
                <p:cNvPr id="56348" name="Picture 28" descr="santa_cracker_icon.gif                                         0000FF4AMacintosh HD                   ABA78158:"/>
                <p:cNvPicPr>
                  <a:picLocks noChangeAspect="1" noChangeArrowheads="1"/>
                </p:cNvPicPr>
                <p:nvPr/>
              </p:nvPicPr>
              <p:blipFill>
                <a:blip r:embed="rId5" cstate="print"/>
                <a:srcRect/>
                <a:stretch>
                  <a:fillRect/>
                </a:stretch>
              </p:blipFill>
              <p:spPr bwMode="auto">
                <a:xfrm>
                  <a:off x="2352" y="2016"/>
                  <a:ext cx="480" cy="113"/>
                </a:xfrm>
                <a:prstGeom prst="rect">
                  <a:avLst/>
                </a:prstGeom>
                <a:noFill/>
              </p:spPr>
            </p:pic>
          </p:grpSp>
          <p:sp>
            <p:nvSpPr>
              <p:cNvPr id="56349" name="Line 29"/>
              <p:cNvSpPr>
                <a:spLocks noChangeShapeType="1"/>
              </p:cNvSpPr>
              <p:nvPr/>
            </p:nvSpPr>
            <p:spPr bwMode="auto">
              <a:xfrm flipH="1">
                <a:off x="3792" y="1709"/>
                <a:ext cx="240" cy="336"/>
              </a:xfrm>
              <a:prstGeom prst="line">
                <a:avLst/>
              </a:prstGeom>
              <a:noFill/>
              <a:ln w="76200">
                <a:solidFill>
                  <a:srgbClr val="990033"/>
                </a:solidFill>
                <a:round/>
                <a:headEnd/>
                <a:tailEnd type="triangle" w="med" len="med"/>
              </a:ln>
              <a:effectLst/>
            </p:spPr>
            <p:txBody>
              <a:bodyPr wrap="none" anchor="ctr"/>
              <a:lstStyle/>
              <a:p>
                <a:endParaRPr lang="en-US"/>
              </a:p>
            </p:txBody>
          </p:sp>
        </p:grpSp>
        <p:pic>
          <p:nvPicPr>
            <p:cNvPr id="56350" name="Picture 30"/>
            <p:cNvPicPr>
              <a:picLocks noChangeAspect="1" noChangeArrowheads="1"/>
            </p:cNvPicPr>
            <p:nvPr/>
          </p:nvPicPr>
          <p:blipFill>
            <a:blip r:embed="rId6" cstate="print"/>
            <a:srcRect/>
            <a:stretch>
              <a:fillRect/>
            </a:stretch>
          </p:blipFill>
          <p:spPr bwMode="auto">
            <a:xfrm>
              <a:off x="3271" y="2425"/>
              <a:ext cx="450" cy="196"/>
            </a:xfrm>
            <a:prstGeom prst="rect">
              <a:avLst/>
            </a:prstGeom>
            <a:noFill/>
            <a:ln w="9525">
              <a:noFill/>
              <a:miter lim="800000"/>
              <a:headEnd/>
              <a:tailEnd/>
            </a:ln>
            <a:effectLst/>
          </p:spPr>
        </p:pic>
      </p:grpSp>
      <p:sp>
        <p:nvSpPr>
          <p:cNvPr id="56351" name="AutoShape 31">
            <a:hlinkClick r:id="rId7" action="ppaction://hlinkfile" highlightClick="1"/>
          </p:cNvPr>
          <p:cNvSpPr>
            <a:spLocks noChangeArrowheads="1"/>
          </p:cNvSpPr>
          <p:nvPr/>
        </p:nvSpPr>
        <p:spPr bwMode="auto">
          <a:xfrm>
            <a:off x="8839200" y="5029200"/>
            <a:ext cx="228600" cy="304800"/>
          </a:xfrm>
          <a:prstGeom prst="actionButtonDocument">
            <a:avLst/>
          </a:prstGeom>
          <a:solidFill>
            <a:schemeClr val="accent1"/>
          </a:solidFill>
          <a:ln w="9525">
            <a:solidFill>
              <a:schemeClr val="tx1"/>
            </a:solidFill>
            <a:miter lim="800000"/>
            <a:headEnd/>
            <a:tailEnd/>
          </a:ln>
          <a:effectLst/>
        </p:spPr>
        <p:txBody>
          <a:bodyPr wrap="none" anchor="ctr"/>
          <a:lstStyle/>
          <a:p>
            <a:endParaRPr lang="en-US"/>
          </a:p>
        </p:txBody>
      </p:sp>
      <p:grpSp>
        <p:nvGrpSpPr>
          <p:cNvPr id="12" name="Group 32"/>
          <p:cNvGrpSpPr>
            <a:grpSpLocks/>
          </p:cNvGrpSpPr>
          <p:nvPr/>
        </p:nvGrpSpPr>
        <p:grpSpPr bwMode="auto">
          <a:xfrm>
            <a:off x="5238750" y="3703638"/>
            <a:ext cx="2590800" cy="838200"/>
            <a:chOff x="3696" y="2285"/>
            <a:chExt cx="1632" cy="528"/>
          </a:xfrm>
        </p:grpSpPr>
        <p:sp>
          <p:nvSpPr>
            <p:cNvPr id="56353" name="Line 33"/>
            <p:cNvSpPr>
              <a:spLocks noChangeShapeType="1"/>
            </p:cNvSpPr>
            <p:nvPr/>
          </p:nvSpPr>
          <p:spPr bwMode="auto">
            <a:xfrm>
              <a:off x="3696" y="2381"/>
              <a:ext cx="528" cy="432"/>
            </a:xfrm>
            <a:prstGeom prst="line">
              <a:avLst/>
            </a:prstGeom>
            <a:noFill/>
            <a:ln w="76200">
              <a:solidFill>
                <a:srgbClr val="990033"/>
              </a:solidFill>
              <a:round/>
              <a:headEnd/>
              <a:tailEnd type="triangle" w="med" len="med"/>
            </a:ln>
            <a:effectLst/>
          </p:spPr>
          <p:txBody>
            <a:bodyPr wrap="none" anchor="ctr"/>
            <a:lstStyle/>
            <a:p>
              <a:endParaRPr lang="en-US"/>
            </a:p>
          </p:txBody>
        </p:sp>
        <p:sp>
          <p:nvSpPr>
            <p:cNvPr id="56354" name="Text Box 34"/>
            <p:cNvSpPr txBox="1">
              <a:spLocks noChangeArrowheads="1"/>
            </p:cNvSpPr>
            <p:nvPr/>
          </p:nvSpPr>
          <p:spPr bwMode="auto">
            <a:xfrm>
              <a:off x="4264" y="2285"/>
              <a:ext cx="1064" cy="520"/>
            </a:xfrm>
            <a:prstGeom prst="rect">
              <a:avLst/>
            </a:prstGeom>
            <a:noFill/>
            <a:ln w="9525">
              <a:noFill/>
              <a:miter lim="800000"/>
              <a:headEnd/>
              <a:tailEnd/>
            </a:ln>
            <a:effectLst/>
          </p:spPr>
          <p:txBody>
            <a:bodyPr wrap="none">
              <a:spAutoFit/>
            </a:bodyPr>
            <a:lstStyle/>
            <a:p>
              <a:pPr algn="r"/>
              <a:r>
                <a:rPr lang="en-GB" sz="1600">
                  <a:latin typeface="Arial" charset="0"/>
                </a:rPr>
                <a:t>recipient clicks</a:t>
              </a:r>
            </a:p>
            <a:p>
              <a:pPr algn="r"/>
              <a:r>
                <a:rPr lang="en-GB" sz="1600">
                  <a:latin typeface="Arial" charset="0"/>
                </a:rPr>
                <a:t>cracker opens ...</a:t>
              </a:r>
            </a:p>
            <a:p>
              <a:pPr algn="r"/>
              <a:r>
                <a:rPr lang="en-GB" sz="1600">
                  <a:latin typeface="Arial" charset="0"/>
                </a:rPr>
                <a:t>very slowly</a:t>
              </a:r>
            </a:p>
          </p:txBody>
        </p:sp>
      </p:grpSp>
      <p:grpSp>
        <p:nvGrpSpPr>
          <p:cNvPr id="13" name="Group 35"/>
          <p:cNvGrpSpPr>
            <a:grpSpLocks/>
          </p:cNvGrpSpPr>
          <p:nvPr/>
        </p:nvGrpSpPr>
        <p:grpSpPr bwMode="auto">
          <a:xfrm>
            <a:off x="4495800" y="4541838"/>
            <a:ext cx="2841625" cy="2163762"/>
            <a:chOff x="3216" y="2765"/>
            <a:chExt cx="1790" cy="1363"/>
          </a:xfrm>
        </p:grpSpPr>
        <p:grpSp>
          <p:nvGrpSpPr>
            <p:cNvPr id="14" name="Group 36"/>
            <p:cNvGrpSpPr>
              <a:grpSpLocks/>
            </p:cNvGrpSpPr>
            <p:nvPr/>
          </p:nvGrpSpPr>
          <p:grpSpPr bwMode="auto">
            <a:xfrm>
              <a:off x="3264" y="2861"/>
              <a:ext cx="1649" cy="1267"/>
              <a:chOff x="3264" y="2861"/>
              <a:chExt cx="1649" cy="1267"/>
            </a:xfrm>
          </p:grpSpPr>
          <p:pic>
            <p:nvPicPr>
              <p:cNvPr id="56357" name="Picture 37"/>
              <p:cNvPicPr>
                <a:picLocks noChangeAspect="1" noChangeArrowheads="1"/>
              </p:cNvPicPr>
              <p:nvPr/>
            </p:nvPicPr>
            <p:blipFill>
              <a:blip r:embed="rId8" cstate="print"/>
              <a:srcRect/>
              <a:stretch>
                <a:fillRect/>
              </a:stretch>
            </p:blipFill>
            <p:spPr bwMode="auto">
              <a:xfrm>
                <a:off x="4464" y="3677"/>
                <a:ext cx="449" cy="451"/>
              </a:xfrm>
              <a:prstGeom prst="rect">
                <a:avLst/>
              </a:prstGeom>
              <a:noFill/>
              <a:ln w="28575">
                <a:solidFill>
                  <a:schemeClr val="tx1"/>
                </a:solidFill>
                <a:miter lim="800000"/>
                <a:headEnd/>
                <a:tailEnd/>
              </a:ln>
              <a:effectLst/>
            </p:spPr>
          </p:pic>
          <p:pic>
            <p:nvPicPr>
              <p:cNvPr id="56358" name="Picture 38"/>
              <p:cNvPicPr>
                <a:picLocks noChangeAspect="1" noChangeArrowheads="1"/>
              </p:cNvPicPr>
              <p:nvPr/>
            </p:nvPicPr>
            <p:blipFill>
              <a:blip r:embed="rId9" cstate="print"/>
              <a:srcRect/>
              <a:stretch>
                <a:fillRect/>
              </a:stretch>
            </p:blipFill>
            <p:spPr bwMode="auto">
              <a:xfrm flipV="1">
                <a:off x="3264" y="3677"/>
                <a:ext cx="886" cy="374"/>
              </a:xfrm>
              <a:prstGeom prst="rect">
                <a:avLst/>
              </a:prstGeom>
              <a:noFill/>
              <a:ln w="9525">
                <a:noFill/>
                <a:miter lim="800000"/>
                <a:headEnd/>
                <a:tailEnd/>
              </a:ln>
              <a:effectLst/>
            </p:spPr>
          </p:pic>
          <p:grpSp>
            <p:nvGrpSpPr>
              <p:cNvPr id="15" name="Group 39"/>
              <p:cNvGrpSpPr>
                <a:grpSpLocks/>
              </p:cNvGrpSpPr>
              <p:nvPr/>
            </p:nvGrpSpPr>
            <p:grpSpPr bwMode="auto">
              <a:xfrm>
                <a:off x="3888" y="2861"/>
                <a:ext cx="560" cy="576"/>
                <a:chOff x="3648" y="1872"/>
                <a:chExt cx="560" cy="576"/>
              </a:xfrm>
            </p:grpSpPr>
            <p:sp>
              <p:nvSpPr>
                <p:cNvPr id="56360" name="AutoShape 40"/>
                <p:cNvSpPr>
                  <a:spLocks noChangeArrowheads="1"/>
                </p:cNvSpPr>
                <p:nvPr/>
              </p:nvSpPr>
              <p:spPr bwMode="auto">
                <a:xfrm>
                  <a:off x="3648" y="1872"/>
                  <a:ext cx="560" cy="576"/>
                </a:xfrm>
                <a:prstGeom prst="foldedCorner">
                  <a:avLst>
                    <a:gd name="adj" fmla="val 27083"/>
                  </a:avLst>
                </a:prstGeom>
                <a:solidFill>
                  <a:schemeClr val="bg1"/>
                </a:solidFill>
                <a:ln w="28575">
                  <a:solidFill>
                    <a:schemeClr val="tx1"/>
                  </a:solidFill>
                  <a:round/>
                  <a:headEnd/>
                  <a:tailEnd/>
                </a:ln>
                <a:effectLst/>
              </p:spPr>
              <p:txBody>
                <a:bodyPr wrap="none" anchor="ctr"/>
                <a:lstStyle/>
                <a:p>
                  <a:pPr algn="ctr"/>
                  <a:endParaRPr lang="en-GB" sz="1600">
                    <a:latin typeface="Arial" charset="0"/>
                  </a:endParaRPr>
                </a:p>
                <a:p>
                  <a:pPr algn="ctr"/>
                  <a:endParaRPr lang="en-GB" sz="400">
                    <a:latin typeface="Arial" charset="0"/>
                  </a:endParaRPr>
                </a:p>
                <a:p>
                  <a:pPr algn="ctr"/>
                  <a:endParaRPr lang="en-GB" sz="400">
                    <a:latin typeface="Arial" charset="0"/>
                  </a:endParaRPr>
                </a:p>
                <a:p>
                  <a:pPr algn="ctr"/>
                  <a:r>
                    <a:rPr lang="en-GB" sz="1200">
                      <a:latin typeface="Arial" charset="0"/>
                    </a:rPr>
                    <a:t>joke</a:t>
                  </a:r>
                </a:p>
                <a:p>
                  <a:pPr algn="ctr"/>
                  <a:r>
                    <a:rPr lang="en-GB" sz="1200" u="sng">
                      <a:solidFill>
                        <a:schemeClr val="accent2"/>
                      </a:solidFill>
                      <a:latin typeface="Arial" charset="0"/>
                    </a:rPr>
                    <a:t>links</a:t>
                  </a:r>
                  <a:endParaRPr lang="en-GB" sz="1200">
                    <a:latin typeface="Arial" charset="0"/>
                  </a:endParaRPr>
                </a:p>
              </p:txBody>
            </p:sp>
            <p:pic>
              <p:nvPicPr>
                <p:cNvPr id="56361" name="Picture 41" descr="santa_cracker_icon_open.gif                                    0000FF4AMacintosh HD                   ABA78158:"/>
                <p:cNvPicPr>
                  <a:picLocks noChangeAspect="1" noChangeArrowheads="1"/>
                </p:cNvPicPr>
                <p:nvPr/>
              </p:nvPicPr>
              <p:blipFill>
                <a:blip r:embed="rId10" cstate="print"/>
                <a:srcRect/>
                <a:stretch>
                  <a:fillRect/>
                </a:stretch>
              </p:blipFill>
              <p:spPr bwMode="auto">
                <a:xfrm>
                  <a:off x="3664" y="1968"/>
                  <a:ext cx="528" cy="123"/>
                </a:xfrm>
                <a:prstGeom prst="rect">
                  <a:avLst/>
                </a:prstGeom>
                <a:noFill/>
              </p:spPr>
            </p:pic>
          </p:grpSp>
          <p:sp>
            <p:nvSpPr>
              <p:cNvPr id="56362" name="Line 42"/>
              <p:cNvSpPr>
                <a:spLocks noChangeShapeType="1"/>
              </p:cNvSpPr>
              <p:nvPr/>
            </p:nvSpPr>
            <p:spPr bwMode="auto">
              <a:xfrm flipH="1">
                <a:off x="3840" y="3341"/>
                <a:ext cx="240" cy="288"/>
              </a:xfrm>
              <a:prstGeom prst="line">
                <a:avLst/>
              </a:prstGeom>
              <a:noFill/>
              <a:ln w="38100">
                <a:solidFill>
                  <a:schemeClr val="accent2"/>
                </a:solidFill>
                <a:round/>
                <a:headEnd/>
                <a:tailEnd/>
              </a:ln>
              <a:effectLst/>
            </p:spPr>
            <p:txBody>
              <a:bodyPr wrap="none" anchor="ctr"/>
              <a:lstStyle/>
              <a:p>
                <a:endParaRPr lang="en-US"/>
              </a:p>
            </p:txBody>
          </p:sp>
          <p:sp>
            <p:nvSpPr>
              <p:cNvPr id="56363" name="Line 43"/>
              <p:cNvSpPr>
                <a:spLocks noChangeShapeType="1"/>
              </p:cNvSpPr>
              <p:nvPr/>
            </p:nvSpPr>
            <p:spPr bwMode="auto">
              <a:xfrm>
                <a:off x="4272" y="3341"/>
                <a:ext cx="240" cy="288"/>
              </a:xfrm>
              <a:prstGeom prst="line">
                <a:avLst/>
              </a:prstGeom>
              <a:noFill/>
              <a:ln w="38100">
                <a:solidFill>
                  <a:schemeClr val="accent2"/>
                </a:solidFill>
                <a:round/>
                <a:headEnd/>
                <a:tailEnd/>
              </a:ln>
              <a:effectLst/>
            </p:spPr>
            <p:txBody>
              <a:bodyPr wrap="none" anchor="ctr"/>
              <a:lstStyle/>
              <a:p>
                <a:endParaRPr lang="en-US"/>
              </a:p>
            </p:txBody>
          </p:sp>
        </p:grpSp>
        <p:sp>
          <p:nvSpPr>
            <p:cNvPr id="56364" name="Text Box 44"/>
            <p:cNvSpPr txBox="1">
              <a:spLocks noChangeArrowheads="1"/>
            </p:cNvSpPr>
            <p:nvPr/>
          </p:nvSpPr>
          <p:spPr bwMode="auto">
            <a:xfrm>
              <a:off x="3216" y="2765"/>
              <a:ext cx="669" cy="327"/>
            </a:xfrm>
            <a:prstGeom prst="rect">
              <a:avLst/>
            </a:prstGeom>
            <a:noFill/>
            <a:ln w="9525">
              <a:noFill/>
              <a:miter lim="800000"/>
              <a:headEnd/>
              <a:tailEnd/>
            </a:ln>
            <a:effectLst/>
          </p:spPr>
          <p:txBody>
            <a:bodyPr wrap="none">
              <a:spAutoFit/>
            </a:bodyPr>
            <a:lstStyle/>
            <a:p>
              <a:pPr algn="ctr"/>
              <a:r>
                <a:rPr lang="en-GB" sz="1600">
                  <a:latin typeface="Arial" charset="0"/>
                </a:rPr>
                <a:t>open</a:t>
              </a:r>
              <a:br>
                <a:rPr lang="en-GB" sz="1600">
                  <a:latin typeface="Arial" charset="0"/>
                </a:rPr>
              </a:br>
              <a:r>
                <a:rPr lang="en-GB" sz="1200">
                  <a:latin typeface="Arial" charset="0"/>
                </a:rPr>
                <a:t>cracker page</a:t>
              </a:r>
              <a:endParaRPr lang="en-GB" sz="1600">
                <a:latin typeface="Arial" charset="0"/>
              </a:endParaRPr>
            </a:p>
          </p:txBody>
        </p:sp>
        <p:sp>
          <p:nvSpPr>
            <p:cNvPr id="56365" name="Text Box 45"/>
            <p:cNvSpPr txBox="1">
              <a:spLocks noChangeArrowheads="1"/>
            </p:cNvSpPr>
            <p:nvPr/>
          </p:nvSpPr>
          <p:spPr bwMode="auto">
            <a:xfrm>
              <a:off x="4560" y="3485"/>
              <a:ext cx="446" cy="173"/>
            </a:xfrm>
            <a:prstGeom prst="rect">
              <a:avLst/>
            </a:prstGeom>
            <a:noFill/>
            <a:ln w="9525">
              <a:noFill/>
              <a:miter lim="800000"/>
              <a:headEnd/>
              <a:tailEnd/>
            </a:ln>
            <a:effectLst/>
          </p:spPr>
          <p:txBody>
            <a:bodyPr wrap="none">
              <a:spAutoFit/>
            </a:bodyPr>
            <a:lstStyle/>
            <a:p>
              <a:pPr algn="ctr"/>
              <a:r>
                <a:rPr lang="en-GB" sz="1200">
                  <a:latin typeface="Arial" charset="0"/>
                </a:rPr>
                <a:t>web toy</a:t>
              </a:r>
              <a:endParaRPr lang="en-GB" sz="1600">
                <a:latin typeface="Arial" charset="0"/>
              </a:endParaRPr>
            </a:p>
          </p:txBody>
        </p:sp>
        <p:sp>
          <p:nvSpPr>
            <p:cNvPr id="56366" name="Text Box 46"/>
            <p:cNvSpPr txBox="1">
              <a:spLocks noChangeArrowheads="1"/>
            </p:cNvSpPr>
            <p:nvPr/>
          </p:nvSpPr>
          <p:spPr bwMode="auto">
            <a:xfrm>
              <a:off x="3399" y="3533"/>
              <a:ext cx="345" cy="173"/>
            </a:xfrm>
            <a:prstGeom prst="rect">
              <a:avLst/>
            </a:prstGeom>
            <a:noFill/>
            <a:ln w="9525">
              <a:noFill/>
              <a:miter lim="800000"/>
              <a:headEnd/>
              <a:tailEnd/>
            </a:ln>
            <a:effectLst/>
          </p:spPr>
          <p:txBody>
            <a:bodyPr wrap="none">
              <a:spAutoFit/>
            </a:bodyPr>
            <a:lstStyle/>
            <a:p>
              <a:pPr algn="ctr"/>
              <a:r>
                <a:rPr lang="en-GB" sz="1200">
                  <a:latin typeface="Arial" charset="0"/>
                </a:rPr>
                <a:t>mask</a:t>
              </a:r>
              <a:endParaRPr lang="en-GB" sz="1600">
                <a:latin typeface="Arial" charset="0"/>
              </a:endParaRPr>
            </a:p>
          </p:txBody>
        </p:sp>
      </p:grpSp>
      <p:sp>
        <p:nvSpPr>
          <p:cNvPr id="56367" name="AutoShape 47">
            <a:hlinkClick r:id="rId11" action="ppaction://hlinkfile" highlightClick="1"/>
          </p:cNvPr>
          <p:cNvSpPr>
            <a:spLocks noChangeArrowheads="1"/>
          </p:cNvSpPr>
          <p:nvPr/>
        </p:nvSpPr>
        <p:spPr bwMode="auto">
          <a:xfrm>
            <a:off x="8839200" y="5486400"/>
            <a:ext cx="228600" cy="304800"/>
          </a:xfrm>
          <a:prstGeom prst="actionButtonDocument">
            <a:avLst/>
          </a:prstGeom>
          <a:solidFill>
            <a:schemeClr val="accent1"/>
          </a:solidFill>
          <a:ln w="9525">
            <a:solidFill>
              <a:schemeClr val="tx1"/>
            </a:solidFill>
            <a:miter lim="800000"/>
            <a:headEnd/>
            <a:tailEnd/>
          </a:ln>
          <a:effectLst/>
        </p:spPr>
        <p:txBody>
          <a:bodyPr wrap="none" anchor="ctr"/>
          <a:lstStyle/>
          <a:p>
            <a:endParaRPr lang="en-US"/>
          </a:p>
        </p:txBody>
      </p:sp>
      <p:sp>
        <p:nvSpPr>
          <p:cNvPr id="56368" name="AutoShape 48">
            <a:hlinkClick r:id="rId12" action="ppaction://hlinkfile" highlightClick="1"/>
          </p:cNvPr>
          <p:cNvSpPr>
            <a:spLocks noChangeArrowheads="1"/>
          </p:cNvSpPr>
          <p:nvPr/>
        </p:nvSpPr>
        <p:spPr bwMode="auto">
          <a:xfrm>
            <a:off x="8839200" y="5943600"/>
            <a:ext cx="228600" cy="304800"/>
          </a:xfrm>
          <a:prstGeom prst="actionButtonDocument">
            <a:avLst/>
          </a:prstGeom>
          <a:solidFill>
            <a:schemeClr val="accent1"/>
          </a:solidFill>
          <a:ln w="9525">
            <a:solidFill>
              <a:schemeClr val="tx1"/>
            </a:solidFill>
            <a:miter lim="800000"/>
            <a:headEnd/>
            <a:tailEnd/>
          </a:ln>
          <a:effectLst/>
        </p:spPr>
        <p:txBody>
          <a:bodyPr wrap="none" anchor="ctr"/>
          <a:lstStyle/>
          <a:p>
            <a:endParaRPr lang="en-US"/>
          </a:p>
        </p:txBody>
      </p:sp>
      <p:sp>
        <p:nvSpPr>
          <p:cNvPr id="56369" name="AutoShape 49">
            <a:hlinkClick r:id="rId13" action="ppaction://hlinkfile" highlightClick="1"/>
          </p:cNvPr>
          <p:cNvSpPr>
            <a:spLocks noChangeArrowheads="1"/>
          </p:cNvSpPr>
          <p:nvPr/>
        </p:nvSpPr>
        <p:spPr bwMode="auto">
          <a:xfrm>
            <a:off x="8839200" y="6400800"/>
            <a:ext cx="228600" cy="304800"/>
          </a:xfrm>
          <a:prstGeom prst="actionButtonDocument">
            <a:avLst/>
          </a:prstGeom>
          <a:solidFill>
            <a:schemeClr val="accent1"/>
          </a:solidFill>
          <a:ln w="9525">
            <a:solidFill>
              <a:schemeClr val="tx1"/>
            </a:solidFill>
            <a:miter lim="800000"/>
            <a:headEnd/>
            <a:tailEnd/>
          </a:ln>
          <a:effectLst/>
        </p:spPr>
        <p:txBody>
          <a:bodyPr wrap="none" anchor="ctr"/>
          <a:lstStyle/>
          <a:p>
            <a:endParaRPr lang="en-US"/>
          </a:p>
        </p:txBody>
      </p:sp>
      <p:grpSp>
        <p:nvGrpSpPr>
          <p:cNvPr id="16" name="Group 50"/>
          <p:cNvGrpSpPr>
            <a:grpSpLocks/>
          </p:cNvGrpSpPr>
          <p:nvPr/>
        </p:nvGrpSpPr>
        <p:grpSpPr bwMode="auto">
          <a:xfrm>
            <a:off x="1447800" y="3779838"/>
            <a:ext cx="3733800" cy="1600200"/>
            <a:chOff x="1344" y="2285"/>
            <a:chExt cx="2352" cy="1008"/>
          </a:xfrm>
        </p:grpSpPr>
        <p:grpSp>
          <p:nvGrpSpPr>
            <p:cNvPr id="17" name="Group 51"/>
            <p:cNvGrpSpPr>
              <a:grpSpLocks/>
            </p:cNvGrpSpPr>
            <p:nvPr/>
          </p:nvGrpSpPr>
          <p:grpSpPr bwMode="auto">
            <a:xfrm>
              <a:off x="1344" y="2621"/>
              <a:ext cx="556" cy="615"/>
              <a:chOff x="662" y="2064"/>
              <a:chExt cx="556" cy="615"/>
            </a:xfrm>
          </p:grpSpPr>
          <p:pic>
            <p:nvPicPr>
              <p:cNvPr id="56372" name="Picture 52"/>
              <p:cNvPicPr>
                <a:picLocks noChangeAspect="1" noChangeArrowheads="1"/>
              </p:cNvPicPr>
              <p:nvPr/>
            </p:nvPicPr>
            <p:blipFill>
              <a:blip r:embed="rId2" cstate="print"/>
              <a:srcRect/>
              <a:stretch>
                <a:fillRect/>
              </a:stretch>
            </p:blipFill>
            <p:spPr bwMode="auto">
              <a:xfrm>
                <a:off x="728" y="2064"/>
                <a:ext cx="424" cy="424"/>
              </a:xfrm>
              <a:prstGeom prst="rect">
                <a:avLst/>
              </a:prstGeom>
              <a:noFill/>
              <a:ln w="9525">
                <a:noFill/>
                <a:miter lim="800000"/>
                <a:headEnd/>
                <a:tailEnd/>
              </a:ln>
              <a:effectLst/>
            </p:spPr>
          </p:pic>
          <p:sp>
            <p:nvSpPr>
              <p:cNvPr id="56373" name="Text Box 53"/>
              <p:cNvSpPr txBox="1">
                <a:spLocks noChangeArrowheads="1"/>
              </p:cNvSpPr>
              <p:nvPr/>
            </p:nvSpPr>
            <p:spPr bwMode="auto">
              <a:xfrm>
                <a:off x="662" y="2448"/>
                <a:ext cx="556" cy="231"/>
              </a:xfrm>
              <a:prstGeom prst="rect">
                <a:avLst/>
              </a:prstGeom>
              <a:noFill/>
              <a:ln w="9525">
                <a:noFill/>
                <a:miter lim="800000"/>
                <a:headEnd/>
                <a:tailEnd/>
              </a:ln>
              <a:effectLst/>
            </p:spPr>
            <p:txBody>
              <a:bodyPr wrap="none">
                <a:spAutoFit/>
              </a:bodyPr>
              <a:lstStyle/>
              <a:p>
                <a:pPr algn="ctr"/>
                <a:r>
                  <a:rPr lang="en-GB" sz="1800">
                    <a:latin typeface="Arial" charset="0"/>
                  </a:rPr>
                  <a:t>sender</a:t>
                </a:r>
              </a:p>
            </p:txBody>
          </p:sp>
        </p:grpSp>
        <p:sp>
          <p:nvSpPr>
            <p:cNvPr id="56374" name="Line 54"/>
            <p:cNvSpPr>
              <a:spLocks noChangeShapeType="1"/>
            </p:cNvSpPr>
            <p:nvPr/>
          </p:nvSpPr>
          <p:spPr bwMode="auto">
            <a:xfrm flipV="1">
              <a:off x="1968" y="2429"/>
              <a:ext cx="1104" cy="384"/>
            </a:xfrm>
            <a:prstGeom prst="line">
              <a:avLst/>
            </a:prstGeom>
            <a:noFill/>
            <a:ln w="76200">
              <a:solidFill>
                <a:srgbClr val="990033"/>
              </a:solidFill>
              <a:prstDash val="sysDot"/>
              <a:round/>
              <a:headEnd/>
              <a:tailEnd type="triangle" w="med" len="med"/>
            </a:ln>
            <a:effectLst/>
          </p:spPr>
          <p:txBody>
            <a:bodyPr wrap="none" anchor="ctr"/>
            <a:lstStyle/>
            <a:p>
              <a:endParaRPr lang="en-US"/>
            </a:p>
          </p:txBody>
        </p:sp>
        <p:sp>
          <p:nvSpPr>
            <p:cNvPr id="56375" name="Line 55"/>
            <p:cNvSpPr>
              <a:spLocks noChangeShapeType="1"/>
            </p:cNvSpPr>
            <p:nvPr/>
          </p:nvSpPr>
          <p:spPr bwMode="auto">
            <a:xfrm>
              <a:off x="1968" y="2957"/>
              <a:ext cx="1728" cy="336"/>
            </a:xfrm>
            <a:prstGeom prst="line">
              <a:avLst/>
            </a:prstGeom>
            <a:noFill/>
            <a:ln w="76200">
              <a:solidFill>
                <a:srgbClr val="990033"/>
              </a:solidFill>
              <a:prstDash val="sysDot"/>
              <a:round/>
              <a:headEnd/>
              <a:tailEnd type="triangle" w="med" len="med"/>
            </a:ln>
            <a:effectLst/>
          </p:spPr>
          <p:txBody>
            <a:bodyPr wrap="none" anchor="ctr"/>
            <a:lstStyle/>
            <a:p>
              <a:endParaRPr lang="en-US"/>
            </a:p>
          </p:txBody>
        </p:sp>
        <p:sp>
          <p:nvSpPr>
            <p:cNvPr id="56376" name="Text Box 56"/>
            <p:cNvSpPr txBox="1">
              <a:spLocks noChangeArrowheads="1"/>
            </p:cNvSpPr>
            <p:nvPr/>
          </p:nvSpPr>
          <p:spPr bwMode="auto">
            <a:xfrm>
              <a:off x="1824" y="2285"/>
              <a:ext cx="614" cy="366"/>
            </a:xfrm>
            <a:prstGeom prst="rect">
              <a:avLst/>
            </a:prstGeom>
            <a:noFill/>
            <a:ln w="9525">
              <a:noFill/>
              <a:miter lim="800000"/>
              <a:headEnd/>
              <a:tailEnd/>
            </a:ln>
            <a:effectLst/>
          </p:spPr>
          <p:txBody>
            <a:bodyPr wrap="none">
              <a:spAutoFit/>
            </a:bodyPr>
            <a:lstStyle/>
            <a:p>
              <a:pPr algn="ctr"/>
              <a:r>
                <a:rPr lang="en-GB" sz="1600">
                  <a:latin typeface="Arial" charset="0"/>
                </a:rPr>
                <a:t>watches</a:t>
              </a:r>
            </a:p>
            <a:p>
              <a:pPr algn="ctr"/>
              <a:r>
                <a:rPr lang="en-GB" sz="1600">
                  <a:latin typeface="Arial" charset="0"/>
                </a:rPr>
                <a:t>progress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7"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0" fill="hold"/>
                                        <p:tgtEl>
                                          <p:spTgt spid="12"/>
                                        </p:tgtEl>
                                        <p:attrNameLst>
                                          <p:attrName>ppt_x</p:attrName>
                                        </p:attrNameLst>
                                      </p:cBhvr>
                                      <p:tavLst>
                                        <p:tav tm="0">
                                          <p:val>
                                            <p:strVal val="#ppt_x"/>
                                          </p:val>
                                        </p:tav>
                                        <p:tav tm="100000">
                                          <p:val>
                                            <p:strVal val="#ppt_x"/>
                                          </p:val>
                                        </p:tav>
                                      </p:tavLst>
                                    </p:anim>
                                    <p:anim calcmode="lin" valueType="num">
                                      <p:cBhvr additive="base">
                                        <p:cTn id="16" dur="5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GB"/>
              <a:t>The crackers experience</a:t>
            </a:r>
          </a:p>
        </p:txBody>
      </p:sp>
      <p:sp>
        <p:nvSpPr>
          <p:cNvPr id="58371" name="Rectangle 3"/>
          <p:cNvSpPr>
            <a:spLocks noGrp="1" noChangeArrowheads="1"/>
          </p:cNvSpPr>
          <p:nvPr>
            <p:ph type="body" idx="1"/>
          </p:nvPr>
        </p:nvSpPr>
        <p:spPr/>
        <p:txBody>
          <a:bodyPr/>
          <a:lstStyle/>
          <a:p>
            <a:pPr marL="190500" indent="-190500">
              <a:lnSpc>
                <a:spcPct val="90000"/>
              </a:lnSpc>
              <a:buFontTx/>
              <a:buChar char=" "/>
              <a:tabLst>
                <a:tab pos="482600" algn="l"/>
                <a:tab pos="2197100" algn="l"/>
                <a:tab pos="4762500" algn="l"/>
              </a:tabLst>
            </a:pPr>
            <a:r>
              <a:rPr lang="en-GB" sz="1400" b="1" dirty="0"/>
              <a:t>		</a:t>
            </a:r>
            <a:r>
              <a:rPr lang="en-GB" sz="1600" b="1" dirty="0"/>
              <a:t>real cracker	virtual cracker	</a:t>
            </a:r>
          </a:p>
          <a:p>
            <a:pPr marL="190500" indent="-190500">
              <a:lnSpc>
                <a:spcPct val="90000"/>
              </a:lnSpc>
              <a:spcBef>
                <a:spcPct val="40000"/>
              </a:spcBef>
              <a:buFontTx/>
              <a:buChar char=" "/>
              <a:tabLst>
                <a:tab pos="482600" algn="l"/>
                <a:tab pos="2197100" algn="l"/>
                <a:tab pos="4762500" algn="l"/>
              </a:tabLst>
            </a:pPr>
            <a:r>
              <a:rPr lang="en-GB" sz="1600" dirty="0"/>
              <a:t>Surface elements</a:t>
            </a:r>
          </a:p>
          <a:p>
            <a:pPr marL="190500" indent="-190500">
              <a:lnSpc>
                <a:spcPct val="90000"/>
              </a:lnSpc>
              <a:spcBef>
                <a:spcPct val="40000"/>
              </a:spcBef>
              <a:buFontTx/>
              <a:buChar char=" "/>
              <a:tabLst>
                <a:tab pos="482600" algn="l"/>
                <a:tab pos="2197100" algn="l"/>
                <a:tab pos="4762500" algn="l"/>
              </a:tabLst>
            </a:pPr>
            <a:r>
              <a:rPr lang="en-GB" sz="1600" dirty="0"/>
              <a:t>	design	cheap and cheerful	simple page/graphics	</a:t>
            </a:r>
          </a:p>
          <a:p>
            <a:pPr marL="190500" indent="-190500">
              <a:lnSpc>
                <a:spcPct val="90000"/>
              </a:lnSpc>
              <a:spcBef>
                <a:spcPct val="40000"/>
              </a:spcBef>
              <a:buFontTx/>
              <a:buChar char=" "/>
              <a:tabLst>
                <a:tab pos="482600" algn="l"/>
                <a:tab pos="2197100" algn="l"/>
                <a:tab pos="4762500" algn="l"/>
              </a:tabLst>
            </a:pPr>
            <a:r>
              <a:rPr lang="en-GB" sz="1600" dirty="0"/>
              <a:t>	play	plastic toy and joke	web toy and joke	</a:t>
            </a:r>
          </a:p>
          <a:p>
            <a:pPr marL="190500" indent="-190500">
              <a:lnSpc>
                <a:spcPct val="90000"/>
              </a:lnSpc>
              <a:spcBef>
                <a:spcPct val="40000"/>
              </a:spcBef>
              <a:buFontTx/>
              <a:buChar char=" "/>
              <a:tabLst>
                <a:tab pos="482600" algn="l"/>
                <a:tab pos="2197100" algn="l"/>
                <a:tab pos="4762500" algn="l"/>
              </a:tabLst>
            </a:pPr>
            <a:r>
              <a:rPr lang="en-GB" sz="1600" dirty="0"/>
              <a:t>	dressing up	paper hat	mask to cut out</a:t>
            </a:r>
          </a:p>
          <a:p>
            <a:pPr marL="190500" indent="-190500">
              <a:lnSpc>
                <a:spcPct val="90000"/>
              </a:lnSpc>
              <a:spcBef>
                <a:spcPct val="40000"/>
              </a:spcBef>
              <a:buFontTx/>
              <a:buChar char=" "/>
              <a:tabLst>
                <a:tab pos="482600" algn="l"/>
                <a:tab pos="2197100" algn="l"/>
                <a:tab pos="4762500" algn="l"/>
              </a:tabLst>
            </a:pPr>
            <a:r>
              <a:rPr lang="en-GB" sz="1600" dirty="0"/>
              <a:t>Experienced effects</a:t>
            </a:r>
          </a:p>
          <a:p>
            <a:pPr marL="190500" indent="-190500">
              <a:lnSpc>
                <a:spcPct val="90000"/>
              </a:lnSpc>
              <a:spcBef>
                <a:spcPct val="40000"/>
              </a:spcBef>
              <a:buFontTx/>
              <a:buChar char=" "/>
              <a:tabLst>
                <a:tab pos="482600" algn="l"/>
                <a:tab pos="2197100" algn="l"/>
                <a:tab pos="4762500" algn="l"/>
              </a:tabLst>
            </a:pPr>
            <a:r>
              <a:rPr lang="en-GB" sz="1600" dirty="0"/>
              <a:t>	shared	offered to another	sent by email message</a:t>
            </a:r>
          </a:p>
          <a:p>
            <a:pPr marL="190500" indent="-190500">
              <a:lnSpc>
                <a:spcPct val="90000"/>
              </a:lnSpc>
              <a:spcBef>
                <a:spcPct val="40000"/>
              </a:spcBef>
              <a:buFontTx/>
              <a:buChar char=" "/>
              <a:tabLst>
                <a:tab pos="482600" algn="l"/>
                <a:tab pos="2197100" algn="l"/>
                <a:tab pos="4762500" algn="l"/>
              </a:tabLst>
            </a:pPr>
            <a:r>
              <a:rPr lang="en-GB" sz="1600" dirty="0"/>
              <a:t>	co-experience	pulled together	sender can't see content 			</a:t>
            </a:r>
            <a:r>
              <a:rPr lang="en-GB" sz="1600" dirty="0" smtClean="0"/>
              <a:t>                                              until </a:t>
            </a:r>
            <a:r>
              <a:rPr lang="en-GB" sz="1600" dirty="0"/>
              <a:t>opened by recipient	</a:t>
            </a:r>
          </a:p>
          <a:p>
            <a:pPr marL="190500" indent="-190500">
              <a:lnSpc>
                <a:spcPct val="90000"/>
              </a:lnSpc>
              <a:spcBef>
                <a:spcPct val="40000"/>
              </a:spcBef>
              <a:buFontTx/>
              <a:buChar char=" "/>
              <a:tabLst>
                <a:tab pos="482600" algn="l"/>
                <a:tab pos="2197100" algn="l"/>
                <a:tab pos="4762500" algn="l"/>
              </a:tabLst>
            </a:pPr>
            <a:r>
              <a:rPr lang="en-GB" sz="1600" dirty="0"/>
              <a:t>	excitement	cultural connotations	recruited expectation	</a:t>
            </a:r>
          </a:p>
          <a:p>
            <a:pPr marL="190500" indent="-190500">
              <a:lnSpc>
                <a:spcPct val="90000"/>
              </a:lnSpc>
              <a:spcBef>
                <a:spcPct val="40000"/>
              </a:spcBef>
              <a:buFontTx/>
              <a:buChar char=" "/>
              <a:tabLst>
                <a:tab pos="482600" algn="l"/>
                <a:tab pos="2197100" algn="l"/>
                <a:tab pos="4762500" algn="l"/>
              </a:tabLst>
            </a:pPr>
            <a:r>
              <a:rPr lang="en-GB" sz="1600" dirty="0"/>
              <a:t>	</a:t>
            </a:r>
            <a:r>
              <a:rPr lang="en-GB" sz="1600" dirty="0" err="1"/>
              <a:t>hiddenness</a:t>
            </a:r>
            <a:r>
              <a:rPr lang="en-GB" sz="1600" dirty="0"/>
              <a:t>	contents inside	first page - no contents</a:t>
            </a:r>
          </a:p>
          <a:p>
            <a:pPr marL="190500" indent="-190500">
              <a:lnSpc>
                <a:spcPct val="90000"/>
              </a:lnSpc>
              <a:spcBef>
                <a:spcPct val="40000"/>
              </a:spcBef>
              <a:buFontTx/>
              <a:buChar char=" "/>
              <a:tabLst>
                <a:tab pos="482600" algn="l"/>
                <a:tab pos="2197100" algn="l"/>
                <a:tab pos="4762500" algn="l"/>
              </a:tabLst>
            </a:pPr>
            <a:r>
              <a:rPr lang="en-GB" sz="1600" dirty="0"/>
              <a:t>	suspense	pulling cracker	slow ... page change	</a:t>
            </a:r>
          </a:p>
          <a:p>
            <a:pPr marL="190500" indent="-190500">
              <a:lnSpc>
                <a:spcPct val="90000"/>
              </a:lnSpc>
              <a:spcBef>
                <a:spcPct val="40000"/>
              </a:spcBef>
              <a:buFontTx/>
              <a:buChar char=" "/>
              <a:tabLst>
                <a:tab pos="482600" algn="l"/>
                <a:tab pos="2197100" algn="l"/>
                <a:tab pos="4762500" algn="l"/>
              </a:tabLst>
            </a:pPr>
            <a:r>
              <a:rPr lang="en-GB" sz="1600" dirty="0"/>
              <a:t>	surprise	bang (when it works)	WAV file (when it works)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GB"/>
              <a:t>Physical design</a:t>
            </a:r>
          </a:p>
        </p:txBody>
      </p:sp>
      <p:sp>
        <p:nvSpPr>
          <p:cNvPr id="129027" name="Rectangle 3"/>
          <p:cNvSpPr>
            <a:spLocks noGrp="1" noChangeArrowheads="1"/>
          </p:cNvSpPr>
          <p:nvPr>
            <p:ph type="body" idx="1"/>
          </p:nvPr>
        </p:nvSpPr>
        <p:spPr/>
        <p:txBody>
          <a:bodyPr/>
          <a:lstStyle/>
          <a:p>
            <a:r>
              <a:rPr lang="en-GB"/>
              <a:t>many constraints:</a:t>
            </a:r>
          </a:p>
          <a:p>
            <a:pPr lvl="1"/>
            <a:r>
              <a:rPr lang="en-GB"/>
              <a:t>ergonomic  –  </a:t>
            </a:r>
            <a:r>
              <a:rPr lang="en-GB" sz="2000"/>
              <a:t>minimum button size</a:t>
            </a:r>
            <a:endParaRPr lang="en-GB"/>
          </a:p>
          <a:p>
            <a:pPr lvl="1"/>
            <a:r>
              <a:rPr lang="en-GB"/>
              <a:t>physical  –  </a:t>
            </a:r>
            <a:r>
              <a:rPr lang="en-GB" sz="2000"/>
              <a:t>high-voltage switches are big</a:t>
            </a:r>
          </a:p>
          <a:p>
            <a:pPr lvl="1"/>
            <a:r>
              <a:rPr lang="en-GB"/>
              <a:t>legal and safety  –  </a:t>
            </a:r>
            <a:r>
              <a:rPr lang="en-GB" sz="2000"/>
              <a:t>high cooker controls</a:t>
            </a:r>
            <a:endParaRPr lang="en-GB"/>
          </a:p>
          <a:p>
            <a:pPr lvl="1"/>
            <a:r>
              <a:rPr lang="en-GB"/>
              <a:t>context and environment  –  </a:t>
            </a:r>
            <a:r>
              <a:rPr lang="en-GB" sz="2000"/>
              <a:t>easy to clean</a:t>
            </a:r>
            <a:endParaRPr lang="en-GB"/>
          </a:p>
          <a:p>
            <a:pPr lvl="1"/>
            <a:r>
              <a:rPr lang="en-GB"/>
              <a:t>aesthetic  –  </a:t>
            </a:r>
            <a:r>
              <a:rPr lang="en-GB" sz="2000"/>
              <a:t>must look good</a:t>
            </a:r>
            <a:endParaRPr lang="en-GB"/>
          </a:p>
          <a:p>
            <a:pPr lvl="1"/>
            <a:r>
              <a:rPr lang="en-GB"/>
              <a:t>economic  – … </a:t>
            </a:r>
            <a:r>
              <a:rPr lang="en-GB" sz="2000"/>
              <a:t>and not cost too much!</a:t>
            </a:r>
            <a:endParaRPr lang="en-GB"/>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GB"/>
              <a:t>Design trade-offs</a:t>
            </a:r>
          </a:p>
        </p:txBody>
      </p:sp>
      <p:sp>
        <p:nvSpPr>
          <p:cNvPr id="130051" name="Rectangle 3"/>
          <p:cNvSpPr>
            <a:spLocks noGrp="1" noChangeArrowheads="1"/>
          </p:cNvSpPr>
          <p:nvPr>
            <p:ph type="body" idx="1"/>
          </p:nvPr>
        </p:nvSpPr>
        <p:spPr/>
        <p:txBody>
          <a:bodyPr/>
          <a:lstStyle/>
          <a:p>
            <a:pPr marL="190500" indent="-190500">
              <a:buFontTx/>
              <a:buNone/>
            </a:pPr>
            <a:r>
              <a:rPr lang="en-GB" sz="2400"/>
              <a:t>constraints are contradictory … need trade-offs</a:t>
            </a:r>
          </a:p>
          <a:p>
            <a:pPr marL="190500" indent="-190500"/>
            <a:endParaRPr lang="en-GB" sz="1000"/>
          </a:p>
          <a:p>
            <a:pPr marL="190500" indent="-190500">
              <a:buFontTx/>
              <a:buNone/>
            </a:pPr>
            <a:r>
              <a:rPr lang="en-GB" sz="2000"/>
              <a:t>within categories:</a:t>
            </a:r>
          </a:p>
          <a:p>
            <a:pPr marL="565150" lvl="1" indent="-184150">
              <a:buFontTx/>
              <a:buChar char=" "/>
            </a:pPr>
            <a:r>
              <a:rPr lang="en-GB" sz="2000"/>
              <a:t>e.g. safety – cooker controls</a:t>
            </a:r>
          </a:p>
          <a:p>
            <a:pPr marL="946150" lvl="2" indent="-190500">
              <a:buFontTx/>
              <a:buChar char=" "/>
            </a:pPr>
            <a:r>
              <a:rPr lang="en-GB" sz="1800"/>
              <a:t>front panel  –  safer for adult</a:t>
            </a:r>
          </a:p>
          <a:p>
            <a:pPr marL="946150" lvl="2" indent="-190500">
              <a:buFontTx/>
              <a:buChar char=" "/>
            </a:pPr>
            <a:r>
              <a:rPr lang="en-GB" sz="1800"/>
              <a:t>rear panel  – safer for child </a:t>
            </a:r>
          </a:p>
          <a:p>
            <a:pPr marL="190500" indent="-190500">
              <a:buFontTx/>
              <a:buNone/>
            </a:pPr>
            <a:endParaRPr lang="en-GB" sz="1200"/>
          </a:p>
          <a:p>
            <a:pPr marL="190500" indent="-190500">
              <a:buFontTx/>
              <a:buNone/>
            </a:pPr>
            <a:r>
              <a:rPr lang="en-GB" sz="2000"/>
              <a:t>between categories</a:t>
            </a:r>
          </a:p>
          <a:p>
            <a:pPr marL="565150" lvl="1" indent="-184150">
              <a:buFontTx/>
              <a:buChar char=" "/>
            </a:pPr>
            <a:r>
              <a:rPr lang="en-GB" sz="2000"/>
              <a:t>e.g. ergonomics vs. physical – MiniDisc remote</a:t>
            </a:r>
          </a:p>
          <a:p>
            <a:pPr marL="946150" lvl="2" indent="-190500">
              <a:buFontTx/>
              <a:buChar char=" "/>
            </a:pPr>
            <a:r>
              <a:rPr lang="en-GB" sz="1800"/>
              <a:t>ergonomics  –  controls need to be bigger</a:t>
            </a:r>
          </a:p>
          <a:p>
            <a:pPr marL="946150" lvl="2" indent="-190500">
              <a:buFontTx/>
              <a:buChar char=" "/>
            </a:pPr>
            <a:r>
              <a:rPr lang="en-GB" sz="1800"/>
              <a:t>physical – no room!</a:t>
            </a:r>
          </a:p>
          <a:p>
            <a:pPr marL="946150" lvl="2" indent="-190500">
              <a:buFontTx/>
              <a:buChar char=" "/>
            </a:pPr>
            <a:r>
              <a:rPr lang="en-GB" sz="1800"/>
              <a:t>solution –  multifunction controls &amp; reduced functionality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GB"/>
              <a:t>Fluidity</a:t>
            </a:r>
          </a:p>
        </p:txBody>
      </p:sp>
      <p:sp>
        <p:nvSpPr>
          <p:cNvPr id="37891" name="Rectangle 3"/>
          <p:cNvSpPr>
            <a:spLocks noGrp="1" noChangeArrowheads="1"/>
          </p:cNvSpPr>
          <p:nvPr>
            <p:ph type="body" idx="1"/>
          </p:nvPr>
        </p:nvSpPr>
        <p:spPr/>
        <p:txBody>
          <a:bodyPr/>
          <a:lstStyle/>
          <a:p>
            <a:pPr>
              <a:tabLst>
                <a:tab pos="1625600" algn="l"/>
              </a:tabLst>
            </a:pPr>
            <a:r>
              <a:rPr lang="en-GB"/>
              <a:t>do external physical aspects reflect logical effect?</a:t>
            </a:r>
          </a:p>
          <a:p>
            <a:pPr lvl="1">
              <a:tabLst>
                <a:tab pos="1625600" algn="l"/>
              </a:tabLst>
            </a:pPr>
            <a:r>
              <a:rPr lang="en-GB"/>
              <a:t>related to affordance (chap 5)</a:t>
            </a:r>
          </a:p>
          <a:p>
            <a:pPr lvl="1">
              <a:buFontTx/>
              <a:buNone/>
              <a:tabLst>
                <a:tab pos="1625600" algn="l"/>
              </a:tabLst>
            </a:pPr>
            <a:endParaRPr lang="en-GB"/>
          </a:p>
          <a:p>
            <a:pPr lvl="1">
              <a:buFontTx/>
              <a:buNone/>
              <a:tabLst>
                <a:tab pos="1625600" algn="l"/>
              </a:tabLst>
            </a:pPr>
            <a:r>
              <a:rPr lang="en-GB"/>
              <a:t>logical state revealed in physical state?</a:t>
            </a:r>
          </a:p>
          <a:p>
            <a:pPr lvl="3">
              <a:buFontTx/>
              <a:buNone/>
              <a:tabLst>
                <a:tab pos="1625600" algn="l"/>
              </a:tabLst>
            </a:pPr>
            <a:r>
              <a:rPr lang="en-GB"/>
              <a:t>e.g. on/off buttons</a:t>
            </a:r>
          </a:p>
          <a:p>
            <a:pPr lvl="1">
              <a:buFontTx/>
              <a:buNone/>
              <a:tabLst>
                <a:tab pos="1625600" algn="l"/>
              </a:tabLst>
            </a:pPr>
            <a:endParaRPr lang="en-GB"/>
          </a:p>
          <a:p>
            <a:pPr lvl="1">
              <a:buFontTx/>
              <a:buNone/>
              <a:tabLst>
                <a:tab pos="1625600" algn="l"/>
              </a:tabLst>
            </a:pPr>
            <a:r>
              <a:rPr lang="en-GB"/>
              <a:t>inverse actions inverse effects?</a:t>
            </a:r>
          </a:p>
          <a:p>
            <a:pPr lvl="3">
              <a:buFontTx/>
              <a:buNone/>
              <a:tabLst>
                <a:tab pos="1625600" algn="l"/>
              </a:tabLst>
            </a:pPr>
            <a:r>
              <a:rPr lang="en-GB"/>
              <a:t>e.g. arrow buttons, twist controls</a:t>
            </a:r>
          </a:p>
          <a:p>
            <a:pPr lvl="1">
              <a:buFontTx/>
              <a:buNone/>
              <a:tabLst>
                <a:tab pos="1625600" algn="l"/>
              </a:tabLst>
            </a:pPr>
            <a:endParaRPr lang="en-GB" sz="8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GB"/>
              <a:t>inverse actions</a:t>
            </a:r>
          </a:p>
        </p:txBody>
      </p:sp>
      <p:sp>
        <p:nvSpPr>
          <p:cNvPr id="38915" name="Rectangle 3"/>
          <p:cNvSpPr>
            <a:spLocks noGrp="1" noChangeArrowheads="1"/>
          </p:cNvSpPr>
          <p:nvPr>
            <p:ph type="body" idx="1"/>
          </p:nvPr>
        </p:nvSpPr>
        <p:spPr>
          <a:xfrm>
            <a:off x="685800" y="1981200"/>
            <a:ext cx="5029200" cy="4114800"/>
          </a:xfrm>
        </p:spPr>
        <p:txBody>
          <a:bodyPr/>
          <a:lstStyle/>
          <a:p>
            <a:r>
              <a:rPr lang="en-GB"/>
              <a:t>yes/no buttons</a:t>
            </a:r>
          </a:p>
          <a:p>
            <a:pPr lvl="1"/>
            <a:r>
              <a:rPr lang="en-GB"/>
              <a:t>well sort of</a:t>
            </a:r>
          </a:p>
          <a:p>
            <a:pPr lvl="1"/>
            <a:endParaRPr lang="en-GB"/>
          </a:p>
          <a:p>
            <a:r>
              <a:rPr lang="en-GB"/>
              <a:t>‘joystick’</a:t>
            </a:r>
          </a:p>
          <a:p>
            <a:endParaRPr lang="en-GB"/>
          </a:p>
          <a:p>
            <a:r>
              <a:rPr lang="en-GB"/>
              <a:t>also left side control</a:t>
            </a:r>
          </a:p>
        </p:txBody>
      </p:sp>
      <p:pic>
        <p:nvPicPr>
          <p:cNvPr id="38917" name="Picture 5" descr=" phone.jpg                                                      0007898DMacintosh HD                   ABA78158:"/>
          <p:cNvPicPr>
            <a:picLocks noChangeAspect="1" noChangeArrowheads="1"/>
          </p:cNvPicPr>
          <p:nvPr/>
        </p:nvPicPr>
        <p:blipFill>
          <a:blip r:embed="rId2" cstate="print"/>
          <a:srcRect/>
          <a:stretch>
            <a:fillRect/>
          </a:stretch>
        </p:blipFill>
        <p:spPr bwMode="auto">
          <a:xfrm>
            <a:off x="5715000" y="1905000"/>
            <a:ext cx="2971800" cy="4584700"/>
          </a:xfrm>
          <a:prstGeom prst="rect">
            <a:avLst/>
          </a:prstGeom>
          <a:noFill/>
        </p:spPr>
      </p:pic>
      <p:grpSp>
        <p:nvGrpSpPr>
          <p:cNvPr id="2" name="Group 9"/>
          <p:cNvGrpSpPr>
            <a:grpSpLocks/>
          </p:cNvGrpSpPr>
          <p:nvPr/>
        </p:nvGrpSpPr>
        <p:grpSpPr bwMode="auto">
          <a:xfrm>
            <a:off x="5715000" y="3733800"/>
            <a:ext cx="3124200" cy="762000"/>
            <a:chOff x="3600" y="2352"/>
            <a:chExt cx="1968" cy="480"/>
          </a:xfrm>
        </p:grpSpPr>
        <p:sp>
          <p:nvSpPr>
            <p:cNvPr id="38918" name="Line 6"/>
            <p:cNvSpPr>
              <a:spLocks noChangeShapeType="1"/>
            </p:cNvSpPr>
            <p:nvPr/>
          </p:nvSpPr>
          <p:spPr bwMode="auto">
            <a:xfrm>
              <a:off x="3600" y="2352"/>
              <a:ext cx="432" cy="432"/>
            </a:xfrm>
            <a:prstGeom prst="line">
              <a:avLst/>
            </a:prstGeom>
            <a:noFill/>
            <a:ln w="57150">
              <a:solidFill>
                <a:srgbClr val="FF0000"/>
              </a:solidFill>
              <a:round/>
              <a:headEnd/>
              <a:tailEnd type="triangle" w="med" len="med"/>
            </a:ln>
            <a:effectLst/>
          </p:spPr>
          <p:txBody>
            <a:bodyPr wrap="none" anchor="ctr"/>
            <a:lstStyle/>
            <a:p>
              <a:endParaRPr lang="en-US"/>
            </a:p>
          </p:txBody>
        </p:sp>
        <p:sp>
          <p:nvSpPr>
            <p:cNvPr id="38919" name="Line 7"/>
            <p:cNvSpPr>
              <a:spLocks noChangeShapeType="1"/>
            </p:cNvSpPr>
            <p:nvPr/>
          </p:nvSpPr>
          <p:spPr bwMode="auto">
            <a:xfrm flipH="1">
              <a:off x="4944" y="2400"/>
              <a:ext cx="624" cy="432"/>
            </a:xfrm>
            <a:prstGeom prst="line">
              <a:avLst/>
            </a:prstGeom>
            <a:noFill/>
            <a:ln w="57150">
              <a:solidFill>
                <a:srgbClr val="FF0000"/>
              </a:solidFill>
              <a:round/>
              <a:headEnd/>
              <a:tailEnd type="triangle" w="med" len="med"/>
            </a:ln>
            <a:effectLst/>
          </p:spPr>
          <p:txBody>
            <a:bodyPr wrap="none" anchor="ctr"/>
            <a:lstStyle/>
            <a:p>
              <a:endParaRPr lang="en-US"/>
            </a:p>
          </p:txBody>
        </p:sp>
      </p:grpSp>
      <p:sp>
        <p:nvSpPr>
          <p:cNvPr id="38920" name="Line 8"/>
          <p:cNvSpPr>
            <a:spLocks noChangeShapeType="1"/>
          </p:cNvSpPr>
          <p:nvPr/>
        </p:nvSpPr>
        <p:spPr bwMode="auto">
          <a:xfrm flipV="1">
            <a:off x="5867400" y="4800600"/>
            <a:ext cx="1066800" cy="685800"/>
          </a:xfrm>
          <a:prstGeom prst="line">
            <a:avLst/>
          </a:prstGeom>
          <a:noFill/>
          <a:ln w="57150">
            <a:solidFill>
              <a:srgbClr val="FF0000"/>
            </a:solidFill>
            <a:round/>
            <a:headEnd/>
            <a:tailEnd type="triangle" w="med" len="med"/>
          </a:ln>
          <a:effectLst/>
        </p:spPr>
        <p:txBody>
          <a:bodyPr wrap="none" anchor="ctr"/>
          <a:lstStyle/>
          <a:p>
            <a:endParaRPr lang="en-US"/>
          </a:p>
        </p:txBody>
      </p:sp>
      <p:sp>
        <p:nvSpPr>
          <p:cNvPr id="38922" name="Line 10"/>
          <p:cNvSpPr>
            <a:spLocks noChangeShapeType="1"/>
          </p:cNvSpPr>
          <p:nvPr/>
        </p:nvSpPr>
        <p:spPr bwMode="auto">
          <a:xfrm>
            <a:off x="5029200" y="2209800"/>
            <a:ext cx="990600" cy="381000"/>
          </a:xfrm>
          <a:prstGeom prst="line">
            <a:avLst/>
          </a:prstGeom>
          <a:noFill/>
          <a:ln w="57150">
            <a:solidFill>
              <a:srgbClr val="FF0000"/>
            </a:solidFill>
            <a:round/>
            <a:headEnd/>
            <a:tailEnd type="triangle" w="med" len="me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89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89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0" grpId="0" animBg="1"/>
      <p:bldP spid="389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GB"/>
              <a:t>spring back controls</a:t>
            </a:r>
          </a:p>
        </p:txBody>
      </p:sp>
      <p:sp>
        <p:nvSpPr>
          <p:cNvPr id="39939" name="Rectangle 3"/>
          <p:cNvSpPr>
            <a:spLocks noGrp="1" noChangeArrowheads="1"/>
          </p:cNvSpPr>
          <p:nvPr>
            <p:ph type="body" idx="1"/>
          </p:nvPr>
        </p:nvSpPr>
        <p:spPr/>
        <p:txBody>
          <a:bodyPr/>
          <a:lstStyle/>
          <a:p>
            <a:pPr>
              <a:lnSpc>
                <a:spcPct val="90000"/>
              </a:lnSpc>
            </a:pPr>
            <a:r>
              <a:rPr lang="en-GB"/>
              <a:t>one-shot buttons</a:t>
            </a:r>
          </a:p>
          <a:p>
            <a:pPr>
              <a:lnSpc>
                <a:spcPct val="90000"/>
              </a:lnSpc>
            </a:pPr>
            <a:r>
              <a:rPr lang="en-GB"/>
              <a:t>joystick</a:t>
            </a:r>
          </a:p>
          <a:p>
            <a:pPr>
              <a:lnSpc>
                <a:spcPct val="90000"/>
              </a:lnSpc>
            </a:pPr>
            <a:r>
              <a:rPr lang="en-GB"/>
              <a:t>some sliders</a:t>
            </a:r>
          </a:p>
          <a:p>
            <a:pPr>
              <a:lnSpc>
                <a:spcPct val="90000"/>
              </a:lnSpc>
            </a:pPr>
            <a:endParaRPr lang="en-GB"/>
          </a:p>
          <a:p>
            <a:pPr>
              <a:lnSpc>
                <a:spcPct val="90000"/>
              </a:lnSpc>
              <a:buFontTx/>
              <a:buNone/>
            </a:pPr>
            <a:r>
              <a:rPr lang="en-GB"/>
              <a:t>good – large selection sets</a:t>
            </a:r>
          </a:p>
          <a:p>
            <a:pPr>
              <a:lnSpc>
                <a:spcPct val="90000"/>
              </a:lnSpc>
              <a:buFontTx/>
              <a:buNone/>
            </a:pPr>
            <a:r>
              <a:rPr lang="en-GB"/>
              <a:t>bad – hidden state</a:t>
            </a:r>
          </a:p>
          <a:p>
            <a:pPr>
              <a:lnSpc>
                <a:spcPct val="90000"/>
              </a:lnSpc>
            </a:pPr>
            <a:endParaRPr lang="en-GB"/>
          </a:p>
        </p:txBody>
      </p:sp>
      <p:pic>
        <p:nvPicPr>
          <p:cNvPr id="39941" name="Picture 5" descr=" phone.jpg                                                      0007898DMacintosh HD                   ABA78158:"/>
          <p:cNvPicPr>
            <a:picLocks noChangeAspect="1" noChangeArrowheads="1"/>
          </p:cNvPicPr>
          <p:nvPr/>
        </p:nvPicPr>
        <p:blipFill>
          <a:blip r:embed="rId2" cstate="print"/>
          <a:srcRect/>
          <a:stretch>
            <a:fillRect/>
          </a:stretch>
        </p:blipFill>
        <p:spPr bwMode="auto">
          <a:xfrm>
            <a:off x="5715000" y="1905000"/>
            <a:ext cx="2971800" cy="45847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8" name="Picture 18" descr="min-disc-control_low.jpg                                       00075D63Macintosh HD                   ABA78158:"/>
          <p:cNvPicPr>
            <a:picLocks noChangeAspect="1" noChangeArrowheads="1"/>
          </p:cNvPicPr>
          <p:nvPr/>
        </p:nvPicPr>
        <p:blipFill>
          <a:blip r:embed="rId2" cstate="print"/>
          <a:srcRect/>
          <a:stretch>
            <a:fillRect/>
          </a:stretch>
        </p:blipFill>
        <p:spPr bwMode="auto">
          <a:xfrm>
            <a:off x="119063" y="1638300"/>
            <a:ext cx="8904287" cy="3390900"/>
          </a:xfrm>
          <a:prstGeom prst="rect">
            <a:avLst/>
          </a:prstGeom>
          <a:noFill/>
        </p:spPr>
      </p:pic>
      <p:sp>
        <p:nvSpPr>
          <p:cNvPr id="40962" name="Rectangle 2"/>
          <p:cNvSpPr>
            <a:spLocks noGrp="1" noChangeArrowheads="1"/>
          </p:cNvSpPr>
          <p:nvPr>
            <p:ph type="title"/>
          </p:nvPr>
        </p:nvSpPr>
        <p:spPr/>
        <p:txBody>
          <a:bodyPr/>
          <a:lstStyle/>
          <a:p>
            <a:r>
              <a:rPr lang="en-GB"/>
              <a:t>a minidisk controller</a:t>
            </a:r>
          </a:p>
        </p:txBody>
      </p:sp>
      <p:sp>
        <p:nvSpPr>
          <p:cNvPr id="40964" name="Rectangle 4"/>
          <p:cNvSpPr>
            <a:spLocks noGrp="1" noChangeArrowheads="1"/>
          </p:cNvSpPr>
          <p:nvPr>
            <p:ph type="body" sz="half" idx="2"/>
          </p:nvPr>
        </p:nvSpPr>
        <p:spPr>
          <a:xfrm>
            <a:off x="228600" y="5486400"/>
            <a:ext cx="4191000" cy="1066800"/>
          </a:xfrm>
        </p:spPr>
        <p:txBody>
          <a:bodyPr/>
          <a:lstStyle/>
          <a:p>
            <a:pPr>
              <a:spcBef>
                <a:spcPct val="0"/>
              </a:spcBef>
              <a:buFontTx/>
              <a:buNone/>
            </a:pPr>
            <a:r>
              <a:rPr lang="en-GB" sz="1600"/>
              <a:t>series of spring-back controls</a:t>
            </a:r>
          </a:p>
          <a:p>
            <a:pPr>
              <a:spcBef>
                <a:spcPct val="0"/>
              </a:spcBef>
              <a:buFontTx/>
              <a:buNone/>
            </a:pPr>
            <a:r>
              <a:rPr lang="en-GB" sz="1600"/>
              <a:t>each cycle through some options</a:t>
            </a:r>
          </a:p>
          <a:p>
            <a:pPr>
              <a:spcBef>
                <a:spcPct val="0"/>
              </a:spcBef>
              <a:buFontTx/>
              <a:buNone/>
            </a:pPr>
            <a:r>
              <a:rPr lang="en-GB" sz="1600"/>
              <a:t>–natural inverse back/forward</a:t>
            </a:r>
          </a:p>
        </p:txBody>
      </p:sp>
      <p:grpSp>
        <p:nvGrpSpPr>
          <p:cNvPr id="2" name="Group 17"/>
          <p:cNvGrpSpPr>
            <a:grpSpLocks/>
          </p:cNvGrpSpPr>
          <p:nvPr/>
        </p:nvGrpSpPr>
        <p:grpSpPr bwMode="auto">
          <a:xfrm>
            <a:off x="2438400" y="2971800"/>
            <a:ext cx="2286000" cy="2438400"/>
            <a:chOff x="1536" y="1872"/>
            <a:chExt cx="1440" cy="1536"/>
          </a:xfrm>
        </p:grpSpPr>
        <p:sp>
          <p:nvSpPr>
            <p:cNvPr id="40970" name="Oval 10"/>
            <p:cNvSpPr>
              <a:spLocks noChangeArrowheads="1"/>
            </p:cNvSpPr>
            <p:nvPr/>
          </p:nvSpPr>
          <p:spPr bwMode="auto">
            <a:xfrm flipH="1">
              <a:off x="1728" y="1872"/>
              <a:ext cx="576" cy="555"/>
            </a:xfrm>
            <a:prstGeom prst="ellipse">
              <a:avLst/>
            </a:prstGeom>
            <a:noFill/>
            <a:ln w="57150">
              <a:solidFill>
                <a:srgbClr val="ED181E"/>
              </a:solidFill>
              <a:round/>
              <a:headEnd/>
              <a:tailEnd/>
            </a:ln>
            <a:effectLst/>
          </p:spPr>
          <p:txBody>
            <a:bodyPr wrap="none" anchor="ctr"/>
            <a:lstStyle/>
            <a:p>
              <a:endParaRPr lang="en-US"/>
            </a:p>
          </p:txBody>
        </p:sp>
        <p:sp>
          <p:nvSpPr>
            <p:cNvPr id="40971" name="Line 11"/>
            <p:cNvSpPr>
              <a:spLocks noChangeShapeType="1"/>
            </p:cNvSpPr>
            <p:nvPr/>
          </p:nvSpPr>
          <p:spPr bwMode="auto">
            <a:xfrm flipH="1">
              <a:off x="1776" y="2448"/>
              <a:ext cx="192" cy="960"/>
            </a:xfrm>
            <a:prstGeom prst="line">
              <a:avLst/>
            </a:prstGeom>
            <a:noFill/>
            <a:ln w="38100">
              <a:solidFill>
                <a:srgbClr val="ED181E"/>
              </a:solidFill>
              <a:round/>
              <a:headEnd/>
              <a:tailEnd/>
            </a:ln>
            <a:effectLst/>
          </p:spPr>
          <p:txBody>
            <a:bodyPr wrap="none" anchor="ctr"/>
            <a:lstStyle/>
            <a:p>
              <a:endParaRPr lang="en-US"/>
            </a:p>
          </p:txBody>
        </p:sp>
        <p:sp>
          <p:nvSpPr>
            <p:cNvPr id="40972" name="Line 12"/>
            <p:cNvSpPr>
              <a:spLocks noChangeShapeType="1"/>
            </p:cNvSpPr>
            <p:nvPr/>
          </p:nvSpPr>
          <p:spPr bwMode="auto">
            <a:xfrm>
              <a:off x="1536" y="2304"/>
              <a:ext cx="96" cy="1104"/>
            </a:xfrm>
            <a:prstGeom prst="line">
              <a:avLst/>
            </a:prstGeom>
            <a:noFill/>
            <a:ln w="38100">
              <a:solidFill>
                <a:srgbClr val="ED181E"/>
              </a:solidFill>
              <a:round/>
              <a:headEnd/>
              <a:tailEnd/>
            </a:ln>
            <a:effectLst/>
          </p:spPr>
          <p:txBody>
            <a:bodyPr wrap="none" anchor="ctr"/>
            <a:lstStyle/>
            <a:p>
              <a:endParaRPr lang="en-US"/>
            </a:p>
          </p:txBody>
        </p:sp>
        <p:sp>
          <p:nvSpPr>
            <p:cNvPr id="40973" name="Line 13"/>
            <p:cNvSpPr>
              <a:spLocks noChangeShapeType="1"/>
            </p:cNvSpPr>
            <p:nvPr/>
          </p:nvSpPr>
          <p:spPr bwMode="auto">
            <a:xfrm flipH="1">
              <a:off x="1920" y="2304"/>
              <a:ext cx="672" cy="1104"/>
            </a:xfrm>
            <a:prstGeom prst="line">
              <a:avLst/>
            </a:prstGeom>
            <a:noFill/>
            <a:ln w="38100">
              <a:solidFill>
                <a:srgbClr val="ED181E"/>
              </a:solidFill>
              <a:round/>
              <a:headEnd/>
              <a:tailEnd/>
            </a:ln>
            <a:effectLst/>
          </p:spPr>
          <p:txBody>
            <a:bodyPr wrap="none" anchor="ctr"/>
            <a:lstStyle/>
            <a:p>
              <a:endParaRPr lang="en-US"/>
            </a:p>
          </p:txBody>
        </p:sp>
        <p:sp>
          <p:nvSpPr>
            <p:cNvPr id="40974" name="Line 14"/>
            <p:cNvSpPr>
              <a:spLocks noChangeShapeType="1"/>
            </p:cNvSpPr>
            <p:nvPr/>
          </p:nvSpPr>
          <p:spPr bwMode="auto">
            <a:xfrm flipH="1">
              <a:off x="2064" y="2304"/>
              <a:ext cx="912" cy="1104"/>
            </a:xfrm>
            <a:prstGeom prst="line">
              <a:avLst/>
            </a:prstGeom>
            <a:noFill/>
            <a:ln w="38100">
              <a:solidFill>
                <a:srgbClr val="ED181E"/>
              </a:solidFill>
              <a:round/>
              <a:headEnd/>
              <a:tailEnd/>
            </a:ln>
            <a:effectLst/>
          </p:spPr>
          <p:txBody>
            <a:bodyPr wrap="none" anchor="ctr"/>
            <a:lstStyle/>
            <a:p>
              <a:endParaRPr lang="en-US"/>
            </a:p>
          </p:txBody>
        </p:sp>
      </p:grpSp>
      <p:sp>
        <p:nvSpPr>
          <p:cNvPr id="40963" name="Rectangle 3"/>
          <p:cNvSpPr>
            <a:spLocks noGrp="1" noChangeArrowheads="1"/>
          </p:cNvSpPr>
          <p:nvPr>
            <p:ph type="body" sz="half" idx="1"/>
          </p:nvPr>
        </p:nvSpPr>
        <p:spPr>
          <a:xfrm>
            <a:off x="5791200" y="5334000"/>
            <a:ext cx="2971800" cy="1295400"/>
          </a:xfrm>
          <a:solidFill>
            <a:schemeClr val="bg1"/>
          </a:solidFill>
        </p:spPr>
        <p:txBody>
          <a:bodyPr/>
          <a:lstStyle/>
          <a:p>
            <a:pPr>
              <a:spcBef>
                <a:spcPct val="0"/>
              </a:spcBef>
              <a:buFontTx/>
              <a:buNone/>
            </a:pPr>
            <a:r>
              <a:rPr lang="en-GB" sz="1600"/>
              <a:t>twist for track movement</a:t>
            </a:r>
          </a:p>
          <a:p>
            <a:pPr>
              <a:spcBef>
                <a:spcPct val="0"/>
              </a:spcBef>
              <a:buFontTx/>
              <a:buNone/>
            </a:pPr>
            <a:r>
              <a:rPr lang="en-GB" sz="1600"/>
              <a:t>pull and twist for volume</a:t>
            </a:r>
          </a:p>
          <a:p>
            <a:pPr>
              <a:spcBef>
                <a:spcPct val="0"/>
              </a:spcBef>
              <a:buFontTx/>
              <a:buNone/>
            </a:pPr>
            <a:r>
              <a:rPr lang="en-GB" sz="1600"/>
              <a:t>– spring back</a:t>
            </a:r>
          </a:p>
          <a:p>
            <a:pPr>
              <a:spcBef>
                <a:spcPct val="0"/>
              </a:spcBef>
              <a:buFontTx/>
              <a:buNone/>
            </a:pPr>
            <a:r>
              <a:rPr lang="en-GB" sz="1600"/>
              <a:t>– natural inverse for twist</a:t>
            </a:r>
          </a:p>
        </p:txBody>
      </p:sp>
      <p:grpSp>
        <p:nvGrpSpPr>
          <p:cNvPr id="3" name="Group 16"/>
          <p:cNvGrpSpPr>
            <a:grpSpLocks/>
          </p:cNvGrpSpPr>
          <p:nvPr/>
        </p:nvGrpSpPr>
        <p:grpSpPr bwMode="auto">
          <a:xfrm>
            <a:off x="6096000" y="2667000"/>
            <a:ext cx="2057400" cy="2667000"/>
            <a:chOff x="3840" y="1680"/>
            <a:chExt cx="1296" cy="1680"/>
          </a:xfrm>
        </p:grpSpPr>
        <p:sp>
          <p:nvSpPr>
            <p:cNvPr id="40967" name="Oval 7"/>
            <p:cNvSpPr>
              <a:spLocks noChangeArrowheads="1"/>
            </p:cNvSpPr>
            <p:nvPr/>
          </p:nvSpPr>
          <p:spPr bwMode="auto">
            <a:xfrm flipH="1">
              <a:off x="3840" y="1680"/>
              <a:ext cx="1296" cy="1248"/>
            </a:xfrm>
            <a:prstGeom prst="ellipse">
              <a:avLst/>
            </a:prstGeom>
            <a:noFill/>
            <a:ln w="57150">
              <a:solidFill>
                <a:srgbClr val="ED181E"/>
              </a:solidFill>
              <a:round/>
              <a:headEnd/>
              <a:tailEnd/>
            </a:ln>
            <a:effectLst/>
          </p:spPr>
          <p:txBody>
            <a:bodyPr wrap="none" anchor="ctr"/>
            <a:lstStyle/>
            <a:p>
              <a:endParaRPr lang="en-US"/>
            </a:p>
          </p:txBody>
        </p:sp>
        <p:sp>
          <p:nvSpPr>
            <p:cNvPr id="40968" name="Line 8"/>
            <p:cNvSpPr>
              <a:spLocks noChangeShapeType="1"/>
            </p:cNvSpPr>
            <p:nvPr/>
          </p:nvSpPr>
          <p:spPr bwMode="auto">
            <a:xfrm>
              <a:off x="4560" y="2928"/>
              <a:ext cx="96" cy="432"/>
            </a:xfrm>
            <a:prstGeom prst="line">
              <a:avLst/>
            </a:prstGeom>
            <a:noFill/>
            <a:ln w="38100">
              <a:solidFill>
                <a:srgbClr val="ED181E"/>
              </a:solidFill>
              <a:round/>
              <a:headEnd/>
              <a:tailEnd/>
            </a:ln>
            <a:effectLst/>
          </p:spPr>
          <p:txBody>
            <a:bodyPr wrap="none" anchor="ctr"/>
            <a:lstStyle/>
            <a:p>
              <a:endParaRPr lang="en-US"/>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GB"/>
              <a:t>physical layout</a:t>
            </a:r>
          </a:p>
        </p:txBody>
      </p:sp>
      <p:sp>
        <p:nvSpPr>
          <p:cNvPr id="41987" name="Rectangle 3"/>
          <p:cNvSpPr>
            <a:spLocks noGrp="1" noChangeArrowheads="1"/>
          </p:cNvSpPr>
          <p:nvPr>
            <p:ph type="body" idx="1"/>
          </p:nvPr>
        </p:nvSpPr>
        <p:spPr>
          <a:xfrm>
            <a:off x="685800" y="1981200"/>
            <a:ext cx="5334000" cy="4114800"/>
          </a:xfrm>
        </p:spPr>
        <p:txBody>
          <a:bodyPr/>
          <a:lstStyle/>
          <a:p>
            <a:pPr>
              <a:buFontTx/>
              <a:buNone/>
              <a:tabLst>
                <a:tab pos="762000" algn="l"/>
                <a:tab pos="1524000" algn="l"/>
              </a:tabLst>
            </a:pPr>
            <a:endParaRPr lang="en-GB"/>
          </a:p>
          <a:p>
            <a:pPr>
              <a:buFontTx/>
              <a:buNone/>
              <a:tabLst>
                <a:tab pos="762000" algn="l"/>
                <a:tab pos="1524000" algn="l"/>
              </a:tabLst>
            </a:pPr>
            <a:r>
              <a:rPr lang="en-GB"/>
              <a:t>controls:</a:t>
            </a:r>
          </a:p>
          <a:p>
            <a:pPr>
              <a:buFontTx/>
              <a:buNone/>
              <a:tabLst>
                <a:tab pos="762000" algn="l"/>
                <a:tab pos="1524000" algn="l"/>
              </a:tabLst>
            </a:pPr>
            <a:r>
              <a:rPr lang="en-GB"/>
              <a:t>	 logical relationship </a:t>
            </a:r>
            <a:br>
              <a:rPr lang="en-GB"/>
            </a:br>
            <a:r>
              <a:rPr lang="en-GB"/>
              <a:t>	~	spatial grouping</a:t>
            </a:r>
          </a:p>
          <a:p>
            <a:pPr>
              <a:buFontTx/>
              <a:buNone/>
              <a:tabLst>
                <a:tab pos="762000" algn="l"/>
                <a:tab pos="1524000" algn="l"/>
              </a:tabLst>
            </a:pPr>
            <a:endParaRPr lang="en-GB"/>
          </a:p>
        </p:txBody>
      </p:sp>
      <p:pic>
        <p:nvPicPr>
          <p:cNvPr id="41989" name="Picture 5" descr="&#10;microwave.jpg                                                  0007898DMacintosh HD                   ABA78158:"/>
          <p:cNvPicPr>
            <a:picLocks noChangeAspect="1" noChangeArrowheads="1"/>
          </p:cNvPicPr>
          <p:nvPr/>
        </p:nvPicPr>
        <p:blipFill>
          <a:blip r:embed="rId2" cstate="print"/>
          <a:srcRect/>
          <a:stretch>
            <a:fillRect/>
          </a:stretch>
        </p:blipFill>
        <p:spPr bwMode="auto">
          <a:xfrm>
            <a:off x="6226175" y="1600200"/>
            <a:ext cx="2384425" cy="4992688"/>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20" name="Picture 12" descr="washing-machine.jpg                                            0007898DMacintosh HD                   ABA78158:"/>
          <p:cNvPicPr>
            <a:picLocks noChangeAspect="1" noChangeArrowheads="1"/>
          </p:cNvPicPr>
          <p:nvPr/>
        </p:nvPicPr>
        <p:blipFill>
          <a:blip r:embed="rId2" cstate="print"/>
          <a:srcRect/>
          <a:stretch>
            <a:fillRect/>
          </a:stretch>
        </p:blipFill>
        <p:spPr bwMode="auto">
          <a:xfrm>
            <a:off x="381000" y="1816100"/>
            <a:ext cx="8382000" cy="3136900"/>
          </a:xfrm>
          <a:prstGeom prst="rect">
            <a:avLst/>
          </a:prstGeom>
          <a:noFill/>
        </p:spPr>
      </p:pic>
      <p:sp>
        <p:nvSpPr>
          <p:cNvPr id="43010" name="Rectangle 2"/>
          <p:cNvSpPr>
            <a:spLocks noGrp="1" noChangeArrowheads="1"/>
          </p:cNvSpPr>
          <p:nvPr>
            <p:ph type="title"/>
          </p:nvPr>
        </p:nvSpPr>
        <p:spPr/>
        <p:txBody>
          <a:bodyPr/>
          <a:lstStyle/>
          <a:p>
            <a:r>
              <a:rPr lang="en-GB"/>
              <a:t>compliant interaction</a:t>
            </a:r>
          </a:p>
        </p:txBody>
      </p:sp>
      <p:sp>
        <p:nvSpPr>
          <p:cNvPr id="43011" name="Rectangle 3"/>
          <p:cNvSpPr>
            <a:spLocks noGrp="1" noChangeArrowheads="1"/>
          </p:cNvSpPr>
          <p:nvPr>
            <p:ph type="body" sz="half" idx="1"/>
          </p:nvPr>
        </p:nvSpPr>
        <p:spPr>
          <a:xfrm>
            <a:off x="685800" y="5334000"/>
            <a:ext cx="3810000" cy="914400"/>
          </a:xfrm>
        </p:spPr>
        <p:txBody>
          <a:bodyPr/>
          <a:lstStyle/>
          <a:p>
            <a:pPr marL="0" indent="0" algn="ctr">
              <a:buFontTx/>
              <a:buNone/>
            </a:pPr>
            <a:r>
              <a:rPr lang="en-GB" sz="1800"/>
              <a:t>state evident in</a:t>
            </a:r>
            <a:br>
              <a:rPr lang="en-GB" sz="1800"/>
            </a:br>
            <a:r>
              <a:rPr lang="en-GB" sz="1800"/>
              <a:t>mechanical buttons</a:t>
            </a:r>
          </a:p>
        </p:txBody>
      </p:sp>
      <p:sp>
        <p:nvSpPr>
          <p:cNvPr id="43012" name="Rectangle 4"/>
          <p:cNvSpPr>
            <a:spLocks noGrp="1" noChangeArrowheads="1"/>
          </p:cNvSpPr>
          <p:nvPr>
            <p:ph type="body" sz="half" idx="2"/>
          </p:nvPr>
        </p:nvSpPr>
        <p:spPr>
          <a:xfrm>
            <a:off x="4648200" y="5334000"/>
            <a:ext cx="3810000" cy="914400"/>
          </a:xfrm>
        </p:spPr>
        <p:txBody>
          <a:bodyPr/>
          <a:lstStyle/>
          <a:p>
            <a:pPr marL="0" indent="0" algn="ctr">
              <a:lnSpc>
                <a:spcPct val="90000"/>
              </a:lnSpc>
              <a:buFontTx/>
              <a:buNone/>
            </a:pPr>
            <a:r>
              <a:rPr lang="en-GB" sz="1600"/>
              <a:t>rotary knobs reveal internal state and can be controlled by both user and machine</a:t>
            </a:r>
          </a:p>
        </p:txBody>
      </p:sp>
      <p:sp>
        <p:nvSpPr>
          <p:cNvPr id="43014" name="Oval 6"/>
          <p:cNvSpPr>
            <a:spLocks noChangeArrowheads="1"/>
          </p:cNvSpPr>
          <p:nvPr/>
        </p:nvSpPr>
        <p:spPr bwMode="auto">
          <a:xfrm>
            <a:off x="762000" y="2286000"/>
            <a:ext cx="2057400" cy="1981200"/>
          </a:xfrm>
          <a:prstGeom prst="ellipse">
            <a:avLst/>
          </a:prstGeom>
          <a:noFill/>
          <a:ln w="57150">
            <a:solidFill>
              <a:srgbClr val="ED181E"/>
            </a:solidFill>
            <a:round/>
            <a:headEnd/>
            <a:tailEnd/>
          </a:ln>
          <a:effectLst/>
        </p:spPr>
        <p:txBody>
          <a:bodyPr wrap="none" anchor="ctr"/>
          <a:lstStyle/>
          <a:p>
            <a:endParaRPr lang="en-US"/>
          </a:p>
        </p:txBody>
      </p:sp>
      <p:sp>
        <p:nvSpPr>
          <p:cNvPr id="43015" name="Line 7"/>
          <p:cNvSpPr>
            <a:spLocks noChangeShapeType="1"/>
          </p:cNvSpPr>
          <p:nvPr/>
        </p:nvSpPr>
        <p:spPr bwMode="auto">
          <a:xfrm>
            <a:off x="1981200" y="4267200"/>
            <a:ext cx="228600" cy="1066800"/>
          </a:xfrm>
          <a:prstGeom prst="line">
            <a:avLst/>
          </a:prstGeom>
          <a:noFill/>
          <a:ln w="38100">
            <a:solidFill>
              <a:srgbClr val="ED181E"/>
            </a:solidFill>
            <a:round/>
            <a:headEnd/>
            <a:tailEnd/>
          </a:ln>
          <a:effectLst/>
        </p:spPr>
        <p:txBody>
          <a:bodyPr wrap="none" anchor="ctr"/>
          <a:lstStyle/>
          <a:p>
            <a:endParaRPr lang="en-US"/>
          </a:p>
        </p:txBody>
      </p:sp>
      <p:sp>
        <p:nvSpPr>
          <p:cNvPr id="43016" name="Oval 8"/>
          <p:cNvSpPr>
            <a:spLocks noChangeArrowheads="1"/>
          </p:cNvSpPr>
          <p:nvPr/>
        </p:nvSpPr>
        <p:spPr bwMode="auto">
          <a:xfrm>
            <a:off x="3276600" y="2514600"/>
            <a:ext cx="2057400" cy="1981200"/>
          </a:xfrm>
          <a:prstGeom prst="ellipse">
            <a:avLst/>
          </a:prstGeom>
          <a:noFill/>
          <a:ln w="57150">
            <a:solidFill>
              <a:srgbClr val="ED181E"/>
            </a:solidFill>
            <a:round/>
            <a:headEnd/>
            <a:tailEnd/>
          </a:ln>
          <a:effectLst/>
        </p:spPr>
        <p:txBody>
          <a:bodyPr wrap="none" anchor="ctr"/>
          <a:lstStyle/>
          <a:p>
            <a:endParaRPr lang="en-US"/>
          </a:p>
        </p:txBody>
      </p:sp>
      <p:sp>
        <p:nvSpPr>
          <p:cNvPr id="43017" name="Oval 9"/>
          <p:cNvSpPr>
            <a:spLocks noChangeArrowheads="1"/>
          </p:cNvSpPr>
          <p:nvPr/>
        </p:nvSpPr>
        <p:spPr bwMode="auto">
          <a:xfrm>
            <a:off x="5791200" y="2514600"/>
            <a:ext cx="2057400" cy="1981200"/>
          </a:xfrm>
          <a:prstGeom prst="ellipse">
            <a:avLst/>
          </a:prstGeom>
          <a:noFill/>
          <a:ln w="57150">
            <a:solidFill>
              <a:srgbClr val="ED181E"/>
            </a:solidFill>
            <a:round/>
            <a:headEnd/>
            <a:tailEnd/>
          </a:ln>
          <a:effectLst/>
        </p:spPr>
        <p:txBody>
          <a:bodyPr wrap="none" anchor="ctr"/>
          <a:lstStyle/>
          <a:p>
            <a:endParaRPr lang="en-US"/>
          </a:p>
        </p:txBody>
      </p:sp>
      <p:sp>
        <p:nvSpPr>
          <p:cNvPr id="43018" name="Line 10"/>
          <p:cNvSpPr>
            <a:spLocks noChangeShapeType="1"/>
          </p:cNvSpPr>
          <p:nvPr/>
        </p:nvSpPr>
        <p:spPr bwMode="auto">
          <a:xfrm>
            <a:off x="4724400" y="4343400"/>
            <a:ext cx="762000" cy="990600"/>
          </a:xfrm>
          <a:prstGeom prst="line">
            <a:avLst/>
          </a:prstGeom>
          <a:noFill/>
          <a:ln w="38100">
            <a:solidFill>
              <a:srgbClr val="ED181E"/>
            </a:solidFill>
            <a:round/>
            <a:headEnd/>
            <a:tailEnd/>
          </a:ln>
          <a:effectLst/>
        </p:spPr>
        <p:txBody>
          <a:bodyPr wrap="none" anchor="ctr"/>
          <a:lstStyle/>
          <a:p>
            <a:endParaRPr lang="en-US"/>
          </a:p>
        </p:txBody>
      </p:sp>
      <p:sp>
        <p:nvSpPr>
          <p:cNvPr id="43019" name="Line 11"/>
          <p:cNvSpPr>
            <a:spLocks noChangeShapeType="1"/>
          </p:cNvSpPr>
          <p:nvPr/>
        </p:nvSpPr>
        <p:spPr bwMode="auto">
          <a:xfrm flipH="1">
            <a:off x="5867400" y="4419600"/>
            <a:ext cx="533400" cy="914400"/>
          </a:xfrm>
          <a:prstGeom prst="line">
            <a:avLst/>
          </a:prstGeom>
          <a:noFill/>
          <a:ln w="38100">
            <a:solidFill>
              <a:srgbClr val="ED181E"/>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Managing Values</a:t>
            </a:r>
            <a:endParaRPr lang="en-US" dirty="0"/>
          </a:p>
        </p:txBody>
      </p:sp>
      <p:sp>
        <p:nvSpPr>
          <p:cNvPr id="9" name="Content Placeholder 8"/>
          <p:cNvSpPr>
            <a:spLocks noGrp="1"/>
          </p:cNvSpPr>
          <p:nvPr>
            <p:ph idx="1"/>
          </p:nvPr>
        </p:nvSpPr>
        <p:spPr/>
        <p:txBody>
          <a:bodyPr/>
          <a:lstStyle/>
          <a:p>
            <a:r>
              <a:rPr lang="en-US" dirty="0" smtClean="0"/>
              <a:t>If we want people to want to use a device or application we need to understand their personal values. </a:t>
            </a:r>
          </a:p>
          <a:p>
            <a:pPr lvl="1"/>
            <a:r>
              <a:rPr lang="en-US" dirty="0" smtClean="0"/>
              <a:t>Why should they want to use it? </a:t>
            </a:r>
          </a:p>
          <a:p>
            <a:pPr lvl="1"/>
            <a:r>
              <a:rPr lang="en-US" dirty="0" smtClean="0"/>
              <a:t>What value do they get from using it? </a:t>
            </a:r>
          </a:p>
          <a:p>
            <a:r>
              <a:rPr lang="en-US" dirty="0" smtClean="0"/>
              <a:t>Now when we say value here we don’t mean monetary value, although that may be part of the story, but all the things that drive a person.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Values</a:t>
            </a:r>
            <a:endParaRPr lang="en-US" dirty="0"/>
          </a:p>
        </p:txBody>
      </p:sp>
      <p:sp>
        <p:nvSpPr>
          <p:cNvPr id="3" name="Content Placeholder 2"/>
          <p:cNvSpPr>
            <a:spLocks noGrp="1"/>
          </p:cNvSpPr>
          <p:nvPr>
            <p:ph idx="1"/>
          </p:nvPr>
        </p:nvSpPr>
        <p:spPr/>
        <p:txBody>
          <a:bodyPr/>
          <a:lstStyle/>
          <a:p>
            <a:r>
              <a:rPr lang="en-US" dirty="0" smtClean="0"/>
              <a:t>For some people this may include being nice to colleagues, being ecologically friendly, being successful in their career. Whatever their personal values are, if we ask someone to do something or use something they are only likely to do it if the value to them exceeds the cost.</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Values</a:t>
            </a:r>
            <a:endParaRPr lang="en-US" dirty="0"/>
          </a:p>
        </p:txBody>
      </p:sp>
      <p:sp>
        <p:nvSpPr>
          <p:cNvPr id="3" name="Content Placeholder 2"/>
          <p:cNvSpPr>
            <a:spLocks noGrp="1"/>
          </p:cNvSpPr>
          <p:nvPr>
            <p:ph idx="1"/>
          </p:nvPr>
        </p:nvSpPr>
        <p:spPr/>
        <p:txBody>
          <a:bodyPr/>
          <a:lstStyle/>
          <a:p>
            <a:r>
              <a:rPr lang="en-US" sz="2800" dirty="0" smtClean="0"/>
              <a:t>In economics, businesses use a measure called ‘net present value’ to calculate what a future gain is worth today; </a:t>
            </a:r>
          </a:p>
          <a:p>
            <a:pPr lvl="1"/>
            <a:r>
              <a:rPr lang="en-US" sz="2400" dirty="0" smtClean="0"/>
              <a:t>money can be invested, £100 today is worth the same as </a:t>
            </a:r>
            <a:r>
              <a:rPr lang="en-US" sz="2800" dirty="0" smtClean="0"/>
              <a:t>perhaps £200 in five years’ time. </a:t>
            </a:r>
          </a:p>
          <a:p>
            <a:r>
              <a:rPr lang="en-US" sz="3200" dirty="0" smtClean="0"/>
              <a:t>For human decision making, future gains are typically discounted very highly; </a:t>
            </a:r>
          </a:p>
          <a:p>
            <a:pPr lvl="1"/>
            <a:r>
              <a:rPr lang="en-US" sz="2800" dirty="0" smtClean="0"/>
              <a:t>many of us are bad at saving for tomorrow or even keeping the best bits of our dinner until last. </a:t>
            </a:r>
            <a:endParaRPr lang="en-US" sz="28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Values</a:t>
            </a:r>
            <a:endParaRPr lang="en-US" dirty="0"/>
          </a:p>
        </p:txBody>
      </p:sp>
      <p:sp>
        <p:nvSpPr>
          <p:cNvPr id="3" name="Content Placeholder 2"/>
          <p:cNvSpPr>
            <a:spLocks noGrp="1"/>
          </p:cNvSpPr>
          <p:nvPr>
            <p:ph idx="1"/>
          </p:nvPr>
        </p:nvSpPr>
        <p:spPr/>
        <p:txBody>
          <a:bodyPr/>
          <a:lstStyle/>
          <a:p>
            <a:pPr algn="just"/>
            <a:r>
              <a:rPr lang="en-US" dirty="0" smtClean="0"/>
              <a:t>This means that not only must we understand people’s value systems, but we must be able to offer</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GB"/>
              <a:t>example – HCI book search</a:t>
            </a:r>
          </a:p>
        </p:txBody>
      </p:sp>
      <p:sp>
        <p:nvSpPr>
          <p:cNvPr id="132099" name="Rectangle 3"/>
          <p:cNvSpPr>
            <a:spLocks noGrp="1" noChangeArrowheads="1"/>
          </p:cNvSpPr>
          <p:nvPr>
            <p:ph type="body" idx="1"/>
          </p:nvPr>
        </p:nvSpPr>
        <p:spPr/>
        <p:txBody>
          <a:bodyPr/>
          <a:lstStyle/>
          <a:p>
            <a:r>
              <a:rPr lang="en-GB" sz="2400"/>
              <a:t>value for people </a:t>
            </a:r>
            <a:r>
              <a:rPr lang="en-GB" sz="2400" i="1"/>
              <a:t>who have</a:t>
            </a:r>
            <a:r>
              <a:rPr lang="en-GB" sz="2400"/>
              <a:t> the book</a:t>
            </a:r>
            <a:br>
              <a:rPr lang="en-GB" sz="2400"/>
            </a:br>
            <a:r>
              <a:rPr lang="en-GB" sz="2400"/>
              <a:t>	helps you to look up things</a:t>
            </a:r>
          </a:p>
          <a:p>
            <a:pPr lvl="3"/>
            <a:r>
              <a:rPr lang="en-GB" sz="1600"/>
              <a:t>chapter and page number</a:t>
            </a:r>
          </a:p>
          <a:p>
            <a:pPr lvl="3"/>
            <a:endParaRPr lang="en-GB" sz="1600"/>
          </a:p>
          <a:p>
            <a:r>
              <a:rPr lang="en-GB" sz="2400"/>
              <a:t>value for those </a:t>
            </a:r>
            <a:r>
              <a:rPr lang="en-GB" sz="2400" i="1"/>
              <a:t>who don’t</a:t>
            </a:r>
            <a:r>
              <a:rPr lang="en-GB" sz="2400"/>
              <a:t> …</a:t>
            </a:r>
            <a:br>
              <a:rPr lang="en-GB" sz="2400"/>
            </a:br>
            <a:r>
              <a:rPr lang="en-GB" sz="2400"/>
              <a:t>	sort of online mini-encyclopaedia</a:t>
            </a:r>
          </a:p>
          <a:p>
            <a:pPr lvl="3"/>
            <a:r>
              <a:rPr lang="en-GB" sz="1600"/>
              <a:t>full paragraph of context</a:t>
            </a:r>
          </a:p>
          <a:p>
            <a:pPr lvl="3"/>
            <a:endParaRPr lang="en-GB" sz="1600"/>
          </a:p>
          <a:p>
            <a:pPr>
              <a:buFontTx/>
              <a:buChar char=" "/>
            </a:pPr>
            <a:r>
              <a:rPr lang="en-GB" sz="2400"/>
              <a:t>… but also says “buy me”!!</a:t>
            </a:r>
          </a:p>
        </p:txBody>
      </p:sp>
      <p:sp>
        <p:nvSpPr>
          <p:cNvPr id="132101" name="Rectangle 5"/>
          <p:cNvSpPr>
            <a:spLocks noChangeArrowheads="1"/>
          </p:cNvSpPr>
          <p:nvPr/>
        </p:nvSpPr>
        <p:spPr bwMode="auto">
          <a:xfrm>
            <a:off x="914400" y="4800600"/>
            <a:ext cx="5181600" cy="685800"/>
          </a:xfrm>
          <a:prstGeom prst="rect">
            <a:avLst/>
          </a:prstGeom>
          <a:solidFill>
            <a:schemeClr val="bg1"/>
          </a:solidFill>
          <a:ln w="9525">
            <a:noFill/>
            <a:miter lim="800000"/>
            <a:headEnd/>
            <a:tailEnd/>
          </a:ln>
          <a:effectLst/>
        </p:spPr>
        <p:txBody>
          <a:bodyPr wrap="none" anchor="ctr"/>
          <a:lstStyle/>
          <a:p>
            <a:endParaRPr lang="en-US"/>
          </a:p>
        </p:txBody>
      </p:sp>
      <p:sp>
        <p:nvSpPr>
          <p:cNvPr id="132100" name="Rectangle 4"/>
          <p:cNvSpPr>
            <a:spLocks noChangeArrowheads="1"/>
          </p:cNvSpPr>
          <p:nvPr/>
        </p:nvSpPr>
        <p:spPr bwMode="auto">
          <a:xfrm>
            <a:off x="1000125" y="4953000"/>
            <a:ext cx="4333875" cy="461963"/>
          </a:xfrm>
          <a:prstGeom prst="rect">
            <a:avLst/>
          </a:prstGeom>
          <a:noFill/>
          <a:ln w="9525">
            <a:noFill/>
            <a:miter lim="800000"/>
            <a:headEnd/>
            <a:tailEnd/>
          </a:ln>
          <a:effectLst/>
        </p:spPr>
        <p:txBody>
          <a:bodyPr wrap="none">
            <a:spAutoFit/>
          </a:bodyPr>
          <a:lstStyle/>
          <a:p>
            <a:r>
              <a:rPr lang="en-GB" sz="2400">
                <a:latin typeface="Verdana" charset="0"/>
              </a:rPr>
              <a:t>… but also says “buy me”!!</a:t>
            </a:r>
          </a:p>
        </p:txBody>
      </p:sp>
      <p:pic>
        <p:nvPicPr>
          <p:cNvPr id="132102" name="Picture 6"/>
          <p:cNvPicPr>
            <a:picLocks noChangeAspect="1" noChangeArrowheads="1"/>
          </p:cNvPicPr>
          <p:nvPr/>
        </p:nvPicPr>
        <p:blipFill>
          <a:blip r:embed="rId2" cstate="print"/>
          <a:srcRect/>
          <a:stretch>
            <a:fillRect/>
          </a:stretch>
        </p:blipFill>
        <p:spPr bwMode="auto">
          <a:xfrm>
            <a:off x="7391400" y="1828800"/>
            <a:ext cx="1195388" cy="1524000"/>
          </a:xfrm>
          <a:prstGeom prst="rect">
            <a:avLst/>
          </a:prstGeom>
          <a:noFill/>
          <a:ln w="9525">
            <a:noFill/>
            <a:miter lim="800000"/>
            <a:headEnd/>
            <a:tailEnd/>
          </a:ln>
          <a:effectLst/>
        </p:spPr>
      </p:pic>
      <p:grpSp>
        <p:nvGrpSpPr>
          <p:cNvPr id="2" name="Group 10"/>
          <p:cNvGrpSpPr>
            <a:grpSpLocks/>
          </p:cNvGrpSpPr>
          <p:nvPr/>
        </p:nvGrpSpPr>
        <p:grpSpPr bwMode="auto">
          <a:xfrm>
            <a:off x="6248400" y="3429000"/>
            <a:ext cx="2362200" cy="3287713"/>
            <a:chOff x="3936" y="2160"/>
            <a:chExt cx="1488" cy="2071"/>
          </a:xfrm>
        </p:grpSpPr>
        <p:pic>
          <p:nvPicPr>
            <p:cNvPr id="132104" name="Picture 8" descr="search-results.pict                                            0006D35BMacintosh HD                   ABA78158:"/>
            <p:cNvPicPr>
              <a:picLocks noChangeAspect="1" noChangeArrowheads="1"/>
            </p:cNvPicPr>
            <p:nvPr/>
          </p:nvPicPr>
          <p:blipFill>
            <a:blip r:embed="rId3" cstate="print"/>
            <a:srcRect/>
            <a:stretch>
              <a:fillRect/>
            </a:stretch>
          </p:blipFill>
          <p:spPr bwMode="auto">
            <a:xfrm>
              <a:off x="3936" y="2763"/>
              <a:ext cx="1488" cy="1468"/>
            </a:xfrm>
            <a:prstGeom prst="rect">
              <a:avLst/>
            </a:prstGeom>
            <a:noFill/>
          </p:spPr>
        </p:pic>
        <p:sp>
          <p:nvSpPr>
            <p:cNvPr id="132105" name="Line 9"/>
            <p:cNvSpPr>
              <a:spLocks noChangeShapeType="1"/>
            </p:cNvSpPr>
            <p:nvPr/>
          </p:nvSpPr>
          <p:spPr bwMode="auto">
            <a:xfrm flipH="1">
              <a:off x="4704" y="2160"/>
              <a:ext cx="240" cy="528"/>
            </a:xfrm>
            <a:prstGeom prst="line">
              <a:avLst/>
            </a:prstGeom>
            <a:noFill/>
            <a:ln w="57150">
              <a:solidFill>
                <a:srgbClr val="FF0000"/>
              </a:solidFill>
              <a:round/>
              <a:headEnd/>
              <a:tailEnd type="triangle" w="med" len="med"/>
            </a:ln>
            <a:effec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210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0"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GB"/>
              <a:t>Value and organisational design</a:t>
            </a:r>
          </a:p>
        </p:txBody>
      </p:sp>
      <p:sp>
        <p:nvSpPr>
          <p:cNvPr id="47107" name="Rectangle 3"/>
          <p:cNvSpPr>
            <a:spLocks noGrp="1" noChangeArrowheads="1"/>
          </p:cNvSpPr>
          <p:nvPr>
            <p:ph type="body" idx="1"/>
          </p:nvPr>
        </p:nvSpPr>
        <p:spPr/>
        <p:txBody>
          <a:bodyPr/>
          <a:lstStyle/>
          <a:p>
            <a:pPr>
              <a:lnSpc>
                <a:spcPct val="90000"/>
              </a:lnSpc>
            </a:pPr>
            <a:r>
              <a:rPr lang="en-GB" sz="2400" dirty="0"/>
              <a:t>coercion</a:t>
            </a:r>
          </a:p>
          <a:p>
            <a:pPr lvl="2">
              <a:lnSpc>
                <a:spcPct val="90000"/>
              </a:lnSpc>
            </a:pPr>
            <a:r>
              <a:rPr lang="en-GB" dirty="0"/>
              <a:t>tell people what to do!</a:t>
            </a:r>
          </a:p>
          <a:p>
            <a:pPr lvl="2">
              <a:lnSpc>
                <a:spcPct val="90000"/>
              </a:lnSpc>
            </a:pPr>
            <a:r>
              <a:rPr lang="en-GB" dirty="0"/>
              <a:t>value = keep your job</a:t>
            </a:r>
          </a:p>
          <a:p>
            <a:pPr>
              <a:lnSpc>
                <a:spcPct val="90000"/>
              </a:lnSpc>
            </a:pPr>
            <a:r>
              <a:rPr lang="en-GB" sz="2400" dirty="0"/>
              <a:t>enculturation</a:t>
            </a:r>
          </a:p>
          <a:p>
            <a:pPr lvl="2">
              <a:lnSpc>
                <a:spcPct val="90000"/>
              </a:lnSpc>
            </a:pPr>
            <a:r>
              <a:rPr lang="en-GB" dirty="0"/>
              <a:t>explain corporate values</a:t>
            </a:r>
          </a:p>
          <a:p>
            <a:pPr lvl="2">
              <a:lnSpc>
                <a:spcPct val="90000"/>
              </a:lnSpc>
            </a:pPr>
            <a:r>
              <a:rPr lang="en-GB" dirty="0"/>
              <a:t>establish support </a:t>
            </a:r>
            <a:r>
              <a:rPr lang="en-GB" sz="1800" dirty="0"/>
              <a:t>(</a:t>
            </a:r>
            <a:r>
              <a:rPr lang="en-GB" sz="1800" dirty="0" err="1"/>
              <a:t>e.g</a:t>
            </a:r>
            <a:r>
              <a:rPr lang="en-GB" sz="1800" dirty="0"/>
              <a:t> share options)</a:t>
            </a:r>
            <a:endParaRPr lang="en-GB" dirty="0"/>
          </a:p>
          <a:p>
            <a:pPr>
              <a:lnSpc>
                <a:spcPct val="90000"/>
              </a:lnSpc>
            </a:pPr>
            <a:r>
              <a:rPr lang="en-GB" sz="2400" dirty="0"/>
              <a:t>emergence</a:t>
            </a:r>
          </a:p>
          <a:p>
            <a:pPr lvl="2">
              <a:lnSpc>
                <a:spcPct val="90000"/>
              </a:lnSpc>
            </a:pPr>
            <a:r>
              <a:rPr lang="en-GB" dirty="0"/>
              <a:t>design process so that</a:t>
            </a:r>
            <a:br>
              <a:rPr lang="en-GB" dirty="0"/>
            </a:br>
            <a:r>
              <a:rPr lang="en-GB" dirty="0"/>
              <a:t>individuals value </a:t>
            </a:r>
            <a:r>
              <a:rPr lang="en-GB" dirty="0">
                <a:sym typeface="Symbol" charset="2"/>
              </a:rPr>
              <a:t></a:t>
            </a:r>
            <a:r>
              <a:rPr lang="en-GB" dirty="0"/>
              <a:t> organisational value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GB" dirty="0" smtClean="0"/>
              <a:t>In Context Summary</a:t>
            </a:r>
            <a:endParaRPr lang="en-GB" dirty="0"/>
          </a:p>
        </p:txBody>
      </p:sp>
      <p:sp>
        <p:nvSpPr>
          <p:cNvPr id="131075" name="Rectangle 3"/>
          <p:cNvSpPr>
            <a:spLocks noGrp="1" noChangeArrowheads="1"/>
          </p:cNvSpPr>
          <p:nvPr>
            <p:ph type="body" idx="1"/>
          </p:nvPr>
        </p:nvSpPr>
        <p:spPr/>
        <p:txBody>
          <a:bodyPr/>
          <a:lstStyle/>
          <a:p>
            <a:pPr>
              <a:buFontTx/>
              <a:buNone/>
            </a:pPr>
            <a:r>
              <a:rPr lang="en-GB" dirty="0"/>
              <a:t>if you want someone to do something …</a:t>
            </a:r>
          </a:p>
          <a:p>
            <a:pPr>
              <a:buFontTx/>
              <a:buChar char=" "/>
            </a:pPr>
            <a:endParaRPr lang="en-GB" dirty="0"/>
          </a:p>
          <a:p>
            <a:r>
              <a:rPr lang="en-GB" dirty="0"/>
              <a:t>make it easy for them!</a:t>
            </a:r>
          </a:p>
          <a:p>
            <a:endParaRPr lang="en-GB" dirty="0"/>
          </a:p>
          <a:p>
            <a:r>
              <a:rPr lang="en-GB" dirty="0"/>
              <a:t>understand their values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Interaction </a:t>
            </a:r>
            <a:endParaRPr lang="en-US" dirty="0"/>
          </a:p>
        </p:txBody>
      </p:sp>
      <p:sp>
        <p:nvSpPr>
          <p:cNvPr id="4" name="Rectangle 3"/>
          <p:cNvSpPr txBox="1">
            <a:spLocks noChangeArrowheads="1"/>
          </p:cNvSpPr>
          <p:nvPr/>
        </p:nvSpPr>
        <p:spPr bwMode="auto">
          <a:xfrm>
            <a:off x="457200" y="1600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bg2"/>
              </a:buClr>
              <a:buSzPct val="75000"/>
              <a:buFont typeface="Wingdings" charset="2"/>
              <a:buChar char="n"/>
              <a:tabLst/>
              <a:defRPr/>
            </a:pPr>
            <a:r>
              <a:rPr kumimoji="0" lang="en-GB" sz="3200" b="0" i="0" u="none" strike="noStrike" kern="0" cap="none" spc="0" normalizeH="0" baseline="0" noProof="0" dirty="0" smtClean="0">
                <a:ln>
                  <a:noFill/>
                </a:ln>
                <a:solidFill>
                  <a:schemeClr val="tx1"/>
                </a:solidFill>
                <a:effectLst/>
                <a:uLnTx/>
                <a:uFillTx/>
                <a:latin typeface="+mn-lt"/>
                <a:ea typeface="+mn-ea"/>
                <a:cs typeface="+mn-cs"/>
              </a:rPr>
              <a:t>We have learnt </a:t>
            </a:r>
          </a:p>
          <a:p>
            <a:pPr marL="800100" lvl="1" indent="-342900" fontAlgn="base">
              <a:spcBef>
                <a:spcPct val="20000"/>
              </a:spcBef>
              <a:spcAft>
                <a:spcPct val="0"/>
              </a:spcAft>
              <a:buClr>
                <a:schemeClr val="bg2"/>
              </a:buClr>
              <a:buSzPct val="75000"/>
              <a:buFont typeface="Wingdings" charset="2"/>
              <a:buChar char="n"/>
            </a:pPr>
            <a:r>
              <a:rPr kumimoji="0" lang="en-GB" sz="3200" b="0" i="0" u="none" strike="noStrike" kern="0" cap="none" spc="0" normalizeH="0" baseline="0" noProof="0" dirty="0" smtClean="0">
                <a:ln>
                  <a:noFill/>
                </a:ln>
                <a:solidFill>
                  <a:schemeClr val="tx1"/>
                </a:solidFill>
                <a:effectLst/>
                <a:uLnTx/>
                <a:uFillTx/>
                <a:latin typeface="+mn-lt"/>
                <a:ea typeface="+mn-ea"/>
                <a:cs typeface="+mn-cs"/>
              </a:rPr>
              <a:t>Interaction models</a:t>
            </a:r>
          </a:p>
          <a:p>
            <a:pPr marL="1200150" lvl="2" indent="-285750" fontAlgn="base">
              <a:spcBef>
                <a:spcPct val="20000"/>
              </a:spcBef>
              <a:spcAft>
                <a:spcPct val="0"/>
              </a:spcAft>
              <a:buClr>
                <a:schemeClr val="accent2"/>
              </a:buClr>
              <a:buSzPct val="80000"/>
              <a:buFont typeface="Wingdings" charset="2"/>
              <a:buChar char="¨"/>
            </a:pPr>
            <a:r>
              <a:rPr kumimoji="0" lang="en-GB" sz="2800" b="0" i="0" u="none" strike="noStrike" kern="0" cap="none" spc="0" normalizeH="0" baseline="0" noProof="0" dirty="0" smtClean="0">
                <a:ln>
                  <a:noFill/>
                </a:ln>
                <a:solidFill>
                  <a:schemeClr val="tx1"/>
                </a:solidFill>
                <a:effectLst/>
                <a:uLnTx/>
                <a:uFillTx/>
                <a:latin typeface="+mn-lt"/>
              </a:rPr>
              <a:t>translations between user and system</a:t>
            </a:r>
          </a:p>
          <a:p>
            <a:pPr marL="800100" lvl="1" indent="-342900" fontAlgn="base">
              <a:spcBef>
                <a:spcPct val="20000"/>
              </a:spcBef>
              <a:spcAft>
                <a:spcPct val="0"/>
              </a:spcAft>
              <a:buClr>
                <a:schemeClr val="bg2"/>
              </a:buClr>
              <a:buSzPct val="75000"/>
              <a:buFont typeface="Wingdings" charset="2"/>
              <a:buChar char="n"/>
            </a:pPr>
            <a:r>
              <a:rPr kumimoji="0" lang="en-GB" sz="3200" b="0" i="0" u="none" strike="noStrike" kern="0" cap="none" spc="0" normalizeH="0" baseline="0" noProof="0" dirty="0" smtClean="0">
                <a:ln>
                  <a:noFill/>
                </a:ln>
                <a:solidFill>
                  <a:schemeClr val="tx1"/>
                </a:solidFill>
                <a:effectLst/>
                <a:uLnTx/>
                <a:uFillTx/>
                <a:latin typeface="+mn-lt"/>
                <a:ea typeface="+mn-ea"/>
                <a:cs typeface="+mn-cs"/>
              </a:rPr>
              <a:t>ergonomics</a:t>
            </a:r>
          </a:p>
          <a:p>
            <a:pPr marL="1200150" lvl="2" indent="-285750" fontAlgn="base">
              <a:spcBef>
                <a:spcPct val="20000"/>
              </a:spcBef>
              <a:spcAft>
                <a:spcPct val="0"/>
              </a:spcAft>
              <a:buClr>
                <a:schemeClr val="accent2"/>
              </a:buClr>
              <a:buSzPct val="80000"/>
              <a:buFont typeface="Wingdings" charset="2"/>
              <a:buChar char="¨"/>
            </a:pPr>
            <a:r>
              <a:rPr kumimoji="0" lang="en-GB" sz="2800" b="0" i="0" u="none" strike="noStrike" kern="0" cap="none" spc="0" normalizeH="0" baseline="0" noProof="0" dirty="0" smtClean="0">
                <a:ln>
                  <a:noFill/>
                </a:ln>
                <a:solidFill>
                  <a:schemeClr val="tx1"/>
                </a:solidFill>
                <a:effectLst/>
                <a:uLnTx/>
                <a:uFillTx/>
                <a:latin typeface="+mn-lt"/>
              </a:rPr>
              <a:t>physical characteristics of interaction</a:t>
            </a:r>
          </a:p>
          <a:p>
            <a:pPr marL="800100" lvl="1" indent="-342900" fontAlgn="base">
              <a:spcBef>
                <a:spcPct val="20000"/>
              </a:spcBef>
              <a:spcAft>
                <a:spcPct val="0"/>
              </a:spcAft>
              <a:buClr>
                <a:schemeClr val="bg2"/>
              </a:buClr>
              <a:buSzPct val="75000"/>
              <a:buFont typeface="Wingdings" charset="2"/>
              <a:buChar char="n"/>
            </a:pPr>
            <a:r>
              <a:rPr kumimoji="0" lang="en-GB" sz="3200" b="0" i="0" u="none" strike="noStrike" kern="0" cap="none" spc="0" normalizeH="0" baseline="0" noProof="0" dirty="0" smtClean="0">
                <a:ln>
                  <a:noFill/>
                </a:ln>
                <a:solidFill>
                  <a:schemeClr val="tx1"/>
                </a:solidFill>
                <a:effectLst/>
                <a:uLnTx/>
                <a:uFillTx/>
                <a:latin typeface="+mn-lt"/>
                <a:ea typeface="+mn-ea"/>
                <a:cs typeface="+mn-cs"/>
              </a:rPr>
              <a:t>interaction styles</a:t>
            </a:r>
          </a:p>
          <a:p>
            <a:pPr marL="1200150" lvl="2" indent="-285750" fontAlgn="base">
              <a:spcBef>
                <a:spcPct val="20000"/>
              </a:spcBef>
              <a:spcAft>
                <a:spcPct val="0"/>
              </a:spcAft>
              <a:buClr>
                <a:schemeClr val="accent2"/>
              </a:buClr>
              <a:buSzPct val="80000"/>
              <a:buFont typeface="Wingdings" charset="2"/>
              <a:buChar char="¨"/>
            </a:pPr>
            <a:r>
              <a:rPr kumimoji="0" lang="en-GB" sz="2800" b="0" i="0" u="none" strike="noStrike" kern="0" cap="none" spc="0" normalizeH="0" baseline="0" noProof="0" dirty="0" smtClean="0">
                <a:ln>
                  <a:noFill/>
                </a:ln>
                <a:solidFill>
                  <a:schemeClr val="tx1"/>
                </a:solidFill>
                <a:effectLst/>
                <a:uLnTx/>
                <a:uFillTx/>
                <a:latin typeface="+mn-lt"/>
              </a:rPr>
              <a:t>the nature of user/system dialog</a:t>
            </a:r>
          </a:p>
          <a:p>
            <a:pPr marL="800100" lvl="1" indent="-342900" fontAlgn="base">
              <a:spcBef>
                <a:spcPct val="20000"/>
              </a:spcBef>
              <a:spcAft>
                <a:spcPct val="0"/>
              </a:spcAft>
              <a:buClr>
                <a:schemeClr val="bg2"/>
              </a:buClr>
              <a:buSzPct val="75000"/>
              <a:buFont typeface="Wingdings" charset="2"/>
              <a:buChar char="n"/>
            </a:pPr>
            <a:r>
              <a:rPr kumimoji="0" lang="en-GB" sz="3200" b="0" i="0" u="none" strike="noStrike" kern="0" cap="none" spc="0" normalizeH="0" baseline="0" noProof="0" dirty="0" smtClean="0">
                <a:ln>
                  <a:noFill/>
                </a:ln>
                <a:solidFill>
                  <a:schemeClr val="tx1"/>
                </a:solidFill>
                <a:effectLst/>
                <a:uLnTx/>
                <a:uFillTx/>
                <a:latin typeface="+mn-lt"/>
                <a:ea typeface="+mn-ea"/>
                <a:cs typeface="+mn-cs"/>
              </a:rPr>
              <a:t>context</a:t>
            </a:r>
          </a:p>
          <a:p>
            <a:pPr marL="1200150" lvl="2" indent="-285750" fontAlgn="base">
              <a:spcBef>
                <a:spcPct val="20000"/>
              </a:spcBef>
              <a:spcAft>
                <a:spcPct val="0"/>
              </a:spcAft>
              <a:buClr>
                <a:schemeClr val="accent2"/>
              </a:buClr>
              <a:buSzPct val="80000"/>
              <a:buFont typeface="Wingdings" charset="2"/>
              <a:buChar char="¨"/>
            </a:pPr>
            <a:r>
              <a:rPr kumimoji="0" lang="en-GB" sz="2800" b="0" i="0" u="none" strike="noStrike" kern="0" cap="none" spc="0" normalizeH="0" baseline="0" noProof="0" dirty="0" smtClean="0">
                <a:ln>
                  <a:noFill/>
                </a:ln>
                <a:solidFill>
                  <a:schemeClr val="tx1"/>
                </a:solidFill>
                <a:effectLst/>
                <a:uLnTx/>
                <a:uFillTx/>
                <a:latin typeface="+mn-lt"/>
              </a:rPr>
              <a:t>social, organizational, motivational</a:t>
            </a:r>
            <a:endParaRPr kumimoji="0" lang="en-GB" sz="2800" b="0" i="0" u="none" strike="noStrike" kern="0" cap="none" spc="0" normalizeH="0" baseline="0" noProof="0" dirty="0">
              <a:ln>
                <a:noFill/>
              </a:ln>
              <a:solidFill>
                <a:schemeClr val="tx1"/>
              </a:solidFill>
              <a:effectLst/>
              <a:uLnTx/>
              <a:uFillTx/>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 1</Template>
  <TotalTime>308</TotalTime>
  <Words>1612</Words>
  <Application>Microsoft Office PowerPoint</Application>
  <PresentationFormat>On-screen Show (4:3)</PresentationFormat>
  <Paragraphs>252</Paragraphs>
  <Slides>37</Slides>
  <Notes>5</Notes>
  <HiddenSlides>0</HiddenSlides>
  <MMClips>1</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Pixel</vt:lpstr>
      <vt:lpstr>Lecture 6</vt:lpstr>
      <vt:lpstr>Today’s Outline</vt:lpstr>
      <vt:lpstr>Context</vt:lpstr>
      <vt:lpstr>Context</vt:lpstr>
      <vt:lpstr>What is Context?</vt:lpstr>
      <vt:lpstr>Context is everything</vt:lpstr>
      <vt:lpstr>A Case Study</vt:lpstr>
      <vt:lpstr>Unexpected System</vt:lpstr>
      <vt:lpstr>Importance of Context</vt:lpstr>
      <vt:lpstr>Case Study – design focus</vt:lpstr>
      <vt:lpstr>Technology to provide Context</vt:lpstr>
      <vt:lpstr>Context design for the user</vt:lpstr>
      <vt:lpstr>Context in Overview</vt:lpstr>
      <vt:lpstr>Context and Computation</vt:lpstr>
      <vt:lpstr>Experience, engagement and fun</vt:lpstr>
      <vt:lpstr>Experience?</vt:lpstr>
      <vt:lpstr>Designing experience</vt:lpstr>
      <vt:lpstr>Designing experience</vt:lpstr>
      <vt:lpstr>Designing experience</vt:lpstr>
      <vt:lpstr>how crackers work</vt:lpstr>
      <vt:lpstr>The crackers experience</vt:lpstr>
      <vt:lpstr>Physical design</vt:lpstr>
      <vt:lpstr>Design trade-offs</vt:lpstr>
      <vt:lpstr>Fluidity</vt:lpstr>
      <vt:lpstr>inverse actions</vt:lpstr>
      <vt:lpstr>spring back controls</vt:lpstr>
      <vt:lpstr>a minidisk controller</vt:lpstr>
      <vt:lpstr>physical layout</vt:lpstr>
      <vt:lpstr>compliant interaction</vt:lpstr>
      <vt:lpstr>Managing Values</vt:lpstr>
      <vt:lpstr>Managing Values</vt:lpstr>
      <vt:lpstr>Managing Values</vt:lpstr>
      <vt:lpstr>Managing Values</vt:lpstr>
      <vt:lpstr>example – HCI book search</vt:lpstr>
      <vt:lpstr>Value and organisational design</vt:lpstr>
      <vt:lpstr>In Context Summary</vt:lpstr>
      <vt:lpstr>Summary of Interaction </vt:lpstr>
    </vt:vector>
  </TitlesOfParts>
  <Company>COMSATS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dc:title>
  <dc:creator>Faisal Azam</dc:creator>
  <cp:lastModifiedBy>NTS</cp:lastModifiedBy>
  <cp:revision>161</cp:revision>
  <dcterms:created xsi:type="dcterms:W3CDTF">2014-11-08T13:20:38Z</dcterms:created>
  <dcterms:modified xsi:type="dcterms:W3CDTF">2014-11-20T05:56:42Z</dcterms:modified>
</cp:coreProperties>
</file>