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258" r:id="rId3"/>
    <p:sldId id="259" r:id="rId4"/>
    <p:sldId id="328" r:id="rId5"/>
    <p:sldId id="260" r:id="rId6"/>
    <p:sldId id="329" r:id="rId7"/>
    <p:sldId id="261" r:id="rId8"/>
    <p:sldId id="330" r:id="rId9"/>
    <p:sldId id="331" r:id="rId10"/>
    <p:sldId id="332" r:id="rId11"/>
    <p:sldId id="262" r:id="rId12"/>
    <p:sldId id="263" r:id="rId13"/>
    <p:sldId id="264" r:id="rId14"/>
    <p:sldId id="265" r:id="rId15"/>
    <p:sldId id="266" r:id="rId16"/>
    <p:sldId id="267" r:id="rId17"/>
    <p:sldId id="268" r:id="rId18"/>
    <p:sldId id="269" r:id="rId19"/>
    <p:sldId id="270" r:id="rId20"/>
    <p:sldId id="271" r:id="rId21"/>
    <p:sldId id="333" r:id="rId22"/>
    <p:sldId id="334" r:id="rId23"/>
    <p:sldId id="335" r:id="rId24"/>
    <p:sldId id="336" r:id="rId25"/>
    <p:sldId id="337" r:id="rId26"/>
    <p:sldId id="273" r:id="rId27"/>
    <p:sldId id="341" r:id="rId28"/>
    <p:sldId id="342"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339" r:id="rId46"/>
    <p:sldId id="290" r:id="rId47"/>
    <p:sldId id="340" r:id="rId48"/>
    <p:sldId id="291" r:id="rId49"/>
    <p:sldId id="292" r:id="rId50"/>
    <p:sldId id="293" r:id="rId51"/>
    <p:sldId id="294" r:id="rId52"/>
    <p:sldId id="295" r:id="rId53"/>
    <p:sldId id="296" r:id="rId54"/>
    <p:sldId id="297" r:id="rId55"/>
    <p:sldId id="298" r:id="rId56"/>
    <p:sldId id="299" r:id="rId57"/>
    <p:sldId id="338"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848" autoAdjust="0"/>
  </p:normalViewPr>
  <p:slideViewPr>
    <p:cSldViewPr>
      <p:cViewPr>
        <p:scale>
          <a:sx n="40" d="100"/>
          <a:sy n="40" d="100"/>
        </p:scale>
        <p:origin x="-1555" y="-149"/>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DE67FB-CB30-408D-AED5-4D1025665CD4}" type="datetimeFigureOut">
              <a:rPr lang="en-US" smtClean="0"/>
              <a:pPr/>
              <a:t>11/18/2014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3D76AB-E167-4224-AF14-568D78F566F2}" type="slidenum">
              <a:rPr lang="en-US" smtClean="0"/>
              <a:pPr/>
              <a:t>‹#›</a:t>
            </a:fld>
            <a:endParaRPr lang="en-US"/>
          </a:p>
        </p:txBody>
      </p:sp>
    </p:spTree>
    <p:extLst>
      <p:ext uri="{BB962C8B-B14F-4D97-AF65-F5344CB8AC3E}">
        <p14:creationId xmlns:p14="http://schemas.microsoft.com/office/powerpoint/2010/main" xmlns="" val="86340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2 participants</a:t>
            </a:r>
            <a:r>
              <a:rPr lang="en-US" baseline="0" dirty="0" smtClean="0"/>
              <a:t> user and the system</a:t>
            </a:r>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domain</a:t>
            </a:r>
          </a:p>
          <a:p>
            <a:r>
              <a:rPr lang="en-US" dirty="0" smtClean="0"/>
              <a:t>defines an area of expertise and knowledge in some real-world activity</a:t>
            </a:r>
          </a:p>
          <a:p>
            <a:r>
              <a:rPr lang="en-US" dirty="0" smtClean="0"/>
              <a:t>Some examples of domains are graphic design, authoring and process control in a factory.</a:t>
            </a:r>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basic idea is simple.  To get something done, you have to start with some notion of what is wanted—the goal that is to be achieved.  Then, you have to do something to the world, that is, take action to move yourself or manipulate someone or something.  Finally, you check to see that your goal was made.  So there are four different things to consider: the goal, what is done to the world, the world itself, and the check of the world.  The action itself has two major aspects: doing something and checking.  Call these </a:t>
            </a:r>
            <a:r>
              <a:rPr lang="en-US" i="1" dirty="0" smtClean="0"/>
              <a:t>execution</a:t>
            </a:r>
            <a:r>
              <a:rPr lang="en-US" dirty="0" smtClean="0"/>
              <a:t> and </a:t>
            </a:r>
            <a:r>
              <a:rPr lang="en-US" i="1" dirty="0" smtClean="0"/>
              <a:t>evaluation.</a:t>
            </a:r>
            <a:r>
              <a:rPr lang="en-US" dirty="0" smtClean="0"/>
              <a:t>"  [Norman, p. 46.]</a:t>
            </a:r>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7793600-51F8-4F44-88AF-14E0FA41B5A1}" type="slidenum">
              <a:rPr lang="en-US" smtClean="0"/>
              <a:pPr/>
              <a:t>21</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5F70A4E-8594-4EBD-93F0-35E498DF896A}" type="slidenum">
              <a:rPr lang="en-US" smtClean="0"/>
              <a:pPr/>
              <a:t>22</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14400" y="4191000"/>
            <a:ext cx="5029200" cy="4724400"/>
          </a:xfrm>
          <a:noFill/>
          <a:ln/>
        </p:spPr>
        <p:txBody>
          <a:bodyPr/>
          <a:lstStyle/>
          <a:p>
            <a:pPr eaLnBrk="1" hangingPunct="1">
              <a:spcBef>
                <a:spcPct val="0"/>
              </a:spcBef>
            </a:pPr>
            <a:r>
              <a:rPr lang="en-US" sz="1000" dirty="0" smtClean="0"/>
              <a:t>These injuries are called work-related musculoskeletal injuries, or WMSDs. You may have heard of these injuries by another name, such as MSD’s which are the same as WMSD’s, but they don’t happen as a result of work related issues, cumulative trauma disorder, or CTD; repetitive strain injury, or RSI; or overuse injuries. WMSDs affect the soft tissues of the body - the muscles, tendons that connect muscles to bones, ligaments that connect bone to bone, nerves, blood vessels, pretty much every part of your body that’s not a bone or internal organ. </a:t>
            </a:r>
          </a:p>
          <a:p>
            <a:pPr eaLnBrk="1" hangingPunct="1">
              <a:spcBef>
                <a:spcPct val="0"/>
              </a:spcBef>
            </a:pPr>
            <a:endParaRPr lang="en-US" sz="1000" dirty="0" smtClean="0"/>
          </a:p>
          <a:p>
            <a:pPr eaLnBrk="1" hangingPunct="1">
              <a:spcBef>
                <a:spcPct val="0"/>
              </a:spcBef>
            </a:pPr>
            <a:r>
              <a:rPr lang="en-US" sz="1000" dirty="0" smtClean="0"/>
              <a:t>These are the parts of your body that are prone to injury when demands on them go beyond what they can handle. Typically these injuries occur in your body’s joints, the moving parts of the body like your low back, wrist, shoulder, elbow and knee.  These are the parts of your body that get used the most and that are placed under the most stress during the day.</a:t>
            </a:r>
          </a:p>
          <a:p>
            <a:pPr eaLnBrk="1" hangingPunct="1">
              <a:spcBef>
                <a:spcPct val="0"/>
              </a:spcBef>
            </a:pPr>
            <a:endParaRPr lang="en-US" sz="1000" dirty="0" smtClean="0"/>
          </a:p>
          <a:p>
            <a:pPr eaLnBrk="1" hangingPunct="1">
              <a:spcBef>
                <a:spcPct val="0"/>
              </a:spcBef>
            </a:pPr>
            <a:r>
              <a:rPr lang="en-US" sz="1000" dirty="0" smtClean="0"/>
              <a:t>Often these injuries start out small, as a little muscle pull or a slightly irritated tendon.  However, if a small injury isn’t given a chance to heal, it can become aggravated, especially if you keep doing the activity that caused the injury in the first place.  Over time, these small injuries can build until they become chronic, and at this point they become a WMSD.</a:t>
            </a:r>
          </a:p>
          <a:p>
            <a:pPr eaLnBrk="1" hangingPunct="1">
              <a:spcBef>
                <a:spcPct val="0"/>
              </a:spcBef>
            </a:pPr>
            <a:endParaRPr lang="en-US" sz="1000" dirty="0" smtClean="0"/>
          </a:p>
          <a:p>
            <a:pPr eaLnBrk="1" hangingPunct="1">
              <a:spcBef>
                <a:spcPct val="0"/>
              </a:spcBef>
            </a:pPr>
            <a:r>
              <a:rPr lang="en-US" sz="1000" dirty="0" smtClean="0"/>
              <a:t>Refer to the NIOSH definition of MSD and WMSD:</a:t>
            </a:r>
          </a:p>
          <a:p>
            <a:pPr eaLnBrk="1" hangingPunct="1">
              <a:spcBef>
                <a:spcPct val="0"/>
              </a:spcBef>
            </a:pPr>
            <a:r>
              <a:rPr lang="en-US" sz="1000" dirty="0" smtClean="0"/>
              <a:t>MSDs refer to the disorders of the muscles, nerves, tendons, ligaments, joints cartilage, or spinal disks. These disorders are not result of any instantaneous event such as slip or fall but reflect a more gradual or chronic development. These are disorders that diagnosed by a medical history, physical examination, or other medical tests and they can range in severity from mild and intermittent to debilitating and chronic. These are disorders with several distinct features (such as carpal tunnel syndrome) or disorders defined primarily by the location of the pain (such as low back pain).</a:t>
            </a:r>
          </a:p>
          <a:p>
            <a:pPr eaLnBrk="1" hangingPunct="1">
              <a:spcBef>
                <a:spcPct val="0"/>
              </a:spcBef>
            </a:pPr>
            <a:r>
              <a:rPr lang="en-US" sz="1000" dirty="0" smtClean="0"/>
              <a:t>b)      WMSDs refer to MSDs to which the work environment and the performance of work contribute significantly or MSDs that are made worse of longer lasting by work conditions.</a:t>
            </a:r>
          </a:p>
          <a:p>
            <a:pPr eaLnBrk="1" hangingPunct="1">
              <a:spcBef>
                <a:spcPct val="0"/>
              </a:spcBef>
            </a:pPr>
            <a:endParaRPr lang="en-US" sz="100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5E4FB16-3372-44AC-ABE0-047067305261}" type="slidenum">
              <a:rPr lang="en-US" smtClean="0"/>
              <a:pPr/>
              <a:t>23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14400" y="4343400"/>
            <a:ext cx="5029200" cy="4114800"/>
          </a:xfrm>
          <a:noFill/>
          <a:ln/>
        </p:spPr>
        <p:txBody>
          <a:bodyPr/>
          <a:lstStyle/>
          <a:p>
            <a:pPr eaLnBrk="1" hangingPunct="1">
              <a:spcBef>
                <a:spcPct val="0"/>
              </a:spcBef>
            </a:pPr>
            <a:r>
              <a:rPr lang="en-US" sz="1400" smtClean="0"/>
              <a:t>WMSDs have many different symptoms, many of which you may have experienced at one time or another.  These include discomfort, pain, numbness, tingling or burning sensations, swelling and inflammation, changes in skin color, and tight muscles or loss of flexibility in a joint. Having one or more of these symptoms doesn’t necessarily mean you have an injury, though.</a:t>
            </a:r>
          </a:p>
          <a:p>
            <a:pPr eaLnBrk="1" hangingPunct="1">
              <a:spcBef>
                <a:spcPct val="0"/>
              </a:spcBef>
            </a:pPr>
            <a:endParaRPr lang="en-US" sz="1400" smtClean="0"/>
          </a:p>
          <a:p>
            <a:pPr eaLnBrk="1" hangingPunct="1">
              <a:spcBef>
                <a:spcPct val="0"/>
              </a:spcBef>
            </a:pPr>
            <a:r>
              <a:rPr lang="en-US" sz="1400" smtClean="0"/>
              <a:t>Everyone has had muscle aches or stiffness after working or exercising hard, especially when you’re not used to it.  Usually these symptoms go away as you rest or as you get used to the work. That’s different from symptoms of injury, which last longer or include things like numbness and tingling that mean something more serious might be going on.  Sometimes these symptoms might make it difficult to do your job or things around the house, or they might wake you up at night and keep you from getting a good night’s sleep.  The important thing is not to ignore what your body is trying to tell you.  Often simple changes to the way you work are all that are necessary to prevent these symptoms from becoming a WMSD.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67BE121-10E8-4D20-844B-453B065B3B0E}" type="slidenum">
              <a:rPr lang="en-US" smtClean="0"/>
              <a:pPr/>
              <a:t>24</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a:ln/>
        </p:spPr>
        <p:txBody>
          <a:bodyPr/>
          <a:lstStyle/>
          <a:p>
            <a:pPr eaLnBrk="1" hangingPunct="1">
              <a:spcBef>
                <a:spcPct val="0"/>
              </a:spcBef>
            </a:pPr>
            <a:r>
              <a:rPr lang="en-US" sz="1600" smtClean="0"/>
              <a:t>There are many things that everyone does on the job and at home that could contribute to a WMSD if they are done for long enough periods of time.  These activities are called risk factors.  Risk factors include heavy, frequent or awkward lifting, pushing, pulling or carrying, working in awkward postures, and  hand intensive work that requires the use of high hand forces and repetitive motions. Also, vibration, both hand and whole body and contact stress (direct or continuous contact with hard or sharp objects or surfaces such as non-rounded desk edges or unpadded tool handles or other work objects that create pressure over an area of the body) can cause WMSD’s.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22AADF8D-532F-4831-9D56-CFDD026737A0}" type="slidenum">
              <a:rPr lang="en-US" smtClean="0"/>
              <a:pPr/>
              <a:t>25</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a:ln/>
        </p:spPr>
        <p:txBody>
          <a:bodyPr/>
          <a:lstStyle/>
          <a:p>
            <a:pPr eaLnBrk="1" hangingPunct="1">
              <a:spcBef>
                <a:spcPct val="0"/>
              </a:spcBef>
            </a:pPr>
            <a:r>
              <a:rPr lang="en-US" sz="1400" smtClean="0"/>
              <a:t>Just because your job has risk factors, doesn’t mean that you’re going to have a WMSD, though.  In fact, a little bit of exposure to some risk factors can actually be good for you.  Occasionally moving into awkward postures like reaching or bending will help to stretch and exercise your muscles.  </a:t>
            </a:r>
          </a:p>
          <a:p>
            <a:pPr eaLnBrk="1" hangingPunct="1">
              <a:spcBef>
                <a:spcPct val="0"/>
              </a:spcBef>
            </a:pPr>
            <a:endParaRPr lang="en-US" sz="1400" smtClean="0"/>
          </a:p>
          <a:p>
            <a:pPr eaLnBrk="1" hangingPunct="1">
              <a:spcBef>
                <a:spcPct val="0"/>
              </a:spcBef>
            </a:pPr>
            <a:r>
              <a:rPr lang="en-US" sz="1400" smtClean="0"/>
              <a:t>Also, if you occasionally do some lifting, especially if you do it properly, it can help to strengthen your muscles.  This is the whole point behind exercising.</a:t>
            </a:r>
          </a:p>
          <a:p>
            <a:pPr eaLnBrk="1" hangingPunct="1">
              <a:spcBef>
                <a:spcPct val="0"/>
              </a:spcBef>
            </a:pPr>
            <a:endParaRPr lang="en-US" sz="1400" smtClean="0"/>
          </a:p>
          <a:p>
            <a:pPr eaLnBrk="1" hangingPunct="1">
              <a:spcBef>
                <a:spcPct val="0"/>
              </a:spcBef>
            </a:pPr>
            <a:r>
              <a:rPr lang="en-US" sz="1400" smtClean="0"/>
              <a:t>Whether or not a risk factor will result in a WMSD depends on the duration, or how long you are exposed to it; the frequency, or how often you are exposed to it and how much rest you get in between; and the intensity, or how much of the risk factor there is (for example, how heavy is the object you lift, or how far over you have to bend to pick it up), and combinations of risk factors, where you are exposed to more than one risk factor at a time.  The more risk factors you have at once, the more likely an injury will occur.</a:t>
            </a:r>
          </a:p>
          <a:p>
            <a:pPr eaLnBrk="1" hangingPunct="1">
              <a:spcBef>
                <a:spcPct val="0"/>
              </a:spcBef>
            </a:pPr>
            <a:r>
              <a:rPr lang="en-US" sz="1400" smtClean="0"/>
              <a:t>Next, we’ll take a look at each risk factor a little more closely.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23D76AB-E167-4224-AF14-568D78F566F2}" type="slidenum">
              <a:rPr lang="en-US" smtClean="0"/>
              <a:pPr/>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3"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121875"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smtClean="0"/>
              <a:t>Click to edit Master title style</a:t>
            </a:r>
            <a:endParaRPr lang="en-US"/>
          </a:p>
        </p:txBody>
      </p:sp>
      <p:sp>
        <p:nvSpPr>
          <p:cNvPr id="121876"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smtClean="0"/>
            </a:lvl1pPr>
          </a:lstStyle>
          <a:p>
            <a:fld id="{0C305AEB-7E63-4D93-8744-2EE5982E5F1F}" type="datetimeFigureOut">
              <a:rPr lang="en-US" smtClean="0"/>
              <a:pPr/>
              <a:t>11/18/2014</a:t>
            </a:fld>
            <a:endParaRPr lang="en-US"/>
          </a:p>
        </p:txBody>
      </p:sp>
      <p:sp>
        <p:nvSpPr>
          <p:cNvPr id="19" name="Rectangle 17"/>
          <p:cNvSpPr>
            <a:spLocks noGrp="1" noChangeArrowheads="1"/>
          </p:cNvSpPr>
          <p:nvPr>
            <p:ph type="ftr" sz="quarter" idx="11"/>
          </p:nvPr>
        </p:nvSpPr>
        <p:spPr/>
        <p:txBody>
          <a:bodyPr/>
          <a:lstStyle>
            <a:lvl1pPr>
              <a:defRPr smtClean="0"/>
            </a:lvl1pPr>
          </a:lstStyle>
          <a:p>
            <a:endParaRPr lang="en-US"/>
          </a:p>
        </p:txBody>
      </p:sp>
      <p:sp>
        <p:nvSpPr>
          <p:cNvPr id="20" name="Rectangle 18"/>
          <p:cNvSpPr>
            <a:spLocks noGrp="1" noChangeArrowheads="1"/>
          </p:cNvSpPr>
          <p:nvPr>
            <p:ph type="sldNum" sz="quarter" idx="12"/>
          </p:nvPr>
        </p:nvSpPr>
        <p:spPr/>
        <p:txBody>
          <a:bodyPr/>
          <a:lstStyle>
            <a:lvl1pPr>
              <a:defRPr smtClean="0"/>
            </a:lvl1pPr>
          </a:lstStyle>
          <a:p>
            <a:fld id="{BD6BA995-157B-4364-8E88-FC855CDB4B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D6BA995-157B-4364-8E88-FC855CDB4B21}"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0C305AEB-7E63-4D93-8744-2EE5982E5F1F}" type="datetimeFigureOut">
              <a:rPr lang="en-US" smtClean="0"/>
              <a:pPr/>
              <a:t>11/18/2014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smtClean="0">
                <a:effectLst/>
              </a:defRPr>
            </a:lvl1pPr>
          </a:lstStyle>
          <a:p>
            <a:endParaRPr lang="en-US"/>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effectLst/>
                <a:latin typeface="Arial Black" pitchFamily="34" charset="0"/>
              </a:defRPr>
            </a:lvl1pPr>
          </a:lstStyle>
          <a:p>
            <a:fld id="{BD6BA995-157B-4364-8E88-FC855CDB4B21}" type="slidenum">
              <a:rPr lang="en-US" smtClean="0"/>
              <a:pPr/>
              <a:t>‹#›</a:t>
            </a:fld>
            <a:endParaRPr lang="en-US"/>
          </a:p>
        </p:txBody>
      </p:sp>
      <p:grpSp>
        <p:nvGrpSpPr>
          <p:cNvPr id="2"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2053"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4"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effectLst/>
              </a:defRPr>
            </a:lvl1pPr>
          </a:lstStyle>
          <a:p>
            <a:fld id="{0C305AEB-7E63-4D93-8744-2EE5982E5F1F}" type="datetimeFigureOut">
              <a:rPr lang="en-US" smtClean="0"/>
              <a:pPr/>
              <a:t>11/18/2014</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5</a:t>
            </a:r>
            <a:br>
              <a:rPr lang="en-US" dirty="0" smtClean="0"/>
            </a:br>
            <a:r>
              <a:rPr lang="en-US" sz="1200" dirty="0" smtClean="0"/>
              <a:t> </a:t>
            </a:r>
            <a:r>
              <a:rPr lang="en-US" dirty="0" smtClean="0"/>
              <a:t/>
            </a:r>
            <a:br>
              <a:rPr lang="en-US" dirty="0" smtClean="0"/>
            </a:br>
            <a:r>
              <a:rPr lang="en-US" dirty="0" smtClean="0"/>
              <a:t>THE </a:t>
            </a:r>
            <a:r>
              <a:rPr lang="en-US" dirty="0"/>
              <a:t>INTERACTION</a:t>
            </a:r>
            <a:br>
              <a:rPr lang="en-US" dirty="0"/>
            </a:br>
            <a:endParaRPr lang="en-US" dirty="0"/>
          </a:p>
        </p:txBody>
      </p:sp>
      <p:sp>
        <p:nvSpPr>
          <p:cNvPr id="6" name="Subtitle 5"/>
          <p:cNvSpPr>
            <a:spLocks noGrp="1"/>
          </p:cNvSpPr>
          <p:nvPr>
            <p:ph type="subTitle" idx="1"/>
          </p:nvPr>
        </p:nvSpPr>
        <p:spPr/>
        <p:txBody>
          <a:bodyPr/>
          <a:lstStyle/>
          <a:p>
            <a:r>
              <a:rPr lang="en-US" dirty="0" smtClean="0"/>
              <a:t>Prof. Dr. Sajjad Mohsin</a:t>
            </a:r>
            <a:endParaRPr lang="en-US" dirty="0"/>
          </a:p>
        </p:txBody>
      </p:sp>
      <p:sp>
        <p:nvSpPr>
          <p:cNvPr id="4" name="Slide Number Placeholder 3"/>
          <p:cNvSpPr>
            <a:spLocks noGrp="1"/>
          </p:cNvSpPr>
          <p:nvPr>
            <p:ph type="sldNum" sz="quarter" idx="12"/>
          </p:nvPr>
        </p:nvSpPr>
        <p:spPr/>
        <p:txBody>
          <a:bodyPr/>
          <a:lstStyle/>
          <a:p>
            <a:fld id="{1AD93096-5B34-4342-9326-69289CEAE4C2}" type="slidenum">
              <a:rPr lang="en-US" smtClean="0"/>
              <a:pPr/>
              <a:t>1</a:t>
            </a:fld>
            <a:endParaRPr lang="en-US"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dirty="0" smtClean="0">
                <a:cs typeface="Times New Roman" charset="0"/>
              </a:rPr>
              <a:t>Today’s Outline</a:t>
            </a:r>
            <a:endParaRPr lang="en-GB" dirty="0">
              <a:cs typeface="Times New Roman" charset="0"/>
            </a:endParaRPr>
          </a:p>
        </p:txBody>
      </p:sp>
      <p:sp>
        <p:nvSpPr>
          <p:cNvPr id="101379" name="Rectangle 3"/>
          <p:cNvSpPr>
            <a:spLocks noGrp="1" noChangeArrowheads="1"/>
          </p:cNvSpPr>
          <p:nvPr>
            <p:ph type="body" idx="1"/>
          </p:nvPr>
        </p:nvSpPr>
        <p:spPr/>
        <p:txBody>
          <a:bodyPr/>
          <a:lstStyle/>
          <a:p>
            <a:r>
              <a:rPr lang="en-GB" dirty="0" smtClean="0"/>
              <a:t>We will cover today,</a:t>
            </a:r>
          </a:p>
          <a:p>
            <a:pPr lvl="1"/>
            <a:r>
              <a:rPr lang="en-GB" dirty="0" smtClean="0"/>
              <a:t>Interaction </a:t>
            </a:r>
            <a:r>
              <a:rPr lang="en-GB" dirty="0"/>
              <a:t>models</a:t>
            </a:r>
          </a:p>
          <a:p>
            <a:pPr lvl="2"/>
            <a:r>
              <a:rPr lang="en-GB" dirty="0"/>
              <a:t>translations between user and system</a:t>
            </a:r>
            <a:endParaRPr lang="en-GB" sz="2400" dirty="0"/>
          </a:p>
          <a:p>
            <a:pPr lvl="1"/>
            <a:r>
              <a:rPr lang="en-GB" dirty="0"/>
              <a:t>ergonomics</a:t>
            </a:r>
          </a:p>
          <a:p>
            <a:pPr lvl="2"/>
            <a:r>
              <a:rPr lang="en-GB" dirty="0"/>
              <a:t>physical characteristics of interaction</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GB"/>
              <a:t>What is interaction?</a:t>
            </a:r>
          </a:p>
        </p:txBody>
      </p:sp>
      <p:sp>
        <p:nvSpPr>
          <p:cNvPr id="72707" name="Rectangle 3"/>
          <p:cNvSpPr>
            <a:spLocks noGrp="1" noChangeArrowheads="1"/>
          </p:cNvSpPr>
          <p:nvPr>
            <p:ph type="body" idx="1"/>
          </p:nvPr>
        </p:nvSpPr>
        <p:spPr/>
        <p:txBody>
          <a:bodyPr/>
          <a:lstStyle/>
          <a:p>
            <a:pPr>
              <a:buFontTx/>
              <a:buChar char=" "/>
            </a:pPr>
            <a:r>
              <a:rPr lang="en-GB" dirty="0" smtClean="0"/>
              <a:t>communication</a:t>
            </a:r>
            <a:endParaRPr lang="en-GB" dirty="0"/>
          </a:p>
          <a:p>
            <a:pPr>
              <a:buFontTx/>
              <a:buChar char=" "/>
            </a:pPr>
            <a:endParaRPr lang="en-GB" sz="1200" dirty="0"/>
          </a:p>
          <a:p>
            <a:pPr>
              <a:buFontTx/>
              <a:buChar char=" "/>
            </a:pPr>
            <a:r>
              <a:rPr lang="en-GB" dirty="0"/>
              <a:t>		user   </a:t>
            </a:r>
            <a:r>
              <a:rPr lang="en-GB" dirty="0">
                <a:sym typeface="Monotype Sorts" charset="2"/>
              </a:rPr>
              <a:t></a:t>
            </a:r>
            <a:r>
              <a:rPr lang="en-GB" dirty="0"/>
              <a:t>    system</a:t>
            </a:r>
          </a:p>
          <a:p>
            <a:endParaRPr lang="en-GB" dirty="0"/>
          </a:p>
          <a:p>
            <a:endParaRPr lang="en-GB" dirty="0"/>
          </a:p>
          <a:p>
            <a:pPr>
              <a:buFontTx/>
              <a:buChar char=" "/>
            </a:pPr>
            <a:endParaRPr lang="en-GB" sz="2400" dirty="0"/>
          </a:p>
          <a:p>
            <a:pPr>
              <a:buFontTx/>
              <a:buChar char=" "/>
            </a:pPr>
            <a:r>
              <a:rPr lang="en-GB" sz="2400" dirty="0"/>
              <a:t>but is that all … </a:t>
            </a:r>
            <a:r>
              <a:rPr lang="en-GB" sz="2400" dirty="0" smtClean="0"/>
              <a:t>?</a:t>
            </a:r>
            <a:endParaRPr lang="en-GB" sz="2400" dirty="0"/>
          </a:p>
        </p:txBody>
      </p:sp>
      <p:grpSp>
        <p:nvGrpSpPr>
          <p:cNvPr id="2" name="Group 7"/>
          <p:cNvGrpSpPr>
            <a:grpSpLocks/>
          </p:cNvGrpSpPr>
          <p:nvPr/>
        </p:nvGrpSpPr>
        <p:grpSpPr bwMode="auto">
          <a:xfrm>
            <a:off x="3352800" y="2514600"/>
            <a:ext cx="838200" cy="457200"/>
            <a:chOff x="2208" y="1632"/>
            <a:chExt cx="480" cy="288"/>
          </a:xfrm>
        </p:grpSpPr>
        <p:sp>
          <p:nvSpPr>
            <p:cNvPr id="72710" name="Rectangle 6"/>
            <p:cNvSpPr>
              <a:spLocks noChangeArrowheads="1"/>
            </p:cNvSpPr>
            <p:nvPr/>
          </p:nvSpPr>
          <p:spPr bwMode="auto">
            <a:xfrm>
              <a:off x="2208" y="1632"/>
              <a:ext cx="480" cy="288"/>
            </a:xfrm>
            <a:prstGeom prst="rect">
              <a:avLst/>
            </a:prstGeom>
            <a:solidFill>
              <a:schemeClr val="bg1"/>
            </a:solidFill>
            <a:ln w="9525">
              <a:noFill/>
              <a:miter lim="800000"/>
              <a:headEnd/>
              <a:tailEnd/>
            </a:ln>
            <a:effectLst/>
          </p:spPr>
          <p:txBody>
            <a:bodyPr wrap="none" anchor="ctr"/>
            <a:lstStyle/>
            <a:p>
              <a:endParaRPr lang="en-US"/>
            </a:p>
          </p:txBody>
        </p:sp>
        <p:sp>
          <p:nvSpPr>
            <p:cNvPr id="72709" name="AutoShape 5"/>
            <p:cNvSpPr>
              <a:spLocks noChangeArrowheads="1"/>
            </p:cNvSpPr>
            <p:nvPr/>
          </p:nvSpPr>
          <p:spPr bwMode="auto">
            <a:xfrm>
              <a:off x="2256" y="1680"/>
              <a:ext cx="384" cy="192"/>
            </a:xfrm>
            <a:prstGeom prst="leftRightArrow">
              <a:avLst>
                <a:gd name="adj1" fmla="val 50000"/>
                <a:gd name="adj2" fmla="val 40000"/>
              </a:avLst>
            </a:prstGeom>
            <a:solidFill>
              <a:srgbClr val="262464"/>
            </a:solidFill>
            <a:ln w="9525">
              <a:solidFill>
                <a:schemeClr val="tx1"/>
              </a:solidFill>
              <a:miter lim="800000"/>
              <a:headEnd/>
              <a:tailEnd/>
            </a:ln>
            <a:effectLst/>
          </p:spPr>
          <p:txBody>
            <a:bodyPr wrap="none" anchor="ctr"/>
            <a:lstStyle/>
            <a:p>
              <a:endParaRPr lang="en-US"/>
            </a:p>
          </p:txBody>
        </p:sp>
      </p:grpSp>
      <p:pic>
        <p:nvPicPr>
          <p:cNvPr id="9" name="Picture 8" descr="home.jpg"/>
          <p:cNvPicPr>
            <a:picLocks noChangeAspect="1"/>
          </p:cNvPicPr>
          <p:nvPr/>
        </p:nvPicPr>
        <p:blipFill>
          <a:blip r:embed="rId3" cstate="print"/>
          <a:stretch>
            <a:fillRect/>
          </a:stretch>
        </p:blipFill>
        <p:spPr>
          <a:xfrm>
            <a:off x="5791200" y="457200"/>
            <a:ext cx="3352800" cy="64008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types of interaction</a:t>
            </a:r>
            <a:endParaRPr lang="en-US" dirty="0"/>
          </a:p>
        </p:txBody>
      </p:sp>
      <p:pic>
        <p:nvPicPr>
          <p:cNvPr id="4" name="Content Placeholder 3" descr="touchscreen-ergonomics-header.jpg"/>
          <p:cNvPicPr>
            <a:picLocks noGrp="1" noChangeAspect="1"/>
          </p:cNvPicPr>
          <p:nvPr>
            <p:ph idx="1"/>
          </p:nvPr>
        </p:nvPicPr>
        <p:blipFill>
          <a:blip r:embed="rId2" cstate="print"/>
          <a:stretch>
            <a:fillRect/>
          </a:stretch>
        </p:blipFill>
        <p:spPr>
          <a:xfrm>
            <a:off x="5236053" y="4252702"/>
            <a:ext cx="3907947" cy="2605298"/>
          </a:xfrm>
        </p:spPr>
      </p:pic>
      <p:pic>
        <p:nvPicPr>
          <p:cNvPr id="5" name="Picture 4" descr="Grasshopper-Tabletop-Interaction-674x500.png"/>
          <p:cNvPicPr>
            <a:picLocks noChangeAspect="1"/>
          </p:cNvPicPr>
          <p:nvPr/>
        </p:nvPicPr>
        <p:blipFill>
          <a:blip r:embed="rId3" cstate="print"/>
          <a:stretch>
            <a:fillRect/>
          </a:stretch>
        </p:blipFill>
        <p:spPr>
          <a:xfrm>
            <a:off x="0" y="1295400"/>
            <a:ext cx="3720278" cy="2759850"/>
          </a:xfrm>
          <a:prstGeom prst="rect">
            <a:avLst/>
          </a:prstGeom>
        </p:spPr>
      </p:pic>
      <p:pic>
        <p:nvPicPr>
          <p:cNvPr id="6" name="Picture 5" descr="Human-cognitive-ewnhancement-copy.jpg"/>
          <p:cNvPicPr>
            <a:picLocks noChangeAspect="1"/>
          </p:cNvPicPr>
          <p:nvPr/>
        </p:nvPicPr>
        <p:blipFill>
          <a:blip r:embed="rId4" cstate="print"/>
          <a:stretch>
            <a:fillRect/>
          </a:stretch>
        </p:blipFill>
        <p:spPr>
          <a:xfrm>
            <a:off x="0" y="3336714"/>
            <a:ext cx="5298912" cy="3521286"/>
          </a:xfrm>
          <a:prstGeom prst="rect">
            <a:avLst/>
          </a:prstGeom>
        </p:spPr>
      </p:pic>
      <p:pic>
        <p:nvPicPr>
          <p:cNvPr id="7" name="Picture 6" descr="sprout-hp-pc.jpg"/>
          <p:cNvPicPr>
            <a:picLocks noChangeAspect="1"/>
          </p:cNvPicPr>
          <p:nvPr/>
        </p:nvPicPr>
        <p:blipFill>
          <a:blip r:embed="rId5" cstate="print"/>
          <a:srcRect t="17745"/>
          <a:stretch>
            <a:fillRect/>
          </a:stretch>
        </p:blipFill>
        <p:spPr>
          <a:xfrm>
            <a:off x="4343400" y="1295400"/>
            <a:ext cx="4800600" cy="256006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lgn="ctr"/>
            <a:r>
              <a:rPr lang="en-GB" dirty="0" smtClean="0"/>
              <a:t>Models </a:t>
            </a:r>
            <a:r>
              <a:rPr lang="en-GB" dirty="0"/>
              <a:t>of interaction</a:t>
            </a:r>
          </a:p>
        </p:txBody>
      </p:sp>
      <p:sp>
        <p:nvSpPr>
          <p:cNvPr id="104451" name="Rectangle 3"/>
          <p:cNvSpPr>
            <a:spLocks noGrp="1" noChangeArrowheads="1"/>
          </p:cNvSpPr>
          <p:nvPr>
            <p:ph idx="1"/>
          </p:nvPr>
        </p:nvSpPr>
        <p:spPr/>
        <p:txBody>
          <a:bodyPr/>
          <a:lstStyle/>
          <a:p>
            <a:r>
              <a:rPr lang="en-GB" dirty="0"/>
              <a:t>T</a:t>
            </a:r>
            <a:r>
              <a:rPr lang="en-GB" dirty="0" smtClean="0"/>
              <a:t>erms </a:t>
            </a:r>
            <a:r>
              <a:rPr lang="en-GB" dirty="0"/>
              <a:t>of interaction</a:t>
            </a:r>
          </a:p>
          <a:p>
            <a:r>
              <a:rPr lang="en-GB" dirty="0"/>
              <a:t>Norman model</a:t>
            </a:r>
          </a:p>
          <a:p>
            <a:r>
              <a:rPr lang="en-GB" dirty="0" smtClean="0"/>
              <a:t>Interaction </a:t>
            </a:r>
            <a:r>
              <a:rPr lang="en-GB" dirty="0"/>
              <a:t>framework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Terms of interaction</a:t>
            </a:r>
            <a:endParaRPr lang="en-US" dirty="0"/>
          </a:p>
        </p:txBody>
      </p:sp>
      <p:sp>
        <p:nvSpPr>
          <p:cNvPr id="3" name="Content Placeholder 2"/>
          <p:cNvSpPr>
            <a:spLocks noGrp="1"/>
          </p:cNvSpPr>
          <p:nvPr>
            <p:ph idx="1"/>
          </p:nvPr>
        </p:nvSpPr>
        <p:spPr/>
        <p:txBody>
          <a:bodyPr/>
          <a:lstStyle/>
          <a:p>
            <a:pPr algn="just"/>
            <a:r>
              <a:rPr lang="en-US" dirty="0" smtClean="0"/>
              <a:t>Traditionally, the purpose of an interactive system is to aid a user in accomplishing goals from some application domain. </a:t>
            </a:r>
          </a:p>
          <a:p>
            <a:pPr algn="just"/>
            <a:r>
              <a:rPr lang="en-US" dirty="0" smtClean="0"/>
              <a:t>Tasks are operations to manipulate the concept of domain.</a:t>
            </a:r>
            <a:endParaRPr lang="en-US" dirty="0"/>
          </a:p>
        </p:txBody>
      </p:sp>
      <p:pic>
        <p:nvPicPr>
          <p:cNvPr id="4" name="Picture 3" descr="illus02-edited-smallerFINAL.png"/>
          <p:cNvPicPr>
            <a:picLocks noChangeAspect="1"/>
          </p:cNvPicPr>
          <p:nvPr/>
        </p:nvPicPr>
        <p:blipFill>
          <a:blip r:embed="rId3" cstate="print"/>
          <a:srcRect r="4000"/>
          <a:stretch>
            <a:fillRect/>
          </a:stretch>
        </p:blipFill>
        <p:spPr>
          <a:xfrm>
            <a:off x="3352800" y="4572000"/>
            <a:ext cx="5486400" cy="2057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GB"/>
              <a:t>Some terms of interaction</a:t>
            </a:r>
          </a:p>
        </p:txBody>
      </p:sp>
      <p:sp>
        <p:nvSpPr>
          <p:cNvPr id="102403" name="Rectangle 3"/>
          <p:cNvSpPr>
            <a:spLocks noGrp="1" noChangeArrowheads="1"/>
          </p:cNvSpPr>
          <p:nvPr>
            <p:ph type="body" idx="1"/>
          </p:nvPr>
        </p:nvSpPr>
        <p:spPr/>
        <p:txBody>
          <a:bodyPr/>
          <a:lstStyle/>
          <a:p>
            <a:pPr>
              <a:lnSpc>
                <a:spcPct val="90000"/>
              </a:lnSpc>
              <a:buFontTx/>
              <a:buNone/>
              <a:tabLst>
                <a:tab pos="1338263" algn="l"/>
                <a:tab pos="2282825" algn="l"/>
              </a:tabLst>
            </a:pPr>
            <a:r>
              <a:rPr lang="en-GB" sz="2400" dirty="0" smtClean="0"/>
              <a:t>Domain</a:t>
            </a:r>
            <a:r>
              <a:rPr lang="en-GB" sz="2400" dirty="0"/>
              <a:t>	</a:t>
            </a:r>
            <a:r>
              <a:rPr lang="en-GB" sz="2000" dirty="0"/>
              <a:t>– the area of work under study</a:t>
            </a:r>
            <a:endParaRPr lang="en-GB" sz="2400" dirty="0"/>
          </a:p>
          <a:p>
            <a:pPr lvl="1">
              <a:lnSpc>
                <a:spcPct val="90000"/>
              </a:lnSpc>
              <a:buFontTx/>
              <a:buNone/>
              <a:tabLst>
                <a:tab pos="1338263" algn="l"/>
                <a:tab pos="2282825" algn="l"/>
              </a:tabLst>
            </a:pPr>
            <a:r>
              <a:rPr lang="en-GB" sz="2000" dirty="0"/>
              <a:t>			</a:t>
            </a:r>
            <a:r>
              <a:rPr lang="en-GB" sz="1800" dirty="0"/>
              <a:t>e.g. graphic design</a:t>
            </a:r>
          </a:p>
          <a:p>
            <a:pPr>
              <a:lnSpc>
                <a:spcPct val="90000"/>
              </a:lnSpc>
              <a:buFontTx/>
              <a:buNone/>
              <a:tabLst>
                <a:tab pos="1338263" algn="l"/>
                <a:tab pos="2282825" algn="l"/>
              </a:tabLst>
            </a:pPr>
            <a:r>
              <a:rPr lang="en-GB" sz="2400" dirty="0" smtClean="0"/>
              <a:t>Goal</a:t>
            </a:r>
            <a:r>
              <a:rPr lang="en-GB" sz="2400" dirty="0"/>
              <a:t>	</a:t>
            </a:r>
            <a:r>
              <a:rPr lang="en-GB" sz="2000" dirty="0"/>
              <a:t>– what you want to achieve</a:t>
            </a:r>
            <a:endParaRPr lang="en-GB" sz="2400" dirty="0"/>
          </a:p>
          <a:p>
            <a:pPr lvl="1">
              <a:lnSpc>
                <a:spcPct val="90000"/>
              </a:lnSpc>
              <a:buFontTx/>
              <a:buNone/>
              <a:tabLst>
                <a:tab pos="1338263" algn="l"/>
                <a:tab pos="2282825" algn="l"/>
              </a:tabLst>
            </a:pPr>
            <a:r>
              <a:rPr lang="en-GB" sz="2000" dirty="0"/>
              <a:t>			</a:t>
            </a:r>
            <a:r>
              <a:rPr lang="en-GB" sz="1800" dirty="0"/>
              <a:t>e.g. create a solid red triangle</a:t>
            </a:r>
          </a:p>
          <a:p>
            <a:pPr>
              <a:lnSpc>
                <a:spcPct val="90000"/>
              </a:lnSpc>
              <a:buFontTx/>
              <a:buNone/>
              <a:tabLst>
                <a:tab pos="1338263" algn="l"/>
                <a:tab pos="2282825" algn="l"/>
              </a:tabLst>
            </a:pPr>
            <a:r>
              <a:rPr lang="en-GB" sz="2400" dirty="0" smtClean="0"/>
              <a:t>Task</a:t>
            </a:r>
            <a:r>
              <a:rPr lang="en-GB" sz="2400" dirty="0"/>
              <a:t>	</a:t>
            </a:r>
            <a:r>
              <a:rPr lang="en-GB" sz="2000" dirty="0"/>
              <a:t>– how you go about doing it</a:t>
            </a:r>
            <a:br>
              <a:rPr lang="en-GB" sz="2000" dirty="0"/>
            </a:br>
            <a:r>
              <a:rPr lang="en-GB" sz="2000" dirty="0"/>
              <a:t>	– ultimately in terms of operations or actions</a:t>
            </a:r>
          </a:p>
          <a:p>
            <a:pPr lvl="1">
              <a:lnSpc>
                <a:spcPct val="90000"/>
              </a:lnSpc>
              <a:buFontTx/>
              <a:buNone/>
              <a:tabLst>
                <a:tab pos="1338263" algn="l"/>
                <a:tab pos="2282825" algn="l"/>
              </a:tabLst>
            </a:pPr>
            <a:r>
              <a:rPr lang="en-GB" sz="2000" dirty="0"/>
              <a:t>			</a:t>
            </a:r>
            <a:r>
              <a:rPr lang="en-GB" sz="1800" dirty="0"/>
              <a:t>e.g. … select fill tool, click over triangle</a:t>
            </a:r>
            <a:r>
              <a:rPr lang="en-GB" sz="2000" dirty="0"/>
              <a:t> </a:t>
            </a:r>
          </a:p>
          <a:p>
            <a:pPr>
              <a:lnSpc>
                <a:spcPct val="90000"/>
              </a:lnSpc>
              <a:buFontTx/>
              <a:buNone/>
              <a:tabLst>
                <a:tab pos="1338263" algn="l"/>
                <a:tab pos="2282825" algn="l"/>
              </a:tabLst>
            </a:pPr>
            <a:endParaRPr lang="en-GB" sz="1200" dirty="0"/>
          </a:p>
          <a:p>
            <a:pPr>
              <a:lnSpc>
                <a:spcPct val="90000"/>
              </a:lnSpc>
              <a:buFontTx/>
              <a:buNone/>
              <a:tabLst>
                <a:tab pos="1338263" algn="l"/>
                <a:tab pos="2282825" algn="l"/>
              </a:tabLst>
            </a:pPr>
            <a:r>
              <a:rPr lang="en-GB" sz="2400" dirty="0"/>
              <a:t>Note …</a:t>
            </a:r>
          </a:p>
          <a:p>
            <a:pPr lvl="1">
              <a:lnSpc>
                <a:spcPct val="90000"/>
              </a:lnSpc>
              <a:tabLst>
                <a:tab pos="1338263" algn="l"/>
                <a:tab pos="2282825" algn="l"/>
              </a:tabLst>
            </a:pPr>
            <a:r>
              <a:rPr lang="en-GB" sz="2000" dirty="0"/>
              <a:t>traditional interaction …</a:t>
            </a:r>
          </a:p>
          <a:p>
            <a:pPr lvl="1">
              <a:lnSpc>
                <a:spcPct val="90000"/>
              </a:lnSpc>
              <a:tabLst>
                <a:tab pos="1338263" algn="l"/>
                <a:tab pos="2282825" algn="l"/>
              </a:tabLst>
            </a:pPr>
            <a:r>
              <a:rPr lang="en-GB" sz="2000" dirty="0"/>
              <a:t>use of terms differs a lot especially task/goal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Domain or Problem Domain</a:t>
            </a:r>
            <a:endParaRPr lang="en-US" dirty="0"/>
          </a:p>
        </p:txBody>
      </p:sp>
      <p:sp>
        <p:nvSpPr>
          <p:cNvPr id="3" name="Content Placeholder 2"/>
          <p:cNvSpPr>
            <a:spLocks noGrp="1"/>
          </p:cNvSpPr>
          <p:nvPr>
            <p:ph idx="1"/>
          </p:nvPr>
        </p:nvSpPr>
        <p:spPr/>
        <p:txBody>
          <a:bodyPr/>
          <a:lstStyle/>
          <a:p>
            <a:pPr algn="just"/>
            <a:r>
              <a:rPr lang="en-US" sz="2400" dirty="0" smtClean="0"/>
              <a:t>A </a:t>
            </a:r>
            <a:r>
              <a:rPr lang="en-US" sz="2400" b="1" dirty="0" smtClean="0"/>
              <a:t>problem domain</a:t>
            </a:r>
            <a:r>
              <a:rPr lang="en-US" sz="2400" dirty="0" smtClean="0"/>
              <a:t> is the area of expertise or application that needs to be examined to solve a problem. </a:t>
            </a:r>
          </a:p>
          <a:p>
            <a:pPr algn="just"/>
            <a:r>
              <a:rPr lang="en-US" sz="2400" dirty="0" smtClean="0"/>
              <a:t>A problem domain is simply looking at only the topics of an individual's interest, and excluding everything else.</a:t>
            </a:r>
          </a:p>
          <a:p>
            <a:pPr lvl="1" algn="just"/>
            <a:r>
              <a:rPr lang="en-US" sz="2000" dirty="0" smtClean="0"/>
              <a:t>For example, when developing a system to measure good practice in medicine, carpet drawings at hospitals would not be included in the problem domain. In this example the domain refers to relevant topics solely within the delimited area of interest: medicine.</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a:t>
            </a:r>
            <a:endParaRPr lang="en-US" dirty="0"/>
          </a:p>
        </p:txBody>
      </p:sp>
      <p:sp>
        <p:nvSpPr>
          <p:cNvPr id="3" name="Content Placeholder 2"/>
          <p:cNvSpPr>
            <a:spLocks noGrp="1"/>
          </p:cNvSpPr>
          <p:nvPr>
            <p:ph idx="1"/>
          </p:nvPr>
        </p:nvSpPr>
        <p:spPr/>
        <p:txBody>
          <a:bodyPr/>
          <a:lstStyle/>
          <a:p>
            <a:r>
              <a:rPr lang="en-US" dirty="0" smtClean="0"/>
              <a:t>A </a:t>
            </a:r>
            <a:r>
              <a:rPr lang="en-US" b="1" dirty="0" smtClean="0"/>
              <a:t>goal</a:t>
            </a:r>
            <a:r>
              <a:rPr lang="en-US" dirty="0" smtClean="0"/>
              <a:t> is a desired result a person or a system envisions, plans and commits to achieve a personal or organizational desired end-point in some sort of assumed development. </a:t>
            </a:r>
          </a:p>
          <a:p>
            <a:r>
              <a:rPr lang="en-US" dirty="0" smtClean="0"/>
              <a:t>Many people endeavor to reach goals within a finite time by setting </a:t>
            </a:r>
          </a:p>
          <a:p>
            <a:pPr>
              <a:buNone/>
            </a:pPr>
            <a:r>
              <a:rPr lang="en-US" dirty="0" smtClean="0"/>
              <a:t>	deadlines.</a:t>
            </a:r>
            <a:endParaRPr lang="en-US" dirty="0"/>
          </a:p>
        </p:txBody>
      </p:sp>
      <p:pic>
        <p:nvPicPr>
          <p:cNvPr id="7" name="Picture 6" descr="SettingGoals.jpg"/>
          <p:cNvPicPr>
            <a:picLocks noChangeAspect="1"/>
          </p:cNvPicPr>
          <p:nvPr/>
        </p:nvPicPr>
        <p:blipFill>
          <a:blip r:embed="rId2" cstate="print"/>
          <a:stretch>
            <a:fillRect/>
          </a:stretch>
        </p:blipFill>
        <p:spPr>
          <a:xfrm>
            <a:off x="6360160" y="4770120"/>
            <a:ext cx="2783840" cy="208788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a:t>
            </a:r>
            <a:endParaRPr lang="en-US" dirty="0"/>
          </a:p>
        </p:txBody>
      </p:sp>
      <p:sp>
        <p:nvSpPr>
          <p:cNvPr id="3" name="Content Placeholder 2"/>
          <p:cNvSpPr>
            <a:spLocks noGrp="1"/>
          </p:cNvSpPr>
          <p:nvPr>
            <p:ph idx="1"/>
          </p:nvPr>
        </p:nvSpPr>
        <p:spPr/>
        <p:txBody>
          <a:bodyPr/>
          <a:lstStyle/>
          <a:p>
            <a:pPr algn="just"/>
            <a:r>
              <a:rPr lang="en-US" sz="2800" dirty="0" smtClean="0"/>
              <a:t>A </a:t>
            </a:r>
            <a:r>
              <a:rPr lang="en-US" sz="2800" b="1" dirty="0" smtClean="0"/>
              <a:t>task</a:t>
            </a:r>
            <a:r>
              <a:rPr lang="en-US" sz="2800" dirty="0" smtClean="0"/>
              <a:t> is an activity that needs to be accomplished within a defined period of time or by a deadline to work towards work-related goals. </a:t>
            </a:r>
          </a:p>
          <a:p>
            <a:pPr algn="just"/>
            <a:r>
              <a:rPr lang="en-US" sz="2800" dirty="0" smtClean="0"/>
              <a:t>A task can be broken down into assignments which should also have a defined start and end date or a deadline for completion.</a:t>
            </a:r>
            <a:endParaRPr lang="en-US" sz="2800" dirty="0"/>
          </a:p>
        </p:txBody>
      </p:sp>
      <p:pic>
        <p:nvPicPr>
          <p:cNvPr id="4" name="Picture 3" descr="index.jpg"/>
          <p:cNvPicPr>
            <a:picLocks noChangeAspect="1"/>
          </p:cNvPicPr>
          <p:nvPr/>
        </p:nvPicPr>
        <p:blipFill>
          <a:blip r:embed="rId3" cstate="print"/>
          <a:stretch>
            <a:fillRect/>
          </a:stretch>
        </p:blipFill>
        <p:spPr>
          <a:xfrm>
            <a:off x="6553200" y="4724400"/>
            <a:ext cx="2133600" cy="213360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GB"/>
              <a:t>Donald Norman’s model</a:t>
            </a:r>
          </a:p>
        </p:txBody>
      </p:sp>
      <p:sp>
        <p:nvSpPr>
          <p:cNvPr id="73731" name="Rectangle 3"/>
          <p:cNvSpPr>
            <a:spLocks noGrp="1" noChangeArrowheads="1"/>
          </p:cNvSpPr>
          <p:nvPr>
            <p:ph type="body" idx="1"/>
          </p:nvPr>
        </p:nvSpPr>
        <p:spPr/>
        <p:txBody>
          <a:bodyPr/>
          <a:lstStyle/>
          <a:p>
            <a:pPr>
              <a:lnSpc>
                <a:spcPct val="90000"/>
              </a:lnSpc>
            </a:pPr>
            <a:r>
              <a:rPr lang="en-GB" sz="2400"/>
              <a:t>Seven stages</a:t>
            </a:r>
          </a:p>
          <a:p>
            <a:pPr lvl="1">
              <a:lnSpc>
                <a:spcPct val="90000"/>
              </a:lnSpc>
            </a:pPr>
            <a:r>
              <a:rPr lang="en-GB" sz="2000"/>
              <a:t>user establishes the goal</a:t>
            </a:r>
          </a:p>
          <a:p>
            <a:pPr lvl="1">
              <a:lnSpc>
                <a:spcPct val="90000"/>
              </a:lnSpc>
            </a:pPr>
            <a:r>
              <a:rPr lang="en-GB" sz="2000"/>
              <a:t>formulates intention</a:t>
            </a:r>
          </a:p>
          <a:p>
            <a:pPr lvl="1">
              <a:lnSpc>
                <a:spcPct val="90000"/>
              </a:lnSpc>
            </a:pPr>
            <a:r>
              <a:rPr lang="en-GB" sz="2000"/>
              <a:t>specifies actions at interface</a:t>
            </a:r>
          </a:p>
          <a:p>
            <a:pPr lvl="1">
              <a:lnSpc>
                <a:spcPct val="90000"/>
              </a:lnSpc>
            </a:pPr>
            <a:r>
              <a:rPr lang="en-GB" sz="2000"/>
              <a:t>executes action</a:t>
            </a:r>
          </a:p>
          <a:p>
            <a:pPr lvl="1">
              <a:lnSpc>
                <a:spcPct val="90000"/>
              </a:lnSpc>
            </a:pPr>
            <a:r>
              <a:rPr lang="en-GB" sz="2000"/>
              <a:t>perceives system state</a:t>
            </a:r>
          </a:p>
          <a:p>
            <a:pPr lvl="1">
              <a:lnSpc>
                <a:spcPct val="90000"/>
              </a:lnSpc>
            </a:pPr>
            <a:r>
              <a:rPr lang="en-GB" sz="2000"/>
              <a:t>interprets system state</a:t>
            </a:r>
          </a:p>
          <a:p>
            <a:pPr lvl="1">
              <a:lnSpc>
                <a:spcPct val="90000"/>
              </a:lnSpc>
            </a:pPr>
            <a:r>
              <a:rPr lang="en-GB" sz="2000"/>
              <a:t>evaluates system state with respect to goal</a:t>
            </a:r>
          </a:p>
          <a:p>
            <a:pPr>
              <a:lnSpc>
                <a:spcPct val="90000"/>
              </a:lnSpc>
            </a:pPr>
            <a:endParaRPr lang="en-GB" sz="2400"/>
          </a:p>
          <a:p>
            <a:pPr>
              <a:lnSpc>
                <a:spcPct val="90000"/>
              </a:lnSpc>
            </a:pPr>
            <a:r>
              <a:rPr lang="en-GB" sz="2400"/>
              <a:t>Norman’s model concentrates on user’s view of the interface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762000"/>
            <a:ext cx="6858000" cy="1143000"/>
          </a:xfrm>
        </p:spPr>
        <p:txBody>
          <a:bodyPr/>
          <a:lstStyle/>
          <a:p>
            <a:r>
              <a:rPr lang="en-US">
                <a:solidFill>
                  <a:schemeClr val="tx1"/>
                </a:solidFill>
              </a:rPr>
              <a:t>execution/evaluation loop</a:t>
            </a:r>
            <a:endParaRPr lang="en-US"/>
          </a:p>
        </p:txBody>
      </p:sp>
      <p:sp>
        <p:nvSpPr>
          <p:cNvPr id="31747" name="Rectangle 3"/>
          <p:cNvSpPr>
            <a:spLocks noGrp="1" noChangeArrowheads="1"/>
          </p:cNvSpPr>
          <p:nvPr>
            <p:ph type="body" idx="1"/>
          </p:nvPr>
        </p:nvSpPr>
        <p:spPr/>
        <p:txBody>
          <a:bodyPr/>
          <a:lstStyle/>
          <a:p>
            <a:pPr>
              <a:lnSpc>
                <a:spcPct val="90000"/>
              </a:lnSpc>
            </a:pPr>
            <a:endParaRPr lang="en-GB" sz="1800" dirty="0"/>
          </a:p>
          <a:p>
            <a:pPr>
              <a:lnSpc>
                <a:spcPct val="90000"/>
              </a:lnSpc>
            </a:pPr>
            <a:endParaRPr lang="en-GB" sz="1800" dirty="0"/>
          </a:p>
          <a:p>
            <a:pPr>
              <a:lnSpc>
                <a:spcPct val="90000"/>
              </a:lnSpc>
            </a:pPr>
            <a:endParaRPr lang="en-GB" sz="1800" dirty="0"/>
          </a:p>
          <a:p>
            <a:pPr lvl="2">
              <a:lnSpc>
                <a:spcPct val="90000"/>
              </a:lnSpc>
            </a:pPr>
            <a:endParaRPr lang="en-GB" sz="1800" dirty="0"/>
          </a:p>
          <a:p>
            <a:pPr lvl="2">
              <a:lnSpc>
                <a:spcPct val="90000"/>
              </a:lnSpc>
            </a:pPr>
            <a:endParaRPr lang="en-GB" sz="1800" dirty="0"/>
          </a:p>
          <a:p>
            <a:pPr lvl="2">
              <a:lnSpc>
                <a:spcPct val="90000"/>
              </a:lnSpc>
            </a:pPr>
            <a:endParaRPr lang="en-GB" sz="1800" dirty="0" smtClean="0"/>
          </a:p>
          <a:p>
            <a:pPr lvl="2">
              <a:lnSpc>
                <a:spcPct val="90000"/>
              </a:lnSpc>
            </a:pPr>
            <a:r>
              <a:rPr lang="en-GB" sz="1800" dirty="0" smtClean="0"/>
              <a:t>user </a:t>
            </a:r>
            <a:r>
              <a:rPr lang="en-GB" sz="1800" dirty="0"/>
              <a:t>establishes the goal</a:t>
            </a:r>
          </a:p>
          <a:p>
            <a:pPr lvl="2">
              <a:lnSpc>
                <a:spcPct val="90000"/>
              </a:lnSpc>
            </a:pPr>
            <a:r>
              <a:rPr lang="en-GB" sz="1800" dirty="0"/>
              <a:t>formulates intention</a:t>
            </a:r>
          </a:p>
          <a:p>
            <a:pPr lvl="2">
              <a:lnSpc>
                <a:spcPct val="90000"/>
              </a:lnSpc>
            </a:pPr>
            <a:r>
              <a:rPr lang="en-GB" sz="1800" dirty="0"/>
              <a:t>specifies actions at interface</a:t>
            </a:r>
          </a:p>
          <a:p>
            <a:pPr lvl="2">
              <a:lnSpc>
                <a:spcPct val="90000"/>
              </a:lnSpc>
            </a:pPr>
            <a:r>
              <a:rPr lang="en-GB" sz="1800" dirty="0"/>
              <a:t>executes action</a:t>
            </a:r>
          </a:p>
          <a:p>
            <a:pPr lvl="2">
              <a:lnSpc>
                <a:spcPct val="90000"/>
              </a:lnSpc>
            </a:pPr>
            <a:r>
              <a:rPr lang="en-GB" sz="1800" dirty="0"/>
              <a:t>perceives system state</a:t>
            </a:r>
          </a:p>
          <a:p>
            <a:pPr lvl="2">
              <a:lnSpc>
                <a:spcPct val="90000"/>
              </a:lnSpc>
            </a:pPr>
            <a:r>
              <a:rPr lang="en-GB" sz="1800" dirty="0"/>
              <a:t>interprets system state</a:t>
            </a:r>
          </a:p>
          <a:p>
            <a:pPr lvl="2">
              <a:lnSpc>
                <a:spcPct val="90000"/>
              </a:lnSpc>
            </a:pPr>
            <a:r>
              <a:rPr lang="en-GB" sz="1800" dirty="0"/>
              <a:t>evaluates system state with respect to goal</a:t>
            </a:r>
          </a:p>
          <a:p>
            <a:pPr lvl="2">
              <a:lnSpc>
                <a:spcPct val="90000"/>
              </a:lnSpc>
            </a:pPr>
            <a:endParaRPr lang="en-GB" sz="1800" dirty="0"/>
          </a:p>
        </p:txBody>
      </p:sp>
      <p:grpSp>
        <p:nvGrpSpPr>
          <p:cNvPr id="2" name="Group 4"/>
          <p:cNvGrpSpPr>
            <a:grpSpLocks/>
          </p:cNvGrpSpPr>
          <p:nvPr/>
        </p:nvGrpSpPr>
        <p:grpSpPr bwMode="auto">
          <a:xfrm>
            <a:off x="1733550" y="1752600"/>
            <a:ext cx="5734050" cy="1600200"/>
            <a:chOff x="1968" y="3120"/>
            <a:chExt cx="3612" cy="1008"/>
          </a:xfrm>
        </p:grpSpPr>
        <p:sp>
          <p:nvSpPr>
            <p:cNvPr id="31749" name="Text Box 5"/>
            <p:cNvSpPr txBox="1">
              <a:spLocks noChangeArrowheads="1"/>
            </p:cNvSpPr>
            <p:nvPr/>
          </p:nvSpPr>
          <p:spPr bwMode="auto">
            <a:xfrm>
              <a:off x="3361" y="3840"/>
              <a:ext cx="724" cy="288"/>
            </a:xfrm>
            <a:prstGeom prst="rect">
              <a:avLst/>
            </a:prstGeom>
            <a:noFill/>
            <a:ln w="9525">
              <a:noFill/>
              <a:miter lim="800000"/>
              <a:headEnd/>
              <a:tailEnd/>
            </a:ln>
            <a:effectLst/>
          </p:spPr>
          <p:txBody>
            <a:bodyPr wrap="none">
              <a:spAutoFit/>
            </a:bodyPr>
            <a:lstStyle/>
            <a:p>
              <a:r>
                <a:rPr lang="en-GB" sz="2400">
                  <a:latin typeface="Arial" charset="0"/>
                </a:rPr>
                <a:t>system</a:t>
              </a:r>
            </a:p>
          </p:txBody>
        </p:sp>
        <p:sp>
          <p:nvSpPr>
            <p:cNvPr id="31750" name="Text Box 6"/>
            <p:cNvSpPr txBox="1">
              <a:spLocks noChangeArrowheads="1"/>
            </p:cNvSpPr>
            <p:nvPr/>
          </p:nvSpPr>
          <p:spPr bwMode="auto">
            <a:xfrm>
              <a:off x="4587" y="3504"/>
              <a:ext cx="993" cy="288"/>
            </a:xfrm>
            <a:prstGeom prst="rect">
              <a:avLst/>
            </a:prstGeom>
            <a:noFill/>
            <a:ln w="9525">
              <a:noFill/>
              <a:miter lim="800000"/>
              <a:headEnd/>
              <a:tailEnd/>
            </a:ln>
            <a:effectLst/>
          </p:spPr>
          <p:txBody>
            <a:bodyPr wrap="none">
              <a:spAutoFit/>
            </a:bodyPr>
            <a:lstStyle/>
            <a:p>
              <a:r>
                <a:rPr lang="en-GB" sz="2400">
                  <a:latin typeface="Arial" charset="0"/>
                </a:rPr>
                <a:t>evaluation</a:t>
              </a:r>
            </a:p>
          </p:txBody>
        </p:sp>
        <p:sp>
          <p:nvSpPr>
            <p:cNvPr id="31751" name="Text Box 7"/>
            <p:cNvSpPr txBox="1">
              <a:spLocks noChangeArrowheads="1"/>
            </p:cNvSpPr>
            <p:nvPr/>
          </p:nvSpPr>
          <p:spPr bwMode="auto">
            <a:xfrm>
              <a:off x="1968" y="3504"/>
              <a:ext cx="939" cy="288"/>
            </a:xfrm>
            <a:prstGeom prst="rect">
              <a:avLst/>
            </a:prstGeom>
            <a:noFill/>
            <a:ln w="9525">
              <a:noFill/>
              <a:miter lim="800000"/>
              <a:headEnd/>
              <a:tailEnd/>
            </a:ln>
            <a:effectLst/>
          </p:spPr>
          <p:txBody>
            <a:bodyPr wrap="none">
              <a:spAutoFit/>
            </a:bodyPr>
            <a:lstStyle/>
            <a:p>
              <a:r>
                <a:rPr lang="en-GB" sz="2400">
                  <a:latin typeface="Arial" charset="0"/>
                </a:rPr>
                <a:t>execution</a:t>
              </a:r>
            </a:p>
          </p:txBody>
        </p:sp>
        <p:grpSp>
          <p:nvGrpSpPr>
            <p:cNvPr id="3" name="Group 8"/>
            <p:cNvGrpSpPr>
              <a:grpSpLocks/>
            </p:cNvGrpSpPr>
            <p:nvPr/>
          </p:nvGrpSpPr>
          <p:grpSpPr bwMode="auto">
            <a:xfrm>
              <a:off x="2955" y="3216"/>
              <a:ext cx="1536" cy="816"/>
              <a:chOff x="1680" y="1104"/>
              <a:chExt cx="1536" cy="816"/>
            </a:xfrm>
          </p:grpSpPr>
          <p:sp>
            <p:nvSpPr>
              <p:cNvPr id="31753" name="AutoShape 9"/>
              <p:cNvSpPr>
                <a:spLocks noChangeArrowheads="1"/>
              </p:cNvSpPr>
              <p:nvPr/>
            </p:nvSpPr>
            <p:spPr bwMode="auto">
              <a:xfrm>
                <a:off x="1680" y="1152"/>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1754" name="AutoShape 10"/>
              <p:cNvSpPr>
                <a:spLocks noChangeArrowheads="1"/>
              </p:cNvSpPr>
              <p:nvPr/>
            </p:nvSpPr>
            <p:spPr bwMode="auto">
              <a:xfrm flipH="1" flipV="1">
                <a:off x="2832" y="1104"/>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grpSp>
        <p:sp>
          <p:nvSpPr>
            <p:cNvPr id="31755" name="Text Box 11"/>
            <p:cNvSpPr txBox="1">
              <a:spLocks noChangeArrowheads="1"/>
            </p:cNvSpPr>
            <p:nvPr/>
          </p:nvSpPr>
          <p:spPr bwMode="auto">
            <a:xfrm>
              <a:off x="3504" y="3120"/>
              <a:ext cx="480" cy="288"/>
            </a:xfrm>
            <a:prstGeom prst="rect">
              <a:avLst/>
            </a:prstGeom>
            <a:noFill/>
            <a:ln w="9525">
              <a:noFill/>
              <a:miter lim="800000"/>
              <a:headEnd/>
              <a:tailEnd/>
            </a:ln>
            <a:effectLst/>
          </p:spPr>
          <p:txBody>
            <a:bodyPr wrap="none">
              <a:spAutoFit/>
            </a:bodyPr>
            <a:lstStyle/>
            <a:p>
              <a:r>
                <a:rPr lang="en-GB" sz="2400">
                  <a:latin typeface="Arial" charset="0"/>
                </a:rPr>
                <a:t>goal</a:t>
              </a:r>
            </a:p>
          </p:txBody>
        </p:sp>
      </p:grpSp>
      <p:pic>
        <p:nvPicPr>
          <p:cNvPr id="12" name="Picture 11" descr="istock_000005141035xsmall.jpg"/>
          <p:cNvPicPr>
            <a:picLocks noChangeAspect="1"/>
          </p:cNvPicPr>
          <p:nvPr/>
        </p:nvPicPr>
        <p:blipFill>
          <a:blip r:embed="rId3" cstate="print"/>
          <a:stretch>
            <a:fillRect/>
          </a:stretch>
        </p:blipFill>
        <p:spPr>
          <a:xfrm>
            <a:off x="6172200" y="4902320"/>
            <a:ext cx="2971799" cy="195568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762000"/>
            <a:ext cx="6858000" cy="1143000"/>
          </a:xfrm>
        </p:spPr>
        <p:txBody>
          <a:bodyPr/>
          <a:lstStyle/>
          <a:p>
            <a:r>
              <a:rPr lang="en-US">
                <a:solidFill>
                  <a:schemeClr val="tx1"/>
                </a:solidFill>
              </a:rPr>
              <a:t>execution/evaluation loop</a:t>
            </a:r>
            <a:endParaRPr lang="en-US"/>
          </a:p>
        </p:txBody>
      </p:sp>
      <p:sp>
        <p:nvSpPr>
          <p:cNvPr id="32771" name="Rectangle 3"/>
          <p:cNvSpPr>
            <a:spLocks noGrp="1" noChangeArrowheads="1"/>
          </p:cNvSpPr>
          <p:nvPr>
            <p:ph type="body" idx="1"/>
          </p:nvPr>
        </p:nvSpPr>
        <p:spPr/>
        <p:txBody>
          <a:bodyPr/>
          <a:lstStyle/>
          <a:p>
            <a:pPr>
              <a:lnSpc>
                <a:spcPct val="90000"/>
              </a:lnSpc>
            </a:pPr>
            <a:endParaRPr lang="en-GB" sz="1800" dirty="0"/>
          </a:p>
          <a:p>
            <a:pPr>
              <a:lnSpc>
                <a:spcPct val="90000"/>
              </a:lnSpc>
            </a:pPr>
            <a:endParaRPr lang="en-GB" sz="1800" dirty="0"/>
          </a:p>
          <a:p>
            <a:pPr>
              <a:lnSpc>
                <a:spcPct val="90000"/>
              </a:lnSpc>
            </a:pPr>
            <a:endParaRPr lang="en-GB" sz="1800" dirty="0"/>
          </a:p>
          <a:p>
            <a:pPr lvl="2">
              <a:lnSpc>
                <a:spcPct val="90000"/>
              </a:lnSpc>
            </a:pPr>
            <a:endParaRPr lang="en-GB" sz="1800" dirty="0"/>
          </a:p>
          <a:p>
            <a:pPr lvl="2">
              <a:lnSpc>
                <a:spcPct val="90000"/>
              </a:lnSpc>
            </a:pPr>
            <a:endParaRPr lang="en-GB" sz="1800" dirty="0" smtClean="0"/>
          </a:p>
          <a:p>
            <a:pPr lvl="2">
              <a:lnSpc>
                <a:spcPct val="90000"/>
              </a:lnSpc>
            </a:pPr>
            <a:endParaRPr lang="en-GB" sz="1800" dirty="0"/>
          </a:p>
          <a:p>
            <a:pPr lvl="2">
              <a:lnSpc>
                <a:spcPct val="90000"/>
              </a:lnSpc>
            </a:pPr>
            <a:r>
              <a:rPr lang="en-GB" sz="1800" dirty="0"/>
              <a:t>user establishes the goal</a:t>
            </a:r>
          </a:p>
          <a:p>
            <a:pPr lvl="2">
              <a:lnSpc>
                <a:spcPct val="90000"/>
              </a:lnSpc>
            </a:pPr>
            <a:r>
              <a:rPr lang="en-GB" sz="1800" dirty="0">
                <a:solidFill>
                  <a:schemeClr val="folHlink"/>
                </a:solidFill>
              </a:rPr>
              <a:t>formulates intention</a:t>
            </a:r>
          </a:p>
          <a:p>
            <a:pPr lvl="2">
              <a:lnSpc>
                <a:spcPct val="90000"/>
              </a:lnSpc>
            </a:pPr>
            <a:r>
              <a:rPr lang="en-GB" sz="1800" dirty="0">
                <a:solidFill>
                  <a:schemeClr val="folHlink"/>
                </a:solidFill>
              </a:rPr>
              <a:t>specifies actions at interface</a:t>
            </a:r>
          </a:p>
          <a:p>
            <a:pPr lvl="2">
              <a:lnSpc>
                <a:spcPct val="90000"/>
              </a:lnSpc>
            </a:pPr>
            <a:r>
              <a:rPr lang="en-GB" sz="1800" dirty="0">
                <a:solidFill>
                  <a:schemeClr val="folHlink"/>
                </a:solidFill>
              </a:rPr>
              <a:t>executes action</a:t>
            </a:r>
          </a:p>
          <a:p>
            <a:pPr lvl="2">
              <a:lnSpc>
                <a:spcPct val="90000"/>
              </a:lnSpc>
            </a:pPr>
            <a:r>
              <a:rPr lang="en-GB" sz="1800" dirty="0">
                <a:solidFill>
                  <a:schemeClr val="folHlink"/>
                </a:solidFill>
              </a:rPr>
              <a:t>perceives system state</a:t>
            </a:r>
          </a:p>
          <a:p>
            <a:pPr lvl="2">
              <a:lnSpc>
                <a:spcPct val="90000"/>
              </a:lnSpc>
            </a:pPr>
            <a:r>
              <a:rPr lang="en-GB" sz="1800" dirty="0">
                <a:solidFill>
                  <a:schemeClr val="folHlink"/>
                </a:solidFill>
              </a:rPr>
              <a:t>interprets system state</a:t>
            </a:r>
          </a:p>
          <a:p>
            <a:pPr lvl="2">
              <a:lnSpc>
                <a:spcPct val="90000"/>
              </a:lnSpc>
            </a:pPr>
            <a:r>
              <a:rPr lang="en-GB" sz="1800" dirty="0">
                <a:solidFill>
                  <a:schemeClr val="folHlink"/>
                </a:solidFill>
              </a:rPr>
              <a:t>evaluates system state with respect to goal</a:t>
            </a:r>
          </a:p>
        </p:txBody>
      </p:sp>
      <p:grpSp>
        <p:nvGrpSpPr>
          <p:cNvPr id="2" name="Group 4"/>
          <p:cNvGrpSpPr>
            <a:grpSpLocks/>
          </p:cNvGrpSpPr>
          <p:nvPr/>
        </p:nvGrpSpPr>
        <p:grpSpPr bwMode="auto">
          <a:xfrm>
            <a:off x="1733550" y="1752600"/>
            <a:ext cx="5734050" cy="1600200"/>
            <a:chOff x="1968" y="3120"/>
            <a:chExt cx="3612" cy="1008"/>
          </a:xfrm>
        </p:grpSpPr>
        <p:sp>
          <p:nvSpPr>
            <p:cNvPr id="32773" name="Text Box 5"/>
            <p:cNvSpPr txBox="1">
              <a:spLocks noChangeArrowheads="1"/>
            </p:cNvSpPr>
            <p:nvPr/>
          </p:nvSpPr>
          <p:spPr bwMode="auto">
            <a:xfrm>
              <a:off x="3361" y="3840"/>
              <a:ext cx="724" cy="288"/>
            </a:xfrm>
            <a:prstGeom prst="rect">
              <a:avLst/>
            </a:prstGeom>
            <a:noFill/>
            <a:ln w="9525">
              <a:noFill/>
              <a:miter lim="800000"/>
              <a:headEnd/>
              <a:tailEnd/>
            </a:ln>
            <a:effectLst/>
          </p:spPr>
          <p:txBody>
            <a:bodyPr wrap="none">
              <a:spAutoFit/>
            </a:bodyPr>
            <a:lstStyle/>
            <a:p>
              <a:r>
                <a:rPr lang="en-GB" sz="2400">
                  <a:latin typeface="Arial" charset="0"/>
                </a:rPr>
                <a:t>system</a:t>
              </a:r>
            </a:p>
          </p:txBody>
        </p:sp>
        <p:sp>
          <p:nvSpPr>
            <p:cNvPr id="32774" name="Text Box 6"/>
            <p:cNvSpPr txBox="1">
              <a:spLocks noChangeArrowheads="1"/>
            </p:cNvSpPr>
            <p:nvPr/>
          </p:nvSpPr>
          <p:spPr bwMode="auto">
            <a:xfrm>
              <a:off x="4587" y="3504"/>
              <a:ext cx="993" cy="288"/>
            </a:xfrm>
            <a:prstGeom prst="rect">
              <a:avLst/>
            </a:prstGeom>
            <a:noFill/>
            <a:ln w="9525">
              <a:noFill/>
              <a:miter lim="800000"/>
              <a:headEnd/>
              <a:tailEnd/>
            </a:ln>
            <a:effectLst/>
          </p:spPr>
          <p:txBody>
            <a:bodyPr wrap="none">
              <a:spAutoFit/>
            </a:bodyPr>
            <a:lstStyle/>
            <a:p>
              <a:r>
                <a:rPr lang="en-GB" sz="2400">
                  <a:latin typeface="Arial" charset="0"/>
                </a:rPr>
                <a:t>evaluation</a:t>
              </a:r>
            </a:p>
          </p:txBody>
        </p:sp>
        <p:sp>
          <p:nvSpPr>
            <p:cNvPr id="32775" name="Text Box 7"/>
            <p:cNvSpPr txBox="1">
              <a:spLocks noChangeArrowheads="1"/>
            </p:cNvSpPr>
            <p:nvPr/>
          </p:nvSpPr>
          <p:spPr bwMode="auto">
            <a:xfrm>
              <a:off x="1968" y="3504"/>
              <a:ext cx="939" cy="288"/>
            </a:xfrm>
            <a:prstGeom prst="rect">
              <a:avLst/>
            </a:prstGeom>
            <a:noFill/>
            <a:ln w="9525">
              <a:noFill/>
              <a:miter lim="800000"/>
              <a:headEnd/>
              <a:tailEnd/>
            </a:ln>
            <a:effectLst/>
          </p:spPr>
          <p:txBody>
            <a:bodyPr wrap="none">
              <a:spAutoFit/>
            </a:bodyPr>
            <a:lstStyle/>
            <a:p>
              <a:r>
                <a:rPr lang="en-GB" sz="2400">
                  <a:latin typeface="Arial" charset="0"/>
                </a:rPr>
                <a:t>execution</a:t>
              </a:r>
            </a:p>
          </p:txBody>
        </p:sp>
        <p:grpSp>
          <p:nvGrpSpPr>
            <p:cNvPr id="3" name="Group 8"/>
            <p:cNvGrpSpPr>
              <a:grpSpLocks/>
            </p:cNvGrpSpPr>
            <p:nvPr/>
          </p:nvGrpSpPr>
          <p:grpSpPr bwMode="auto">
            <a:xfrm>
              <a:off x="2955" y="3216"/>
              <a:ext cx="1536" cy="816"/>
              <a:chOff x="1680" y="1104"/>
              <a:chExt cx="1536" cy="816"/>
            </a:xfrm>
          </p:grpSpPr>
          <p:sp>
            <p:nvSpPr>
              <p:cNvPr id="32777" name="AutoShape 9"/>
              <p:cNvSpPr>
                <a:spLocks noChangeArrowheads="1"/>
              </p:cNvSpPr>
              <p:nvPr/>
            </p:nvSpPr>
            <p:spPr bwMode="auto">
              <a:xfrm>
                <a:off x="1680" y="1152"/>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2778" name="AutoShape 10"/>
              <p:cNvSpPr>
                <a:spLocks noChangeArrowheads="1"/>
              </p:cNvSpPr>
              <p:nvPr/>
            </p:nvSpPr>
            <p:spPr bwMode="auto">
              <a:xfrm flipH="1" flipV="1">
                <a:off x="2832" y="1104"/>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grpSp>
        <p:sp>
          <p:nvSpPr>
            <p:cNvPr id="32779" name="Text Box 11"/>
            <p:cNvSpPr txBox="1">
              <a:spLocks noChangeArrowheads="1"/>
            </p:cNvSpPr>
            <p:nvPr/>
          </p:nvSpPr>
          <p:spPr bwMode="auto">
            <a:xfrm>
              <a:off x="3504" y="3120"/>
              <a:ext cx="480" cy="288"/>
            </a:xfrm>
            <a:prstGeom prst="rect">
              <a:avLst/>
            </a:prstGeom>
            <a:noFill/>
            <a:ln w="9525">
              <a:noFill/>
              <a:miter lim="800000"/>
              <a:headEnd/>
              <a:tailEnd/>
            </a:ln>
            <a:effectLst/>
          </p:spPr>
          <p:txBody>
            <a:bodyPr wrap="none">
              <a:spAutoFit/>
            </a:bodyPr>
            <a:lstStyle/>
            <a:p>
              <a:r>
                <a:rPr lang="en-GB" sz="2400">
                  <a:latin typeface="Arial" charset="0"/>
                </a:rPr>
                <a:t>goal</a:t>
              </a:r>
            </a:p>
          </p:txBody>
        </p:sp>
      </p:grpSp>
      <p:sp>
        <p:nvSpPr>
          <p:cNvPr id="32780" name="Oval 12"/>
          <p:cNvSpPr>
            <a:spLocks noChangeArrowheads="1"/>
          </p:cNvSpPr>
          <p:nvPr/>
        </p:nvSpPr>
        <p:spPr bwMode="auto">
          <a:xfrm>
            <a:off x="4114800" y="1676400"/>
            <a:ext cx="838200" cy="685800"/>
          </a:xfrm>
          <a:prstGeom prst="ellipse">
            <a:avLst/>
          </a:prstGeom>
          <a:noFill/>
          <a:ln w="38100">
            <a:solidFill>
              <a:srgbClr val="ED181E"/>
            </a:solidFill>
            <a:round/>
            <a:headEnd/>
            <a:tailEnd/>
          </a:ln>
          <a:effectLst/>
        </p:spPr>
        <p:txBody>
          <a:bodyPr wrap="none" anchor="ctr"/>
          <a:lstStyle/>
          <a:p>
            <a:endParaRPr lang="en-US"/>
          </a:p>
        </p:txBody>
      </p:sp>
      <p:sp>
        <p:nvSpPr>
          <p:cNvPr id="32781" name="Rectangle 13"/>
          <p:cNvSpPr>
            <a:spLocks noChangeArrowheads="1"/>
          </p:cNvSpPr>
          <p:nvPr/>
        </p:nvSpPr>
        <p:spPr bwMode="auto">
          <a:xfrm>
            <a:off x="1524000" y="3352800"/>
            <a:ext cx="3581400" cy="381000"/>
          </a:xfrm>
          <a:prstGeom prst="rect">
            <a:avLst/>
          </a:prstGeom>
          <a:noFill/>
          <a:ln w="38100">
            <a:solidFill>
              <a:srgbClr val="ED181E"/>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762000"/>
            <a:ext cx="6858000" cy="1143000"/>
          </a:xfrm>
        </p:spPr>
        <p:txBody>
          <a:bodyPr/>
          <a:lstStyle/>
          <a:p>
            <a:r>
              <a:rPr lang="en-US">
                <a:solidFill>
                  <a:schemeClr val="tx1"/>
                </a:solidFill>
              </a:rPr>
              <a:t>execution/evaluation loop</a:t>
            </a:r>
            <a:endParaRPr lang="en-US"/>
          </a:p>
        </p:txBody>
      </p:sp>
      <p:sp>
        <p:nvSpPr>
          <p:cNvPr id="33795" name="Rectangle 3"/>
          <p:cNvSpPr>
            <a:spLocks noGrp="1" noChangeArrowheads="1"/>
          </p:cNvSpPr>
          <p:nvPr>
            <p:ph type="body" idx="1"/>
          </p:nvPr>
        </p:nvSpPr>
        <p:spPr/>
        <p:txBody>
          <a:bodyPr/>
          <a:lstStyle/>
          <a:p>
            <a:pPr>
              <a:lnSpc>
                <a:spcPct val="90000"/>
              </a:lnSpc>
            </a:pPr>
            <a:endParaRPr lang="en-GB" sz="1800" dirty="0"/>
          </a:p>
          <a:p>
            <a:pPr>
              <a:lnSpc>
                <a:spcPct val="90000"/>
              </a:lnSpc>
            </a:pPr>
            <a:endParaRPr lang="en-GB" sz="1800" dirty="0"/>
          </a:p>
          <a:p>
            <a:pPr>
              <a:lnSpc>
                <a:spcPct val="90000"/>
              </a:lnSpc>
            </a:pPr>
            <a:endParaRPr lang="en-GB" sz="1800" dirty="0"/>
          </a:p>
          <a:p>
            <a:pPr lvl="2">
              <a:lnSpc>
                <a:spcPct val="90000"/>
              </a:lnSpc>
            </a:pPr>
            <a:endParaRPr lang="en-GB" sz="1800" dirty="0"/>
          </a:p>
          <a:p>
            <a:pPr lvl="2">
              <a:lnSpc>
                <a:spcPct val="90000"/>
              </a:lnSpc>
            </a:pPr>
            <a:endParaRPr lang="en-GB" sz="1800" dirty="0">
              <a:solidFill>
                <a:schemeClr val="bg2"/>
              </a:solidFill>
            </a:endParaRPr>
          </a:p>
          <a:p>
            <a:pPr lvl="2">
              <a:lnSpc>
                <a:spcPct val="90000"/>
              </a:lnSpc>
            </a:pPr>
            <a:endParaRPr lang="en-GB" sz="1800" dirty="0" smtClean="0">
              <a:solidFill>
                <a:schemeClr val="bg2"/>
              </a:solidFill>
            </a:endParaRPr>
          </a:p>
          <a:p>
            <a:pPr lvl="2">
              <a:lnSpc>
                <a:spcPct val="90000"/>
              </a:lnSpc>
            </a:pPr>
            <a:r>
              <a:rPr lang="en-GB" sz="1800" dirty="0" smtClean="0">
                <a:solidFill>
                  <a:schemeClr val="bg2"/>
                </a:solidFill>
              </a:rPr>
              <a:t>user </a:t>
            </a:r>
            <a:r>
              <a:rPr lang="en-GB" sz="1800" dirty="0">
                <a:solidFill>
                  <a:schemeClr val="bg2"/>
                </a:solidFill>
              </a:rPr>
              <a:t>establishes the goal</a:t>
            </a:r>
          </a:p>
          <a:p>
            <a:pPr lvl="2">
              <a:lnSpc>
                <a:spcPct val="90000"/>
              </a:lnSpc>
            </a:pPr>
            <a:r>
              <a:rPr lang="en-GB" sz="1800" dirty="0"/>
              <a:t>formulates intention</a:t>
            </a:r>
          </a:p>
          <a:p>
            <a:pPr lvl="2">
              <a:lnSpc>
                <a:spcPct val="90000"/>
              </a:lnSpc>
            </a:pPr>
            <a:r>
              <a:rPr lang="en-GB" sz="1800" dirty="0"/>
              <a:t>specifies actions at interface</a:t>
            </a:r>
          </a:p>
          <a:p>
            <a:pPr lvl="2">
              <a:lnSpc>
                <a:spcPct val="90000"/>
              </a:lnSpc>
            </a:pPr>
            <a:r>
              <a:rPr lang="en-GB" sz="1800" dirty="0"/>
              <a:t>executes action</a:t>
            </a:r>
          </a:p>
          <a:p>
            <a:pPr lvl="2">
              <a:lnSpc>
                <a:spcPct val="90000"/>
              </a:lnSpc>
            </a:pPr>
            <a:r>
              <a:rPr lang="en-GB" sz="1800" dirty="0">
                <a:solidFill>
                  <a:schemeClr val="folHlink"/>
                </a:solidFill>
              </a:rPr>
              <a:t>perceives system state</a:t>
            </a:r>
          </a:p>
          <a:p>
            <a:pPr lvl="2">
              <a:lnSpc>
                <a:spcPct val="90000"/>
              </a:lnSpc>
            </a:pPr>
            <a:r>
              <a:rPr lang="en-GB" sz="1800" dirty="0">
                <a:solidFill>
                  <a:schemeClr val="folHlink"/>
                </a:solidFill>
              </a:rPr>
              <a:t>interprets system state</a:t>
            </a:r>
          </a:p>
          <a:p>
            <a:pPr lvl="2">
              <a:lnSpc>
                <a:spcPct val="90000"/>
              </a:lnSpc>
            </a:pPr>
            <a:r>
              <a:rPr lang="en-GB" sz="1800" dirty="0">
                <a:solidFill>
                  <a:schemeClr val="folHlink"/>
                </a:solidFill>
              </a:rPr>
              <a:t>evaluates system state with respect to goal</a:t>
            </a:r>
          </a:p>
        </p:txBody>
      </p:sp>
      <p:grpSp>
        <p:nvGrpSpPr>
          <p:cNvPr id="2" name="Group 4"/>
          <p:cNvGrpSpPr>
            <a:grpSpLocks/>
          </p:cNvGrpSpPr>
          <p:nvPr/>
        </p:nvGrpSpPr>
        <p:grpSpPr bwMode="auto">
          <a:xfrm>
            <a:off x="1733550" y="1752600"/>
            <a:ext cx="5734050" cy="1600200"/>
            <a:chOff x="1968" y="3120"/>
            <a:chExt cx="3612" cy="1008"/>
          </a:xfrm>
        </p:grpSpPr>
        <p:sp>
          <p:nvSpPr>
            <p:cNvPr id="33797" name="Text Box 5"/>
            <p:cNvSpPr txBox="1">
              <a:spLocks noChangeArrowheads="1"/>
            </p:cNvSpPr>
            <p:nvPr/>
          </p:nvSpPr>
          <p:spPr bwMode="auto">
            <a:xfrm>
              <a:off x="3361" y="3840"/>
              <a:ext cx="724" cy="288"/>
            </a:xfrm>
            <a:prstGeom prst="rect">
              <a:avLst/>
            </a:prstGeom>
            <a:noFill/>
            <a:ln w="9525">
              <a:noFill/>
              <a:miter lim="800000"/>
              <a:headEnd/>
              <a:tailEnd/>
            </a:ln>
            <a:effectLst/>
          </p:spPr>
          <p:txBody>
            <a:bodyPr wrap="none">
              <a:spAutoFit/>
            </a:bodyPr>
            <a:lstStyle/>
            <a:p>
              <a:r>
                <a:rPr lang="en-GB" sz="2400">
                  <a:latin typeface="Arial" charset="0"/>
                </a:rPr>
                <a:t>system</a:t>
              </a:r>
            </a:p>
          </p:txBody>
        </p:sp>
        <p:sp>
          <p:nvSpPr>
            <p:cNvPr id="33798" name="Text Box 6"/>
            <p:cNvSpPr txBox="1">
              <a:spLocks noChangeArrowheads="1"/>
            </p:cNvSpPr>
            <p:nvPr/>
          </p:nvSpPr>
          <p:spPr bwMode="auto">
            <a:xfrm>
              <a:off x="4587" y="3504"/>
              <a:ext cx="993" cy="288"/>
            </a:xfrm>
            <a:prstGeom prst="rect">
              <a:avLst/>
            </a:prstGeom>
            <a:noFill/>
            <a:ln w="9525">
              <a:noFill/>
              <a:miter lim="800000"/>
              <a:headEnd/>
              <a:tailEnd/>
            </a:ln>
            <a:effectLst/>
          </p:spPr>
          <p:txBody>
            <a:bodyPr wrap="none">
              <a:spAutoFit/>
            </a:bodyPr>
            <a:lstStyle/>
            <a:p>
              <a:r>
                <a:rPr lang="en-GB" sz="2400">
                  <a:latin typeface="Arial" charset="0"/>
                </a:rPr>
                <a:t>evaluation</a:t>
              </a:r>
            </a:p>
          </p:txBody>
        </p:sp>
        <p:sp>
          <p:nvSpPr>
            <p:cNvPr id="33799" name="Text Box 7"/>
            <p:cNvSpPr txBox="1">
              <a:spLocks noChangeArrowheads="1"/>
            </p:cNvSpPr>
            <p:nvPr/>
          </p:nvSpPr>
          <p:spPr bwMode="auto">
            <a:xfrm>
              <a:off x="1968" y="3504"/>
              <a:ext cx="939" cy="288"/>
            </a:xfrm>
            <a:prstGeom prst="rect">
              <a:avLst/>
            </a:prstGeom>
            <a:noFill/>
            <a:ln w="9525">
              <a:noFill/>
              <a:miter lim="800000"/>
              <a:headEnd/>
              <a:tailEnd/>
            </a:ln>
            <a:effectLst/>
          </p:spPr>
          <p:txBody>
            <a:bodyPr wrap="none">
              <a:spAutoFit/>
            </a:bodyPr>
            <a:lstStyle/>
            <a:p>
              <a:r>
                <a:rPr lang="en-GB" sz="2400">
                  <a:latin typeface="Arial" charset="0"/>
                </a:rPr>
                <a:t>execution</a:t>
              </a:r>
            </a:p>
          </p:txBody>
        </p:sp>
        <p:grpSp>
          <p:nvGrpSpPr>
            <p:cNvPr id="3" name="Group 8"/>
            <p:cNvGrpSpPr>
              <a:grpSpLocks/>
            </p:cNvGrpSpPr>
            <p:nvPr/>
          </p:nvGrpSpPr>
          <p:grpSpPr bwMode="auto">
            <a:xfrm>
              <a:off x="2955" y="3216"/>
              <a:ext cx="1536" cy="816"/>
              <a:chOff x="1680" y="1104"/>
              <a:chExt cx="1536" cy="816"/>
            </a:xfrm>
          </p:grpSpPr>
          <p:sp>
            <p:nvSpPr>
              <p:cNvPr id="33801" name="AutoShape 9"/>
              <p:cNvSpPr>
                <a:spLocks noChangeArrowheads="1"/>
              </p:cNvSpPr>
              <p:nvPr/>
            </p:nvSpPr>
            <p:spPr bwMode="auto">
              <a:xfrm>
                <a:off x="1680" y="1152"/>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3802" name="AutoShape 10"/>
              <p:cNvSpPr>
                <a:spLocks noChangeArrowheads="1"/>
              </p:cNvSpPr>
              <p:nvPr/>
            </p:nvSpPr>
            <p:spPr bwMode="auto">
              <a:xfrm flipH="1" flipV="1">
                <a:off x="2832" y="1104"/>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grpSp>
        <p:sp>
          <p:nvSpPr>
            <p:cNvPr id="33803" name="Text Box 11"/>
            <p:cNvSpPr txBox="1">
              <a:spLocks noChangeArrowheads="1"/>
            </p:cNvSpPr>
            <p:nvPr/>
          </p:nvSpPr>
          <p:spPr bwMode="auto">
            <a:xfrm>
              <a:off x="3504" y="3120"/>
              <a:ext cx="480" cy="288"/>
            </a:xfrm>
            <a:prstGeom prst="rect">
              <a:avLst/>
            </a:prstGeom>
            <a:noFill/>
            <a:ln w="9525">
              <a:noFill/>
              <a:miter lim="800000"/>
              <a:headEnd/>
              <a:tailEnd/>
            </a:ln>
            <a:effectLst/>
          </p:spPr>
          <p:txBody>
            <a:bodyPr wrap="none">
              <a:spAutoFit/>
            </a:bodyPr>
            <a:lstStyle/>
            <a:p>
              <a:r>
                <a:rPr lang="en-GB" sz="2400">
                  <a:latin typeface="Arial" charset="0"/>
                </a:rPr>
                <a:t>goal</a:t>
              </a:r>
            </a:p>
          </p:txBody>
        </p:sp>
      </p:grpSp>
      <p:sp>
        <p:nvSpPr>
          <p:cNvPr id="33804" name="Oval 12"/>
          <p:cNvSpPr>
            <a:spLocks noChangeArrowheads="1"/>
          </p:cNvSpPr>
          <p:nvPr/>
        </p:nvSpPr>
        <p:spPr bwMode="auto">
          <a:xfrm>
            <a:off x="1676400" y="2286000"/>
            <a:ext cx="1600200" cy="685800"/>
          </a:xfrm>
          <a:prstGeom prst="ellipse">
            <a:avLst/>
          </a:prstGeom>
          <a:noFill/>
          <a:ln w="38100">
            <a:solidFill>
              <a:srgbClr val="ED181E"/>
            </a:solidFill>
            <a:round/>
            <a:headEnd/>
            <a:tailEnd/>
          </a:ln>
          <a:effectLst/>
        </p:spPr>
        <p:txBody>
          <a:bodyPr wrap="none" anchor="ctr"/>
          <a:lstStyle/>
          <a:p>
            <a:endParaRPr lang="en-US"/>
          </a:p>
        </p:txBody>
      </p:sp>
      <p:sp>
        <p:nvSpPr>
          <p:cNvPr id="33805" name="Rectangle 13"/>
          <p:cNvSpPr>
            <a:spLocks noChangeArrowheads="1"/>
          </p:cNvSpPr>
          <p:nvPr/>
        </p:nvSpPr>
        <p:spPr bwMode="auto">
          <a:xfrm>
            <a:off x="1600200" y="3657600"/>
            <a:ext cx="4114800" cy="1066800"/>
          </a:xfrm>
          <a:prstGeom prst="rect">
            <a:avLst/>
          </a:prstGeom>
          <a:noFill/>
          <a:ln w="38100">
            <a:solidFill>
              <a:srgbClr val="ED181E"/>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762000"/>
            <a:ext cx="6858000" cy="1143000"/>
          </a:xfrm>
        </p:spPr>
        <p:txBody>
          <a:bodyPr/>
          <a:lstStyle/>
          <a:p>
            <a:r>
              <a:rPr lang="en-US">
                <a:solidFill>
                  <a:schemeClr val="tx1"/>
                </a:solidFill>
              </a:rPr>
              <a:t>execution/evaluation loop</a:t>
            </a:r>
            <a:endParaRPr lang="en-US"/>
          </a:p>
        </p:txBody>
      </p:sp>
      <p:sp>
        <p:nvSpPr>
          <p:cNvPr id="34819" name="Rectangle 3"/>
          <p:cNvSpPr>
            <a:spLocks noGrp="1" noChangeArrowheads="1"/>
          </p:cNvSpPr>
          <p:nvPr>
            <p:ph type="body" idx="1"/>
          </p:nvPr>
        </p:nvSpPr>
        <p:spPr/>
        <p:txBody>
          <a:bodyPr/>
          <a:lstStyle/>
          <a:p>
            <a:pPr>
              <a:lnSpc>
                <a:spcPct val="90000"/>
              </a:lnSpc>
            </a:pPr>
            <a:endParaRPr lang="en-GB" sz="1800" dirty="0"/>
          </a:p>
          <a:p>
            <a:pPr>
              <a:lnSpc>
                <a:spcPct val="90000"/>
              </a:lnSpc>
            </a:pPr>
            <a:endParaRPr lang="en-GB" sz="1800" dirty="0"/>
          </a:p>
          <a:p>
            <a:pPr>
              <a:lnSpc>
                <a:spcPct val="90000"/>
              </a:lnSpc>
            </a:pPr>
            <a:endParaRPr lang="en-GB" sz="1800" dirty="0"/>
          </a:p>
          <a:p>
            <a:pPr lvl="2">
              <a:lnSpc>
                <a:spcPct val="90000"/>
              </a:lnSpc>
            </a:pPr>
            <a:endParaRPr lang="en-GB" sz="1800" dirty="0"/>
          </a:p>
          <a:p>
            <a:pPr lvl="2">
              <a:lnSpc>
                <a:spcPct val="90000"/>
              </a:lnSpc>
            </a:pPr>
            <a:endParaRPr lang="en-GB" sz="1800" dirty="0">
              <a:solidFill>
                <a:schemeClr val="bg2"/>
              </a:solidFill>
            </a:endParaRPr>
          </a:p>
          <a:p>
            <a:pPr lvl="2">
              <a:lnSpc>
                <a:spcPct val="90000"/>
              </a:lnSpc>
            </a:pPr>
            <a:endParaRPr lang="en-GB" sz="1800" dirty="0" smtClean="0">
              <a:solidFill>
                <a:schemeClr val="bg2"/>
              </a:solidFill>
            </a:endParaRPr>
          </a:p>
          <a:p>
            <a:pPr lvl="2">
              <a:lnSpc>
                <a:spcPct val="90000"/>
              </a:lnSpc>
            </a:pPr>
            <a:r>
              <a:rPr lang="en-GB" sz="1800" dirty="0" smtClean="0">
                <a:solidFill>
                  <a:schemeClr val="bg2"/>
                </a:solidFill>
              </a:rPr>
              <a:t>user </a:t>
            </a:r>
            <a:r>
              <a:rPr lang="en-GB" sz="1800" dirty="0">
                <a:solidFill>
                  <a:schemeClr val="bg2"/>
                </a:solidFill>
              </a:rPr>
              <a:t>establishes the goal</a:t>
            </a:r>
          </a:p>
          <a:p>
            <a:pPr lvl="2">
              <a:lnSpc>
                <a:spcPct val="90000"/>
              </a:lnSpc>
            </a:pPr>
            <a:r>
              <a:rPr lang="en-GB" sz="1800" dirty="0">
                <a:solidFill>
                  <a:schemeClr val="bg2"/>
                </a:solidFill>
              </a:rPr>
              <a:t>formulates intention</a:t>
            </a:r>
          </a:p>
          <a:p>
            <a:pPr lvl="2">
              <a:lnSpc>
                <a:spcPct val="90000"/>
              </a:lnSpc>
            </a:pPr>
            <a:r>
              <a:rPr lang="en-GB" sz="1800" dirty="0">
                <a:solidFill>
                  <a:schemeClr val="bg2"/>
                </a:solidFill>
              </a:rPr>
              <a:t>specifies actions at interface</a:t>
            </a:r>
          </a:p>
          <a:p>
            <a:pPr lvl="2">
              <a:lnSpc>
                <a:spcPct val="90000"/>
              </a:lnSpc>
            </a:pPr>
            <a:r>
              <a:rPr lang="en-GB" sz="1800" dirty="0">
                <a:solidFill>
                  <a:schemeClr val="bg2"/>
                </a:solidFill>
              </a:rPr>
              <a:t>executes action</a:t>
            </a:r>
            <a:endParaRPr lang="en-GB" sz="1800" dirty="0"/>
          </a:p>
          <a:p>
            <a:pPr lvl="2">
              <a:lnSpc>
                <a:spcPct val="90000"/>
              </a:lnSpc>
            </a:pPr>
            <a:r>
              <a:rPr lang="en-GB" sz="1800" dirty="0"/>
              <a:t>perceives system state</a:t>
            </a:r>
          </a:p>
          <a:p>
            <a:pPr lvl="2">
              <a:lnSpc>
                <a:spcPct val="90000"/>
              </a:lnSpc>
            </a:pPr>
            <a:r>
              <a:rPr lang="en-GB" sz="1800" dirty="0"/>
              <a:t>interprets system state</a:t>
            </a:r>
          </a:p>
          <a:p>
            <a:pPr lvl="2">
              <a:lnSpc>
                <a:spcPct val="90000"/>
              </a:lnSpc>
            </a:pPr>
            <a:r>
              <a:rPr lang="en-GB" sz="1800" dirty="0"/>
              <a:t>evaluates system state with respect to goal</a:t>
            </a:r>
          </a:p>
        </p:txBody>
      </p:sp>
      <p:grpSp>
        <p:nvGrpSpPr>
          <p:cNvPr id="2" name="Group 4"/>
          <p:cNvGrpSpPr>
            <a:grpSpLocks/>
          </p:cNvGrpSpPr>
          <p:nvPr/>
        </p:nvGrpSpPr>
        <p:grpSpPr bwMode="auto">
          <a:xfrm>
            <a:off x="1733550" y="1752600"/>
            <a:ext cx="5734050" cy="1600200"/>
            <a:chOff x="1968" y="3120"/>
            <a:chExt cx="3612" cy="1008"/>
          </a:xfrm>
        </p:grpSpPr>
        <p:sp>
          <p:nvSpPr>
            <p:cNvPr id="34821" name="Text Box 5"/>
            <p:cNvSpPr txBox="1">
              <a:spLocks noChangeArrowheads="1"/>
            </p:cNvSpPr>
            <p:nvPr/>
          </p:nvSpPr>
          <p:spPr bwMode="auto">
            <a:xfrm>
              <a:off x="3361" y="3840"/>
              <a:ext cx="724" cy="288"/>
            </a:xfrm>
            <a:prstGeom prst="rect">
              <a:avLst/>
            </a:prstGeom>
            <a:noFill/>
            <a:ln w="9525">
              <a:noFill/>
              <a:miter lim="800000"/>
              <a:headEnd/>
              <a:tailEnd/>
            </a:ln>
            <a:effectLst/>
          </p:spPr>
          <p:txBody>
            <a:bodyPr wrap="none">
              <a:spAutoFit/>
            </a:bodyPr>
            <a:lstStyle/>
            <a:p>
              <a:r>
                <a:rPr lang="en-GB" sz="2400">
                  <a:latin typeface="Arial" charset="0"/>
                </a:rPr>
                <a:t>system</a:t>
              </a:r>
            </a:p>
          </p:txBody>
        </p:sp>
        <p:sp>
          <p:nvSpPr>
            <p:cNvPr id="34822" name="Text Box 6"/>
            <p:cNvSpPr txBox="1">
              <a:spLocks noChangeArrowheads="1"/>
            </p:cNvSpPr>
            <p:nvPr/>
          </p:nvSpPr>
          <p:spPr bwMode="auto">
            <a:xfrm>
              <a:off x="4587" y="3504"/>
              <a:ext cx="993" cy="288"/>
            </a:xfrm>
            <a:prstGeom prst="rect">
              <a:avLst/>
            </a:prstGeom>
            <a:noFill/>
            <a:ln w="9525">
              <a:noFill/>
              <a:miter lim="800000"/>
              <a:headEnd/>
              <a:tailEnd/>
            </a:ln>
            <a:effectLst/>
          </p:spPr>
          <p:txBody>
            <a:bodyPr wrap="none">
              <a:spAutoFit/>
            </a:bodyPr>
            <a:lstStyle/>
            <a:p>
              <a:r>
                <a:rPr lang="en-GB" sz="2400">
                  <a:latin typeface="Arial" charset="0"/>
                </a:rPr>
                <a:t>evaluation</a:t>
              </a:r>
            </a:p>
          </p:txBody>
        </p:sp>
        <p:sp>
          <p:nvSpPr>
            <p:cNvPr id="34823" name="Text Box 7"/>
            <p:cNvSpPr txBox="1">
              <a:spLocks noChangeArrowheads="1"/>
            </p:cNvSpPr>
            <p:nvPr/>
          </p:nvSpPr>
          <p:spPr bwMode="auto">
            <a:xfrm>
              <a:off x="1968" y="3504"/>
              <a:ext cx="939" cy="288"/>
            </a:xfrm>
            <a:prstGeom prst="rect">
              <a:avLst/>
            </a:prstGeom>
            <a:noFill/>
            <a:ln w="9525">
              <a:noFill/>
              <a:miter lim="800000"/>
              <a:headEnd/>
              <a:tailEnd/>
            </a:ln>
            <a:effectLst/>
          </p:spPr>
          <p:txBody>
            <a:bodyPr wrap="none">
              <a:spAutoFit/>
            </a:bodyPr>
            <a:lstStyle/>
            <a:p>
              <a:r>
                <a:rPr lang="en-GB" sz="2400">
                  <a:latin typeface="Arial" charset="0"/>
                </a:rPr>
                <a:t>execution</a:t>
              </a:r>
            </a:p>
          </p:txBody>
        </p:sp>
        <p:grpSp>
          <p:nvGrpSpPr>
            <p:cNvPr id="3" name="Group 8"/>
            <p:cNvGrpSpPr>
              <a:grpSpLocks/>
            </p:cNvGrpSpPr>
            <p:nvPr/>
          </p:nvGrpSpPr>
          <p:grpSpPr bwMode="auto">
            <a:xfrm>
              <a:off x="2955" y="3216"/>
              <a:ext cx="1536" cy="816"/>
              <a:chOff x="1680" y="1104"/>
              <a:chExt cx="1536" cy="816"/>
            </a:xfrm>
          </p:grpSpPr>
          <p:sp>
            <p:nvSpPr>
              <p:cNvPr id="34825" name="AutoShape 9"/>
              <p:cNvSpPr>
                <a:spLocks noChangeArrowheads="1"/>
              </p:cNvSpPr>
              <p:nvPr/>
            </p:nvSpPr>
            <p:spPr bwMode="auto">
              <a:xfrm>
                <a:off x="1680" y="1152"/>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34826" name="AutoShape 10"/>
              <p:cNvSpPr>
                <a:spLocks noChangeArrowheads="1"/>
              </p:cNvSpPr>
              <p:nvPr/>
            </p:nvSpPr>
            <p:spPr bwMode="auto">
              <a:xfrm flipH="1" flipV="1">
                <a:off x="2832" y="1104"/>
                <a:ext cx="384" cy="768"/>
              </a:xfrm>
              <a:prstGeom prst="curvedRightArrow">
                <a:avLst>
                  <a:gd name="adj1" fmla="val 40000"/>
                  <a:gd name="adj2" fmla="val 80000"/>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grpSp>
        <p:sp>
          <p:nvSpPr>
            <p:cNvPr id="34827" name="Text Box 11"/>
            <p:cNvSpPr txBox="1">
              <a:spLocks noChangeArrowheads="1"/>
            </p:cNvSpPr>
            <p:nvPr/>
          </p:nvSpPr>
          <p:spPr bwMode="auto">
            <a:xfrm>
              <a:off x="3504" y="3120"/>
              <a:ext cx="480" cy="288"/>
            </a:xfrm>
            <a:prstGeom prst="rect">
              <a:avLst/>
            </a:prstGeom>
            <a:noFill/>
            <a:ln w="9525">
              <a:noFill/>
              <a:miter lim="800000"/>
              <a:headEnd/>
              <a:tailEnd/>
            </a:ln>
            <a:effectLst/>
          </p:spPr>
          <p:txBody>
            <a:bodyPr wrap="none">
              <a:spAutoFit/>
            </a:bodyPr>
            <a:lstStyle/>
            <a:p>
              <a:r>
                <a:rPr lang="en-GB" sz="2400">
                  <a:latin typeface="Arial" charset="0"/>
                </a:rPr>
                <a:t>goal</a:t>
              </a:r>
            </a:p>
          </p:txBody>
        </p:sp>
      </p:grpSp>
      <p:sp>
        <p:nvSpPr>
          <p:cNvPr id="34828" name="Oval 12"/>
          <p:cNvSpPr>
            <a:spLocks noChangeArrowheads="1"/>
          </p:cNvSpPr>
          <p:nvPr/>
        </p:nvSpPr>
        <p:spPr bwMode="auto">
          <a:xfrm>
            <a:off x="5867400" y="2286000"/>
            <a:ext cx="1600200" cy="685800"/>
          </a:xfrm>
          <a:prstGeom prst="ellipse">
            <a:avLst/>
          </a:prstGeom>
          <a:noFill/>
          <a:ln w="38100">
            <a:solidFill>
              <a:srgbClr val="ED181E"/>
            </a:solidFill>
            <a:round/>
            <a:headEnd/>
            <a:tailEnd/>
          </a:ln>
          <a:effectLst/>
        </p:spPr>
        <p:txBody>
          <a:bodyPr wrap="none" anchor="ctr"/>
          <a:lstStyle/>
          <a:p>
            <a:endParaRPr lang="en-US"/>
          </a:p>
        </p:txBody>
      </p:sp>
      <p:sp>
        <p:nvSpPr>
          <p:cNvPr id="34829" name="Rectangle 13"/>
          <p:cNvSpPr>
            <a:spLocks noChangeArrowheads="1"/>
          </p:cNvSpPr>
          <p:nvPr/>
        </p:nvSpPr>
        <p:spPr bwMode="auto">
          <a:xfrm>
            <a:off x="1600200" y="4648200"/>
            <a:ext cx="5943600" cy="1066800"/>
          </a:xfrm>
          <a:prstGeom prst="rect">
            <a:avLst/>
          </a:prstGeom>
          <a:noFill/>
          <a:ln w="38100">
            <a:solidFill>
              <a:srgbClr val="ED181E"/>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GB"/>
              <a:t>Using Norman’s model</a:t>
            </a:r>
          </a:p>
        </p:txBody>
      </p:sp>
      <p:sp>
        <p:nvSpPr>
          <p:cNvPr id="74755" name="Rectangle 3"/>
          <p:cNvSpPr>
            <a:spLocks noGrp="1" noChangeArrowheads="1"/>
          </p:cNvSpPr>
          <p:nvPr>
            <p:ph type="body" idx="1"/>
          </p:nvPr>
        </p:nvSpPr>
        <p:spPr/>
        <p:txBody>
          <a:bodyPr/>
          <a:lstStyle/>
          <a:p>
            <a:pPr>
              <a:buFontTx/>
              <a:buNone/>
              <a:tabLst>
                <a:tab pos="1801813" algn="l"/>
                <a:tab pos="2471738" algn="l"/>
              </a:tabLst>
            </a:pPr>
            <a:r>
              <a:rPr lang="en-GB" sz="2400"/>
              <a:t>Some systems are harder to use than others</a:t>
            </a:r>
          </a:p>
          <a:p>
            <a:pPr>
              <a:buFontTx/>
              <a:buNone/>
              <a:tabLst>
                <a:tab pos="1801813" algn="l"/>
                <a:tab pos="2471738" algn="l"/>
              </a:tabLst>
            </a:pPr>
            <a:endParaRPr lang="en-GB" sz="2400"/>
          </a:p>
          <a:p>
            <a:pPr>
              <a:buFontTx/>
              <a:buNone/>
              <a:tabLst>
                <a:tab pos="1801813" algn="l"/>
                <a:tab pos="2471738" algn="l"/>
              </a:tabLst>
            </a:pPr>
            <a:r>
              <a:rPr lang="en-GB" sz="2400"/>
              <a:t>Gulf of Execution</a:t>
            </a:r>
          </a:p>
          <a:p>
            <a:pPr lvl="1">
              <a:buFontTx/>
              <a:buNone/>
              <a:tabLst>
                <a:tab pos="1801813" algn="l"/>
                <a:tab pos="2471738" algn="l"/>
              </a:tabLst>
            </a:pPr>
            <a:r>
              <a:rPr lang="en-GB" sz="2000"/>
              <a:t>	user’s formulation of actions </a:t>
            </a:r>
            <a:br>
              <a:rPr lang="en-GB" sz="2000"/>
            </a:br>
            <a:r>
              <a:rPr lang="en-GB" sz="2000"/>
              <a:t>	</a:t>
            </a:r>
            <a:r>
              <a:rPr lang="en-GB" sz="2800"/>
              <a:t>≠	</a:t>
            </a:r>
            <a:r>
              <a:rPr lang="en-GB" sz="2000"/>
              <a:t>actions allowed by the system</a:t>
            </a:r>
          </a:p>
          <a:p>
            <a:pPr>
              <a:buFontTx/>
              <a:buNone/>
              <a:tabLst>
                <a:tab pos="1801813" algn="l"/>
                <a:tab pos="2471738" algn="l"/>
              </a:tabLst>
            </a:pPr>
            <a:endParaRPr lang="en-GB" sz="2400"/>
          </a:p>
          <a:p>
            <a:pPr>
              <a:buFontTx/>
              <a:buNone/>
              <a:tabLst>
                <a:tab pos="1801813" algn="l"/>
                <a:tab pos="2471738" algn="l"/>
              </a:tabLst>
            </a:pPr>
            <a:r>
              <a:rPr lang="en-GB" sz="2400"/>
              <a:t>Gulf of Evaluation</a:t>
            </a:r>
          </a:p>
          <a:p>
            <a:pPr lvl="1">
              <a:buFontTx/>
              <a:buNone/>
              <a:tabLst>
                <a:tab pos="1801813" algn="l"/>
                <a:tab pos="2471738" algn="l"/>
              </a:tabLst>
            </a:pPr>
            <a:r>
              <a:rPr lang="en-GB" sz="2000"/>
              <a:t>	user’s expectation of changed system state</a:t>
            </a:r>
            <a:br>
              <a:rPr lang="en-GB" sz="2000"/>
            </a:br>
            <a:r>
              <a:rPr lang="en-GB" sz="2000"/>
              <a:t>	</a:t>
            </a:r>
            <a:r>
              <a:rPr lang="en-GB" sz="2800"/>
              <a:t>≠	</a:t>
            </a:r>
            <a:r>
              <a:rPr lang="en-GB" sz="2000"/>
              <a:t>actual presentation of this state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GB" sz="3200" dirty="0"/>
              <a:t>Human error - slips and mistakes</a:t>
            </a:r>
          </a:p>
        </p:txBody>
      </p:sp>
      <p:sp>
        <p:nvSpPr>
          <p:cNvPr id="105475" name="Rectangle 3"/>
          <p:cNvSpPr>
            <a:spLocks noGrp="1" noChangeArrowheads="1"/>
          </p:cNvSpPr>
          <p:nvPr>
            <p:ph type="body" idx="1"/>
          </p:nvPr>
        </p:nvSpPr>
        <p:spPr>
          <a:xfrm>
            <a:off x="533400" y="1676400"/>
            <a:ext cx="7772400" cy="4343400"/>
          </a:xfrm>
        </p:spPr>
        <p:txBody>
          <a:bodyPr/>
          <a:lstStyle/>
          <a:p>
            <a:pPr>
              <a:lnSpc>
                <a:spcPct val="90000"/>
              </a:lnSpc>
              <a:buFontTx/>
              <a:buNone/>
            </a:pPr>
            <a:r>
              <a:rPr lang="en-GB" dirty="0"/>
              <a:t>slip</a:t>
            </a:r>
          </a:p>
          <a:p>
            <a:pPr lvl="1">
              <a:lnSpc>
                <a:spcPct val="90000"/>
              </a:lnSpc>
              <a:buFontTx/>
              <a:buChar char=" "/>
            </a:pPr>
            <a:r>
              <a:rPr lang="en-GB" dirty="0"/>
              <a:t>understand system and goal</a:t>
            </a:r>
          </a:p>
          <a:p>
            <a:pPr lvl="1">
              <a:lnSpc>
                <a:spcPct val="90000"/>
              </a:lnSpc>
              <a:buFontTx/>
              <a:buChar char=" "/>
            </a:pPr>
            <a:r>
              <a:rPr lang="en-GB" dirty="0"/>
              <a:t>correct formulation of action</a:t>
            </a:r>
          </a:p>
          <a:p>
            <a:pPr lvl="1">
              <a:lnSpc>
                <a:spcPct val="90000"/>
              </a:lnSpc>
              <a:buFontTx/>
              <a:buChar char=" "/>
            </a:pPr>
            <a:r>
              <a:rPr lang="en-GB" dirty="0"/>
              <a:t>incorrect action</a:t>
            </a:r>
          </a:p>
          <a:p>
            <a:pPr lvl="1">
              <a:lnSpc>
                <a:spcPct val="90000"/>
              </a:lnSpc>
              <a:buFontTx/>
              <a:buChar char=" "/>
            </a:pPr>
            <a:endParaRPr lang="en-GB" sz="1200" dirty="0"/>
          </a:p>
          <a:p>
            <a:pPr>
              <a:lnSpc>
                <a:spcPct val="90000"/>
              </a:lnSpc>
              <a:buFontTx/>
              <a:buNone/>
            </a:pPr>
            <a:r>
              <a:rPr lang="en-GB" dirty="0"/>
              <a:t>mistake</a:t>
            </a:r>
          </a:p>
          <a:p>
            <a:pPr lvl="1">
              <a:lnSpc>
                <a:spcPct val="90000"/>
              </a:lnSpc>
              <a:buFontTx/>
              <a:buChar char=" "/>
            </a:pPr>
            <a:r>
              <a:rPr lang="en-GB" dirty="0"/>
              <a:t>may not even have right goal!</a:t>
            </a:r>
          </a:p>
          <a:p>
            <a:pPr lvl="1">
              <a:lnSpc>
                <a:spcPct val="90000"/>
              </a:lnSpc>
              <a:buFontTx/>
              <a:buChar char=" "/>
            </a:pPr>
            <a:endParaRPr lang="en-GB" sz="1800" dirty="0"/>
          </a:p>
          <a:p>
            <a:pPr>
              <a:lnSpc>
                <a:spcPct val="90000"/>
              </a:lnSpc>
              <a:buFontTx/>
              <a:buNone/>
            </a:pPr>
            <a:r>
              <a:rPr lang="en-GB" sz="2000" dirty="0"/>
              <a:t>Fixing things?</a:t>
            </a:r>
          </a:p>
          <a:p>
            <a:pPr>
              <a:lnSpc>
                <a:spcPct val="90000"/>
              </a:lnSpc>
              <a:buFontTx/>
              <a:buNone/>
            </a:pPr>
            <a:r>
              <a:rPr lang="en-GB" sz="2000" dirty="0"/>
              <a:t>	slip – better interface design</a:t>
            </a:r>
          </a:p>
          <a:p>
            <a:pPr>
              <a:lnSpc>
                <a:spcPct val="90000"/>
              </a:lnSpc>
              <a:buFontTx/>
              <a:buNone/>
            </a:pPr>
            <a:r>
              <a:rPr lang="en-GB" sz="2000" dirty="0"/>
              <a:t>	mistake – better understanding of system</a:t>
            </a:r>
            <a:endParaRPr lang="en-GB" dirty="0"/>
          </a:p>
        </p:txBody>
      </p:sp>
      <p:sp>
        <p:nvSpPr>
          <p:cNvPr id="105477" name="AutoShape 5"/>
          <p:cNvSpPr>
            <a:spLocks noChangeArrowheads="1"/>
          </p:cNvSpPr>
          <p:nvPr/>
        </p:nvSpPr>
        <p:spPr bwMode="auto">
          <a:xfrm>
            <a:off x="838200" y="2286000"/>
            <a:ext cx="304800" cy="304800"/>
          </a:xfrm>
          <a:prstGeom prst="smileyFace">
            <a:avLst>
              <a:gd name="adj" fmla="val 4653"/>
            </a:avLst>
          </a:prstGeom>
          <a:solidFill>
            <a:srgbClr val="00FF00"/>
          </a:solidFill>
          <a:ln w="28575">
            <a:solidFill>
              <a:schemeClr val="tx1"/>
            </a:solidFill>
            <a:round/>
            <a:headEnd/>
            <a:tailEnd/>
          </a:ln>
          <a:effectLst/>
        </p:spPr>
        <p:txBody>
          <a:bodyPr wrap="none" anchor="ctr"/>
          <a:lstStyle/>
          <a:p>
            <a:endParaRPr lang="en-US"/>
          </a:p>
        </p:txBody>
      </p:sp>
      <p:sp>
        <p:nvSpPr>
          <p:cNvPr id="105478" name="AutoShape 6"/>
          <p:cNvSpPr>
            <a:spLocks noChangeArrowheads="1"/>
          </p:cNvSpPr>
          <p:nvPr/>
        </p:nvSpPr>
        <p:spPr bwMode="auto">
          <a:xfrm>
            <a:off x="838200" y="2743200"/>
            <a:ext cx="304800" cy="304800"/>
          </a:xfrm>
          <a:prstGeom prst="smileyFace">
            <a:avLst>
              <a:gd name="adj" fmla="val 4653"/>
            </a:avLst>
          </a:prstGeom>
          <a:solidFill>
            <a:srgbClr val="00FF00"/>
          </a:solidFill>
          <a:ln w="28575">
            <a:solidFill>
              <a:schemeClr val="tx1"/>
            </a:solidFill>
            <a:round/>
            <a:headEnd/>
            <a:tailEnd/>
          </a:ln>
          <a:effectLst/>
        </p:spPr>
        <p:txBody>
          <a:bodyPr wrap="none" anchor="ctr"/>
          <a:lstStyle/>
          <a:p>
            <a:endParaRPr lang="en-US"/>
          </a:p>
        </p:txBody>
      </p:sp>
      <p:sp>
        <p:nvSpPr>
          <p:cNvPr id="105479" name="AutoShape 7"/>
          <p:cNvSpPr>
            <a:spLocks noChangeArrowheads="1"/>
          </p:cNvSpPr>
          <p:nvPr/>
        </p:nvSpPr>
        <p:spPr bwMode="auto">
          <a:xfrm>
            <a:off x="838200" y="3200400"/>
            <a:ext cx="304800" cy="304800"/>
          </a:xfrm>
          <a:prstGeom prst="smileyFace">
            <a:avLst>
              <a:gd name="adj" fmla="val -4653"/>
            </a:avLst>
          </a:prstGeom>
          <a:solidFill>
            <a:srgbClr val="FF0000"/>
          </a:solidFill>
          <a:ln w="28575">
            <a:solidFill>
              <a:schemeClr val="tx1"/>
            </a:solidFill>
            <a:round/>
            <a:headEnd/>
            <a:tailEnd/>
          </a:ln>
          <a:effectLst/>
        </p:spPr>
        <p:txBody>
          <a:bodyPr wrap="none" anchor="ctr"/>
          <a:lstStyle/>
          <a:p>
            <a:endParaRPr lang="en-US"/>
          </a:p>
        </p:txBody>
      </p:sp>
      <p:sp>
        <p:nvSpPr>
          <p:cNvPr id="105480" name="AutoShape 8"/>
          <p:cNvSpPr>
            <a:spLocks noChangeArrowheads="1"/>
          </p:cNvSpPr>
          <p:nvPr/>
        </p:nvSpPr>
        <p:spPr bwMode="auto">
          <a:xfrm>
            <a:off x="914400" y="4419600"/>
            <a:ext cx="304800" cy="304800"/>
          </a:xfrm>
          <a:prstGeom prst="smileyFace">
            <a:avLst>
              <a:gd name="adj" fmla="val -4653"/>
            </a:avLst>
          </a:prstGeom>
          <a:solidFill>
            <a:srgbClr val="FF0000"/>
          </a:solidFill>
          <a:ln w="28575">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GB" dirty="0" err="1"/>
              <a:t>Abowd</a:t>
            </a:r>
            <a:r>
              <a:rPr lang="en-GB" dirty="0"/>
              <a:t> and Beale framework</a:t>
            </a:r>
          </a:p>
        </p:txBody>
      </p:sp>
      <p:sp>
        <p:nvSpPr>
          <p:cNvPr id="75779" name="Rectangle 3"/>
          <p:cNvSpPr>
            <a:spLocks noGrp="1" noChangeArrowheads="1"/>
          </p:cNvSpPr>
          <p:nvPr>
            <p:ph type="body" idx="1"/>
          </p:nvPr>
        </p:nvSpPr>
        <p:spPr/>
        <p:txBody>
          <a:bodyPr/>
          <a:lstStyle/>
          <a:p>
            <a:pPr>
              <a:lnSpc>
                <a:spcPct val="90000"/>
              </a:lnSpc>
              <a:buFontTx/>
              <a:buNone/>
            </a:pPr>
            <a:r>
              <a:rPr lang="en-GB" sz="2000" dirty="0"/>
              <a:t>extension of Norman…</a:t>
            </a:r>
          </a:p>
          <a:p>
            <a:pPr>
              <a:lnSpc>
                <a:spcPct val="90000"/>
              </a:lnSpc>
              <a:buFontTx/>
              <a:buNone/>
            </a:pPr>
            <a:r>
              <a:rPr lang="en-GB" sz="2000" dirty="0"/>
              <a:t>their interaction framework has 4 parts</a:t>
            </a:r>
            <a:endParaRPr lang="en-GB" sz="2400" dirty="0"/>
          </a:p>
          <a:p>
            <a:pPr marL="819150" lvl="1">
              <a:lnSpc>
                <a:spcPct val="90000"/>
              </a:lnSpc>
            </a:pPr>
            <a:r>
              <a:rPr lang="en-GB" sz="2000" dirty="0"/>
              <a:t>user</a:t>
            </a:r>
          </a:p>
          <a:p>
            <a:pPr marL="819150" lvl="1">
              <a:lnSpc>
                <a:spcPct val="90000"/>
              </a:lnSpc>
            </a:pPr>
            <a:r>
              <a:rPr lang="en-GB" sz="2000" dirty="0"/>
              <a:t>input</a:t>
            </a:r>
          </a:p>
          <a:p>
            <a:pPr marL="819150" lvl="1">
              <a:lnSpc>
                <a:spcPct val="90000"/>
              </a:lnSpc>
            </a:pPr>
            <a:r>
              <a:rPr lang="en-GB" sz="2000" dirty="0"/>
              <a:t>system</a:t>
            </a:r>
          </a:p>
          <a:p>
            <a:pPr marL="819150" lvl="1">
              <a:lnSpc>
                <a:spcPct val="90000"/>
              </a:lnSpc>
            </a:pPr>
            <a:r>
              <a:rPr lang="en-GB" sz="2000" dirty="0"/>
              <a:t>output</a:t>
            </a:r>
          </a:p>
          <a:p>
            <a:pPr>
              <a:lnSpc>
                <a:spcPct val="90000"/>
              </a:lnSpc>
            </a:pPr>
            <a:endParaRPr lang="en-GB" sz="2400" dirty="0"/>
          </a:p>
          <a:p>
            <a:pPr>
              <a:lnSpc>
                <a:spcPct val="90000"/>
              </a:lnSpc>
              <a:buFontTx/>
              <a:buNone/>
            </a:pPr>
            <a:r>
              <a:rPr lang="en-GB" sz="2000" dirty="0"/>
              <a:t>each has its own unique language</a:t>
            </a:r>
            <a:br>
              <a:rPr lang="en-GB" sz="2000" dirty="0"/>
            </a:br>
            <a:r>
              <a:rPr lang="en-GB" sz="1200" dirty="0"/>
              <a:t/>
            </a:r>
            <a:br>
              <a:rPr lang="en-GB" sz="1200" dirty="0"/>
            </a:br>
            <a:r>
              <a:rPr lang="en-GB" sz="2000" dirty="0"/>
              <a:t>interaction </a:t>
            </a:r>
            <a:r>
              <a:rPr lang="en-GB" sz="2000" dirty="0">
                <a:sym typeface="Symbol" charset="2"/>
              </a:rPr>
              <a:t></a:t>
            </a:r>
            <a:r>
              <a:rPr lang="en-GB" sz="2000" dirty="0"/>
              <a:t>  translation between languages</a:t>
            </a:r>
          </a:p>
          <a:p>
            <a:pPr>
              <a:lnSpc>
                <a:spcPct val="90000"/>
              </a:lnSpc>
              <a:buFontTx/>
              <a:buNone/>
            </a:pPr>
            <a:endParaRPr lang="en-GB" sz="1200" dirty="0"/>
          </a:p>
          <a:p>
            <a:pPr>
              <a:lnSpc>
                <a:spcPct val="90000"/>
              </a:lnSpc>
              <a:buFontTx/>
              <a:buNone/>
            </a:pPr>
            <a:r>
              <a:rPr lang="en-GB" sz="2000" dirty="0"/>
              <a:t>problems in interaction  =  problems in translation</a:t>
            </a:r>
            <a:endParaRPr lang="en-GB" sz="2400" dirty="0"/>
          </a:p>
        </p:txBody>
      </p:sp>
      <p:grpSp>
        <p:nvGrpSpPr>
          <p:cNvPr id="2" name="Group 16"/>
          <p:cNvGrpSpPr>
            <a:grpSpLocks/>
          </p:cNvGrpSpPr>
          <p:nvPr/>
        </p:nvGrpSpPr>
        <p:grpSpPr bwMode="auto">
          <a:xfrm>
            <a:off x="5410200" y="2057400"/>
            <a:ext cx="3429000" cy="2514600"/>
            <a:chOff x="3408" y="1248"/>
            <a:chExt cx="2160" cy="1584"/>
          </a:xfrm>
        </p:grpSpPr>
        <p:sp>
          <p:nvSpPr>
            <p:cNvPr id="75781" name="Oval 5"/>
            <p:cNvSpPr>
              <a:spLocks noChangeArrowheads="1"/>
            </p:cNvSpPr>
            <p:nvPr/>
          </p:nvSpPr>
          <p:spPr bwMode="auto">
            <a:xfrm>
              <a:off x="4128" y="1248"/>
              <a:ext cx="720" cy="1584"/>
            </a:xfrm>
            <a:prstGeom prst="ellipse">
              <a:avLst/>
            </a:prstGeom>
            <a:noFill/>
            <a:ln w="28575">
              <a:solidFill>
                <a:schemeClr val="tx1"/>
              </a:solidFill>
              <a:round/>
              <a:headEnd/>
              <a:tailEnd/>
            </a:ln>
            <a:effectLst/>
          </p:spPr>
          <p:txBody>
            <a:bodyPr wrap="none" anchor="ctr"/>
            <a:lstStyle/>
            <a:p>
              <a:endParaRPr lang="en-US"/>
            </a:p>
          </p:txBody>
        </p:sp>
        <p:sp>
          <p:nvSpPr>
            <p:cNvPr id="75782" name="Text Box 6"/>
            <p:cNvSpPr txBox="1">
              <a:spLocks noChangeArrowheads="1"/>
            </p:cNvSpPr>
            <p:nvPr/>
          </p:nvSpPr>
          <p:spPr bwMode="auto">
            <a:xfrm>
              <a:off x="3408" y="1804"/>
              <a:ext cx="396" cy="500"/>
            </a:xfrm>
            <a:prstGeom prst="rect">
              <a:avLst/>
            </a:prstGeom>
            <a:noFill/>
            <a:ln w="9525">
              <a:noFill/>
              <a:miter lim="800000"/>
              <a:headEnd/>
              <a:tailEnd/>
            </a:ln>
            <a:effectLst/>
          </p:spPr>
          <p:txBody>
            <a:bodyPr wrap="none">
              <a:spAutoFit/>
            </a:bodyPr>
            <a:lstStyle/>
            <a:p>
              <a:pPr algn="ctr"/>
              <a:r>
                <a:rPr lang="en-GB" b="1" dirty="0">
                  <a:latin typeface="Arial" charset="0"/>
                </a:rPr>
                <a:t>S</a:t>
              </a:r>
            </a:p>
            <a:p>
              <a:pPr algn="ctr"/>
              <a:r>
                <a:rPr lang="en-GB" sz="1800" dirty="0">
                  <a:latin typeface="Arial" charset="0"/>
                </a:rPr>
                <a:t>core</a:t>
              </a:r>
              <a:endParaRPr lang="en-GB" sz="2400" dirty="0">
                <a:latin typeface="Arial" charset="0"/>
              </a:endParaRPr>
            </a:p>
          </p:txBody>
        </p:sp>
        <p:sp>
          <p:nvSpPr>
            <p:cNvPr id="75783" name="Text Box 7"/>
            <p:cNvSpPr txBox="1">
              <a:spLocks noChangeArrowheads="1"/>
            </p:cNvSpPr>
            <p:nvPr/>
          </p:nvSpPr>
          <p:spPr bwMode="auto">
            <a:xfrm>
              <a:off x="5188" y="1776"/>
              <a:ext cx="380" cy="500"/>
            </a:xfrm>
            <a:prstGeom prst="rect">
              <a:avLst/>
            </a:prstGeom>
            <a:noFill/>
            <a:ln w="9525">
              <a:noFill/>
              <a:miter lim="800000"/>
              <a:headEnd/>
              <a:tailEnd/>
            </a:ln>
            <a:effectLst/>
          </p:spPr>
          <p:txBody>
            <a:bodyPr wrap="none">
              <a:spAutoFit/>
            </a:bodyPr>
            <a:lstStyle/>
            <a:p>
              <a:pPr algn="ctr"/>
              <a:r>
                <a:rPr lang="en-GB" b="1" dirty="0">
                  <a:latin typeface="Arial" charset="0"/>
                </a:rPr>
                <a:t>U</a:t>
              </a:r>
            </a:p>
            <a:p>
              <a:pPr algn="ctr"/>
              <a:r>
                <a:rPr lang="en-GB" sz="1800" dirty="0">
                  <a:latin typeface="Arial" charset="0"/>
                </a:rPr>
                <a:t>task</a:t>
              </a:r>
              <a:endParaRPr lang="en-GB" sz="2400" dirty="0">
                <a:latin typeface="Arial" charset="0"/>
              </a:endParaRPr>
            </a:p>
          </p:txBody>
        </p:sp>
        <p:sp>
          <p:nvSpPr>
            <p:cNvPr id="75784" name="Text Box 8"/>
            <p:cNvSpPr txBox="1">
              <a:spLocks noChangeArrowheads="1"/>
            </p:cNvSpPr>
            <p:nvPr/>
          </p:nvSpPr>
          <p:spPr bwMode="auto">
            <a:xfrm>
              <a:off x="4236" y="1344"/>
              <a:ext cx="516" cy="500"/>
            </a:xfrm>
            <a:prstGeom prst="rect">
              <a:avLst/>
            </a:prstGeom>
            <a:noFill/>
            <a:ln w="9525">
              <a:noFill/>
              <a:miter lim="800000"/>
              <a:headEnd/>
              <a:tailEnd/>
            </a:ln>
            <a:effectLst/>
          </p:spPr>
          <p:txBody>
            <a:bodyPr wrap="none">
              <a:spAutoFit/>
            </a:bodyPr>
            <a:lstStyle/>
            <a:p>
              <a:pPr algn="ctr"/>
              <a:r>
                <a:rPr lang="en-GB" b="1" dirty="0">
                  <a:latin typeface="Arial" charset="0"/>
                </a:rPr>
                <a:t>O</a:t>
              </a:r>
            </a:p>
            <a:p>
              <a:pPr algn="ctr"/>
              <a:r>
                <a:rPr lang="en-GB" sz="1800" dirty="0">
                  <a:latin typeface="Arial" charset="0"/>
                </a:rPr>
                <a:t>output</a:t>
              </a:r>
              <a:endParaRPr lang="en-GB" sz="2400" dirty="0">
                <a:latin typeface="Arial" charset="0"/>
              </a:endParaRPr>
            </a:p>
          </p:txBody>
        </p:sp>
        <p:sp>
          <p:nvSpPr>
            <p:cNvPr id="75785" name="Text Box 9"/>
            <p:cNvSpPr txBox="1">
              <a:spLocks noChangeArrowheads="1"/>
            </p:cNvSpPr>
            <p:nvPr/>
          </p:nvSpPr>
          <p:spPr bwMode="auto">
            <a:xfrm>
              <a:off x="4276" y="2256"/>
              <a:ext cx="428" cy="500"/>
            </a:xfrm>
            <a:prstGeom prst="rect">
              <a:avLst/>
            </a:prstGeom>
            <a:noFill/>
            <a:ln w="9525">
              <a:noFill/>
              <a:miter lim="800000"/>
              <a:headEnd/>
              <a:tailEnd/>
            </a:ln>
            <a:effectLst/>
          </p:spPr>
          <p:txBody>
            <a:bodyPr wrap="none">
              <a:spAutoFit/>
            </a:bodyPr>
            <a:lstStyle/>
            <a:p>
              <a:pPr algn="ctr"/>
              <a:r>
                <a:rPr lang="en-GB" b="1">
                  <a:latin typeface="Arial" charset="0"/>
                </a:rPr>
                <a:t>I</a:t>
              </a:r>
            </a:p>
            <a:p>
              <a:pPr algn="ctr"/>
              <a:r>
                <a:rPr lang="en-GB" sz="1800">
                  <a:latin typeface="Arial" charset="0"/>
                </a:rPr>
                <a:t>input</a:t>
              </a:r>
              <a:endParaRPr lang="en-GB" sz="2400">
                <a:latin typeface="Arial" charset="0"/>
              </a:endParaRPr>
            </a:p>
          </p:txBody>
        </p:sp>
        <p:sp>
          <p:nvSpPr>
            <p:cNvPr id="75788" name="Line 12"/>
            <p:cNvSpPr>
              <a:spLocks noChangeShapeType="1"/>
            </p:cNvSpPr>
            <p:nvPr/>
          </p:nvSpPr>
          <p:spPr bwMode="auto">
            <a:xfrm flipV="1">
              <a:off x="3792" y="1584"/>
              <a:ext cx="528" cy="336"/>
            </a:xfrm>
            <a:prstGeom prst="line">
              <a:avLst/>
            </a:prstGeom>
            <a:noFill/>
            <a:ln w="38100">
              <a:solidFill>
                <a:srgbClr val="262464"/>
              </a:solidFill>
              <a:round/>
              <a:headEnd/>
              <a:tailEnd type="triangle" w="med" len="med"/>
            </a:ln>
            <a:effectLst/>
          </p:spPr>
          <p:txBody>
            <a:bodyPr wrap="none" anchor="ctr"/>
            <a:lstStyle/>
            <a:p>
              <a:endParaRPr lang="en-US"/>
            </a:p>
          </p:txBody>
        </p:sp>
        <p:sp>
          <p:nvSpPr>
            <p:cNvPr id="75789" name="Line 13"/>
            <p:cNvSpPr>
              <a:spLocks noChangeShapeType="1"/>
            </p:cNvSpPr>
            <p:nvPr/>
          </p:nvSpPr>
          <p:spPr bwMode="auto">
            <a:xfrm>
              <a:off x="4656" y="1584"/>
              <a:ext cx="528" cy="336"/>
            </a:xfrm>
            <a:prstGeom prst="line">
              <a:avLst/>
            </a:prstGeom>
            <a:noFill/>
            <a:ln w="38100">
              <a:solidFill>
                <a:srgbClr val="262464"/>
              </a:solidFill>
              <a:round/>
              <a:headEnd/>
              <a:tailEnd type="triangle" w="med" len="med"/>
            </a:ln>
            <a:effectLst/>
          </p:spPr>
          <p:txBody>
            <a:bodyPr wrap="none" anchor="ctr"/>
            <a:lstStyle/>
            <a:p>
              <a:endParaRPr lang="en-US"/>
            </a:p>
          </p:txBody>
        </p:sp>
        <p:sp>
          <p:nvSpPr>
            <p:cNvPr id="75790" name="Line 14"/>
            <p:cNvSpPr>
              <a:spLocks noChangeShapeType="1"/>
            </p:cNvSpPr>
            <p:nvPr/>
          </p:nvSpPr>
          <p:spPr bwMode="auto">
            <a:xfrm>
              <a:off x="3792" y="2112"/>
              <a:ext cx="528" cy="336"/>
            </a:xfrm>
            <a:prstGeom prst="line">
              <a:avLst/>
            </a:prstGeom>
            <a:noFill/>
            <a:ln w="38100">
              <a:solidFill>
                <a:srgbClr val="262464"/>
              </a:solidFill>
              <a:round/>
              <a:headEnd/>
              <a:tailEnd type="triangle" w="med" len="med"/>
            </a:ln>
            <a:effectLst/>
          </p:spPr>
          <p:txBody>
            <a:bodyPr wrap="none" anchor="ctr"/>
            <a:lstStyle/>
            <a:p>
              <a:endParaRPr lang="en-US"/>
            </a:p>
          </p:txBody>
        </p:sp>
        <p:sp>
          <p:nvSpPr>
            <p:cNvPr id="75791" name="Line 15"/>
            <p:cNvSpPr>
              <a:spLocks noChangeShapeType="1"/>
            </p:cNvSpPr>
            <p:nvPr/>
          </p:nvSpPr>
          <p:spPr bwMode="auto">
            <a:xfrm flipV="1">
              <a:off x="4656" y="2112"/>
              <a:ext cx="528" cy="336"/>
            </a:xfrm>
            <a:prstGeom prst="line">
              <a:avLst/>
            </a:prstGeom>
            <a:noFill/>
            <a:ln w="38100">
              <a:solidFill>
                <a:srgbClr val="262464"/>
              </a:solidFill>
              <a:round/>
              <a:headEnd/>
              <a:tailEnd type="triangle" w="med" len="med"/>
            </a:ln>
            <a:effec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GB" dirty="0"/>
              <a:t>Using </a:t>
            </a:r>
            <a:r>
              <a:rPr lang="en-GB" dirty="0" err="1"/>
              <a:t>Abowd</a:t>
            </a:r>
            <a:r>
              <a:rPr lang="en-GB" dirty="0"/>
              <a:t> &amp; Beale’s model</a:t>
            </a:r>
          </a:p>
        </p:txBody>
      </p:sp>
      <p:sp>
        <p:nvSpPr>
          <p:cNvPr id="77827" name="Rectangle 3"/>
          <p:cNvSpPr>
            <a:spLocks noGrp="1" noChangeArrowheads="1"/>
          </p:cNvSpPr>
          <p:nvPr>
            <p:ph type="body" idx="1"/>
          </p:nvPr>
        </p:nvSpPr>
        <p:spPr/>
        <p:txBody>
          <a:bodyPr/>
          <a:lstStyle/>
          <a:p>
            <a:pPr marL="0" indent="0">
              <a:lnSpc>
                <a:spcPct val="90000"/>
              </a:lnSpc>
              <a:buFontTx/>
              <a:buNone/>
              <a:tabLst>
                <a:tab pos="377825" algn="l"/>
                <a:tab pos="755650" algn="l"/>
                <a:tab pos="1149350" algn="l"/>
                <a:tab pos="1527175" algn="l"/>
              </a:tabLst>
            </a:pPr>
            <a:r>
              <a:rPr lang="en-GB" sz="2000"/>
              <a:t>user intentions</a:t>
            </a:r>
            <a:br>
              <a:rPr lang="en-GB" sz="2000"/>
            </a:br>
            <a:r>
              <a:rPr lang="en-GB" sz="2000"/>
              <a:t>	</a:t>
            </a:r>
            <a:r>
              <a:rPr lang="en-US" sz="2000">
                <a:cs typeface="Helvetica" charset="0"/>
                <a:sym typeface="Symbol" charset="2"/>
              </a:rPr>
              <a:t></a:t>
            </a:r>
            <a:r>
              <a:rPr lang="en-GB" sz="2000"/>
              <a:t> translated into actions at the interface</a:t>
            </a:r>
            <a:br>
              <a:rPr lang="en-GB" sz="2000"/>
            </a:br>
            <a:r>
              <a:rPr lang="en-GB" sz="2000"/>
              <a:t> 		</a:t>
            </a:r>
            <a:r>
              <a:rPr lang="en-US" sz="2000">
                <a:cs typeface="Helvetica" charset="0"/>
                <a:sym typeface="Symbol" charset="2"/>
              </a:rPr>
              <a:t></a:t>
            </a:r>
            <a:r>
              <a:rPr lang="en-GB" sz="2000"/>
              <a:t>  translated into alterations of system state</a:t>
            </a:r>
            <a:br>
              <a:rPr lang="en-GB" sz="2000"/>
            </a:br>
            <a:r>
              <a:rPr lang="en-GB" sz="2000"/>
              <a:t> 			</a:t>
            </a:r>
            <a:r>
              <a:rPr lang="en-US" sz="2000">
                <a:cs typeface="Helvetica" charset="0"/>
                <a:sym typeface="Symbol" charset="2"/>
              </a:rPr>
              <a:t></a:t>
            </a:r>
            <a:r>
              <a:rPr lang="en-GB" sz="2000"/>
              <a:t>  reflected in the output display</a:t>
            </a:r>
            <a:br>
              <a:rPr lang="en-GB" sz="2000"/>
            </a:br>
            <a:r>
              <a:rPr lang="en-GB" sz="2000"/>
              <a:t> 				</a:t>
            </a:r>
            <a:r>
              <a:rPr lang="en-US" sz="2000">
                <a:cs typeface="Helvetica" charset="0"/>
                <a:sym typeface="Symbol" charset="2"/>
              </a:rPr>
              <a:t></a:t>
            </a:r>
            <a:r>
              <a:rPr lang="en-GB" sz="2000"/>
              <a:t>  interpreted by the user</a:t>
            </a:r>
          </a:p>
          <a:p>
            <a:pPr marL="0" indent="0">
              <a:lnSpc>
                <a:spcPct val="90000"/>
              </a:lnSpc>
              <a:tabLst>
                <a:tab pos="377825" algn="l"/>
                <a:tab pos="755650" algn="l"/>
                <a:tab pos="1149350" algn="l"/>
                <a:tab pos="1527175" algn="l"/>
              </a:tabLst>
            </a:pPr>
            <a:endParaRPr lang="en-GB" sz="2400"/>
          </a:p>
          <a:p>
            <a:pPr marL="0" indent="0">
              <a:lnSpc>
                <a:spcPct val="90000"/>
              </a:lnSpc>
              <a:buFontTx/>
              <a:buNone/>
              <a:tabLst>
                <a:tab pos="377825" algn="l"/>
                <a:tab pos="755650" algn="l"/>
                <a:tab pos="1149350" algn="l"/>
                <a:tab pos="1527175" algn="l"/>
              </a:tabLst>
            </a:pPr>
            <a:endParaRPr lang="en-GB" sz="2400"/>
          </a:p>
          <a:p>
            <a:pPr marL="0" indent="0">
              <a:lnSpc>
                <a:spcPct val="90000"/>
              </a:lnSpc>
              <a:buFontTx/>
              <a:buNone/>
              <a:tabLst>
                <a:tab pos="377825" algn="l"/>
                <a:tab pos="755650" algn="l"/>
                <a:tab pos="1149350" algn="l"/>
                <a:tab pos="1527175" algn="l"/>
              </a:tabLst>
            </a:pPr>
            <a:r>
              <a:rPr lang="en-GB" sz="2400"/>
              <a:t>general framework for understanding interaction</a:t>
            </a:r>
          </a:p>
          <a:p>
            <a:pPr marL="561975" lvl="1">
              <a:lnSpc>
                <a:spcPct val="90000"/>
              </a:lnSpc>
              <a:tabLst>
                <a:tab pos="377825" algn="l"/>
                <a:tab pos="755650" algn="l"/>
                <a:tab pos="1149350" algn="l"/>
                <a:tab pos="1527175" algn="l"/>
              </a:tabLst>
            </a:pPr>
            <a:r>
              <a:rPr lang="en-GB" sz="2000"/>
              <a:t>not restricted to electronic computer systems</a:t>
            </a:r>
          </a:p>
          <a:p>
            <a:pPr marL="561975" lvl="1">
              <a:lnSpc>
                <a:spcPct val="90000"/>
              </a:lnSpc>
              <a:tabLst>
                <a:tab pos="377825" algn="l"/>
                <a:tab pos="755650" algn="l"/>
                <a:tab pos="1149350" algn="l"/>
                <a:tab pos="1527175" algn="l"/>
              </a:tabLst>
            </a:pPr>
            <a:r>
              <a:rPr lang="en-GB" sz="2000"/>
              <a:t>identifies all major components involved in interaction</a:t>
            </a:r>
          </a:p>
          <a:p>
            <a:pPr marL="561975" lvl="1">
              <a:lnSpc>
                <a:spcPct val="90000"/>
              </a:lnSpc>
              <a:tabLst>
                <a:tab pos="377825" algn="l"/>
                <a:tab pos="755650" algn="l"/>
                <a:tab pos="1149350" algn="l"/>
                <a:tab pos="1527175" algn="l"/>
              </a:tabLst>
            </a:pPr>
            <a:r>
              <a:rPr lang="en-GB" sz="2000"/>
              <a:t>allows comparative assessment of systems</a:t>
            </a:r>
          </a:p>
          <a:p>
            <a:pPr marL="561975" lvl="1">
              <a:lnSpc>
                <a:spcPct val="90000"/>
              </a:lnSpc>
              <a:tabLst>
                <a:tab pos="377825" algn="l"/>
                <a:tab pos="755650" algn="l"/>
                <a:tab pos="1149350" algn="l"/>
                <a:tab pos="1527175" algn="l"/>
              </a:tabLst>
            </a:pPr>
            <a:r>
              <a:rPr lang="en-GB" sz="2000"/>
              <a:t>an abstraction</a:t>
            </a:r>
          </a:p>
          <a:p>
            <a:pPr marL="0" indent="0">
              <a:lnSpc>
                <a:spcPct val="90000"/>
              </a:lnSpc>
              <a:tabLst>
                <a:tab pos="377825" algn="l"/>
                <a:tab pos="755650" algn="l"/>
                <a:tab pos="1149350" algn="l"/>
                <a:tab pos="1527175" algn="l"/>
              </a:tabLst>
            </a:pPr>
            <a:endParaRPr lang="en-GB" sz="2400"/>
          </a:p>
          <a:p>
            <a:pPr marL="0" indent="0">
              <a:lnSpc>
                <a:spcPct val="90000"/>
              </a:lnSpc>
              <a:tabLst>
                <a:tab pos="377825" algn="l"/>
                <a:tab pos="755650" algn="l"/>
                <a:tab pos="1149350" algn="l"/>
                <a:tab pos="1527175" algn="l"/>
              </a:tabLst>
            </a:pPr>
            <a:endParaRPr lang="en-GB" sz="24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GB" dirty="0" smtClean="0"/>
              <a:t>Ergonomics</a:t>
            </a:r>
            <a:endParaRPr lang="en-GB" dirty="0"/>
          </a:p>
        </p:txBody>
      </p:sp>
      <p:sp>
        <p:nvSpPr>
          <p:cNvPr id="112643" name="Rectangle 3"/>
          <p:cNvSpPr>
            <a:spLocks noGrp="1" noChangeArrowheads="1"/>
          </p:cNvSpPr>
          <p:nvPr>
            <p:ph idx="1"/>
          </p:nvPr>
        </p:nvSpPr>
        <p:spPr/>
        <p:txBody>
          <a:bodyPr/>
          <a:lstStyle/>
          <a:p>
            <a:r>
              <a:rPr lang="en-GB"/>
              <a:t>physical aspects of interfaces</a:t>
            </a:r>
          </a:p>
          <a:p>
            <a:r>
              <a:rPr lang="en-GB"/>
              <a:t>industrial interfaces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p:spPr>
        <p:txBody>
          <a:bodyPr/>
          <a:lstStyle/>
          <a:p>
            <a:fld id="{F138C854-28EB-4FBE-8CD3-5C26D81F56A4}" type="slidenum">
              <a:rPr lang="en-US" smtClean="0"/>
              <a:pPr/>
              <a:t>21</a:t>
            </a:fld>
            <a:endParaRPr lang="en-US" dirty="0" smtClean="0"/>
          </a:p>
        </p:txBody>
      </p:sp>
      <p:sp>
        <p:nvSpPr>
          <p:cNvPr id="4099" name="Rectangle 2"/>
          <p:cNvSpPr>
            <a:spLocks noGrp="1" noChangeArrowheads="1"/>
          </p:cNvSpPr>
          <p:nvPr>
            <p:ph type="title"/>
          </p:nvPr>
        </p:nvSpPr>
        <p:spPr>
          <a:xfrm>
            <a:off x="152400" y="304800"/>
            <a:ext cx="8686800" cy="838200"/>
          </a:xfrm>
        </p:spPr>
        <p:txBody>
          <a:bodyPr/>
          <a:lstStyle/>
          <a:p>
            <a:pPr eaLnBrk="1" hangingPunct="1"/>
            <a:r>
              <a:rPr lang="en-US" dirty="0" smtClean="0"/>
              <a:t>What is Ergonomics?</a:t>
            </a:r>
          </a:p>
        </p:txBody>
      </p:sp>
      <p:sp>
        <p:nvSpPr>
          <p:cNvPr id="4100" name="Rectangle 3"/>
          <p:cNvSpPr>
            <a:spLocks noGrp="1" noChangeArrowheads="1"/>
          </p:cNvSpPr>
          <p:nvPr>
            <p:ph type="body" idx="1"/>
          </p:nvPr>
        </p:nvSpPr>
        <p:spPr>
          <a:xfrm>
            <a:off x="228600" y="1066800"/>
            <a:ext cx="8915400" cy="5181600"/>
          </a:xfrm>
        </p:spPr>
        <p:txBody>
          <a:bodyPr/>
          <a:lstStyle/>
          <a:p>
            <a:pPr algn="ctr" eaLnBrk="1" hangingPunct="1">
              <a:buFontTx/>
              <a:buNone/>
            </a:pPr>
            <a:r>
              <a:rPr lang="en-US" sz="2800" dirty="0" smtClean="0"/>
              <a:t> “</a:t>
            </a:r>
            <a:r>
              <a:rPr lang="en-US" sz="2400" dirty="0" smtClean="0"/>
              <a:t>The scientific discipline concerned with understanding of interactions among humans and other elements of a system, and the profession that applies theory, principles, methods and data to design in order to optimize human well-being and overall system performance”. </a:t>
            </a:r>
          </a:p>
          <a:p>
            <a:pPr algn="ctr" eaLnBrk="1" hangingPunct="1">
              <a:buFontTx/>
              <a:buNone/>
            </a:pPr>
            <a:r>
              <a:rPr lang="en-US" sz="2400" dirty="0" smtClean="0"/>
              <a:t>Ergonomics means </a:t>
            </a:r>
          </a:p>
          <a:p>
            <a:pPr algn="ctr" eaLnBrk="1" hangingPunct="1">
              <a:buFontTx/>
              <a:buNone/>
            </a:pPr>
            <a:r>
              <a:rPr lang="en-US" sz="2400" dirty="0" smtClean="0"/>
              <a:t>“fitting the job to the worker”</a:t>
            </a:r>
          </a:p>
          <a:p>
            <a:pPr algn="ctr" eaLnBrk="1" hangingPunct="1">
              <a:buFontTx/>
              <a:buNone/>
            </a:pPr>
            <a:r>
              <a:rPr lang="en-US" sz="2400" dirty="0" smtClean="0"/>
              <a:t>From the Greek</a:t>
            </a:r>
          </a:p>
          <a:p>
            <a:pPr algn="ctr" eaLnBrk="1" hangingPunct="1">
              <a:buFontTx/>
              <a:buNone/>
            </a:pPr>
            <a:r>
              <a:rPr lang="en-US" sz="2400" dirty="0" smtClean="0"/>
              <a:t>Ergo = Work</a:t>
            </a:r>
          </a:p>
          <a:p>
            <a:pPr algn="ctr" eaLnBrk="1" hangingPunct="1">
              <a:buFontTx/>
              <a:buNone/>
            </a:pPr>
            <a:r>
              <a:rPr lang="en-US" sz="2400" dirty="0" err="1" smtClean="0"/>
              <a:t>Nomos</a:t>
            </a:r>
            <a:r>
              <a:rPr lang="en-US" sz="2400" dirty="0" smtClean="0"/>
              <a:t> = Laws</a:t>
            </a:r>
          </a:p>
          <a:p>
            <a:pPr eaLnBrk="1" hangingPunct="1"/>
            <a:endParaRPr lang="en-US" sz="1400" dirty="0" smtClean="0"/>
          </a:p>
          <a:p>
            <a:pPr eaLnBrk="1" hangingPunct="1"/>
            <a:r>
              <a:rPr lang="en-US" sz="1400" dirty="0" smtClean="0"/>
              <a:t>Source : International Ergonomics Association (IEA) in 2000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96A58445-05F7-4BCB-97A4-832D767A8DAA}" type="slidenum">
              <a:rPr lang="en-US" smtClean="0"/>
              <a:pPr/>
              <a:t>22</a:t>
            </a:fld>
            <a:endParaRPr lang="en-US" smtClean="0"/>
          </a:p>
        </p:txBody>
      </p:sp>
      <p:sp>
        <p:nvSpPr>
          <p:cNvPr id="5123" name="Rectangle 2"/>
          <p:cNvSpPr>
            <a:spLocks noGrp="1" noChangeArrowheads="1"/>
          </p:cNvSpPr>
          <p:nvPr>
            <p:ph type="title"/>
          </p:nvPr>
        </p:nvSpPr>
        <p:spPr>
          <a:xfrm>
            <a:off x="152400" y="381000"/>
            <a:ext cx="8991600" cy="1143000"/>
          </a:xfrm>
        </p:spPr>
        <p:txBody>
          <a:bodyPr/>
          <a:lstStyle/>
          <a:p>
            <a:pPr eaLnBrk="1" hangingPunct="1"/>
            <a:r>
              <a:rPr lang="en-US" sz="3500" dirty="0" smtClean="0"/>
              <a:t>What are Work Related </a:t>
            </a:r>
            <a:r>
              <a:rPr lang="en-US" sz="3500" b="1" dirty="0" err="1" smtClean="0"/>
              <a:t>M</a:t>
            </a:r>
            <a:r>
              <a:rPr lang="en-US" sz="3500" dirty="0" err="1" smtClean="0"/>
              <a:t>usculo</a:t>
            </a:r>
            <a:r>
              <a:rPr lang="en-US" sz="3500" dirty="0" smtClean="0"/>
              <a:t>-</a:t>
            </a:r>
            <a:r>
              <a:rPr lang="en-US" sz="3500" b="1" dirty="0" smtClean="0"/>
              <a:t>S</a:t>
            </a:r>
            <a:r>
              <a:rPr lang="en-US" sz="3500" dirty="0" smtClean="0"/>
              <a:t>keletal </a:t>
            </a:r>
            <a:r>
              <a:rPr lang="en-US" sz="3500" b="1" dirty="0" smtClean="0"/>
              <a:t>D</a:t>
            </a:r>
            <a:r>
              <a:rPr lang="en-US" sz="3500" dirty="0" smtClean="0"/>
              <a:t>isorders (WMSDs)?</a:t>
            </a:r>
          </a:p>
        </p:txBody>
      </p:sp>
      <p:sp>
        <p:nvSpPr>
          <p:cNvPr id="5124" name="Rectangle 3"/>
          <p:cNvSpPr>
            <a:spLocks noGrp="1" noChangeArrowheads="1"/>
          </p:cNvSpPr>
          <p:nvPr>
            <p:ph type="body" idx="1"/>
          </p:nvPr>
        </p:nvSpPr>
        <p:spPr>
          <a:xfrm>
            <a:off x="457200" y="1828800"/>
            <a:ext cx="8077200" cy="4308475"/>
          </a:xfrm>
          <a:noFill/>
        </p:spPr>
        <p:txBody>
          <a:bodyPr/>
          <a:lstStyle/>
          <a:p>
            <a:pPr eaLnBrk="1" hangingPunct="1"/>
            <a:r>
              <a:rPr lang="en-US" dirty="0" smtClean="0"/>
              <a:t>WMSDs are also known as:</a:t>
            </a:r>
          </a:p>
          <a:p>
            <a:pPr lvl="1" eaLnBrk="1" hangingPunct="1"/>
            <a:r>
              <a:rPr lang="en-US" dirty="0" smtClean="0"/>
              <a:t>Cumulative Trauma Disorders (CTDs)</a:t>
            </a:r>
          </a:p>
          <a:p>
            <a:pPr lvl="1" eaLnBrk="1" hangingPunct="1"/>
            <a:r>
              <a:rPr lang="en-US" dirty="0" smtClean="0"/>
              <a:t>Repetitive Strain Injuries (RSIs)</a:t>
            </a:r>
          </a:p>
          <a:p>
            <a:pPr lvl="1" eaLnBrk="1" hangingPunct="1"/>
            <a:r>
              <a:rPr lang="en-US" dirty="0" smtClean="0"/>
              <a:t>Overuse injuries </a:t>
            </a:r>
            <a:br>
              <a:rPr lang="en-US" dirty="0" smtClean="0"/>
            </a:br>
            <a:endParaRPr lang="en-US" dirty="0" smtClean="0"/>
          </a:p>
          <a:p>
            <a:pPr eaLnBrk="1" hangingPunct="1"/>
            <a:r>
              <a:rPr lang="en-US" dirty="0" smtClean="0"/>
              <a:t>They are soft tissue injuries which occur gradually</a:t>
            </a:r>
          </a:p>
          <a:p>
            <a:pPr eaLnBrk="1" hangingPunct="1"/>
            <a:endParaRPr lang="en-US"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20286059-B1E9-420C-97B5-A9996F273870}" type="slidenum">
              <a:rPr lang="en-US" smtClean="0"/>
              <a:pPr/>
              <a:t>23</a:t>
            </a:fld>
            <a:endParaRPr lang="en-US" smtClean="0"/>
          </a:p>
        </p:txBody>
      </p:sp>
      <p:sp>
        <p:nvSpPr>
          <p:cNvPr id="6147" name="Rectangle 2"/>
          <p:cNvSpPr>
            <a:spLocks noGrp="1" noChangeArrowheads="1"/>
          </p:cNvSpPr>
          <p:nvPr>
            <p:ph type="title"/>
          </p:nvPr>
        </p:nvSpPr>
        <p:spPr>
          <a:xfrm>
            <a:off x="0" y="381000"/>
            <a:ext cx="8686800" cy="914400"/>
          </a:xfrm>
        </p:spPr>
        <p:txBody>
          <a:bodyPr/>
          <a:lstStyle/>
          <a:p>
            <a:pPr eaLnBrk="1" hangingPunct="1"/>
            <a:r>
              <a:rPr lang="en-US" sz="3600" smtClean="0"/>
              <a:t>What are some of the symptoms of WMSDs?</a:t>
            </a:r>
          </a:p>
        </p:txBody>
      </p:sp>
      <p:sp>
        <p:nvSpPr>
          <p:cNvPr id="6148" name="Rectangle 3"/>
          <p:cNvSpPr>
            <a:spLocks noGrp="1" noChangeArrowheads="1"/>
          </p:cNvSpPr>
          <p:nvPr>
            <p:ph type="body" sz="half" idx="1"/>
          </p:nvPr>
        </p:nvSpPr>
        <p:spPr>
          <a:xfrm>
            <a:off x="400050" y="1911350"/>
            <a:ext cx="4257675" cy="3727450"/>
          </a:xfrm>
          <a:noFill/>
        </p:spPr>
        <p:txBody>
          <a:bodyPr/>
          <a:lstStyle/>
          <a:p>
            <a:pPr eaLnBrk="1" hangingPunct="1"/>
            <a:r>
              <a:rPr lang="en-US" sz="2400" b="1" dirty="0" smtClean="0"/>
              <a:t>Discomfort</a:t>
            </a:r>
            <a:br>
              <a:rPr lang="en-US" sz="2400" b="1" dirty="0" smtClean="0"/>
            </a:br>
            <a:endParaRPr lang="en-US" sz="2400" b="1" dirty="0" smtClean="0"/>
          </a:p>
          <a:p>
            <a:pPr eaLnBrk="1" hangingPunct="1"/>
            <a:r>
              <a:rPr lang="en-US" sz="2400" b="1" dirty="0" smtClean="0"/>
              <a:t>Pain</a:t>
            </a:r>
            <a:br>
              <a:rPr lang="en-US" sz="2400" b="1" dirty="0" smtClean="0"/>
            </a:br>
            <a:endParaRPr lang="en-US" sz="2400" b="1" dirty="0" smtClean="0"/>
          </a:p>
          <a:p>
            <a:pPr eaLnBrk="1" hangingPunct="1"/>
            <a:r>
              <a:rPr lang="en-US" sz="2400" b="1" dirty="0" smtClean="0"/>
              <a:t>Numbness</a:t>
            </a:r>
            <a:br>
              <a:rPr lang="en-US" sz="2400" b="1" dirty="0" smtClean="0"/>
            </a:br>
            <a:endParaRPr lang="en-US" sz="2400" b="1" dirty="0" smtClean="0"/>
          </a:p>
          <a:p>
            <a:pPr eaLnBrk="1" hangingPunct="1"/>
            <a:r>
              <a:rPr lang="en-US" sz="2400" b="1" dirty="0" smtClean="0"/>
              <a:t>Tingling</a:t>
            </a:r>
          </a:p>
          <a:p>
            <a:pPr eaLnBrk="1" hangingPunct="1"/>
            <a:endParaRPr lang="en-US" sz="2400" b="1" dirty="0" smtClean="0"/>
          </a:p>
          <a:p>
            <a:pPr eaLnBrk="1" hangingPunct="1"/>
            <a:r>
              <a:rPr lang="en-US" sz="2400" b="1" dirty="0" smtClean="0"/>
              <a:t>Inflammation</a:t>
            </a:r>
          </a:p>
          <a:p>
            <a:pPr eaLnBrk="1" hangingPunct="1"/>
            <a:endParaRPr lang="en-US" sz="2800" b="1" dirty="0" smtClean="0"/>
          </a:p>
        </p:txBody>
      </p:sp>
      <p:sp>
        <p:nvSpPr>
          <p:cNvPr id="6149" name="Rectangle 4"/>
          <p:cNvSpPr>
            <a:spLocks noChangeArrowheads="1"/>
          </p:cNvSpPr>
          <p:nvPr/>
        </p:nvSpPr>
        <p:spPr bwMode="auto">
          <a:xfrm>
            <a:off x="4648200" y="1828800"/>
            <a:ext cx="3810000" cy="3352800"/>
          </a:xfrm>
          <a:prstGeom prst="rect">
            <a:avLst/>
          </a:prstGeom>
          <a:noFill/>
          <a:ln w="9525">
            <a:noFill/>
            <a:miter lim="800000"/>
            <a:headEnd/>
            <a:tailEnd/>
          </a:ln>
        </p:spPr>
        <p:txBody>
          <a:bodyPr/>
          <a:lstStyle/>
          <a:p>
            <a:pPr marL="342900" indent="-342900" eaLnBrk="1" hangingPunct="1">
              <a:spcBef>
                <a:spcPct val="20000"/>
              </a:spcBef>
              <a:buFontTx/>
              <a:buChar char="•"/>
            </a:pPr>
            <a:r>
              <a:rPr lang="en-US" sz="2400"/>
              <a:t>Burning</a:t>
            </a:r>
            <a:br>
              <a:rPr lang="en-US" sz="2400"/>
            </a:br>
            <a:endParaRPr lang="en-US" sz="2400"/>
          </a:p>
          <a:p>
            <a:pPr marL="342900" indent="-342900" eaLnBrk="1" hangingPunct="1">
              <a:spcBef>
                <a:spcPct val="20000"/>
              </a:spcBef>
              <a:buFontTx/>
              <a:buChar char="•"/>
            </a:pPr>
            <a:r>
              <a:rPr lang="en-US" sz="2400"/>
              <a:t>Swelling</a:t>
            </a:r>
            <a:br>
              <a:rPr lang="en-US" sz="2400"/>
            </a:br>
            <a:endParaRPr lang="en-US" sz="2400"/>
          </a:p>
          <a:p>
            <a:pPr marL="342900" indent="-342900" eaLnBrk="1" hangingPunct="1">
              <a:spcBef>
                <a:spcPct val="20000"/>
              </a:spcBef>
              <a:buFontTx/>
              <a:buChar char="•"/>
            </a:pPr>
            <a:r>
              <a:rPr lang="en-US" sz="2400"/>
              <a:t>Change in color</a:t>
            </a:r>
          </a:p>
          <a:p>
            <a:pPr marL="342900" indent="-342900" eaLnBrk="1" hangingPunct="1">
              <a:spcBef>
                <a:spcPct val="20000"/>
              </a:spcBef>
              <a:buFontTx/>
              <a:buChar char="•"/>
            </a:pPr>
            <a:endParaRPr lang="en-US" sz="2400"/>
          </a:p>
          <a:p>
            <a:pPr marL="342900" indent="-342900" eaLnBrk="1" hangingPunct="1">
              <a:spcBef>
                <a:spcPct val="20000"/>
              </a:spcBef>
              <a:buFontTx/>
              <a:buChar char="•"/>
            </a:pPr>
            <a:r>
              <a:rPr lang="en-US" sz="2400"/>
              <a:t>Tightness, loss of flexibility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p>
            <a:fld id="{473DA0BC-D9E9-4D30-B7F2-BE08C5D5E968}" type="slidenum">
              <a:rPr lang="en-US" smtClean="0"/>
              <a:pPr/>
              <a:t>24</a:t>
            </a:fld>
            <a:endParaRPr lang="en-US" smtClean="0"/>
          </a:p>
        </p:txBody>
      </p:sp>
      <p:sp>
        <p:nvSpPr>
          <p:cNvPr id="7171" name="Rectangle 2"/>
          <p:cNvSpPr>
            <a:spLocks noGrp="1" noChangeArrowheads="1"/>
          </p:cNvSpPr>
          <p:nvPr>
            <p:ph type="title"/>
          </p:nvPr>
        </p:nvSpPr>
        <p:spPr>
          <a:xfrm>
            <a:off x="228600" y="838200"/>
            <a:ext cx="8686800" cy="503238"/>
          </a:xfrm>
        </p:spPr>
        <p:txBody>
          <a:bodyPr/>
          <a:lstStyle/>
          <a:p>
            <a:pPr eaLnBrk="1" hangingPunct="1"/>
            <a:r>
              <a:rPr lang="en-US" smtClean="0"/>
              <a:t>What causes WMSDs?</a:t>
            </a:r>
          </a:p>
        </p:txBody>
      </p:sp>
      <p:sp>
        <p:nvSpPr>
          <p:cNvPr id="7172" name="Rectangle 3"/>
          <p:cNvSpPr>
            <a:spLocks noGrp="1" noChangeArrowheads="1"/>
          </p:cNvSpPr>
          <p:nvPr>
            <p:ph type="body" idx="1"/>
          </p:nvPr>
        </p:nvSpPr>
        <p:spPr>
          <a:xfrm>
            <a:off x="228600" y="1905000"/>
            <a:ext cx="8686800" cy="4572000"/>
          </a:xfrm>
        </p:spPr>
        <p:txBody>
          <a:bodyPr/>
          <a:lstStyle/>
          <a:p>
            <a:pPr lvl="1" eaLnBrk="1" hangingPunct="1"/>
            <a:r>
              <a:rPr lang="en-US" sz="3200" dirty="0" smtClean="0"/>
              <a:t>Heavy, Frequent, or Awkward Lifting</a:t>
            </a:r>
          </a:p>
          <a:p>
            <a:pPr lvl="1" eaLnBrk="1" hangingPunct="1"/>
            <a:r>
              <a:rPr lang="en-US" sz="3200" dirty="0" smtClean="0"/>
              <a:t>Pushing, Pulling or Carrying Loads</a:t>
            </a:r>
          </a:p>
          <a:p>
            <a:pPr lvl="1" eaLnBrk="1" hangingPunct="1"/>
            <a:r>
              <a:rPr lang="en-US" sz="3200" dirty="0" smtClean="0"/>
              <a:t>Working in Awkward Postures</a:t>
            </a:r>
          </a:p>
          <a:p>
            <a:pPr lvl="1" eaLnBrk="1" hangingPunct="1"/>
            <a:r>
              <a:rPr lang="en-US" sz="3200" dirty="0" smtClean="0"/>
              <a:t>Hand Intensive Work</a:t>
            </a:r>
          </a:p>
          <a:p>
            <a:pPr lvl="1" eaLnBrk="1" hangingPunct="1"/>
            <a:r>
              <a:rPr lang="en-US" sz="3200" dirty="0" smtClean="0"/>
              <a:t>Vibration</a:t>
            </a:r>
          </a:p>
          <a:p>
            <a:pPr lvl="1" eaLnBrk="1" hangingPunct="1"/>
            <a:r>
              <a:rPr lang="en-US" sz="3200" dirty="0" smtClean="0"/>
              <a:t>Contact Stress</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98E450C7-3594-488C-B5A6-18FE96D8A86A}" type="slidenum">
              <a:rPr lang="en-US" smtClean="0"/>
              <a:pPr/>
              <a:t>25</a:t>
            </a:fld>
            <a:endParaRPr lang="en-US" smtClean="0"/>
          </a:p>
        </p:txBody>
      </p:sp>
      <p:sp>
        <p:nvSpPr>
          <p:cNvPr id="8195" name="Rectangle 2"/>
          <p:cNvSpPr>
            <a:spLocks noGrp="1" noChangeArrowheads="1"/>
          </p:cNvSpPr>
          <p:nvPr>
            <p:ph type="title"/>
          </p:nvPr>
        </p:nvSpPr>
        <p:spPr>
          <a:xfrm>
            <a:off x="457200" y="304800"/>
            <a:ext cx="8229600" cy="1143000"/>
          </a:xfrm>
        </p:spPr>
        <p:txBody>
          <a:bodyPr/>
          <a:lstStyle/>
          <a:p>
            <a:pPr eaLnBrk="1" hangingPunct="1"/>
            <a:r>
              <a:rPr lang="en-US" dirty="0" smtClean="0"/>
              <a:t>Risk Factors</a:t>
            </a:r>
          </a:p>
        </p:txBody>
      </p:sp>
      <p:sp>
        <p:nvSpPr>
          <p:cNvPr id="8196" name="Rectangle 3"/>
          <p:cNvSpPr>
            <a:spLocks noGrp="1" noChangeArrowheads="1"/>
          </p:cNvSpPr>
          <p:nvPr>
            <p:ph type="body" idx="1"/>
          </p:nvPr>
        </p:nvSpPr>
        <p:spPr>
          <a:xfrm>
            <a:off x="381000" y="1646238"/>
            <a:ext cx="6934200" cy="4525962"/>
          </a:xfrm>
          <a:noFill/>
        </p:spPr>
        <p:txBody>
          <a:bodyPr/>
          <a:lstStyle/>
          <a:p>
            <a:pPr eaLnBrk="1" hangingPunct="1">
              <a:buFontTx/>
              <a:buNone/>
            </a:pPr>
            <a:r>
              <a:rPr lang="en-US" dirty="0" smtClean="0"/>
              <a:t>Risk of injury depends upon:</a:t>
            </a:r>
          </a:p>
          <a:p>
            <a:pPr lvl="1" eaLnBrk="1" hangingPunct="1"/>
            <a:r>
              <a:rPr lang="en-US" dirty="0" smtClean="0"/>
              <a:t>Duration of exposure</a:t>
            </a:r>
          </a:p>
          <a:p>
            <a:pPr lvl="1" eaLnBrk="1" hangingPunct="1">
              <a:lnSpc>
                <a:spcPct val="150000"/>
              </a:lnSpc>
            </a:pPr>
            <a:r>
              <a:rPr lang="en-US" dirty="0" smtClean="0"/>
              <a:t>Frequency of exposure</a:t>
            </a:r>
          </a:p>
          <a:p>
            <a:pPr lvl="1" eaLnBrk="1" hangingPunct="1">
              <a:lnSpc>
                <a:spcPct val="150000"/>
              </a:lnSpc>
            </a:pPr>
            <a:r>
              <a:rPr lang="en-US" dirty="0" smtClean="0"/>
              <a:t>Intensity of exposure</a:t>
            </a:r>
            <a:br>
              <a:rPr lang="en-US" dirty="0" smtClean="0"/>
            </a:br>
            <a:endParaRPr lang="en-US" dirty="0" smtClean="0"/>
          </a:p>
          <a:p>
            <a:pPr lvl="1" eaLnBrk="1" hangingPunct="1">
              <a:lnSpc>
                <a:spcPct val="150000"/>
              </a:lnSpc>
            </a:pPr>
            <a:r>
              <a:rPr lang="en-US" dirty="0" smtClean="0"/>
              <a:t>Combinations of risk factors</a:t>
            </a:r>
          </a:p>
        </p:txBody>
      </p:sp>
      <p:sp>
        <p:nvSpPr>
          <p:cNvPr id="8197" name="WordArt 4"/>
          <p:cNvSpPr>
            <a:spLocks noChangeArrowheads="1" noChangeShapeType="1" noTextEdit="1"/>
          </p:cNvSpPr>
          <p:nvPr/>
        </p:nvSpPr>
        <p:spPr bwMode="auto">
          <a:xfrm>
            <a:off x="5676900" y="2295525"/>
            <a:ext cx="647700" cy="371475"/>
          </a:xfrm>
          <a:prstGeom prst="rect">
            <a:avLst/>
          </a:prstGeom>
        </p:spPr>
        <p:txBody>
          <a:bodyPr wrap="none" fromWordArt="1">
            <a:prstTxWarp prst="textPlain">
              <a:avLst>
                <a:gd name="adj" fmla="val 50000"/>
              </a:avLst>
            </a:prstTxWarp>
          </a:bodyPr>
          <a:lstStyle/>
          <a:p>
            <a:pPr algn="ctr"/>
            <a:r>
              <a:rPr lang="en-US" sz="2400" b="1" kern="10">
                <a:ln w="9525">
                  <a:noFill/>
                  <a:round/>
                  <a:headEnd/>
                  <a:tailEnd/>
                </a:ln>
                <a:solidFill>
                  <a:schemeClr val="tx2"/>
                </a:solidFill>
                <a:effectLst>
                  <a:outerShdw dist="45791" dir="2021404" algn="ctr" rotWithShape="0">
                    <a:srgbClr val="B2B2B2">
                      <a:alpha val="79999"/>
                    </a:srgbClr>
                  </a:outerShdw>
                </a:effectLst>
                <a:latin typeface="Tahoma"/>
                <a:cs typeface="Tahoma"/>
              </a:rPr>
              <a:t>(how</a:t>
            </a:r>
          </a:p>
        </p:txBody>
      </p:sp>
      <p:sp>
        <p:nvSpPr>
          <p:cNvPr id="8198" name="WordArt 5"/>
          <p:cNvSpPr>
            <a:spLocks noChangeArrowheads="1" noChangeShapeType="1" noTextEdit="1"/>
          </p:cNvSpPr>
          <p:nvPr/>
        </p:nvSpPr>
        <p:spPr bwMode="auto">
          <a:xfrm>
            <a:off x="6553200" y="2438400"/>
            <a:ext cx="2362200" cy="152400"/>
          </a:xfrm>
          <a:prstGeom prst="rect">
            <a:avLst/>
          </a:prstGeom>
        </p:spPr>
        <p:txBody>
          <a:bodyPr wrap="none" fromWordArt="1">
            <a:prstTxWarp prst="textPlain">
              <a:avLst>
                <a:gd name="adj" fmla="val 50000"/>
              </a:avLst>
            </a:prstTxWarp>
          </a:bodyPr>
          <a:lstStyle/>
          <a:p>
            <a:pPr algn="ctr"/>
            <a:r>
              <a:rPr lang="en-US" sz="2400" b="1" kern="10">
                <a:ln w="9525">
                  <a:noFill/>
                  <a:round/>
                  <a:headEnd/>
                  <a:tailEnd/>
                </a:ln>
                <a:solidFill>
                  <a:schemeClr val="tx2"/>
                </a:solidFill>
                <a:effectLst>
                  <a:outerShdw dist="45791" dir="2021404" algn="ctr" rotWithShape="0">
                    <a:srgbClr val="B2B2B2">
                      <a:alpha val="79999"/>
                    </a:srgbClr>
                  </a:outerShdw>
                </a:effectLst>
                <a:latin typeface="Tahoma"/>
                <a:cs typeface="Tahoma"/>
              </a:rPr>
              <a:t>long)</a:t>
            </a:r>
          </a:p>
        </p:txBody>
      </p:sp>
      <p:sp>
        <p:nvSpPr>
          <p:cNvPr id="8199" name="WordArt 6"/>
          <p:cNvSpPr>
            <a:spLocks noChangeArrowheads="1" noChangeShapeType="1" noTextEdit="1"/>
          </p:cNvSpPr>
          <p:nvPr/>
        </p:nvSpPr>
        <p:spPr bwMode="auto">
          <a:xfrm>
            <a:off x="5905500" y="4019550"/>
            <a:ext cx="647700" cy="371475"/>
          </a:xfrm>
          <a:prstGeom prst="rect">
            <a:avLst/>
          </a:prstGeom>
        </p:spPr>
        <p:txBody>
          <a:bodyPr wrap="none" fromWordArt="1">
            <a:prstTxWarp prst="textPlain">
              <a:avLst>
                <a:gd name="adj" fmla="val 50000"/>
              </a:avLst>
            </a:prstTxWarp>
          </a:bodyPr>
          <a:lstStyle/>
          <a:p>
            <a:pPr algn="ctr"/>
            <a:r>
              <a:rPr lang="en-US" sz="2400" b="1" kern="10">
                <a:ln w="9525">
                  <a:noFill/>
                  <a:round/>
                  <a:headEnd/>
                  <a:tailEnd/>
                </a:ln>
                <a:solidFill>
                  <a:schemeClr val="tx2"/>
                </a:solidFill>
                <a:effectLst>
                  <a:outerShdw dist="45791" dir="2021404" algn="ctr" rotWithShape="0">
                    <a:srgbClr val="B2B2B2">
                      <a:alpha val="79999"/>
                    </a:srgbClr>
                  </a:outerShdw>
                </a:effectLst>
                <a:latin typeface="Tahoma"/>
                <a:cs typeface="Tahoma"/>
              </a:rPr>
              <a:t>(how</a:t>
            </a:r>
          </a:p>
        </p:txBody>
      </p:sp>
      <p:sp>
        <p:nvSpPr>
          <p:cNvPr id="8200" name="WordArt 7"/>
          <p:cNvSpPr>
            <a:spLocks noChangeArrowheads="1" noChangeShapeType="1" noTextEdit="1"/>
          </p:cNvSpPr>
          <p:nvPr/>
        </p:nvSpPr>
        <p:spPr bwMode="auto">
          <a:xfrm>
            <a:off x="5905500" y="3048000"/>
            <a:ext cx="647700" cy="371475"/>
          </a:xfrm>
          <a:prstGeom prst="rect">
            <a:avLst/>
          </a:prstGeom>
        </p:spPr>
        <p:txBody>
          <a:bodyPr wrap="none" fromWordArt="1">
            <a:prstTxWarp prst="textPlain">
              <a:avLst>
                <a:gd name="adj" fmla="val 50000"/>
              </a:avLst>
            </a:prstTxWarp>
          </a:bodyPr>
          <a:lstStyle/>
          <a:p>
            <a:pPr algn="ctr"/>
            <a:r>
              <a:rPr lang="en-US" sz="2400" b="1" kern="10">
                <a:ln w="9525">
                  <a:noFill/>
                  <a:round/>
                  <a:headEnd/>
                  <a:tailEnd/>
                </a:ln>
                <a:solidFill>
                  <a:schemeClr val="tx2"/>
                </a:solidFill>
                <a:effectLst>
                  <a:outerShdw dist="45791" dir="2021404" algn="ctr" rotWithShape="0">
                    <a:srgbClr val="B2B2B2">
                      <a:alpha val="79999"/>
                    </a:srgbClr>
                  </a:outerShdw>
                </a:effectLst>
                <a:latin typeface="Tahoma"/>
                <a:cs typeface="Tahoma"/>
              </a:rPr>
              <a:t>(how</a:t>
            </a:r>
          </a:p>
        </p:txBody>
      </p:sp>
      <p:sp>
        <p:nvSpPr>
          <p:cNvPr id="8201" name="WordArt 8"/>
          <p:cNvSpPr>
            <a:spLocks noChangeArrowheads="1" noChangeShapeType="1" noTextEdit="1"/>
          </p:cNvSpPr>
          <p:nvPr/>
        </p:nvSpPr>
        <p:spPr bwMode="auto">
          <a:xfrm>
            <a:off x="6667500" y="2752725"/>
            <a:ext cx="590550" cy="314325"/>
          </a:xfrm>
          <a:prstGeom prst="rect">
            <a:avLst/>
          </a:prstGeom>
        </p:spPr>
        <p:txBody>
          <a:bodyPr wrap="none" fromWordArt="1">
            <a:prstTxWarp prst="textPlain">
              <a:avLst>
                <a:gd name="adj" fmla="val 50000"/>
              </a:avLst>
            </a:prstTxWarp>
          </a:bodyPr>
          <a:lstStyle/>
          <a:p>
            <a:pPr algn="ctr"/>
            <a:r>
              <a:rPr lang="en-US" sz="2000" b="1" kern="10">
                <a:ln w="9525">
                  <a:noFill/>
                  <a:round/>
                  <a:headEnd/>
                  <a:tailEnd/>
                </a:ln>
                <a:solidFill>
                  <a:schemeClr val="tx2"/>
                </a:solidFill>
                <a:effectLst>
                  <a:outerShdw dist="45791" dir="2021404" algn="ctr" rotWithShape="0">
                    <a:srgbClr val="B2B2B2">
                      <a:alpha val="79999"/>
                    </a:srgbClr>
                  </a:outerShdw>
                </a:effectLst>
                <a:latin typeface="Tahoma"/>
                <a:cs typeface="Tahoma"/>
              </a:rPr>
              <a:t>often</a:t>
            </a:r>
          </a:p>
        </p:txBody>
      </p:sp>
      <p:sp>
        <p:nvSpPr>
          <p:cNvPr id="8202" name="WordArt 9"/>
          <p:cNvSpPr>
            <a:spLocks noChangeArrowheads="1" noChangeShapeType="1" noTextEdit="1"/>
          </p:cNvSpPr>
          <p:nvPr/>
        </p:nvSpPr>
        <p:spPr bwMode="auto">
          <a:xfrm>
            <a:off x="6743700" y="3209925"/>
            <a:ext cx="590550" cy="314325"/>
          </a:xfrm>
          <a:prstGeom prst="rect">
            <a:avLst/>
          </a:prstGeom>
        </p:spPr>
        <p:txBody>
          <a:bodyPr wrap="none" fromWordArt="1">
            <a:prstTxWarp prst="textPlain">
              <a:avLst>
                <a:gd name="adj" fmla="val 50000"/>
              </a:avLst>
            </a:prstTxWarp>
          </a:bodyPr>
          <a:lstStyle/>
          <a:p>
            <a:pPr algn="ctr"/>
            <a:r>
              <a:rPr lang="en-US" sz="2000" b="1" kern="10">
                <a:ln w="9525">
                  <a:noFill/>
                  <a:round/>
                  <a:headEnd/>
                  <a:tailEnd/>
                </a:ln>
                <a:solidFill>
                  <a:schemeClr val="tx2"/>
                </a:solidFill>
                <a:effectLst>
                  <a:outerShdw dist="45791" dir="2021404" algn="ctr" rotWithShape="0">
                    <a:srgbClr val="B2B2B2">
                      <a:alpha val="79999"/>
                    </a:srgbClr>
                  </a:outerShdw>
                </a:effectLst>
                <a:latin typeface="Tahoma"/>
                <a:cs typeface="Tahoma"/>
              </a:rPr>
              <a:t>often</a:t>
            </a:r>
          </a:p>
        </p:txBody>
      </p:sp>
      <p:sp>
        <p:nvSpPr>
          <p:cNvPr id="8203" name="WordArt 10"/>
          <p:cNvSpPr>
            <a:spLocks noChangeArrowheads="1" noChangeShapeType="1" noTextEdit="1"/>
          </p:cNvSpPr>
          <p:nvPr/>
        </p:nvSpPr>
        <p:spPr bwMode="auto">
          <a:xfrm>
            <a:off x="7467600" y="3057525"/>
            <a:ext cx="685800" cy="314325"/>
          </a:xfrm>
          <a:prstGeom prst="rect">
            <a:avLst/>
          </a:prstGeom>
        </p:spPr>
        <p:txBody>
          <a:bodyPr wrap="none" fromWordArt="1">
            <a:prstTxWarp prst="textPlain">
              <a:avLst>
                <a:gd name="adj" fmla="val 50000"/>
              </a:avLst>
            </a:prstTxWarp>
          </a:bodyPr>
          <a:lstStyle/>
          <a:p>
            <a:pPr algn="ctr"/>
            <a:r>
              <a:rPr lang="en-US" sz="2000" b="1" kern="10">
                <a:ln w="9525">
                  <a:noFill/>
                  <a:round/>
                  <a:headEnd/>
                  <a:tailEnd/>
                </a:ln>
                <a:solidFill>
                  <a:schemeClr val="tx2"/>
                </a:solidFill>
                <a:effectLst>
                  <a:outerShdw dist="45791" dir="2021404" algn="ctr" rotWithShape="0">
                    <a:srgbClr val="B2B2B2">
                      <a:alpha val="79999"/>
                    </a:srgbClr>
                  </a:outerShdw>
                </a:effectLst>
                <a:latin typeface="Tahoma"/>
                <a:cs typeface="Tahoma"/>
              </a:rPr>
              <a:t>often)</a:t>
            </a:r>
          </a:p>
        </p:txBody>
      </p:sp>
      <p:sp>
        <p:nvSpPr>
          <p:cNvPr id="8204" name="WordArt 11"/>
          <p:cNvSpPr>
            <a:spLocks noChangeArrowheads="1" noChangeShapeType="1" noTextEdit="1"/>
          </p:cNvSpPr>
          <p:nvPr/>
        </p:nvSpPr>
        <p:spPr bwMode="auto">
          <a:xfrm>
            <a:off x="6648450" y="3733800"/>
            <a:ext cx="1428750" cy="990600"/>
          </a:xfrm>
          <a:prstGeom prst="rect">
            <a:avLst/>
          </a:prstGeom>
        </p:spPr>
        <p:txBody>
          <a:bodyPr wrap="none" fromWordArt="1">
            <a:prstTxWarp prst="textPlain">
              <a:avLst>
                <a:gd name="adj" fmla="val 50000"/>
              </a:avLst>
            </a:prstTxWarp>
          </a:bodyPr>
          <a:lstStyle/>
          <a:p>
            <a:pPr algn="ctr"/>
            <a:r>
              <a:rPr lang="en-US" sz="3200" b="1" kern="10">
                <a:ln w="9525">
                  <a:noFill/>
                  <a:round/>
                  <a:headEnd/>
                  <a:tailEnd/>
                </a:ln>
                <a:solidFill>
                  <a:schemeClr val="tx2"/>
                </a:solidFill>
                <a:effectLst>
                  <a:outerShdw dist="45791" dir="2021404" algn="ctr" rotWithShape="0">
                    <a:srgbClr val="B2B2B2">
                      <a:alpha val="79999"/>
                    </a:srgbClr>
                  </a:outerShdw>
                </a:effectLst>
                <a:latin typeface="Arial Black"/>
              </a:rPr>
              <a:t>MUCH)</a:t>
            </a:r>
          </a:p>
        </p:txBody>
      </p:sp>
      <p:sp>
        <p:nvSpPr>
          <p:cNvPr id="8205" name="WordArt 12"/>
          <p:cNvSpPr>
            <a:spLocks noChangeArrowheads="1" noChangeShapeType="1" noTextEdit="1"/>
          </p:cNvSpPr>
          <p:nvPr/>
        </p:nvSpPr>
        <p:spPr bwMode="auto">
          <a:xfrm>
            <a:off x="6553200" y="5114925"/>
            <a:ext cx="742950" cy="371475"/>
          </a:xfrm>
          <a:prstGeom prst="rect">
            <a:avLst/>
          </a:prstGeom>
        </p:spPr>
        <p:txBody>
          <a:bodyPr wrap="none" fromWordArt="1">
            <a:prstTxWarp prst="textPlain">
              <a:avLst>
                <a:gd name="adj" fmla="val 50000"/>
              </a:avLst>
            </a:prstTxWarp>
          </a:bodyPr>
          <a:lstStyle/>
          <a:p>
            <a:pPr algn="ctr"/>
            <a:r>
              <a:rPr lang="en-US" sz="2400" b="1" kern="10">
                <a:ln w="9525">
                  <a:noFill/>
                  <a:round/>
                  <a:headEnd/>
                  <a:tailEnd/>
                </a:ln>
                <a:solidFill>
                  <a:schemeClr val="tx2"/>
                </a:solidFill>
                <a:effectLst>
                  <a:outerShdw dist="45791" dir="2021404" algn="ctr" rotWithShape="0">
                    <a:srgbClr val="B2B2B2">
                      <a:alpha val="79999"/>
                    </a:srgbClr>
                  </a:outerShdw>
                </a:effectLst>
                <a:latin typeface="Tahoma"/>
                <a:cs typeface="Tahoma"/>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GB" dirty="0"/>
              <a:t>Ergonomics </a:t>
            </a:r>
            <a:r>
              <a:rPr lang="en-GB" dirty="0" smtClean="0"/>
              <a:t>– examples </a:t>
            </a:r>
            <a:endParaRPr lang="en-GB" dirty="0"/>
          </a:p>
        </p:txBody>
      </p:sp>
      <p:sp>
        <p:nvSpPr>
          <p:cNvPr id="79875" name="Rectangle 3"/>
          <p:cNvSpPr>
            <a:spLocks noGrp="1" noChangeArrowheads="1"/>
          </p:cNvSpPr>
          <p:nvPr>
            <p:ph type="body" idx="1"/>
          </p:nvPr>
        </p:nvSpPr>
        <p:spPr/>
        <p:txBody>
          <a:bodyPr/>
          <a:lstStyle/>
          <a:p>
            <a:pPr>
              <a:lnSpc>
                <a:spcPct val="90000"/>
              </a:lnSpc>
            </a:pPr>
            <a:r>
              <a:rPr lang="en-GB" sz="2400"/>
              <a:t>arrangement of controls and displays</a:t>
            </a:r>
          </a:p>
          <a:p>
            <a:pPr marL="1154113" lvl="1" indent="-587375">
              <a:lnSpc>
                <a:spcPct val="90000"/>
              </a:lnSpc>
              <a:buFontTx/>
              <a:buNone/>
            </a:pPr>
            <a:r>
              <a:rPr lang="en-GB" sz="2000"/>
              <a:t>e.g.	controls grouped according to function or frequency of use, or sequentially</a:t>
            </a:r>
          </a:p>
          <a:p>
            <a:pPr>
              <a:lnSpc>
                <a:spcPct val="90000"/>
              </a:lnSpc>
            </a:pPr>
            <a:r>
              <a:rPr lang="en-GB" sz="2400"/>
              <a:t>surrounding environment</a:t>
            </a:r>
          </a:p>
          <a:p>
            <a:pPr marL="1154113" lvl="1" indent="-587375">
              <a:lnSpc>
                <a:spcPct val="90000"/>
              </a:lnSpc>
              <a:buFontTx/>
              <a:buNone/>
            </a:pPr>
            <a:r>
              <a:rPr lang="en-GB" sz="2000"/>
              <a:t>e.g.	seating arrangements adaptable to cope with all sizes of user</a:t>
            </a:r>
          </a:p>
          <a:p>
            <a:pPr>
              <a:lnSpc>
                <a:spcPct val="90000"/>
              </a:lnSpc>
            </a:pPr>
            <a:r>
              <a:rPr lang="en-GB" sz="2400"/>
              <a:t>health issues</a:t>
            </a:r>
          </a:p>
          <a:p>
            <a:pPr marL="1154113" lvl="1" indent="-587375">
              <a:lnSpc>
                <a:spcPct val="90000"/>
              </a:lnSpc>
              <a:buFontTx/>
              <a:buNone/>
            </a:pPr>
            <a:r>
              <a:rPr lang="en-GB" sz="2000"/>
              <a:t>e.g.	physical position, environmental conditions (temperature, humidity), lighting, noise,	</a:t>
            </a:r>
          </a:p>
          <a:p>
            <a:pPr>
              <a:lnSpc>
                <a:spcPct val="90000"/>
              </a:lnSpc>
            </a:pPr>
            <a:r>
              <a:rPr lang="en-GB" sz="2400"/>
              <a:t>use of colour</a:t>
            </a:r>
          </a:p>
          <a:p>
            <a:pPr marL="1154113" lvl="1" indent="-587375">
              <a:lnSpc>
                <a:spcPct val="90000"/>
              </a:lnSpc>
              <a:buFontTx/>
              <a:buNone/>
            </a:pPr>
            <a:r>
              <a:rPr lang="en-GB" sz="2000"/>
              <a:t>e.g.	use of red for warning, green for okay,</a:t>
            </a:r>
            <a:br>
              <a:rPr lang="en-GB" sz="2000"/>
            </a:br>
            <a:r>
              <a:rPr lang="en-GB" sz="2000"/>
              <a:t>awareness of colour-blindness etc.</a:t>
            </a:r>
          </a:p>
          <a:p>
            <a:pPr>
              <a:lnSpc>
                <a:spcPct val="90000"/>
              </a:lnSpc>
            </a:pPr>
            <a:endParaRPr lang="en-GB" sz="24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52401" y="59666"/>
            <a:ext cx="8733470" cy="66459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50211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on Ergonomics</a:t>
            </a:r>
            <a:endParaRPr lang="en-US" dirty="0"/>
          </a:p>
        </p:txBody>
      </p:sp>
      <p:pic>
        <p:nvPicPr>
          <p:cNvPr id="4" name="Ergonomics.wmv">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571500" y="1600200"/>
            <a:ext cx="7999413" cy="4495800"/>
          </a:xfrm>
        </p:spPr>
      </p:pic>
    </p:spTree>
    <p:extLst>
      <p:ext uri="{BB962C8B-B14F-4D97-AF65-F5344CB8AC3E}">
        <p14:creationId xmlns:p14="http://schemas.microsoft.com/office/powerpoint/2010/main" xmlns="" val="38680073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GB" dirty="0"/>
              <a:t>Industrial interfaces</a:t>
            </a:r>
          </a:p>
        </p:txBody>
      </p:sp>
      <p:sp>
        <p:nvSpPr>
          <p:cNvPr id="106499" name="Rectangle 3"/>
          <p:cNvSpPr>
            <a:spLocks noGrp="1" noChangeArrowheads="1"/>
          </p:cNvSpPr>
          <p:nvPr>
            <p:ph type="body" idx="1"/>
          </p:nvPr>
        </p:nvSpPr>
        <p:spPr/>
        <p:txBody>
          <a:bodyPr/>
          <a:lstStyle/>
          <a:p>
            <a:pPr marL="200025" indent="-200025">
              <a:lnSpc>
                <a:spcPct val="90000"/>
              </a:lnSpc>
              <a:buFontTx/>
              <a:buChar char=" "/>
              <a:tabLst>
                <a:tab pos="758825" algn="l"/>
                <a:tab pos="4006850" algn="ctr"/>
                <a:tab pos="5905500" algn="ctr"/>
              </a:tabLst>
            </a:pPr>
            <a:r>
              <a:rPr lang="en-GB" dirty="0"/>
              <a:t>Office interface vs. industrial interface?</a:t>
            </a:r>
          </a:p>
          <a:p>
            <a:pPr marL="200025" indent="-200025">
              <a:lnSpc>
                <a:spcPct val="90000"/>
              </a:lnSpc>
              <a:buFontTx/>
              <a:buChar char=" "/>
              <a:tabLst>
                <a:tab pos="758825" algn="l"/>
                <a:tab pos="4006850" algn="ctr"/>
                <a:tab pos="5905500" algn="ctr"/>
              </a:tabLst>
            </a:pPr>
            <a:endParaRPr lang="en-GB" sz="1600" dirty="0"/>
          </a:p>
          <a:p>
            <a:pPr marL="200025" indent="-200025">
              <a:lnSpc>
                <a:spcPct val="90000"/>
              </a:lnSpc>
              <a:buFontTx/>
              <a:buChar char=" "/>
              <a:tabLst>
                <a:tab pos="758825" algn="l"/>
                <a:tab pos="4006850" algn="ctr"/>
                <a:tab pos="5905500" algn="ctr"/>
              </a:tabLst>
            </a:pPr>
            <a:r>
              <a:rPr lang="en-GB" dirty="0"/>
              <a:t>Context matters!</a:t>
            </a:r>
          </a:p>
          <a:p>
            <a:pPr marL="200025" indent="-200025">
              <a:lnSpc>
                <a:spcPct val="90000"/>
              </a:lnSpc>
              <a:buFontTx/>
              <a:buChar char=" "/>
              <a:tabLst>
                <a:tab pos="758825" algn="l"/>
                <a:tab pos="4006850" algn="ctr"/>
                <a:tab pos="5905500" algn="ctr"/>
              </a:tabLst>
            </a:pPr>
            <a:endParaRPr lang="en-GB" sz="1400" dirty="0"/>
          </a:p>
          <a:p>
            <a:pPr marL="200025" indent="-200025">
              <a:lnSpc>
                <a:spcPct val="90000"/>
              </a:lnSpc>
              <a:buFontTx/>
              <a:buChar char=" "/>
              <a:tabLst>
                <a:tab pos="758825" algn="l"/>
                <a:tab pos="4006850" algn="ctr"/>
                <a:tab pos="5905500" algn="ctr"/>
              </a:tabLst>
            </a:pPr>
            <a:r>
              <a:rPr lang="en-GB" sz="2400" dirty="0"/>
              <a:t>		office	 industrial</a:t>
            </a:r>
          </a:p>
          <a:p>
            <a:pPr marL="200025" indent="-200025">
              <a:lnSpc>
                <a:spcPct val="90000"/>
              </a:lnSpc>
              <a:buFontTx/>
              <a:buChar char=" "/>
              <a:tabLst>
                <a:tab pos="758825" algn="l"/>
                <a:tab pos="4006850" algn="ctr"/>
                <a:tab pos="5905500" algn="ctr"/>
              </a:tabLst>
            </a:pPr>
            <a:r>
              <a:rPr lang="en-GB" sz="2400" dirty="0"/>
              <a:t> 	type of data	textual	numeric</a:t>
            </a:r>
          </a:p>
          <a:p>
            <a:pPr marL="200025" indent="-200025">
              <a:lnSpc>
                <a:spcPct val="90000"/>
              </a:lnSpc>
              <a:buFontTx/>
              <a:buChar char=" "/>
              <a:tabLst>
                <a:tab pos="758825" algn="l"/>
                <a:tab pos="4006850" algn="ctr"/>
                <a:tab pos="5905500" algn="ctr"/>
              </a:tabLst>
            </a:pPr>
            <a:r>
              <a:rPr lang="en-GB" sz="2400" dirty="0"/>
              <a:t>  	rate of change	slow	fast</a:t>
            </a:r>
          </a:p>
          <a:p>
            <a:pPr marL="200025" indent="-200025">
              <a:lnSpc>
                <a:spcPct val="90000"/>
              </a:lnSpc>
              <a:buFontTx/>
              <a:buChar char=" "/>
              <a:tabLst>
                <a:tab pos="758825" algn="l"/>
                <a:tab pos="4006850" algn="ctr"/>
                <a:tab pos="5905500" algn="ctr"/>
              </a:tabLst>
            </a:pPr>
            <a:r>
              <a:rPr lang="en-GB" sz="2400" dirty="0"/>
              <a:t>  	environment	clean	dirty</a:t>
            </a:r>
            <a:r>
              <a:rPr lang="en-GB" dirty="0"/>
              <a:t>	</a:t>
            </a:r>
          </a:p>
          <a:p>
            <a:pPr marL="200025" indent="-200025">
              <a:lnSpc>
                <a:spcPct val="90000"/>
              </a:lnSpc>
              <a:buFontTx/>
              <a:buChar char=" "/>
              <a:tabLst>
                <a:tab pos="758825" algn="l"/>
                <a:tab pos="4006850" algn="ctr"/>
                <a:tab pos="5905500" algn="ctr"/>
              </a:tabLst>
            </a:pPr>
            <a:endParaRPr lang="en-GB" dirty="0"/>
          </a:p>
          <a:p>
            <a:pPr marL="200025" indent="-200025">
              <a:lnSpc>
                <a:spcPct val="90000"/>
              </a:lnSpc>
              <a:buFontTx/>
              <a:buChar char=" "/>
              <a:tabLst>
                <a:tab pos="758825" algn="l"/>
                <a:tab pos="4006850" algn="ctr"/>
                <a:tab pos="5905500" algn="ctr"/>
              </a:tabLst>
            </a:pPr>
            <a:r>
              <a:rPr lang="en-GB" dirty="0"/>
              <a:t>…  the oil soaked mouse!</a:t>
            </a:r>
          </a:p>
        </p:txBody>
      </p:sp>
      <p:sp>
        <p:nvSpPr>
          <p:cNvPr id="106500" name="Line 4"/>
          <p:cNvSpPr>
            <a:spLocks noChangeShapeType="1"/>
          </p:cNvSpPr>
          <p:nvPr/>
        </p:nvSpPr>
        <p:spPr bwMode="auto">
          <a:xfrm>
            <a:off x="1371600" y="3505200"/>
            <a:ext cx="6172200" cy="0"/>
          </a:xfrm>
          <a:prstGeom prst="line">
            <a:avLst/>
          </a:prstGeom>
          <a:noFill/>
          <a:ln w="28575">
            <a:solidFill>
              <a:srgbClr val="262464"/>
            </a:solidFill>
            <a:round/>
            <a:headEnd/>
            <a:tailEnd/>
          </a:ln>
          <a:effectLst/>
        </p:spPr>
        <p:txBody>
          <a:bodyPr wrap="none" anchor="ctr"/>
          <a:lstStyle/>
          <a:p>
            <a:endParaRPr lang="en-US"/>
          </a:p>
        </p:txBody>
      </p:sp>
      <p:sp>
        <p:nvSpPr>
          <p:cNvPr id="106501" name="Line 5"/>
          <p:cNvSpPr>
            <a:spLocks noChangeShapeType="1"/>
          </p:cNvSpPr>
          <p:nvPr/>
        </p:nvSpPr>
        <p:spPr bwMode="auto">
          <a:xfrm>
            <a:off x="1371600" y="3124200"/>
            <a:ext cx="6172200" cy="0"/>
          </a:xfrm>
          <a:prstGeom prst="line">
            <a:avLst/>
          </a:prstGeom>
          <a:noFill/>
          <a:ln w="28575">
            <a:solidFill>
              <a:srgbClr val="262464"/>
            </a:solidFill>
            <a:round/>
            <a:headEnd/>
            <a:tailEnd/>
          </a:ln>
          <a:effectLst/>
        </p:spPr>
        <p:txBody>
          <a:bodyPr wrap="none" anchor="ctr"/>
          <a:lstStyle/>
          <a:p>
            <a:endParaRPr lang="en-US"/>
          </a:p>
        </p:txBody>
      </p:sp>
      <p:sp>
        <p:nvSpPr>
          <p:cNvPr id="106503" name="Line 7"/>
          <p:cNvSpPr>
            <a:spLocks noChangeShapeType="1"/>
          </p:cNvSpPr>
          <p:nvPr/>
        </p:nvSpPr>
        <p:spPr bwMode="auto">
          <a:xfrm>
            <a:off x="1371600" y="5181600"/>
            <a:ext cx="6172200" cy="0"/>
          </a:xfrm>
          <a:prstGeom prst="line">
            <a:avLst/>
          </a:prstGeom>
          <a:noFill/>
          <a:ln w="28575">
            <a:solidFill>
              <a:srgbClr val="262464"/>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GB"/>
              <a:t>Glass interfaces ?</a:t>
            </a:r>
          </a:p>
        </p:txBody>
      </p:sp>
      <p:sp>
        <p:nvSpPr>
          <p:cNvPr id="107523" name="Rectangle 3"/>
          <p:cNvSpPr>
            <a:spLocks noGrp="1" noChangeArrowheads="1"/>
          </p:cNvSpPr>
          <p:nvPr>
            <p:ph type="body" idx="1"/>
          </p:nvPr>
        </p:nvSpPr>
        <p:spPr/>
        <p:txBody>
          <a:bodyPr/>
          <a:lstStyle/>
          <a:p>
            <a:r>
              <a:rPr lang="en-GB" sz="2400" dirty="0"/>
              <a:t>industrial interface:</a:t>
            </a:r>
          </a:p>
          <a:p>
            <a:pPr marL="819150" lvl="1"/>
            <a:r>
              <a:rPr lang="en-GB" sz="2000" dirty="0"/>
              <a:t>traditional … dials and knobs</a:t>
            </a:r>
          </a:p>
          <a:p>
            <a:pPr marL="819150" lvl="1"/>
            <a:r>
              <a:rPr lang="en-GB" sz="2000" dirty="0"/>
              <a:t>now … screens and keypads</a:t>
            </a:r>
          </a:p>
          <a:p>
            <a:r>
              <a:rPr lang="en-GB" sz="2400" dirty="0"/>
              <a:t>glass interface</a:t>
            </a:r>
          </a:p>
          <a:p>
            <a:pPr marL="819150" lvl="1">
              <a:buFontTx/>
              <a:buChar char="+"/>
            </a:pPr>
            <a:r>
              <a:rPr lang="en-GB" sz="2000" dirty="0"/>
              <a:t>cheaper, more flexible,</a:t>
            </a:r>
            <a:br>
              <a:rPr lang="en-GB" sz="2000" dirty="0"/>
            </a:br>
            <a:r>
              <a:rPr lang="en-GB" sz="2000" dirty="0"/>
              <a:t>multiple representations,</a:t>
            </a:r>
            <a:br>
              <a:rPr lang="en-GB" sz="2000" dirty="0"/>
            </a:br>
            <a:r>
              <a:rPr lang="en-GB" sz="2000" dirty="0"/>
              <a:t>precise values</a:t>
            </a:r>
          </a:p>
          <a:p>
            <a:pPr marL="819150" lvl="1"/>
            <a:r>
              <a:rPr lang="en-GB" sz="2000" dirty="0"/>
              <a:t>not physically located,</a:t>
            </a:r>
            <a:br>
              <a:rPr lang="en-GB" sz="2000" dirty="0"/>
            </a:br>
            <a:r>
              <a:rPr lang="en-GB" sz="2000" dirty="0"/>
              <a:t>loss of context,</a:t>
            </a:r>
            <a:br>
              <a:rPr lang="en-GB" sz="2000" dirty="0"/>
            </a:br>
            <a:r>
              <a:rPr lang="en-GB" sz="2000" dirty="0"/>
              <a:t>complex interfaces</a:t>
            </a:r>
          </a:p>
          <a:p>
            <a:r>
              <a:rPr lang="en-GB" sz="2400" dirty="0"/>
              <a:t>may need both</a:t>
            </a:r>
          </a:p>
        </p:txBody>
      </p:sp>
      <p:grpSp>
        <p:nvGrpSpPr>
          <p:cNvPr id="2" name="Group 20"/>
          <p:cNvGrpSpPr>
            <a:grpSpLocks/>
          </p:cNvGrpSpPr>
          <p:nvPr/>
        </p:nvGrpSpPr>
        <p:grpSpPr bwMode="auto">
          <a:xfrm>
            <a:off x="5486400" y="3657600"/>
            <a:ext cx="3200400" cy="1905000"/>
            <a:chOff x="3456" y="2256"/>
            <a:chExt cx="2016" cy="1248"/>
          </a:xfrm>
        </p:grpSpPr>
        <p:sp>
          <p:nvSpPr>
            <p:cNvPr id="107525" name="AutoShape 5"/>
            <p:cNvSpPr>
              <a:spLocks noChangeArrowheads="1"/>
            </p:cNvSpPr>
            <p:nvPr/>
          </p:nvSpPr>
          <p:spPr bwMode="auto">
            <a:xfrm>
              <a:off x="3456" y="2256"/>
              <a:ext cx="2016" cy="1248"/>
            </a:xfrm>
            <a:prstGeom prst="roundRect">
              <a:avLst>
                <a:gd name="adj" fmla="val 11250"/>
              </a:avLst>
            </a:prstGeom>
            <a:solidFill>
              <a:schemeClr val="accent1"/>
            </a:solidFill>
            <a:ln w="9525">
              <a:solidFill>
                <a:schemeClr val="tx1"/>
              </a:solidFill>
              <a:round/>
              <a:headEnd/>
              <a:tailEnd/>
            </a:ln>
            <a:effectLst/>
          </p:spPr>
          <p:txBody>
            <a:bodyPr wrap="none" anchor="ctr"/>
            <a:lstStyle/>
            <a:p>
              <a:endParaRPr lang="en-US"/>
            </a:p>
          </p:txBody>
        </p:sp>
        <p:sp>
          <p:nvSpPr>
            <p:cNvPr id="107526" name="Rectangle 6"/>
            <p:cNvSpPr>
              <a:spLocks noChangeArrowheads="1"/>
            </p:cNvSpPr>
            <p:nvPr/>
          </p:nvSpPr>
          <p:spPr bwMode="auto">
            <a:xfrm>
              <a:off x="3600" y="2352"/>
              <a:ext cx="960" cy="240"/>
            </a:xfrm>
            <a:prstGeom prst="rect">
              <a:avLst/>
            </a:prstGeom>
            <a:solidFill>
              <a:schemeClr val="bg1"/>
            </a:solidFill>
            <a:ln w="28575">
              <a:solidFill>
                <a:srgbClr val="262464"/>
              </a:solidFill>
              <a:miter lim="800000"/>
              <a:headEnd/>
              <a:tailEnd/>
            </a:ln>
            <a:effectLst/>
          </p:spPr>
          <p:txBody>
            <a:bodyPr wrap="none" anchor="ctr"/>
            <a:lstStyle/>
            <a:p>
              <a:pPr algn="ctr"/>
              <a:r>
                <a:rPr lang="en-GB" sz="1400" b="1">
                  <a:latin typeface="Arial" charset="0"/>
                </a:rPr>
                <a:t>Vessel B Temp</a:t>
              </a:r>
            </a:p>
          </p:txBody>
        </p:sp>
        <p:sp>
          <p:nvSpPr>
            <p:cNvPr id="107527" name="Rectangle 7"/>
            <p:cNvSpPr>
              <a:spLocks noChangeArrowheads="1"/>
            </p:cNvSpPr>
            <p:nvPr/>
          </p:nvSpPr>
          <p:spPr bwMode="auto">
            <a:xfrm>
              <a:off x="3600" y="2592"/>
              <a:ext cx="1728" cy="816"/>
            </a:xfrm>
            <a:prstGeom prst="rect">
              <a:avLst/>
            </a:prstGeom>
            <a:solidFill>
              <a:schemeClr val="bg1"/>
            </a:solidFill>
            <a:ln w="28575">
              <a:solidFill>
                <a:srgbClr val="262464"/>
              </a:solidFill>
              <a:miter lim="800000"/>
              <a:headEnd/>
              <a:tailEnd/>
            </a:ln>
            <a:effectLst/>
          </p:spPr>
          <p:txBody>
            <a:bodyPr wrap="none" anchor="ctr"/>
            <a:lstStyle/>
            <a:p>
              <a:endParaRPr lang="en-US"/>
            </a:p>
          </p:txBody>
        </p:sp>
        <p:sp>
          <p:nvSpPr>
            <p:cNvPr id="107529" name="Rectangle 9"/>
            <p:cNvSpPr>
              <a:spLocks noChangeArrowheads="1"/>
            </p:cNvSpPr>
            <p:nvPr/>
          </p:nvSpPr>
          <p:spPr bwMode="auto">
            <a:xfrm>
              <a:off x="3744" y="2880"/>
              <a:ext cx="1440" cy="144"/>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107530" name="Line 10"/>
            <p:cNvSpPr>
              <a:spLocks noChangeShapeType="1"/>
            </p:cNvSpPr>
            <p:nvPr/>
          </p:nvSpPr>
          <p:spPr bwMode="auto">
            <a:xfrm>
              <a:off x="3744" y="2784"/>
              <a:ext cx="0" cy="96"/>
            </a:xfrm>
            <a:prstGeom prst="line">
              <a:avLst/>
            </a:prstGeom>
            <a:noFill/>
            <a:ln w="9525">
              <a:solidFill>
                <a:schemeClr val="tx1"/>
              </a:solidFill>
              <a:round/>
              <a:headEnd/>
              <a:tailEnd/>
            </a:ln>
            <a:effectLst/>
          </p:spPr>
          <p:txBody>
            <a:bodyPr wrap="none" anchor="ctr"/>
            <a:lstStyle/>
            <a:p>
              <a:endParaRPr lang="en-US"/>
            </a:p>
          </p:txBody>
        </p:sp>
        <p:sp>
          <p:nvSpPr>
            <p:cNvPr id="107531" name="Line 11"/>
            <p:cNvSpPr>
              <a:spLocks noChangeShapeType="1"/>
            </p:cNvSpPr>
            <p:nvPr/>
          </p:nvSpPr>
          <p:spPr bwMode="auto">
            <a:xfrm>
              <a:off x="5184" y="2784"/>
              <a:ext cx="0" cy="96"/>
            </a:xfrm>
            <a:prstGeom prst="line">
              <a:avLst/>
            </a:prstGeom>
            <a:noFill/>
            <a:ln w="9525">
              <a:solidFill>
                <a:schemeClr val="tx1"/>
              </a:solidFill>
              <a:round/>
              <a:headEnd/>
              <a:tailEnd/>
            </a:ln>
            <a:effectLst/>
          </p:spPr>
          <p:txBody>
            <a:bodyPr wrap="none" anchor="ctr"/>
            <a:lstStyle/>
            <a:p>
              <a:endParaRPr lang="en-US"/>
            </a:p>
          </p:txBody>
        </p:sp>
        <p:sp>
          <p:nvSpPr>
            <p:cNvPr id="107532" name="Line 12"/>
            <p:cNvSpPr>
              <a:spLocks noChangeShapeType="1"/>
            </p:cNvSpPr>
            <p:nvPr/>
          </p:nvSpPr>
          <p:spPr bwMode="auto">
            <a:xfrm>
              <a:off x="4464" y="2784"/>
              <a:ext cx="0" cy="96"/>
            </a:xfrm>
            <a:prstGeom prst="line">
              <a:avLst/>
            </a:prstGeom>
            <a:noFill/>
            <a:ln w="9525">
              <a:solidFill>
                <a:schemeClr val="tx1"/>
              </a:solidFill>
              <a:round/>
              <a:headEnd/>
              <a:tailEnd/>
            </a:ln>
            <a:effectLst/>
          </p:spPr>
          <p:txBody>
            <a:bodyPr wrap="none" anchor="ctr"/>
            <a:lstStyle/>
            <a:p>
              <a:endParaRPr lang="en-US"/>
            </a:p>
          </p:txBody>
        </p:sp>
        <p:sp>
          <p:nvSpPr>
            <p:cNvPr id="107533" name="Text Box 13"/>
            <p:cNvSpPr txBox="1">
              <a:spLocks noChangeArrowheads="1"/>
            </p:cNvSpPr>
            <p:nvPr/>
          </p:nvSpPr>
          <p:spPr bwMode="auto">
            <a:xfrm>
              <a:off x="3662" y="2645"/>
              <a:ext cx="178" cy="192"/>
            </a:xfrm>
            <a:prstGeom prst="rect">
              <a:avLst/>
            </a:prstGeom>
            <a:noFill/>
            <a:ln w="9525">
              <a:noFill/>
              <a:miter lim="800000"/>
              <a:headEnd/>
              <a:tailEnd/>
            </a:ln>
            <a:effectLst/>
          </p:spPr>
          <p:txBody>
            <a:bodyPr wrap="none">
              <a:spAutoFit/>
            </a:bodyPr>
            <a:lstStyle/>
            <a:p>
              <a:pPr algn="ctr"/>
              <a:r>
                <a:rPr lang="en-GB" sz="1400">
                  <a:latin typeface="Arial" charset="0"/>
                </a:rPr>
                <a:t>0</a:t>
              </a:r>
            </a:p>
          </p:txBody>
        </p:sp>
        <p:sp>
          <p:nvSpPr>
            <p:cNvPr id="107534" name="Text Box 14"/>
            <p:cNvSpPr txBox="1">
              <a:spLocks noChangeArrowheads="1"/>
            </p:cNvSpPr>
            <p:nvPr/>
          </p:nvSpPr>
          <p:spPr bwMode="auto">
            <a:xfrm>
              <a:off x="4306" y="2640"/>
              <a:ext cx="302" cy="192"/>
            </a:xfrm>
            <a:prstGeom prst="rect">
              <a:avLst/>
            </a:prstGeom>
            <a:noFill/>
            <a:ln w="9525">
              <a:noFill/>
              <a:miter lim="800000"/>
              <a:headEnd/>
              <a:tailEnd/>
            </a:ln>
            <a:effectLst/>
          </p:spPr>
          <p:txBody>
            <a:bodyPr wrap="none">
              <a:spAutoFit/>
            </a:bodyPr>
            <a:lstStyle/>
            <a:p>
              <a:pPr algn="ctr"/>
              <a:r>
                <a:rPr lang="en-GB" sz="1400">
                  <a:latin typeface="Arial" charset="0"/>
                </a:rPr>
                <a:t>100</a:t>
              </a:r>
            </a:p>
          </p:txBody>
        </p:sp>
        <p:sp>
          <p:nvSpPr>
            <p:cNvPr id="107535" name="Text Box 15"/>
            <p:cNvSpPr txBox="1">
              <a:spLocks noChangeArrowheads="1"/>
            </p:cNvSpPr>
            <p:nvPr/>
          </p:nvSpPr>
          <p:spPr bwMode="auto">
            <a:xfrm>
              <a:off x="5026" y="2640"/>
              <a:ext cx="302" cy="192"/>
            </a:xfrm>
            <a:prstGeom prst="rect">
              <a:avLst/>
            </a:prstGeom>
            <a:noFill/>
            <a:ln w="9525">
              <a:noFill/>
              <a:miter lim="800000"/>
              <a:headEnd/>
              <a:tailEnd/>
            </a:ln>
            <a:effectLst/>
          </p:spPr>
          <p:txBody>
            <a:bodyPr wrap="none">
              <a:spAutoFit/>
            </a:bodyPr>
            <a:lstStyle/>
            <a:p>
              <a:pPr algn="ctr"/>
              <a:r>
                <a:rPr lang="en-GB" sz="1400">
                  <a:latin typeface="Arial" charset="0"/>
                </a:rPr>
                <a:t>200</a:t>
              </a:r>
            </a:p>
          </p:txBody>
        </p:sp>
        <p:sp>
          <p:nvSpPr>
            <p:cNvPr id="107536" name="Rectangle 16"/>
            <p:cNvSpPr>
              <a:spLocks noChangeArrowheads="1"/>
            </p:cNvSpPr>
            <p:nvPr/>
          </p:nvSpPr>
          <p:spPr bwMode="auto">
            <a:xfrm>
              <a:off x="4200" y="3120"/>
              <a:ext cx="528" cy="192"/>
            </a:xfrm>
            <a:prstGeom prst="rect">
              <a:avLst/>
            </a:prstGeom>
            <a:solidFill>
              <a:schemeClr val="bg1"/>
            </a:solidFill>
            <a:ln w="9525">
              <a:solidFill>
                <a:schemeClr val="tx1"/>
              </a:solidFill>
              <a:miter lim="800000"/>
              <a:headEnd/>
              <a:tailEnd/>
            </a:ln>
            <a:effectLst/>
          </p:spPr>
          <p:txBody>
            <a:bodyPr wrap="none" anchor="ctr"/>
            <a:lstStyle/>
            <a:p>
              <a:pPr algn="ctr"/>
              <a:r>
                <a:rPr lang="en-GB" sz="1600" b="1">
                  <a:latin typeface="Arial" charset="0"/>
                </a:rPr>
                <a:t>113</a:t>
              </a:r>
            </a:p>
          </p:txBody>
        </p:sp>
        <p:sp>
          <p:nvSpPr>
            <p:cNvPr id="107538" name="Rectangle 18"/>
            <p:cNvSpPr>
              <a:spLocks noChangeArrowheads="1"/>
            </p:cNvSpPr>
            <p:nvPr/>
          </p:nvSpPr>
          <p:spPr bwMode="auto">
            <a:xfrm>
              <a:off x="3744" y="2880"/>
              <a:ext cx="814"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 name="Group 26"/>
          <p:cNvGrpSpPr>
            <a:grpSpLocks/>
          </p:cNvGrpSpPr>
          <p:nvPr/>
        </p:nvGrpSpPr>
        <p:grpSpPr bwMode="auto">
          <a:xfrm>
            <a:off x="6477000" y="4648200"/>
            <a:ext cx="2362200" cy="1670050"/>
            <a:chOff x="4080" y="2928"/>
            <a:chExt cx="1488" cy="1052"/>
          </a:xfrm>
        </p:grpSpPr>
        <p:sp>
          <p:nvSpPr>
            <p:cNvPr id="107541" name="Text Box 21"/>
            <p:cNvSpPr txBox="1">
              <a:spLocks noChangeArrowheads="1"/>
            </p:cNvSpPr>
            <p:nvPr/>
          </p:nvSpPr>
          <p:spPr bwMode="auto">
            <a:xfrm>
              <a:off x="4080" y="3648"/>
              <a:ext cx="1488" cy="332"/>
            </a:xfrm>
            <a:prstGeom prst="rect">
              <a:avLst/>
            </a:prstGeom>
            <a:noFill/>
            <a:ln w="9525">
              <a:noFill/>
              <a:miter lim="800000"/>
              <a:headEnd/>
              <a:tailEnd/>
            </a:ln>
            <a:effectLst/>
          </p:spPr>
          <p:txBody>
            <a:bodyPr wrap="none">
              <a:spAutoFit/>
            </a:bodyPr>
            <a:lstStyle/>
            <a:p>
              <a:pPr algn="ctr"/>
              <a:r>
                <a:rPr lang="en-GB" sz="1400">
                  <a:latin typeface="Verdana" charset="0"/>
                </a:rPr>
                <a:t>multiple representations</a:t>
              </a:r>
              <a:br>
                <a:rPr lang="en-GB" sz="1400">
                  <a:latin typeface="Verdana" charset="0"/>
                </a:rPr>
              </a:br>
              <a:r>
                <a:rPr lang="en-GB" sz="1400">
                  <a:latin typeface="Verdana" charset="0"/>
                </a:rPr>
                <a:t>of same information</a:t>
              </a:r>
            </a:p>
          </p:txBody>
        </p:sp>
        <p:sp>
          <p:nvSpPr>
            <p:cNvPr id="107543" name="Line 23"/>
            <p:cNvSpPr>
              <a:spLocks noChangeShapeType="1"/>
            </p:cNvSpPr>
            <p:nvPr/>
          </p:nvSpPr>
          <p:spPr bwMode="auto">
            <a:xfrm flipH="1" flipV="1">
              <a:off x="4560" y="2928"/>
              <a:ext cx="336" cy="192"/>
            </a:xfrm>
            <a:prstGeom prst="line">
              <a:avLst/>
            </a:prstGeom>
            <a:noFill/>
            <a:ln w="57150">
              <a:solidFill>
                <a:srgbClr val="FF0000"/>
              </a:solidFill>
              <a:round/>
              <a:headEnd/>
              <a:tailEnd type="triangle" w="med" len="med"/>
            </a:ln>
            <a:effectLst/>
          </p:spPr>
          <p:txBody>
            <a:bodyPr wrap="none" anchor="ctr"/>
            <a:lstStyle/>
            <a:p>
              <a:endParaRPr lang="en-US"/>
            </a:p>
          </p:txBody>
        </p:sp>
        <p:sp>
          <p:nvSpPr>
            <p:cNvPr id="107544" name="Line 24"/>
            <p:cNvSpPr>
              <a:spLocks noChangeShapeType="1"/>
            </p:cNvSpPr>
            <p:nvPr/>
          </p:nvSpPr>
          <p:spPr bwMode="auto">
            <a:xfrm flipH="1" flipV="1">
              <a:off x="4608" y="3264"/>
              <a:ext cx="336" cy="192"/>
            </a:xfrm>
            <a:prstGeom prst="line">
              <a:avLst/>
            </a:prstGeom>
            <a:noFill/>
            <a:ln w="57150">
              <a:solidFill>
                <a:srgbClr val="FF0000"/>
              </a:solidFill>
              <a:round/>
              <a:headEnd/>
              <a:tailEnd type="triangle" w="med" len="med"/>
            </a:ln>
            <a:effectLst/>
          </p:spPr>
          <p:txBody>
            <a:bodyPr wrap="none" anchor="ctr"/>
            <a:lstStyle/>
            <a:p>
              <a:endParaRPr lang="en-US"/>
            </a:p>
          </p:txBody>
        </p:sp>
      </p:gr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35171" y="76200"/>
            <a:ext cx="3505200" cy="18097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86400" y="1914560"/>
            <a:ext cx="3657600" cy="17176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GB"/>
              <a:t>Indirect manipulation</a:t>
            </a:r>
          </a:p>
        </p:txBody>
      </p:sp>
      <p:sp>
        <p:nvSpPr>
          <p:cNvPr id="111619" name="Rectangle 3"/>
          <p:cNvSpPr>
            <a:spLocks noGrp="1" noChangeArrowheads="1"/>
          </p:cNvSpPr>
          <p:nvPr>
            <p:ph type="body" sz="half" idx="1"/>
          </p:nvPr>
        </p:nvSpPr>
        <p:spPr>
          <a:xfrm>
            <a:off x="685800" y="1981200"/>
            <a:ext cx="5181600" cy="1295400"/>
          </a:xfrm>
        </p:spPr>
        <p:txBody>
          <a:bodyPr/>
          <a:lstStyle/>
          <a:p>
            <a:r>
              <a:rPr lang="en-GB" sz="2400"/>
              <a:t>office– direct manipulation</a:t>
            </a:r>
          </a:p>
          <a:p>
            <a:pPr lvl="1"/>
            <a:r>
              <a:rPr lang="en-GB" sz="2000"/>
              <a:t>user interacts</a:t>
            </a:r>
            <a:br>
              <a:rPr lang="en-GB" sz="2000"/>
            </a:br>
            <a:r>
              <a:rPr lang="en-GB" sz="2000"/>
              <a:t>with artificial world</a:t>
            </a:r>
          </a:p>
        </p:txBody>
      </p:sp>
      <p:sp>
        <p:nvSpPr>
          <p:cNvPr id="111620" name="Rectangle 4"/>
          <p:cNvSpPr>
            <a:spLocks noGrp="1" noChangeArrowheads="1"/>
          </p:cNvSpPr>
          <p:nvPr>
            <p:ph type="body" sz="half" idx="2"/>
          </p:nvPr>
        </p:nvSpPr>
        <p:spPr>
          <a:xfrm>
            <a:off x="685800" y="3581400"/>
            <a:ext cx="7772400" cy="3048000"/>
          </a:xfrm>
        </p:spPr>
        <p:txBody>
          <a:bodyPr/>
          <a:lstStyle/>
          <a:p>
            <a:r>
              <a:rPr lang="en-GB" sz="2400"/>
              <a:t>industrial – indirect manipulation</a:t>
            </a:r>
          </a:p>
          <a:p>
            <a:pPr lvl="1"/>
            <a:r>
              <a:rPr lang="en-GB" sz="2000"/>
              <a:t>user interacts</a:t>
            </a:r>
            <a:br>
              <a:rPr lang="en-GB" sz="2000"/>
            </a:br>
            <a:r>
              <a:rPr lang="en-GB" sz="2000" i="1"/>
              <a:t>with</a:t>
            </a:r>
            <a:r>
              <a:rPr lang="en-GB" sz="2000"/>
              <a:t> real world</a:t>
            </a:r>
            <a:br>
              <a:rPr lang="en-GB" sz="2000"/>
            </a:br>
            <a:r>
              <a:rPr lang="en-GB" sz="2000" i="1"/>
              <a:t>through</a:t>
            </a:r>
            <a:r>
              <a:rPr lang="en-GB" sz="2000"/>
              <a:t> interface</a:t>
            </a:r>
          </a:p>
          <a:p>
            <a:r>
              <a:rPr lang="en-GB" sz="2400"/>
              <a:t>issues ..</a:t>
            </a:r>
          </a:p>
          <a:p>
            <a:pPr lvl="1"/>
            <a:r>
              <a:rPr lang="en-GB" sz="2000"/>
              <a:t>feedback</a:t>
            </a:r>
          </a:p>
          <a:p>
            <a:pPr lvl="1"/>
            <a:r>
              <a:rPr lang="en-GB" sz="2000"/>
              <a:t>delays</a:t>
            </a:r>
          </a:p>
        </p:txBody>
      </p:sp>
      <p:grpSp>
        <p:nvGrpSpPr>
          <p:cNvPr id="2" name="Group 7"/>
          <p:cNvGrpSpPr>
            <a:grpSpLocks/>
          </p:cNvGrpSpPr>
          <p:nvPr/>
        </p:nvGrpSpPr>
        <p:grpSpPr bwMode="auto">
          <a:xfrm>
            <a:off x="5257800" y="2514600"/>
            <a:ext cx="3581400" cy="838200"/>
            <a:chOff x="2544" y="1296"/>
            <a:chExt cx="2256" cy="528"/>
          </a:xfrm>
        </p:grpSpPr>
        <p:sp>
          <p:nvSpPr>
            <p:cNvPr id="111624" name="Rectangle 8"/>
            <p:cNvSpPr>
              <a:spLocks noChangeArrowheads="1"/>
            </p:cNvSpPr>
            <p:nvPr/>
          </p:nvSpPr>
          <p:spPr bwMode="auto">
            <a:xfrm>
              <a:off x="3936" y="1296"/>
              <a:ext cx="864" cy="528"/>
            </a:xfrm>
            <a:prstGeom prst="rect">
              <a:avLst/>
            </a:prstGeom>
            <a:solidFill>
              <a:schemeClr val="accent1"/>
            </a:solidFill>
            <a:ln w="28575">
              <a:solidFill>
                <a:schemeClr val="tx1"/>
              </a:solidFill>
              <a:miter lim="800000"/>
              <a:headEnd/>
              <a:tailEnd/>
            </a:ln>
            <a:effectLst/>
          </p:spPr>
          <p:txBody>
            <a:bodyPr wrap="none" anchor="ctr"/>
            <a:lstStyle/>
            <a:p>
              <a:pPr algn="ctr"/>
              <a:r>
                <a:rPr lang="en-GB" sz="1800">
                  <a:latin typeface="Arial" charset="0"/>
                </a:rPr>
                <a:t>system</a:t>
              </a:r>
            </a:p>
          </p:txBody>
        </p:sp>
        <p:sp>
          <p:nvSpPr>
            <p:cNvPr id="111625" name="AutoShape 9"/>
            <p:cNvSpPr>
              <a:spLocks noChangeArrowheads="1"/>
            </p:cNvSpPr>
            <p:nvPr/>
          </p:nvSpPr>
          <p:spPr bwMode="auto">
            <a:xfrm>
              <a:off x="2544" y="1296"/>
              <a:ext cx="528" cy="528"/>
            </a:xfrm>
            <a:prstGeom prst="smileyFace">
              <a:avLst>
                <a:gd name="adj" fmla="val 4653"/>
              </a:avLst>
            </a:prstGeom>
            <a:solidFill>
              <a:srgbClr val="FFFF00"/>
            </a:solidFill>
            <a:ln w="28575">
              <a:solidFill>
                <a:schemeClr val="tx1"/>
              </a:solidFill>
              <a:round/>
              <a:headEnd/>
              <a:tailEnd/>
            </a:ln>
            <a:effectLst/>
          </p:spPr>
          <p:txBody>
            <a:bodyPr wrap="none" anchor="ctr"/>
            <a:lstStyle/>
            <a:p>
              <a:endParaRPr lang="en-US"/>
            </a:p>
          </p:txBody>
        </p:sp>
        <p:sp>
          <p:nvSpPr>
            <p:cNvPr id="111626" name="Line 10"/>
            <p:cNvSpPr>
              <a:spLocks noChangeShapeType="1"/>
            </p:cNvSpPr>
            <p:nvPr/>
          </p:nvSpPr>
          <p:spPr bwMode="auto">
            <a:xfrm>
              <a:off x="3168" y="1440"/>
              <a:ext cx="672"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27" name="Line 11"/>
            <p:cNvSpPr>
              <a:spLocks noChangeShapeType="1"/>
            </p:cNvSpPr>
            <p:nvPr/>
          </p:nvSpPr>
          <p:spPr bwMode="auto">
            <a:xfrm flipH="1">
              <a:off x="3120" y="1632"/>
              <a:ext cx="672" cy="0"/>
            </a:xfrm>
            <a:prstGeom prst="line">
              <a:avLst/>
            </a:prstGeom>
            <a:noFill/>
            <a:ln w="38100">
              <a:solidFill>
                <a:srgbClr val="262464"/>
              </a:solidFill>
              <a:round/>
              <a:headEnd/>
              <a:tailEnd type="triangle" w="med" len="med"/>
            </a:ln>
            <a:effectLst/>
          </p:spPr>
          <p:txBody>
            <a:bodyPr wrap="none" anchor="ctr"/>
            <a:lstStyle/>
            <a:p>
              <a:endParaRPr lang="en-US"/>
            </a:p>
          </p:txBody>
        </p:sp>
      </p:grpSp>
      <p:grpSp>
        <p:nvGrpSpPr>
          <p:cNvPr id="3" name="Group 12"/>
          <p:cNvGrpSpPr>
            <a:grpSpLocks/>
          </p:cNvGrpSpPr>
          <p:nvPr/>
        </p:nvGrpSpPr>
        <p:grpSpPr bwMode="auto">
          <a:xfrm>
            <a:off x="3657600" y="4800600"/>
            <a:ext cx="5181600" cy="1676400"/>
            <a:chOff x="1488" y="2256"/>
            <a:chExt cx="3264" cy="1056"/>
          </a:xfrm>
        </p:grpSpPr>
        <p:sp>
          <p:nvSpPr>
            <p:cNvPr id="111629" name="AutoShape 13"/>
            <p:cNvSpPr>
              <a:spLocks noChangeArrowheads="1"/>
            </p:cNvSpPr>
            <p:nvPr/>
          </p:nvSpPr>
          <p:spPr bwMode="auto">
            <a:xfrm>
              <a:off x="1488" y="2544"/>
              <a:ext cx="528" cy="528"/>
            </a:xfrm>
            <a:prstGeom prst="smileyFace">
              <a:avLst>
                <a:gd name="adj" fmla="val 4653"/>
              </a:avLst>
            </a:prstGeom>
            <a:solidFill>
              <a:srgbClr val="FFFF00"/>
            </a:solidFill>
            <a:ln w="28575">
              <a:solidFill>
                <a:schemeClr val="tx1"/>
              </a:solidFill>
              <a:round/>
              <a:headEnd/>
              <a:tailEnd/>
            </a:ln>
            <a:effectLst/>
          </p:spPr>
          <p:txBody>
            <a:bodyPr wrap="none" anchor="ctr"/>
            <a:lstStyle/>
            <a:p>
              <a:endParaRPr lang="en-US"/>
            </a:p>
          </p:txBody>
        </p:sp>
        <p:sp>
          <p:nvSpPr>
            <p:cNvPr id="111630" name="Rectangle 14"/>
            <p:cNvSpPr>
              <a:spLocks noChangeArrowheads="1"/>
            </p:cNvSpPr>
            <p:nvPr/>
          </p:nvSpPr>
          <p:spPr bwMode="auto">
            <a:xfrm>
              <a:off x="4176" y="2256"/>
              <a:ext cx="576" cy="1056"/>
            </a:xfrm>
            <a:prstGeom prst="rect">
              <a:avLst/>
            </a:prstGeom>
            <a:solidFill>
              <a:schemeClr val="accent1"/>
            </a:solidFill>
            <a:ln w="28575">
              <a:solidFill>
                <a:schemeClr val="tx1"/>
              </a:solidFill>
              <a:miter lim="800000"/>
              <a:headEnd/>
              <a:tailEnd/>
            </a:ln>
            <a:effectLst/>
          </p:spPr>
          <p:txBody>
            <a:bodyPr wrap="none" anchor="ctr"/>
            <a:lstStyle/>
            <a:p>
              <a:pPr algn="ctr"/>
              <a:endParaRPr lang="en-US" sz="1800">
                <a:latin typeface="Arial" charset="0"/>
              </a:endParaRPr>
            </a:p>
          </p:txBody>
        </p:sp>
        <p:sp>
          <p:nvSpPr>
            <p:cNvPr id="111631" name="AutoShape 15"/>
            <p:cNvSpPr>
              <a:spLocks noChangeArrowheads="1"/>
            </p:cNvSpPr>
            <p:nvPr/>
          </p:nvSpPr>
          <p:spPr bwMode="auto">
            <a:xfrm>
              <a:off x="2928" y="2256"/>
              <a:ext cx="768" cy="1056"/>
            </a:xfrm>
            <a:prstGeom prst="roundRect">
              <a:avLst>
                <a:gd name="adj" fmla="val 10157"/>
              </a:avLst>
            </a:prstGeom>
            <a:solidFill>
              <a:schemeClr val="accent1"/>
            </a:solidFill>
            <a:ln w="28575">
              <a:solidFill>
                <a:schemeClr val="tx1"/>
              </a:solidFill>
              <a:round/>
              <a:headEnd/>
              <a:tailEnd/>
            </a:ln>
            <a:effectLst/>
          </p:spPr>
          <p:txBody>
            <a:bodyPr wrap="none" anchor="ctr"/>
            <a:lstStyle/>
            <a:p>
              <a:pPr algn="ctr"/>
              <a:endParaRPr lang="en-US" sz="1800">
                <a:latin typeface="Arial" charset="0"/>
              </a:endParaRPr>
            </a:p>
          </p:txBody>
        </p:sp>
        <p:sp>
          <p:nvSpPr>
            <p:cNvPr id="111632" name="Text Box 16"/>
            <p:cNvSpPr txBox="1">
              <a:spLocks noChangeArrowheads="1"/>
            </p:cNvSpPr>
            <p:nvPr/>
          </p:nvSpPr>
          <p:spPr bwMode="auto">
            <a:xfrm>
              <a:off x="2976" y="2265"/>
              <a:ext cx="668" cy="231"/>
            </a:xfrm>
            <a:prstGeom prst="rect">
              <a:avLst/>
            </a:prstGeom>
            <a:noFill/>
            <a:ln w="9525">
              <a:noFill/>
              <a:miter lim="800000"/>
              <a:headEnd/>
              <a:tailEnd/>
            </a:ln>
            <a:effectLst/>
          </p:spPr>
          <p:txBody>
            <a:bodyPr wrap="none">
              <a:spAutoFit/>
            </a:bodyPr>
            <a:lstStyle/>
            <a:p>
              <a:r>
                <a:rPr lang="en-GB" sz="1800">
                  <a:latin typeface="Arial" charset="0"/>
                </a:rPr>
                <a:t>interface</a:t>
              </a:r>
            </a:p>
          </p:txBody>
        </p:sp>
        <p:grpSp>
          <p:nvGrpSpPr>
            <p:cNvPr id="4" name="Group 17"/>
            <p:cNvGrpSpPr>
              <a:grpSpLocks/>
            </p:cNvGrpSpPr>
            <p:nvPr/>
          </p:nvGrpSpPr>
          <p:grpSpPr bwMode="auto">
            <a:xfrm>
              <a:off x="2736" y="2448"/>
              <a:ext cx="336" cy="480"/>
              <a:chOff x="2736" y="3408"/>
              <a:chExt cx="336" cy="480"/>
            </a:xfrm>
          </p:grpSpPr>
          <p:sp>
            <p:nvSpPr>
              <p:cNvPr id="111634" name="Oval 18"/>
              <p:cNvSpPr>
                <a:spLocks noChangeArrowheads="1"/>
              </p:cNvSpPr>
              <p:nvPr/>
            </p:nvSpPr>
            <p:spPr bwMode="auto">
              <a:xfrm>
                <a:off x="2784" y="3504"/>
                <a:ext cx="288" cy="288"/>
              </a:xfrm>
              <a:prstGeom prst="ellipse">
                <a:avLst/>
              </a:prstGeom>
              <a:solidFill>
                <a:schemeClr val="accent1"/>
              </a:solidFill>
              <a:ln w="38100">
                <a:solidFill>
                  <a:srgbClr val="262464"/>
                </a:solidFill>
                <a:round/>
                <a:headEnd/>
                <a:tailEnd/>
              </a:ln>
              <a:effectLst/>
            </p:spPr>
            <p:txBody>
              <a:bodyPr wrap="none" anchor="ctr"/>
              <a:lstStyle/>
              <a:p>
                <a:endParaRPr lang="en-US"/>
              </a:p>
            </p:txBody>
          </p:sp>
          <p:sp>
            <p:nvSpPr>
              <p:cNvPr id="111635" name="Rectangle 19"/>
              <p:cNvSpPr>
                <a:spLocks noChangeArrowheads="1"/>
              </p:cNvSpPr>
              <p:nvPr/>
            </p:nvSpPr>
            <p:spPr bwMode="auto">
              <a:xfrm>
                <a:off x="2736" y="3456"/>
                <a:ext cx="192" cy="384"/>
              </a:xfrm>
              <a:prstGeom prst="rect">
                <a:avLst/>
              </a:prstGeom>
              <a:solidFill>
                <a:schemeClr val="bg1"/>
              </a:solidFill>
              <a:ln w="9525">
                <a:solidFill>
                  <a:schemeClr val="bg1"/>
                </a:solidFill>
                <a:miter lim="800000"/>
                <a:headEnd/>
                <a:tailEnd/>
              </a:ln>
              <a:effectLst/>
            </p:spPr>
            <p:txBody>
              <a:bodyPr wrap="none" anchor="ctr"/>
              <a:lstStyle/>
              <a:p>
                <a:endParaRPr lang="en-US"/>
              </a:p>
            </p:txBody>
          </p:sp>
          <p:sp>
            <p:nvSpPr>
              <p:cNvPr id="111636" name="Line 20"/>
              <p:cNvSpPr>
                <a:spLocks noChangeShapeType="1"/>
              </p:cNvSpPr>
              <p:nvPr/>
            </p:nvSpPr>
            <p:spPr bwMode="auto">
              <a:xfrm>
                <a:off x="2928" y="3408"/>
                <a:ext cx="0" cy="480"/>
              </a:xfrm>
              <a:prstGeom prst="line">
                <a:avLst/>
              </a:prstGeom>
              <a:noFill/>
              <a:ln w="28575">
                <a:solidFill>
                  <a:schemeClr val="tx1"/>
                </a:solidFill>
                <a:round/>
                <a:headEnd/>
                <a:tailEnd/>
              </a:ln>
              <a:effectLst/>
            </p:spPr>
            <p:txBody>
              <a:bodyPr wrap="none" anchor="ctr"/>
              <a:lstStyle/>
              <a:p>
                <a:endParaRPr lang="en-US"/>
              </a:p>
            </p:txBody>
          </p:sp>
        </p:grpSp>
        <p:grpSp>
          <p:nvGrpSpPr>
            <p:cNvPr id="5" name="Group 21"/>
            <p:cNvGrpSpPr>
              <a:grpSpLocks/>
            </p:cNvGrpSpPr>
            <p:nvPr/>
          </p:nvGrpSpPr>
          <p:grpSpPr bwMode="auto">
            <a:xfrm>
              <a:off x="3773" y="2448"/>
              <a:ext cx="691" cy="768"/>
              <a:chOff x="3773" y="2448"/>
              <a:chExt cx="691" cy="768"/>
            </a:xfrm>
          </p:grpSpPr>
          <p:sp>
            <p:nvSpPr>
              <p:cNvPr id="111638" name="Oval 22"/>
              <p:cNvSpPr>
                <a:spLocks noChangeAspect="1" noChangeArrowheads="1"/>
              </p:cNvSpPr>
              <p:nvPr/>
            </p:nvSpPr>
            <p:spPr bwMode="auto">
              <a:xfrm>
                <a:off x="3888" y="2544"/>
                <a:ext cx="576" cy="576"/>
              </a:xfrm>
              <a:prstGeom prst="ellipse">
                <a:avLst/>
              </a:prstGeom>
              <a:solidFill>
                <a:schemeClr val="accent1"/>
              </a:solidFill>
              <a:ln w="38100">
                <a:solidFill>
                  <a:srgbClr val="262464"/>
                </a:solidFill>
                <a:round/>
                <a:headEnd/>
                <a:tailEnd/>
              </a:ln>
              <a:effectLst/>
            </p:spPr>
            <p:txBody>
              <a:bodyPr wrap="none" anchor="ctr"/>
              <a:lstStyle/>
              <a:p>
                <a:endParaRPr lang="en-US"/>
              </a:p>
            </p:txBody>
          </p:sp>
          <p:sp>
            <p:nvSpPr>
              <p:cNvPr id="111639" name="Rectangle 23"/>
              <p:cNvSpPr>
                <a:spLocks noChangeAspect="1" noChangeArrowheads="1"/>
              </p:cNvSpPr>
              <p:nvPr/>
            </p:nvSpPr>
            <p:spPr bwMode="auto">
              <a:xfrm>
                <a:off x="3773" y="2495"/>
                <a:ext cx="404" cy="673"/>
              </a:xfrm>
              <a:prstGeom prst="rect">
                <a:avLst/>
              </a:prstGeom>
              <a:solidFill>
                <a:schemeClr val="bg1"/>
              </a:solidFill>
              <a:ln w="9525">
                <a:solidFill>
                  <a:schemeClr val="bg1"/>
                </a:solidFill>
                <a:miter lim="800000"/>
                <a:headEnd/>
                <a:tailEnd/>
              </a:ln>
              <a:effectLst/>
            </p:spPr>
            <p:txBody>
              <a:bodyPr wrap="none" anchor="ctr"/>
              <a:lstStyle/>
              <a:p>
                <a:endParaRPr lang="en-US"/>
              </a:p>
            </p:txBody>
          </p:sp>
          <p:sp>
            <p:nvSpPr>
              <p:cNvPr id="111640" name="Line 24"/>
              <p:cNvSpPr>
                <a:spLocks noChangeAspect="1" noChangeShapeType="1"/>
              </p:cNvSpPr>
              <p:nvPr/>
            </p:nvSpPr>
            <p:spPr bwMode="auto">
              <a:xfrm>
                <a:off x="4177" y="2448"/>
                <a:ext cx="0" cy="768"/>
              </a:xfrm>
              <a:prstGeom prst="line">
                <a:avLst/>
              </a:prstGeom>
              <a:noFill/>
              <a:ln w="28575">
                <a:solidFill>
                  <a:schemeClr val="tx1"/>
                </a:solidFill>
                <a:round/>
                <a:headEnd/>
                <a:tailEnd/>
              </a:ln>
              <a:effectLst/>
            </p:spPr>
            <p:txBody>
              <a:bodyPr wrap="none" anchor="ctr"/>
              <a:lstStyle/>
              <a:p>
                <a:endParaRPr lang="en-US"/>
              </a:p>
            </p:txBody>
          </p:sp>
        </p:grpSp>
        <p:sp>
          <p:nvSpPr>
            <p:cNvPr id="111641" name="Line 25"/>
            <p:cNvSpPr>
              <a:spLocks noChangeShapeType="1"/>
            </p:cNvSpPr>
            <p:nvPr/>
          </p:nvSpPr>
          <p:spPr bwMode="auto">
            <a:xfrm>
              <a:off x="2160" y="2544"/>
              <a:ext cx="768"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42" name="Line 26"/>
            <p:cNvSpPr>
              <a:spLocks noChangeShapeType="1"/>
            </p:cNvSpPr>
            <p:nvPr/>
          </p:nvSpPr>
          <p:spPr bwMode="auto">
            <a:xfrm flipH="1">
              <a:off x="2112" y="2832"/>
              <a:ext cx="816"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43" name="Line 27"/>
            <p:cNvSpPr>
              <a:spLocks noChangeShapeType="1"/>
            </p:cNvSpPr>
            <p:nvPr/>
          </p:nvSpPr>
          <p:spPr bwMode="auto">
            <a:xfrm flipH="1">
              <a:off x="2112" y="3120"/>
              <a:ext cx="816"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44" name="Line 28"/>
            <p:cNvSpPr>
              <a:spLocks noChangeShapeType="1"/>
            </p:cNvSpPr>
            <p:nvPr/>
          </p:nvSpPr>
          <p:spPr bwMode="auto">
            <a:xfrm>
              <a:off x="3696" y="2544"/>
              <a:ext cx="480"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45" name="Line 29"/>
            <p:cNvSpPr>
              <a:spLocks noChangeShapeType="1"/>
            </p:cNvSpPr>
            <p:nvPr/>
          </p:nvSpPr>
          <p:spPr bwMode="auto">
            <a:xfrm flipH="1">
              <a:off x="3696" y="3120"/>
              <a:ext cx="480" cy="0"/>
            </a:xfrm>
            <a:prstGeom prst="line">
              <a:avLst/>
            </a:prstGeom>
            <a:noFill/>
            <a:ln w="38100">
              <a:solidFill>
                <a:srgbClr val="262464"/>
              </a:solidFill>
              <a:round/>
              <a:headEnd/>
              <a:tailEnd type="triangle" w="med" len="med"/>
            </a:ln>
            <a:effectLst/>
          </p:spPr>
          <p:txBody>
            <a:bodyPr wrap="none" anchor="ctr"/>
            <a:lstStyle/>
            <a:p>
              <a:endParaRPr lang="en-US"/>
            </a:p>
          </p:txBody>
        </p:sp>
        <p:sp>
          <p:nvSpPr>
            <p:cNvPr id="111646" name="Rectangle 30"/>
            <p:cNvSpPr>
              <a:spLocks noChangeArrowheads="1"/>
            </p:cNvSpPr>
            <p:nvPr/>
          </p:nvSpPr>
          <p:spPr bwMode="auto">
            <a:xfrm>
              <a:off x="4224" y="2256"/>
              <a:ext cx="428" cy="231"/>
            </a:xfrm>
            <a:prstGeom prst="rect">
              <a:avLst/>
            </a:prstGeom>
            <a:noFill/>
            <a:ln w="9525">
              <a:noFill/>
              <a:miter lim="800000"/>
              <a:headEnd/>
              <a:tailEnd/>
            </a:ln>
            <a:effectLst/>
          </p:spPr>
          <p:txBody>
            <a:bodyPr wrap="none">
              <a:spAutoFit/>
            </a:bodyPr>
            <a:lstStyle/>
            <a:p>
              <a:r>
                <a:rPr lang="en-GB" sz="1800">
                  <a:latin typeface="Arial" charset="0"/>
                </a:rPr>
                <a:t>plant</a:t>
              </a:r>
            </a:p>
          </p:txBody>
        </p:sp>
        <p:sp>
          <p:nvSpPr>
            <p:cNvPr id="111647" name="Line 31"/>
            <p:cNvSpPr>
              <a:spLocks noChangeShapeType="1"/>
            </p:cNvSpPr>
            <p:nvPr/>
          </p:nvSpPr>
          <p:spPr bwMode="auto">
            <a:xfrm>
              <a:off x="2928" y="2544"/>
              <a:ext cx="768" cy="0"/>
            </a:xfrm>
            <a:prstGeom prst="line">
              <a:avLst/>
            </a:prstGeom>
            <a:noFill/>
            <a:ln w="38100">
              <a:solidFill>
                <a:srgbClr val="262464"/>
              </a:solidFill>
              <a:prstDash val="dash"/>
              <a:round/>
              <a:headEnd/>
              <a:tailEnd/>
            </a:ln>
            <a:effectLst/>
          </p:spPr>
          <p:txBody>
            <a:bodyPr wrap="none" anchor="ctr"/>
            <a:lstStyle/>
            <a:p>
              <a:endParaRPr lang="en-US"/>
            </a:p>
          </p:txBody>
        </p:sp>
        <p:sp>
          <p:nvSpPr>
            <p:cNvPr id="111648" name="Line 32"/>
            <p:cNvSpPr>
              <a:spLocks noChangeShapeType="1"/>
            </p:cNvSpPr>
            <p:nvPr/>
          </p:nvSpPr>
          <p:spPr bwMode="auto">
            <a:xfrm>
              <a:off x="2928" y="3120"/>
              <a:ext cx="768" cy="0"/>
            </a:xfrm>
            <a:prstGeom prst="line">
              <a:avLst/>
            </a:prstGeom>
            <a:noFill/>
            <a:ln w="38100">
              <a:solidFill>
                <a:srgbClr val="262464"/>
              </a:solidFill>
              <a:prstDash val="dash"/>
              <a:round/>
              <a:headEnd/>
              <a:tailEnd/>
            </a:ln>
            <a:effectLst/>
          </p:spPr>
          <p:txBody>
            <a:bodyPr wrap="none" anchor="ctr"/>
            <a:lstStyle/>
            <a:p>
              <a:endParaRPr lang="en-US"/>
            </a:p>
          </p:txBody>
        </p:sp>
        <p:sp>
          <p:nvSpPr>
            <p:cNvPr id="111649" name="Text Box 33"/>
            <p:cNvSpPr txBox="1">
              <a:spLocks noChangeArrowheads="1"/>
            </p:cNvSpPr>
            <p:nvPr/>
          </p:nvSpPr>
          <p:spPr bwMode="auto">
            <a:xfrm>
              <a:off x="2249" y="2640"/>
              <a:ext cx="631" cy="192"/>
            </a:xfrm>
            <a:prstGeom prst="rect">
              <a:avLst/>
            </a:prstGeom>
            <a:noFill/>
            <a:ln w="9525">
              <a:noFill/>
              <a:miter lim="800000"/>
              <a:headEnd/>
              <a:tailEnd/>
            </a:ln>
            <a:effectLst/>
          </p:spPr>
          <p:txBody>
            <a:bodyPr>
              <a:spAutoFit/>
            </a:bodyPr>
            <a:lstStyle/>
            <a:p>
              <a:pPr algn="ctr"/>
              <a:r>
                <a:rPr lang="en-GB" sz="1400">
                  <a:latin typeface="Arial" charset="0"/>
                </a:rPr>
                <a:t>immediate</a:t>
              </a:r>
            </a:p>
          </p:txBody>
        </p:sp>
        <p:sp>
          <p:nvSpPr>
            <p:cNvPr id="111650" name="Text Box 34"/>
            <p:cNvSpPr txBox="1">
              <a:spLocks noChangeArrowheads="1"/>
            </p:cNvSpPr>
            <p:nvPr/>
          </p:nvSpPr>
          <p:spPr bwMode="auto">
            <a:xfrm>
              <a:off x="2280" y="2832"/>
              <a:ext cx="569" cy="192"/>
            </a:xfrm>
            <a:prstGeom prst="rect">
              <a:avLst/>
            </a:prstGeom>
            <a:noFill/>
            <a:ln w="9525">
              <a:noFill/>
              <a:miter lim="800000"/>
              <a:headEnd/>
              <a:tailEnd/>
            </a:ln>
            <a:effectLst/>
          </p:spPr>
          <p:txBody>
            <a:bodyPr>
              <a:spAutoFit/>
            </a:bodyPr>
            <a:lstStyle/>
            <a:p>
              <a:pPr algn="ctr"/>
              <a:r>
                <a:rPr lang="en-GB" sz="1400">
                  <a:latin typeface="Arial" charset="0"/>
                </a:rPr>
                <a:t>feedback</a:t>
              </a:r>
            </a:p>
          </p:txBody>
        </p:sp>
        <p:sp>
          <p:nvSpPr>
            <p:cNvPr id="111651" name="Text Box 35"/>
            <p:cNvSpPr txBox="1">
              <a:spLocks noChangeArrowheads="1"/>
            </p:cNvSpPr>
            <p:nvPr/>
          </p:nvSpPr>
          <p:spPr bwMode="auto">
            <a:xfrm>
              <a:off x="2208" y="3120"/>
              <a:ext cx="693" cy="192"/>
            </a:xfrm>
            <a:prstGeom prst="rect">
              <a:avLst/>
            </a:prstGeom>
            <a:noFill/>
            <a:ln w="9525">
              <a:noFill/>
              <a:miter lim="800000"/>
              <a:headEnd/>
              <a:tailEnd/>
            </a:ln>
            <a:effectLst/>
          </p:spPr>
          <p:txBody>
            <a:bodyPr wrap="none">
              <a:spAutoFit/>
            </a:bodyPr>
            <a:lstStyle/>
            <a:p>
              <a:pPr algn="ctr"/>
              <a:r>
                <a:rPr lang="en-GB" sz="1400">
                  <a:latin typeface="Arial" charset="0"/>
                </a:rPr>
                <a:t>instruments</a:t>
              </a: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GB" dirty="0" smtClean="0"/>
              <a:t>Interaction </a:t>
            </a:r>
            <a:r>
              <a:rPr lang="en-GB" dirty="0"/>
              <a:t>styles</a:t>
            </a:r>
          </a:p>
        </p:txBody>
      </p:sp>
      <p:sp>
        <p:nvSpPr>
          <p:cNvPr id="113667" name="Rectangle 3"/>
          <p:cNvSpPr>
            <a:spLocks noGrp="1" noChangeArrowheads="1"/>
          </p:cNvSpPr>
          <p:nvPr>
            <p:ph idx="1"/>
          </p:nvPr>
        </p:nvSpPr>
        <p:spPr/>
        <p:txBody>
          <a:bodyPr/>
          <a:lstStyle/>
          <a:p>
            <a:r>
              <a:rPr lang="en-GB"/>
              <a:t>dialogue … computer and user</a:t>
            </a:r>
          </a:p>
          <a:p>
            <a:endParaRPr lang="en-GB" sz="1400"/>
          </a:p>
          <a:p>
            <a:r>
              <a:rPr lang="en-GB"/>
              <a:t>distinct styles of interaction</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GB"/>
              <a:t>Common interaction styles</a:t>
            </a:r>
          </a:p>
        </p:txBody>
      </p:sp>
      <p:sp>
        <p:nvSpPr>
          <p:cNvPr id="80899" name="Rectangle 3"/>
          <p:cNvSpPr>
            <a:spLocks noGrp="1" noChangeArrowheads="1"/>
          </p:cNvSpPr>
          <p:nvPr>
            <p:ph type="body" idx="1"/>
          </p:nvPr>
        </p:nvSpPr>
        <p:spPr/>
        <p:txBody>
          <a:bodyPr/>
          <a:lstStyle/>
          <a:p>
            <a:pPr>
              <a:lnSpc>
                <a:spcPct val="90000"/>
              </a:lnSpc>
            </a:pPr>
            <a:r>
              <a:rPr lang="en-GB"/>
              <a:t>command line interface</a:t>
            </a:r>
          </a:p>
          <a:p>
            <a:pPr>
              <a:lnSpc>
                <a:spcPct val="90000"/>
              </a:lnSpc>
            </a:pPr>
            <a:r>
              <a:rPr lang="en-GB"/>
              <a:t>menus</a:t>
            </a:r>
          </a:p>
          <a:p>
            <a:pPr>
              <a:lnSpc>
                <a:spcPct val="90000"/>
              </a:lnSpc>
            </a:pPr>
            <a:r>
              <a:rPr lang="en-GB"/>
              <a:t>natural language</a:t>
            </a:r>
          </a:p>
          <a:p>
            <a:pPr>
              <a:lnSpc>
                <a:spcPct val="90000"/>
              </a:lnSpc>
            </a:pPr>
            <a:r>
              <a:rPr lang="en-GB"/>
              <a:t>question/answer and query dialogue</a:t>
            </a:r>
          </a:p>
          <a:p>
            <a:pPr>
              <a:lnSpc>
                <a:spcPct val="90000"/>
              </a:lnSpc>
            </a:pPr>
            <a:r>
              <a:rPr lang="en-GB"/>
              <a:t>form-fills and spreadsheets</a:t>
            </a:r>
          </a:p>
          <a:p>
            <a:pPr>
              <a:lnSpc>
                <a:spcPct val="90000"/>
              </a:lnSpc>
            </a:pPr>
            <a:r>
              <a:rPr lang="en-GB"/>
              <a:t>WIMP</a:t>
            </a:r>
          </a:p>
          <a:p>
            <a:pPr>
              <a:lnSpc>
                <a:spcPct val="90000"/>
              </a:lnSpc>
            </a:pPr>
            <a:r>
              <a:rPr lang="en-GB"/>
              <a:t>point and click</a:t>
            </a:r>
          </a:p>
          <a:p>
            <a:pPr>
              <a:lnSpc>
                <a:spcPct val="90000"/>
              </a:lnSpc>
            </a:pPr>
            <a:r>
              <a:rPr lang="en-GB"/>
              <a:t>three–dimensional interfaces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GB"/>
              <a:t>Command line interface</a:t>
            </a:r>
          </a:p>
        </p:txBody>
      </p:sp>
      <p:sp>
        <p:nvSpPr>
          <p:cNvPr id="81923" name="Rectangle 3"/>
          <p:cNvSpPr>
            <a:spLocks noGrp="1" noChangeArrowheads="1"/>
          </p:cNvSpPr>
          <p:nvPr>
            <p:ph type="body" idx="1"/>
          </p:nvPr>
        </p:nvSpPr>
        <p:spPr/>
        <p:txBody>
          <a:bodyPr/>
          <a:lstStyle/>
          <a:p>
            <a:pPr>
              <a:lnSpc>
                <a:spcPct val="90000"/>
              </a:lnSpc>
            </a:pPr>
            <a:r>
              <a:rPr lang="en-GB" sz="2400"/>
              <a:t>Way of expressing instructions to the computer directly</a:t>
            </a:r>
          </a:p>
          <a:p>
            <a:pPr lvl="1">
              <a:lnSpc>
                <a:spcPct val="90000"/>
              </a:lnSpc>
            </a:pPr>
            <a:r>
              <a:rPr lang="en-GB" sz="2000"/>
              <a:t>function keys, single characters, short abbreviations, whole words, or a combination</a:t>
            </a:r>
          </a:p>
          <a:p>
            <a:pPr>
              <a:lnSpc>
                <a:spcPct val="90000"/>
              </a:lnSpc>
            </a:pPr>
            <a:endParaRPr lang="en-GB" sz="1200"/>
          </a:p>
          <a:p>
            <a:pPr>
              <a:lnSpc>
                <a:spcPct val="90000"/>
              </a:lnSpc>
            </a:pPr>
            <a:r>
              <a:rPr lang="en-GB" sz="2400"/>
              <a:t>suitable for repetitive tasks</a:t>
            </a:r>
          </a:p>
          <a:p>
            <a:pPr>
              <a:lnSpc>
                <a:spcPct val="90000"/>
              </a:lnSpc>
            </a:pPr>
            <a:r>
              <a:rPr lang="en-GB" sz="2400"/>
              <a:t>better for expert users than novices</a:t>
            </a:r>
          </a:p>
          <a:p>
            <a:pPr>
              <a:lnSpc>
                <a:spcPct val="90000"/>
              </a:lnSpc>
            </a:pPr>
            <a:r>
              <a:rPr lang="en-GB" sz="2400"/>
              <a:t>offers direct access to system functionality</a:t>
            </a:r>
          </a:p>
          <a:p>
            <a:pPr>
              <a:lnSpc>
                <a:spcPct val="90000"/>
              </a:lnSpc>
            </a:pPr>
            <a:r>
              <a:rPr lang="en-GB" sz="2400"/>
              <a:t>command names/abbreviations should  be meaningful!</a:t>
            </a:r>
          </a:p>
          <a:p>
            <a:pPr>
              <a:lnSpc>
                <a:spcPct val="90000"/>
              </a:lnSpc>
            </a:pPr>
            <a:endParaRPr lang="en-GB" sz="1200"/>
          </a:p>
          <a:p>
            <a:pPr>
              <a:lnSpc>
                <a:spcPct val="90000"/>
              </a:lnSpc>
              <a:buFontTx/>
              <a:buNone/>
            </a:pPr>
            <a:r>
              <a:rPr lang="en-GB" sz="2400"/>
              <a:t>Typical example: the Unix system</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a:t>Menus</a:t>
            </a:r>
          </a:p>
        </p:txBody>
      </p:sp>
      <p:sp>
        <p:nvSpPr>
          <p:cNvPr id="82947" name="Rectangle 3"/>
          <p:cNvSpPr>
            <a:spLocks noGrp="1" noChangeArrowheads="1"/>
          </p:cNvSpPr>
          <p:nvPr>
            <p:ph type="body" idx="1"/>
          </p:nvPr>
        </p:nvSpPr>
        <p:spPr/>
        <p:txBody>
          <a:bodyPr/>
          <a:lstStyle/>
          <a:p>
            <a:pPr>
              <a:lnSpc>
                <a:spcPct val="90000"/>
              </a:lnSpc>
            </a:pPr>
            <a:r>
              <a:rPr lang="en-GB" sz="2400"/>
              <a:t>Set of options displayed on the screen</a:t>
            </a:r>
          </a:p>
          <a:p>
            <a:pPr>
              <a:lnSpc>
                <a:spcPct val="90000"/>
              </a:lnSpc>
            </a:pPr>
            <a:r>
              <a:rPr lang="en-GB" sz="2400"/>
              <a:t>Options visible</a:t>
            </a:r>
          </a:p>
          <a:p>
            <a:pPr lvl="1">
              <a:lnSpc>
                <a:spcPct val="90000"/>
              </a:lnSpc>
            </a:pPr>
            <a:r>
              <a:rPr lang="en-GB" sz="2000"/>
              <a:t>less recall - easier to use</a:t>
            </a:r>
          </a:p>
          <a:p>
            <a:pPr lvl="1">
              <a:lnSpc>
                <a:spcPct val="90000"/>
              </a:lnSpc>
            </a:pPr>
            <a:r>
              <a:rPr lang="en-GB" sz="2000"/>
              <a:t>rely on recognition so names should be meaningful</a:t>
            </a:r>
          </a:p>
          <a:p>
            <a:pPr>
              <a:lnSpc>
                <a:spcPct val="90000"/>
              </a:lnSpc>
            </a:pPr>
            <a:r>
              <a:rPr lang="en-GB" sz="2400"/>
              <a:t>Selection by: </a:t>
            </a:r>
          </a:p>
          <a:p>
            <a:pPr lvl="1">
              <a:lnSpc>
                <a:spcPct val="90000"/>
              </a:lnSpc>
            </a:pPr>
            <a:r>
              <a:rPr lang="en-GB" sz="2000"/>
              <a:t>numbers, letters, arrow keys, mouse</a:t>
            </a:r>
          </a:p>
          <a:p>
            <a:pPr lvl="1">
              <a:lnSpc>
                <a:spcPct val="90000"/>
              </a:lnSpc>
            </a:pPr>
            <a:r>
              <a:rPr lang="en-GB" sz="2000"/>
              <a:t>combination  (e.g. mouse plus accelerators)</a:t>
            </a:r>
          </a:p>
          <a:p>
            <a:pPr>
              <a:lnSpc>
                <a:spcPct val="90000"/>
              </a:lnSpc>
            </a:pPr>
            <a:r>
              <a:rPr lang="en-GB" sz="2400"/>
              <a:t>Often options hierarchically grouped</a:t>
            </a:r>
          </a:p>
          <a:p>
            <a:pPr lvl="1">
              <a:lnSpc>
                <a:spcPct val="90000"/>
              </a:lnSpc>
            </a:pPr>
            <a:r>
              <a:rPr lang="en-GB" sz="2000"/>
              <a:t>sensible grouping is needed</a:t>
            </a:r>
          </a:p>
          <a:p>
            <a:pPr>
              <a:lnSpc>
                <a:spcPct val="90000"/>
              </a:lnSpc>
            </a:pPr>
            <a:r>
              <a:rPr lang="en-GB" sz="2400"/>
              <a:t>Restricted form of full WIMP system </a:t>
            </a:r>
          </a:p>
          <a:p>
            <a:pPr>
              <a:lnSpc>
                <a:spcPct val="90000"/>
              </a:lnSpc>
            </a:pPr>
            <a:endParaRPr lang="en-GB" sz="24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a:t>Natural language</a:t>
            </a:r>
          </a:p>
        </p:txBody>
      </p:sp>
      <p:sp>
        <p:nvSpPr>
          <p:cNvPr id="83971" name="Rectangle 3"/>
          <p:cNvSpPr>
            <a:spLocks noGrp="1" noChangeArrowheads="1"/>
          </p:cNvSpPr>
          <p:nvPr>
            <p:ph type="body" idx="1"/>
          </p:nvPr>
        </p:nvSpPr>
        <p:spPr/>
        <p:txBody>
          <a:bodyPr/>
          <a:lstStyle/>
          <a:p>
            <a:r>
              <a:rPr lang="en-GB" sz="2400"/>
              <a:t>Familiar to user</a:t>
            </a:r>
          </a:p>
          <a:p>
            <a:r>
              <a:rPr lang="en-GB" sz="2400"/>
              <a:t>speech recognition or typed natural language</a:t>
            </a:r>
          </a:p>
          <a:p>
            <a:r>
              <a:rPr lang="en-GB" sz="2400"/>
              <a:t>Problems</a:t>
            </a:r>
          </a:p>
          <a:p>
            <a:pPr lvl="1"/>
            <a:r>
              <a:rPr lang="en-GB" sz="2000"/>
              <a:t>vague</a:t>
            </a:r>
          </a:p>
          <a:p>
            <a:pPr lvl="1"/>
            <a:r>
              <a:rPr lang="en-GB" sz="2000"/>
              <a:t>ambiguous</a:t>
            </a:r>
          </a:p>
          <a:p>
            <a:pPr lvl="1"/>
            <a:r>
              <a:rPr lang="en-GB" sz="2000"/>
              <a:t>hard to do well!</a:t>
            </a:r>
          </a:p>
          <a:p>
            <a:r>
              <a:rPr lang="en-GB" sz="2400"/>
              <a:t>Solutions</a:t>
            </a:r>
          </a:p>
          <a:p>
            <a:pPr lvl="1"/>
            <a:r>
              <a:rPr lang="en-GB" sz="2000"/>
              <a:t>try to understand a subset</a:t>
            </a:r>
          </a:p>
          <a:p>
            <a:pPr lvl="1"/>
            <a:r>
              <a:rPr lang="en-GB" sz="2000"/>
              <a:t>pick on key words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a:t>Query interfaces</a:t>
            </a:r>
          </a:p>
        </p:txBody>
      </p:sp>
      <p:sp>
        <p:nvSpPr>
          <p:cNvPr id="84995" name="Rectangle 3"/>
          <p:cNvSpPr>
            <a:spLocks noGrp="1" noChangeArrowheads="1"/>
          </p:cNvSpPr>
          <p:nvPr>
            <p:ph type="body" idx="1"/>
          </p:nvPr>
        </p:nvSpPr>
        <p:spPr/>
        <p:txBody>
          <a:bodyPr/>
          <a:lstStyle/>
          <a:p>
            <a:r>
              <a:rPr lang="en-GB" sz="2400"/>
              <a:t>Question/answer interfaces</a:t>
            </a:r>
          </a:p>
          <a:p>
            <a:pPr lvl="1"/>
            <a:r>
              <a:rPr lang="en-GB" sz="2000"/>
              <a:t>user led through interaction via series of questions</a:t>
            </a:r>
          </a:p>
          <a:p>
            <a:pPr lvl="1"/>
            <a:r>
              <a:rPr lang="en-GB" sz="2000"/>
              <a:t>suitable for novice users but restricted functionality</a:t>
            </a:r>
          </a:p>
          <a:p>
            <a:pPr lvl="1"/>
            <a:r>
              <a:rPr lang="en-GB" sz="2000"/>
              <a:t>often used in information systems</a:t>
            </a:r>
          </a:p>
          <a:p>
            <a:endParaRPr lang="en-GB" sz="2400"/>
          </a:p>
          <a:p>
            <a:r>
              <a:rPr lang="en-GB" sz="2400"/>
              <a:t>Query languages (e.g. SQL)</a:t>
            </a:r>
          </a:p>
          <a:p>
            <a:pPr lvl="1"/>
            <a:r>
              <a:rPr lang="en-GB" sz="2000"/>
              <a:t>used to retrieve information from database</a:t>
            </a:r>
          </a:p>
          <a:p>
            <a:pPr lvl="1"/>
            <a:r>
              <a:rPr lang="en-GB" sz="2000"/>
              <a:t>requires understanding of database structure and language syntax, hence requires some expertise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GB"/>
              <a:t>Form-fills</a:t>
            </a:r>
          </a:p>
        </p:txBody>
      </p:sp>
      <p:sp>
        <p:nvSpPr>
          <p:cNvPr id="86019" name="Rectangle 3"/>
          <p:cNvSpPr>
            <a:spLocks noGrp="1" noChangeArrowheads="1"/>
          </p:cNvSpPr>
          <p:nvPr>
            <p:ph type="body" idx="1"/>
          </p:nvPr>
        </p:nvSpPr>
        <p:spPr/>
        <p:txBody>
          <a:bodyPr/>
          <a:lstStyle/>
          <a:p>
            <a:r>
              <a:rPr lang="en-GB" sz="2400"/>
              <a:t>Primarily for data entry or data retrieval</a:t>
            </a:r>
          </a:p>
          <a:p>
            <a:r>
              <a:rPr lang="en-GB" sz="2400"/>
              <a:t>Screen like paper form.</a:t>
            </a:r>
          </a:p>
          <a:p>
            <a:r>
              <a:rPr lang="en-GB" sz="2400"/>
              <a:t>Data put in relevant place</a:t>
            </a:r>
            <a:endParaRPr lang="en-GB" sz="1200"/>
          </a:p>
          <a:p>
            <a:r>
              <a:rPr lang="en-GB" sz="2400"/>
              <a:t>Requires</a:t>
            </a:r>
          </a:p>
          <a:p>
            <a:pPr lvl="1"/>
            <a:r>
              <a:rPr lang="en-GB" sz="2000"/>
              <a:t>good design</a:t>
            </a:r>
          </a:p>
          <a:p>
            <a:pPr lvl="1"/>
            <a:r>
              <a:rPr lang="en-GB" sz="2000"/>
              <a:t>obvious correction</a:t>
            </a:r>
            <a:br>
              <a:rPr lang="en-GB" sz="2000"/>
            </a:br>
            <a:r>
              <a:rPr lang="en-GB" sz="2000"/>
              <a:t>facilities</a:t>
            </a:r>
          </a:p>
        </p:txBody>
      </p:sp>
      <p:pic>
        <p:nvPicPr>
          <p:cNvPr id="86021" name="Picture 5"/>
          <p:cNvPicPr>
            <a:picLocks noChangeAspect="1" noChangeArrowheads="1"/>
          </p:cNvPicPr>
          <p:nvPr/>
        </p:nvPicPr>
        <p:blipFill>
          <a:blip r:embed="rId2" cstate="print"/>
          <a:srcRect/>
          <a:stretch>
            <a:fillRect/>
          </a:stretch>
        </p:blipFill>
        <p:spPr bwMode="auto">
          <a:xfrm>
            <a:off x="4572000" y="3546475"/>
            <a:ext cx="4162425" cy="30241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GB"/>
              <a:t>Spreadsheets</a:t>
            </a:r>
          </a:p>
        </p:txBody>
      </p:sp>
      <p:sp>
        <p:nvSpPr>
          <p:cNvPr id="87043" name="Rectangle 3"/>
          <p:cNvSpPr>
            <a:spLocks noGrp="1" noChangeArrowheads="1"/>
          </p:cNvSpPr>
          <p:nvPr>
            <p:ph type="body" idx="1"/>
          </p:nvPr>
        </p:nvSpPr>
        <p:spPr/>
        <p:txBody>
          <a:bodyPr/>
          <a:lstStyle/>
          <a:p>
            <a:r>
              <a:rPr lang="en-GB"/>
              <a:t>first spreadsheet VISICALC, followed by Lotus 1-2-3</a:t>
            </a:r>
            <a:br>
              <a:rPr lang="en-GB"/>
            </a:br>
            <a:r>
              <a:rPr lang="en-GB"/>
              <a:t>MS Excel most common today</a:t>
            </a:r>
          </a:p>
          <a:p>
            <a:r>
              <a:rPr lang="en-GB"/>
              <a:t>sophisticated variation of form-filling.</a:t>
            </a:r>
          </a:p>
          <a:p>
            <a:pPr lvl="1"/>
            <a:r>
              <a:rPr lang="en-GB"/>
              <a:t>grid of cells contain a value or a formula</a:t>
            </a:r>
          </a:p>
          <a:p>
            <a:pPr lvl="1"/>
            <a:r>
              <a:rPr lang="en-GB"/>
              <a:t>formula can involve values of other cells</a:t>
            </a:r>
            <a:br>
              <a:rPr lang="en-GB"/>
            </a:br>
            <a:r>
              <a:rPr lang="en-GB" sz="2000"/>
              <a:t>		e.g. sum of all cells in this column</a:t>
            </a:r>
            <a:endParaRPr lang="en-GB"/>
          </a:p>
          <a:p>
            <a:pPr lvl="1"/>
            <a:r>
              <a:rPr lang="en-GB"/>
              <a:t>user can enter and alter data spreadsheet maintains consistency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GB"/>
              <a:t>WIMP Interface</a:t>
            </a:r>
          </a:p>
        </p:txBody>
      </p:sp>
      <p:sp>
        <p:nvSpPr>
          <p:cNvPr id="88067" name="Rectangle 3"/>
          <p:cNvSpPr>
            <a:spLocks noGrp="1" noChangeArrowheads="1"/>
          </p:cNvSpPr>
          <p:nvPr>
            <p:ph type="body" idx="1"/>
          </p:nvPr>
        </p:nvSpPr>
        <p:spPr/>
        <p:txBody>
          <a:bodyPr/>
          <a:lstStyle/>
          <a:p>
            <a:pPr marL="376238" indent="-376238">
              <a:lnSpc>
                <a:spcPct val="90000"/>
              </a:lnSpc>
              <a:buFontTx/>
              <a:buChar char=" "/>
              <a:tabLst>
                <a:tab pos="952500" algn="l"/>
                <a:tab pos="1520825" algn="l"/>
                <a:tab pos="2089150" algn="l"/>
                <a:tab pos="2673350" algn="l"/>
              </a:tabLst>
            </a:pPr>
            <a:r>
              <a:rPr lang="en-GB"/>
              <a:t>	W</a:t>
            </a:r>
            <a:r>
              <a:rPr lang="en-GB" sz="2400"/>
              <a:t>indows</a:t>
            </a:r>
            <a:endParaRPr lang="en-GB"/>
          </a:p>
          <a:p>
            <a:pPr marL="376238" indent="-376238">
              <a:lnSpc>
                <a:spcPct val="90000"/>
              </a:lnSpc>
              <a:buFontTx/>
              <a:buChar char=" "/>
              <a:tabLst>
                <a:tab pos="952500" algn="l"/>
                <a:tab pos="1520825" algn="l"/>
                <a:tab pos="2089150" algn="l"/>
                <a:tab pos="2673350" algn="l"/>
              </a:tabLst>
            </a:pPr>
            <a:r>
              <a:rPr lang="en-GB"/>
              <a:t>		I</a:t>
            </a:r>
            <a:r>
              <a:rPr lang="en-GB" sz="2400"/>
              <a:t>cons</a:t>
            </a:r>
            <a:endParaRPr lang="en-GB"/>
          </a:p>
          <a:p>
            <a:pPr marL="376238" indent="-376238">
              <a:lnSpc>
                <a:spcPct val="90000"/>
              </a:lnSpc>
              <a:buFontTx/>
              <a:buChar char=" "/>
              <a:tabLst>
                <a:tab pos="952500" algn="l"/>
                <a:tab pos="1520825" algn="l"/>
                <a:tab pos="2089150" algn="l"/>
                <a:tab pos="2673350" algn="l"/>
              </a:tabLst>
            </a:pPr>
            <a:r>
              <a:rPr lang="en-GB"/>
              <a:t>			M</a:t>
            </a:r>
            <a:r>
              <a:rPr lang="en-GB" sz="2400"/>
              <a:t>enus</a:t>
            </a:r>
            <a:endParaRPr lang="en-GB"/>
          </a:p>
          <a:p>
            <a:pPr marL="376238" indent="-376238">
              <a:lnSpc>
                <a:spcPct val="90000"/>
              </a:lnSpc>
              <a:buFontTx/>
              <a:buChar char=" "/>
              <a:tabLst>
                <a:tab pos="952500" algn="l"/>
                <a:tab pos="1520825" algn="l"/>
                <a:tab pos="2089150" algn="l"/>
                <a:tab pos="2673350" algn="l"/>
              </a:tabLst>
            </a:pPr>
            <a:r>
              <a:rPr lang="en-GB"/>
              <a:t>				P</a:t>
            </a:r>
            <a:r>
              <a:rPr lang="en-GB" sz="2400"/>
              <a:t>ointers</a:t>
            </a:r>
            <a:endParaRPr lang="en-GB"/>
          </a:p>
          <a:p>
            <a:pPr marL="376238" indent="-376238">
              <a:lnSpc>
                <a:spcPct val="90000"/>
              </a:lnSpc>
              <a:tabLst>
                <a:tab pos="952500" algn="l"/>
                <a:tab pos="1520825" algn="l"/>
                <a:tab pos="2089150" algn="l"/>
                <a:tab pos="2673350" algn="l"/>
              </a:tabLst>
            </a:pPr>
            <a:endParaRPr lang="en-GB" sz="1200"/>
          </a:p>
          <a:p>
            <a:pPr marL="376238" indent="-376238">
              <a:lnSpc>
                <a:spcPct val="90000"/>
              </a:lnSpc>
              <a:buFontTx/>
              <a:buChar char=" "/>
              <a:tabLst>
                <a:tab pos="952500" algn="l"/>
                <a:tab pos="1520825" algn="l"/>
                <a:tab pos="2089150" algn="l"/>
                <a:tab pos="2673350" algn="l"/>
              </a:tabLst>
            </a:pPr>
            <a:r>
              <a:rPr lang="en-GB" sz="2000"/>
              <a:t>… or windows, icons, mice, and pull-down menus!</a:t>
            </a:r>
          </a:p>
          <a:p>
            <a:pPr marL="376238" indent="-376238">
              <a:lnSpc>
                <a:spcPct val="90000"/>
              </a:lnSpc>
              <a:tabLst>
                <a:tab pos="952500" algn="l"/>
                <a:tab pos="1520825" algn="l"/>
                <a:tab pos="2089150" algn="l"/>
                <a:tab pos="2673350" algn="l"/>
              </a:tabLst>
            </a:pPr>
            <a:endParaRPr lang="en-GB" sz="2400"/>
          </a:p>
          <a:p>
            <a:pPr marL="376238" indent="-376238">
              <a:lnSpc>
                <a:spcPct val="90000"/>
              </a:lnSpc>
              <a:tabLst>
                <a:tab pos="952500" algn="l"/>
                <a:tab pos="1520825" algn="l"/>
                <a:tab pos="2089150" algn="l"/>
                <a:tab pos="2673350" algn="l"/>
              </a:tabLst>
            </a:pPr>
            <a:r>
              <a:rPr lang="en-GB" sz="2400"/>
              <a:t>default style for majority of interactive computer systems, especially PCs and desktop machines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GB"/>
              <a:t>Point and click interfaces</a:t>
            </a:r>
          </a:p>
        </p:txBody>
      </p:sp>
      <p:sp>
        <p:nvSpPr>
          <p:cNvPr id="114691" name="Rectangle 3"/>
          <p:cNvSpPr>
            <a:spLocks noGrp="1" noChangeArrowheads="1"/>
          </p:cNvSpPr>
          <p:nvPr>
            <p:ph type="body" idx="1"/>
          </p:nvPr>
        </p:nvSpPr>
        <p:spPr/>
        <p:txBody>
          <a:bodyPr/>
          <a:lstStyle/>
          <a:p>
            <a:r>
              <a:rPr lang="en-GB"/>
              <a:t>used in ..</a:t>
            </a:r>
          </a:p>
          <a:p>
            <a:pPr lvl="1"/>
            <a:r>
              <a:rPr lang="en-GB"/>
              <a:t>multimedia</a:t>
            </a:r>
          </a:p>
          <a:p>
            <a:pPr lvl="1"/>
            <a:r>
              <a:rPr lang="en-GB"/>
              <a:t>web browsers</a:t>
            </a:r>
          </a:p>
          <a:p>
            <a:pPr lvl="1"/>
            <a:r>
              <a:rPr lang="en-GB"/>
              <a:t>hypertext</a:t>
            </a:r>
          </a:p>
          <a:p>
            <a:endParaRPr lang="en-GB" sz="1200"/>
          </a:p>
          <a:p>
            <a:r>
              <a:rPr lang="en-GB"/>
              <a:t>just click something!</a:t>
            </a:r>
          </a:p>
          <a:p>
            <a:pPr lvl="1"/>
            <a:r>
              <a:rPr lang="en-GB"/>
              <a:t>icons, text links or location on map</a:t>
            </a:r>
          </a:p>
          <a:p>
            <a:endParaRPr lang="en-GB" sz="1200"/>
          </a:p>
          <a:p>
            <a:r>
              <a:rPr lang="en-GB"/>
              <a:t>minimal typing</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GB"/>
              <a:t>Three dimensional interfaces</a:t>
            </a:r>
          </a:p>
        </p:txBody>
      </p:sp>
      <p:sp>
        <p:nvSpPr>
          <p:cNvPr id="116739" name="Rectangle 3"/>
          <p:cNvSpPr>
            <a:spLocks noGrp="1" noChangeArrowheads="1"/>
          </p:cNvSpPr>
          <p:nvPr>
            <p:ph type="body" idx="1"/>
          </p:nvPr>
        </p:nvSpPr>
        <p:spPr/>
        <p:txBody>
          <a:bodyPr/>
          <a:lstStyle/>
          <a:p>
            <a:r>
              <a:rPr lang="en-GB" sz="2400"/>
              <a:t>virtual reality</a:t>
            </a:r>
          </a:p>
          <a:p>
            <a:r>
              <a:rPr lang="en-GB" sz="2400"/>
              <a:t>‘ordinary’ window systems</a:t>
            </a:r>
          </a:p>
          <a:p>
            <a:pPr lvl="1"/>
            <a:r>
              <a:rPr lang="en-GB" sz="2000"/>
              <a:t>highlighting</a:t>
            </a:r>
          </a:p>
          <a:p>
            <a:pPr lvl="1"/>
            <a:r>
              <a:rPr lang="en-GB" sz="2000"/>
              <a:t>visual affordance</a:t>
            </a:r>
          </a:p>
          <a:p>
            <a:pPr lvl="1"/>
            <a:r>
              <a:rPr lang="en-GB" sz="2000"/>
              <a:t>indiscriminate use</a:t>
            </a:r>
            <a:br>
              <a:rPr lang="en-GB" sz="2000"/>
            </a:br>
            <a:r>
              <a:rPr lang="en-GB" sz="2000"/>
              <a:t>just confusing!</a:t>
            </a:r>
          </a:p>
          <a:p>
            <a:r>
              <a:rPr lang="en-GB" sz="2400"/>
              <a:t>3D workspaces</a:t>
            </a:r>
          </a:p>
          <a:p>
            <a:pPr lvl="1"/>
            <a:r>
              <a:rPr lang="en-GB" sz="2000"/>
              <a:t>use for extra virtual space</a:t>
            </a:r>
          </a:p>
          <a:p>
            <a:pPr lvl="1"/>
            <a:r>
              <a:rPr lang="en-GB" sz="2000"/>
              <a:t>light and occlusion give depth</a:t>
            </a:r>
          </a:p>
          <a:p>
            <a:pPr lvl="1"/>
            <a:r>
              <a:rPr lang="en-GB" sz="2000"/>
              <a:t>distance effects</a:t>
            </a:r>
          </a:p>
        </p:txBody>
      </p:sp>
      <p:grpSp>
        <p:nvGrpSpPr>
          <p:cNvPr id="2" name="Group 4"/>
          <p:cNvGrpSpPr>
            <a:grpSpLocks noChangeAspect="1"/>
          </p:cNvGrpSpPr>
          <p:nvPr/>
        </p:nvGrpSpPr>
        <p:grpSpPr bwMode="auto">
          <a:xfrm>
            <a:off x="6492875" y="3516313"/>
            <a:ext cx="2054225" cy="912812"/>
            <a:chOff x="3648" y="2400"/>
            <a:chExt cx="1728" cy="768"/>
          </a:xfrm>
        </p:grpSpPr>
        <p:grpSp>
          <p:nvGrpSpPr>
            <p:cNvPr id="3" name="Group 5"/>
            <p:cNvGrpSpPr>
              <a:grpSpLocks noChangeAspect="1"/>
            </p:cNvGrpSpPr>
            <p:nvPr/>
          </p:nvGrpSpPr>
          <p:grpSpPr bwMode="auto">
            <a:xfrm>
              <a:off x="4608" y="2400"/>
              <a:ext cx="768" cy="768"/>
              <a:chOff x="3168" y="2112"/>
              <a:chExt cx="768" cy="768"/>
            </a:xfrm>
          </p:grpSpPr>
          <p:sp>
            <p:nvSpPr>
              <p:cNvPr id="116742" name="AutoShape 6"/>
              <p:cNvSpPr>
                <a:spLocks noChangeAspect="1" noChangeArrowheads="1"/>
              </p:cNvSpPr>
              <p:nvPr/>
            </p:nvSpPr>
            <p:spPr bwMode="auto">
              <a:xfrm flipV="1">
                <a:off x="3168" y="2112"/>
                <a:ext cx="768" cy="768"/>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116743" name="AutoShape 7"/>
              <p:cNvSpPr>
                <a:spLocks noChangeAspect="1" noChangeArrowheads="1"/>
              </p:cNvSpPr>
              <p:nvPr/>
            </p:nvSpPr>
            <p:spPr bwMode="auto">
              <a:xfrm flipH="1">
                <a:off x="3168" y="2112"/>
                <a:ext cx="768" cy="768"/>
              </a:xfrm>
              <a:prstGeom prst="rtTriangle">
                <a:avLst/>
              </a:prstGeom>
              <a:solidFill>
                <a:srgbClr val="4EA1DB"/>
              </a:solidFill>
              <a:ln w="9525">
                <a:solidFill>
                  <a:schemeClr val="tx1"/>
                </a:solidFill>
                <a:miter lim="800000"/>
                <a:headEnd/>
                <a:tailEnd/>
              </a:ln>
              <a:effectLst/>
            </p:spPr>
            <p:txBody>
              <a:bodyPr wrap="none" anchor="ctr"/>
              <a:lstStyle/>
              <a:p>
                <a:endParaRPr lang="en-US"/>
              </a:p>
            </p:txBody>
          </p:sp>
          <p:sp>
            <p:nvSpPr>
              <p:cNvPr id="116744" name="Line 8"/>
              <p:cNvSpPr>
                <a:spLocks noChangeAspect="1" noChangeShapeType="1"/>
              </p:cNvSpPr>
              <p:nvPr/>
            </p:nvSpPr>
            <p:spPr bwMode="auto">
              <a:xfrm>
                <a:off x="3168" y="2112"/>
                <a:ext cx="768" cy="768"/>
              </a:xfrm>
              <a:prstGeom prst="line">
                <a:avLst/>
              </a:prstGeom>
              <a:noFill/>
              <a:ln w="9525">
                <a:solidFill>
                  <a:schemeClr val="tx1"/>
                </a:solidFill>
                <a:round/>
                <a:headEnd/>
                <a:tailEnd/>
              </a:ln>
              <a:effectLst/>
            </p:spPr>
            <p:txBody>
              <a:bodyPr wrap="none" anchor="ctr"/>
              <a:lstStyle/>
              <a:p>
                <a:endParaRPr lang="en-US"/>
              </a:p>
            </p:txBody>
          </p:sp>
          <p:grpSp>
            <p:nvGrpSpPr>
              <p:cNvPr id="4" name="Group 9"/>
              <p:cNvGrpSpPr>
                <a:grpSpLocks noChangeAspect="1"/>
              </p:cNvGrpSpPr>
              <p:nvPr/>
            </p:nvGrpSpPr>
            <p:grpSpPr bwMode="auto">
              <a:xfrm>
                <a:off x="3264" y="2208"/>
                <a:ext cx="576" cy="576"/>
                <a:chOff x="1008" y="1536"/>
                <a:chExt cx="576" cy="576"/>
              </a:xfrm>
            </p:grpSpPr>
            <p:sp>
              <p:nvSpPr>
                <p:cNvPr id="116746" name="Rectangle 10"/>
                <p:cNvSpPr>
                  <a:spLocks noChangeAspect="1" noChangeArrowheads="1"/>
                </p:cNvSpPr>
                <p:nvPr/>
              </p:nvSpPr>
              <p:spPr bwMode="auto">
                <a:xfrm>
                  <a:off x="1008" y="1536"/>
                  <a:ext cx="576" cy="576"/>
                </a:xfrm>
                <a:prstGeom prst="rect">
                  <a:avLst/>
                </a:prstGeom>
                <a:solidFill>
                  <a:schemeClr val="bg1"/>
                </a:solidFill>
                <a:ln w="9525">
                  <a:solidFill>
                    <a:schemeClr val="tx1"/>
                  </a:solidFill>
                  <a:miter lim="800000"/>
                  <a:headEnd/>
                  <a:tailEnd/>
                </a:ln>
                <a:effectLst/>
              </p:spPr>
              <p:txBody>
                <a:bodyPr wrap="none" anchor="ctr"/>
                <a:lstStyle/>
                <a:p>
                  <a:endParaRPr lang="en-US"/>
                </a:p>
              </p:txBody>
            </p:sp>
            <p:pic>
              <p:nvPicPr>
                <p:cNvPr id="116747" name="Picture 11"/>
                <p:cNvPicPr>
                  <a:picLocks noChangeAspect="1" noChangeArrowheads="1"/>
                </p:cNvPicPr>
                <p:nvPr/>
              </p:nvPicPr>
              <p:blipFill>
                <a:blip r:embed="rId2" cstate="print"/>
                <a:srcRect/>
                <a:stretch>
                  <a:fillRect/>
                </a:stretch>
              </p:blipFill>
              <p:spPr bwMode="auto">
                <a:xfrm>
                  <a:off x="1040" y="1568"/>
                  <a:ext cx="512" cy="512"/>
                </a:xfrm>
                <a:prstGeom prst="rect">
                  <a:avLst/>
                </a:prstGeom>
                <a:noFill/>
                <a:ln w="9525">
                  <a:noFill/>
                  <a:miter lim="800000"/>
                  <a:headEnd/>
                  <a:tailEnd/>
                </a:ln>
                <a:effectLst/>
              </p:spPr>
            </p:pic>
          </p:grpSp>
        </p:grpSp>
        <p:grpSp>
          <p:nvGrpSpPr>
            <p:cNvPr id="5" name="Group 12"/>
            <p:cNvGrpSpPr>
              <a:grpSpLocks noChangeAspect="1"/>
            </p:cNvGrpSpPr>
            <p:nvPr/>
          </p:nvGrpSpPr>
          <p:grpSpPr bwMode="auto">
            <a:xfrm>
              <a:off x="3648" y="2400"/>
              <a:ext cx="768" cy="768"/>
              <a:chOff x="2112" y="2208"/>
              <a:chExt cx="768" cy="768"/>
            </a:xfrm>
          </p:grpSpPr>
          <p:sp>
            <p:nvSpPr>
              <p:cNvPr id="116749" name="AutoShape 13"/>
              <p:cNvSpPr>
                <a:spLocks noChangeAspect="1" noChangeArrowheads="1"/>
              </p:cNvSpPr>
              <p:nvPr/>
            </p:nvSpPr>
            <p:spPr bwMode="auto">
              <a:xfrm flipV="1">
                <a:off x="2112" y="2208"/>
                <a:ext cx="768" cy="768"/>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116750" name="AutoShape 14"/>
              <p:cNvSpPr>
                <a:spLocks noChangeAspect="1" noChangeArrowheads="1"/>
              </p:cNvSpPr>
              <p:nvPr/>
            </p:nvSpPr>
            <p:spPr bwMode="auto">
              <a:xfrm flipH="1">
                <a:off x="2112" y="2208"/>
                <a:ext cx="768" cy="768"/>
              </a:xfrm>
              <a:prstGeom prst="rtTriangle">
                <a:avLst/>
              </a:prstGeom>
              <a:solidFill>
                <a:srgbClr val="4EA1DB"/>
              </a:solidFill>
              <a:ln w="9525">
                <a:solidFill>
                  <a:schemeClr val="tx1"/>
                </a:solidFill>
                <a:miter lim="800000"/>
                <a:headEnd/>
                <a:tailEnd/>
              </a:ln>
              <a:effectLst/>
            </p:spPr>
            <p:txBody>
              <a:bodyPr wrap="none" anchor="ctr"/>
              <a:lstStyle/>
              <a:p>
                <a:endParaRPr lang="en-US"/>
              </a:p>
            </p:txBody>
          </p:sp>
          <p:sp>
            <p:nvSpPr>
              <p:cNvPr id="116751" name="Line 15"/>
              <p:cNvSpPr>
                <a:spLocks noChangeAspect="1" noChangeShapeType="1"/>
              </p:cNvSpPr>
              <p:nvPr/>
            </p:nvSpPr>
            <p:spPr bwMode="auto">
              <a:xfrm>
                <a:off x="2112" y="2208"/>
                <a:ext cx="768" cy="768"/>
              </a:xfrm>
              <a:prstGeom prst="line">
                <a:avLst/>
              </a:prstGeom>
              <a:noFill/>
              <a:ln w="9525">
                <a:solidFill>
                  <a:schemeClr val="tx1"/>
                </a:solidFill>
                <a:round/>
                <a:headEnd/>
                <a:tailEnd/>
              </a:ln>
              <a:effectLst/>
            </p:spPr>
            <p:txBody>
              <a:bodyPr wrap="none" anchor="ctr"/>
              <a:lstStyle/>
              <a:p>
                <a:endParaRPr lang="en-US"/>
              </a:p>
            </p:txBody>
          </p:sp>
          <p:grpSp>
            <p:nvGrpSpPr>
              <p:cNvPr id="6" name="Group 16"/>
              <p:cNvGrpSpPr>
                <a:grpSpLocks noChangeAspect="1"/>
              </p:cNvGrpSpPr>
              <p:nvPr/>
            </p:nvGrpSpPr>
            <p:grpSpPr bwMode="auto">
              <a:xfrm>
                <a:off x="2208" y="2304"/>
                <a:ext cx="576" cy="576"/>
                <a:chOff x="2064" y="1392"/>
                <a:chExt cx="576" cy="576"/>
              </a:xfrm>
            </p:grpSpPr>
            <p:sp>
              <p:nvSpPr>
                <p:cNvPr id="116753" name="Rectangle 17"/>
                <p:cNvSpPr>
                  <a:spLocks noChangeAspect="1" noChangeArrowheads="1"/>
                </p:cNvSpPr>
                <p:nvPr/>
              </p:nvSpPr>
              <p:spPr bwMode="auto">
                <a:xfrm>
                  <a:off x="2064" y="1392"/>
                  <a:ext cx="576" cy="576"/>
                </a:xfrm>
                <a:prstGeom prst="rect">
                  <a:avLst/>
                </a:prstGeom>
                <a:solidFill>
                  <a:schemeClr val="bg1"/>
                </a:solidFill>
                <a:ln w="9525">
                  <a:solidFill>
                    <a:schemeClr val="tx1"/>
                  </a:solidFill>
                  <a:miter lim="800000"/>
                  <a:headEnd/>
                  <a:tailEnd/>
                </a:ln>
                <a:effectLst/>
              </p:spPr>
              <p:txBody>
                <a:bodyPr wrap="none" anchor="ctr"/>
                <a:lstStyle/>
                <a:p>
                  <a:endParaRPr lang="en-US"/>
                </a:p>
              </p:txBody>
            </p:sp>
            <p:pic>
              <p:nvPicPr>
                <p:cNvPr id="116754" name="Picture 18"/>
                <p:cNvPicPr>
                  <a:picLocks noChangeAspect="1" noChangeArrowheads="1"/>
                </p:cNvPicPr>
                <p:nvPr/>
              </p:nvPicPr>
              <p:blipFill>
                <a:blip r:embed="rId3" cstate="print"/>
                <a:srcRect/>
                <a:stretch>
                  <a:fillRect/>
                </a:stretch>
              </p:blipFill>
              <p:spPr bwMode="auto">
                <a:xfrm>
                  <a:off x="2096" y="1424"/>
                  <a:ext cx="512" cy="512"/>
                </a:xfrm>
                <a:prstGeom prst="rect">
                  <a:avLst/>
                </a:prstGeom>
                <a:noFill/>
                <a:ln w="9525">
                  <a:noFill/>
                  <a:miter lim="800000"/>
                  <a:headEnd/>
                  <a:tailEnd/>
                </a:ln>
                <a:effectLst/>
              </p:spPr>
            </p:pic>
          </p:grpSp>
        </p:grpSp>
      </p:grpSp>
      <p:grpSp>
        <p:nvGrpSpPr>
          <p:cNvPr id="7" name="Group 19"/>
          <p:cNvGrpSpPr>
            <a:grpSpLocks noChangeAspect="1"/>
          </p:cNvGrpSpPr>
          <p:nvPr/>
        </p:nvGrpSpPr>
        <p:grpSpPr bwMode="auto">
          <a:xfrm>
            <a:off x="5956300" y="1992313"/>
            <a:ext cx="2054225" cy="912812"/>
            <a:chOff x="980" y="1872"/>
            <a:chExt cx="1728" cy="768"/>
          </a:xfrm>
        </p:grpSpPr>
        <p:grpSp>
          <p:nvGrpSpPr>
            <p:cNvPr id="8" name="Group 20"/>
            <p:cNvGrpSpPr>
              <a:grpSpLocks noChangeAspect="1"/>
            </p:cNvGrpSpPr>
            <p:nvPr/>
          </p:nvGrpSpPr>
          <p:grpSpPr bwMode="auto">
            <a:xfrm>
              <a:off x="980" y="1872"/>
              <a:ext cx="768" cy="768"/>
              <a:chOff x="768" y="1968"/>
              <a:chExt cx="768" cy="768"/>
            </a:xfrm>
          </p:grpSpPr>
          <p:sp>
            <p:nvSpPr>
              <p:cNvPr id="116757" name="AutoShape 21"/>
              <p:cNvSpPr>
                <a:spLocks noChangeAspect="1" noChangeArrowheads="1"/>
              </p:cNvSpPr>
              <p:nvPr/>
            </p:nvSpPr>
            <p:spPr bwMode="auto">
              <a:xfrm>
                <a:off x="768" y="1968"/>
                <a:ext cx="768" cy="768"/>
              </a:xfrm>
              <a:prstGeom prst="roundRect">
                <a:avLst>
                  <a:gd name="adj" fmla="val 16667"/>
                </a:avLst>
              </a:prstGeom>
              <a:solidFill>
                <a:schemeClr val="bg1"/>
              </a:solidFill>
              <a:ln w="38100">
                <a:solidFill>
                  <a:schemeClr val="tx1"/>
                </a:solidFill>
                <a:round/>
                <a:headEnd/>
                <a:tailEnd/>
              </a:ln>
              <a:effectLst/>
            </p:spPr>
            <p:txBody>
              <a:bodyPr wrap="none" anchor="ctr"/>
              <a:lstStyle/>
              <a:p>
                <a:endParaRPr lang="en-US"/>
              </a:p>
            </p:txBody>
          </p:sp>
          <p:grpSp>
            <p:nvGrpSpPr>
              <p:cNvPr id="9" name="Group 22"/>
              <p:cNvGrpSpPr>
                <a:grpSpLocks noChangeAspect="1"/>
              </p:cNvGrpSpPr>
              <p:nvPr/>
            </p:nvGrpSpPr>
            <p:grpSpPr bwMode="auto">
              <a:xfrm>
                <a:off x="864" y="2064"/>
                <a:ext cx="576" cy="576"/>
                <a:chOff x="2064" y="1392"/>
                <a:chExt cx="576" cy="576"/>
              </a:xfrm>
            </p:grpSpPr>
            <p:sp>
              <p:nvSpPr>
                <p:cNvPr id="116759" name="Rectangle 23"/>
                <p:cNvSpPr>
                  <a:spLocks noChangeAspect="1" noChangeArrowheads="1"/>
                </p:cNvSpPr>
                <p:nvPr/>
              </p:nvSpPr>
              <p:spPr bwMode="auto">
                <a:xfrm>
                  <a:off x="2064" y="1392"/>
                  <a:ext cx="576" cy="576"/>
                </a:xfrm>
                <a:prstGeom prst="rect">
                  <a:avLst/>
                </a:prstGeom>
                <a:solidFill>
                  <a:schemeClr val="bg1"/>
                </a:solidFill>
                <a:ln w="9525">
                  <a:noFill/>
                  <a:miter lim="800000"/>
                  <a:headEnd/>
                  <a:tailEnd/>
                </a:ln>
                <a:effectLst/>
              </p:spPr>
              <p:txBody>
                <a:bodyPr wrap="none" anchor="ctr"/>
                <a:lstStyle/>
                <a:p>
                  <a:endParaRPr lang="en-US"/>
                </a:p>
              </p:txBody>
            </p:sp>
            <p:pic>
              <p:nvPicPr>
                <p:cNvPr id="116760" name="Picture 24"/>
                <p:cNvPicPr>
                  <a:picLocks noChangeAspect="1" noChangeArrowheads="1"/>
                </p:cNvPicPr>
                <p:nvPr/>
              </p:nvPicPr>
              <p:blipFill>
                <a:blip r:embed="rId3" cstate="print"/>
                <a:srcRect/>
                <a:stretch>
                  <a:fillRect/>
                </a:stretch>
              </p:blipFill>
              <p:spPr bwMode="auto">
                <a:xfrm>
                  <a:off x="2096" y="1424"/>
                  <a:ext cx="512" cy="512"/>
                </a:xfrm>
                <a:prstGeom prst="rect">
                  <a:avLst/>
                </a:prstGeom>
                <a:noFill/>
                <a:ln w="9525">
                  <a:noFill/>
                  <a:miter lim="800000"/>
                  <a:headEnd/>
                  <a:tailEnd/>
                </a:ln>
                <a:effectLst/>
              </p:spPr>
            </p:pic>
          </p:grpSp>
        </p:grpSp>
        <p:grpSp>
          <p:nvGrpSpPr>
            <p:cNvPr id="10" name="Group 25"/>
            <p:cNvGrpSpPr>
              <a:grpSpLocks noChangeAspect="1"/>
            </p:cNvGrpSpPr>
            <p:nvPr/>
          </p:nvGrpSpPr>
          <p:grpSpPr bwMode="auto">
            <a:xfrm>
              <a:off x="1940" y="1872"/>
              <a:ext cx="768" cy="768"/>
              <a:chOff x="1200" y="1056"/>
              <a:chExt cx="768" cy="768"/>
            </a:xfrm>
          </p:grpSpPr>
          <p:sp>
            <p:nvSpPr>
              <p:cNvPr id="116762" name="AutoShape 26"/>
              <p:cNvSpPr>
                <a:spLocks noChangeAspect="1" noChangeArrowheads="1"/>
              </p:cNvSpPr>
              <p:nvPr/>
            </p:nvSpPr>
            <p:spPr bwMode="auto">
              <a:xfrm>
                <a:off x="1200" y="1056"/>
                <a:ext cx="768" cy="768"/>
              </a:xfrm>
              <a:prstGeom prst="roundRect">
                <a:avLst>
                  <a:gd name="adj" fmla="val 16667"/>
                </a:avLst>
              </a:prstGeom>
              <a:solidFill>
                <a:schemeClr val="bg1"/>
              </a:solidFill>
              <a:ln w="38100">
                <a:solidFill>
                  <a:schemeClr val="tx1"/>
                </a:solidFill>
                <a:round/>
                <a:headEnd/>
                <a:tailEnd/>
              </a:ln>
              <a:effectLst/>
            </p:spPr>
            <p:txBody>
              <a:bodyPr wrap="none" anchor="ctr"/>
              <a:lstStyle/>
              <a:p>
                <a:endParaRPr lang="en-US"/>
              </a:p>
            </p:txBody>
          </p:sp>
          <p:grpSp>
            <p:nvGrpSpPr>
              <p:cNvPr id="11" name="Group 27"/>
              <p:cNvGrpSpPr>
                <a:grpSpLocks noChangeAspect="1"/>
              </p:cNvGrpSpPr>
              <p:nvPr/>
            </p:nvGrpSpPr>
            <p:grpSpPr bwMode="auto">
              <a:xfrm>
                <a:off x="1296" y="1152"/>
                <a:ext cx="576" cy="576"/>
                <a:chOff x="1008" y="1536"/>
                <a:chExt cx="576" cy="576"/>
              </a:xfrm>
            </p:grpSpPr>
            <p:sp>
              <p:nvSpPr>
                <p:cNvPr id="116764" name="Rectangle 28"/>
                <p:cNvSpPr>
                  <a:spLocks noChangeAspect="1" noChangeArrowheads="1"/>
                </p:cNvSpPr>
                <p:nvPr/>
              </p:nvSpPr>
              <p:spPr bwMode="auto">
                <a:xfrm>
                  <a:off x="1008" y="1536"/>
                  <a:ext cx="576" cy="576"/>
                </a:xfrm>
                <a:prstGeom prst="rect">
                  <a:avLst/>
                </a:prstGeom>
                <a:solidFill>
                  <a:schemeClr val="bg1"/>
                </a:solidFill>
                <a:ln w="9525">
                  <a:noFill/>
                  <a:miter lim="800000"/>
                  <a:headEnd/>
                  <a:tailEnd/>
                </a:ln>
                <a:effectLst/>
              </p:spPr>
              <p:txBody>
                <a:bodyPr wrap="none" anchor="ctr"/>
                <a:lstStyle/>
                <a:p>
                  <a:endParaRPr lang="en-US"/>
                </a:p>
              </p:txBody>
            </p:sp>
            <p:pic>
              <p:nvPicPr>
                <p:cNvPr id="116765" name="Picture 29"/>
                <p:cNvPicPr>
                  <a:picLocks noChangeAspect="1" noChangeArrowheads="1"/>
                </p:cNvPicPr>
                <p:nvPr/>
              </p:nvPicPr>
              <p:blipFill>
                <a:blip r:embed="rId2" cstate="print"/>
                <a:srcRect/>
                <a:stretch>
                  <a:fillRect/>
                </a:stretch>
              </p:blipFill>
              <p:spPr bwMode="auto">
                <a:xfrm>
                  <a:off x="1040" y="1568"/>
                  <a:ext cx="512" cy="512"/>
                </a:xfrm>
                <a:prstGeom prst="rect">
                  <a:avLst/>
                </a:prstGeom>
                <a:noFill/>
                <a:ln w="9525">
                  <a:noFill/>
                  <a:miter lim="800000"/>
                  <a:headEnd/>
                  <a:tailEnd/>
                </a:ln>
                <a:effectLst/>
              </p:spPr>
            </p:pic>
          </p:grpSp>
        </p:grpSp>
      </p:grpSp>
      <p:sp>
        <p:nvSpPr>
          <p:cNvPr id="116766" name="Text Box 30"/>
          <p:cNvSpPr txBox="1">
            <a:spLocks noChangeArrowheads="1"/>
          </p:cNvSpPr>
          <p:nvPr/>
        </p:nvSpPr>
        <p:spPr bwMode="auto">
          <a:xfrm>
            <a:off x="5880100" y="2906713"/>
            <a:ext cx="1774825" cy="369887"/>
          </a:xfrm>
          <a:prstGeom prst="rect">
            <a:avLst/>
          </a:prstGeom>
          <a:noFill/>
          <a:ln w="9525">
            <a:noFill/>
            <a:miter lim="800000"/>
            <a:headEnd/>
            <a:tailEnd/>
          </a:ln>
          <a:effectLst/>
        </p:spPr>
        <p:txBody>
          <a:bodyPr wrap="none">
            <a:spAutoFit/>
          </a:bodyPr>
          <a:lstStyle/>
          <a:p>
            <a:r>
              <a:rPr lang="en-GB" sz="1800">
                <a:latin typeface="Verdana" charset="0"/>
              </a:rPr>
              <a:t>flat buttons …</a:t>
            </a:r>
          </a:p>
        </p:txBody>
      </p:sp>
      <p:sp>
        <p:nvSpPr>
          <p:cNvPr id="116767" name="Text Box 31"/>
          <p:cNvSpPr txBox="1">
            <a:spLocks noChangeArrowheads="1"/>
          </p:cNvSpPr>
          <p:nvPr/>
        </p:nvSpPr>
        <p:spPr bwMode="auto">
          <a:xfrm>
            <a:off x="6718300" y="4430713"/>
            <a:ext cx="1968500" cy="369887"/>
          </a:xfrm>
          <a:prstGeom prst="rect">
            <a:avLst/>
          </a:prstGeom>
          <a:noFill/>
          <a:ln w="9525">
            <a:noFill/>
            <a:miter lim="800000"/>
            <a:headEnd/>
            <a:tailEnd/>
          </a:ln>
          <a:effectLst/>
        </p:spPr>
        <p:txBody>
          <a:bodyPr wrap="none">
            <a:spAutoFit/>
          </a:bodyPr>
          <a:lstStyle/>
          <a:p>
            <a:pPr algn="r"/>
            <a:r>
              <a:rPr lang="en-GB" sz="1800">
                <a:latin typeface="Verdana" charset="0"/>
              </a:rPr>
              <a:t>… or sculptured</a:t>
            </a:r>
          </a:p>
        </p:txBody>
      </p:sp>
      <p:sp>
        <p:nvSpPr>
          <p:cNvPr id="116769" name="AutoShape 33"/>
          <p:cNvSpPr>
            <a:spLocks noChangeArrowheads="1"/>
          </p:cNvSpPr>
          <p:nvPr/>
        </p:nvSpPr>
        <p:spPr bwMode="auto">
          <a:xfrm>
            <a:off x="4508500" y="3516313"/>
            <a:ext cx="1600200" cy="685800"/>
          </a:xfrm>
          <a:prstGeom prst="wedgeRoundRectCallout">
            <a:avLst>
              <a:gd name="adj1" fmla="val 85120"/>
              <a:gd name="adj2" fmla="val 6250"/>
              <a:gd name="adj3" fmla="val 16667"/>
            </a:avLst>
          </a:prstGeom>
          <a:solidFill>
            <a:schemeClr val="bg1"/>
          </a:solidFill>
          <a:ln w="28575">
            <a:solidFill>
              <a:srgbClr val="FF0000"/>
            </a:solidFill>
            <a:miter lim="800000"/>
            <a:headEnd/>
            <a:tailEnd/>
          </a:ln>
          <a:effectLst/>
        </p:spPr>
        <p:txBody>
          <a:bodyPr wrap="none" anchor="ctr"/>
          <a:lstStyle/>
          <a:p>
            <a:pPr algn="ctr"/>
            <a:r>
              <a:rPr lang="en-GB" sz="2400">
                <a:latin typeface="Verdana" charset="0"/>
              </a:rPr>
              <a:t>click me!</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69" grpId="0" animBg="1"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lgn="ctr"/>
            <a:r>
              <a:rPr lang="en-GB" dirty="0"/>
              <a:t>E</a:t>
            </a:r>
            <a:r>
              <a:rPr lang="en-GB" dirty="0" smtClean="0"/>
              <a:t>lements </a:t>
            </a:r>
            <a:r>
              <a:rPr lang="en-GB" dirty="0"/>
              <a:t>of the wimp interface</a:t>
            </a:r>
          </a:p>
        </p:txBody>
      </p:sp>
      <p:sp>
        <p:nvSpPr>
          <p:cNvPr id="117763" name="Rectangle 3"/>
          <p:cNvSpPr>
            <a:spLocks noGrp="1" noChangeArrowheads="1"/>
          </p:cNvSpPr>
          <p:nvPr>
            <p:ph idx="1"/>
          </p:nvPr>
        </p:nvSpPr>
        <p:spPr/>
        <p:txBody>
          <a:bodyPr/>
          <a:lstStyle/>
          <a:p>
            <a:r>
              <a:rPr lang="en-GB" dirty="0"/>
              <a:t>windows, icons, menus, pointers</a:t>
            </a:r>
          </a:p>
          <a:p>
            <a:r>
              <a:rPr lang="en-GB" dirty="0"/>
              <a:t>+++</a:t>
            </a:r>
          </a:p>
          <a:p>
            <a:r>
              <a:rPr lang="en-GB" dirty="0"/>
              <a:t>buttons, toolbars, </a:t>
            </a:r>
            <a:br>
              <a:rPr lang="en-GB" dirty="0"/>
            </a:br>
            <a:r>
              <a:rPr lang="en-GB" dirty="0"/>
              <a:t>palettes, dialog boxes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GB"/>
              <a:t>Windows</a:t>
            </a:r>
          </a:p>
        </p:txBody>
      </p:sp>
      <p:sp>
        <p:nvSpPr>
          <p:cNvPr id="89091" name="Rectangle 3"/>
          <p:cNvSpPr>
            <a:spLocks noGrp="1" noChangeArrowheads="1"/>
          </p:cNvSpPr>
          <p:nvPr>
            <p:ph type="body" idx="1"/>
          </p:nvPr>
        </p:nvSpPr>
        <p:spPr/>
        <p:txBody>
          <a:bodyPr/>
          <a:lstStyle/>
          <a:p>
            <a:pPr>
              <a:lnSpc>
                <a:spcPct val="90000"/>
              </a:lnSpc>
            </a:pPr>
            <a:r>
              <a:rPr lang="en-GB" sz="2400" dirty="0"/>
              <a:t>Areas of the screen that behave as if they were independent</a:t>
            </a:r>
          </a:p>
          <a:p>
            <a:pPr lvl="1">
              <a:lnSpc>
                <a:spcPct val="90000"/>
              </a:lnSpc>
            </a:pPr>
            <a:r>
              <a:rPr lang="en-GB" sz="2000" dirty="0"/>
              <a:t>can contain text or graphics</a:t>
            </a:r>
          </a:p>
          <a:p>
            <a:pPr lvl="1">
              <a:lnSpc>
                <a:spcPct val="90000"/>
              </a:lnSpc>
            </a:pPr>
            <a:r>
              <a:rPr lang="en-GB" sz="2000" dirty="0"/>
              <a:t>can be moved or resized</a:t>
            </a:r>
          </a:p>
          <a:p>
            <a:pPr lvl="1">
              <a:lnSpc>
                <a:spcPct val="90000"/>
              </a:lnSpc>
            </a:pPr>
            <a:r>
              <a:rPr lang="en-GB" sz="2000" dirty="0"/>
              <a:t>can overlap and obscure each other, or can be laid out next to one another (tiled)</a:t>
            </a:r>
          </a:p>
          <a:p>
            <a:pPr lvl="1">
              <a:lnSpc>
                <a:spcPct val="90000"/>
              </a:lnSpc>
            </a:pPr>
            <a:endParaRPr lang="en-GB" sz="2000" dirty="0"/>
          </a:p>
        </p:txBody>
      </p:sp>
      <p:pic>
        <p:nvPicPr>
          <p:cNvPr id="4" name="Picture 3" descr="windows10startmenu5_1020_verge_super_wide.jpg"/>
          <p:cNvPicPr>
            <a:picLocks noChangeAspect="1"/>
          </p:cNvPicPr>
          <p:nvPr/>
        </p:nvPicPr>
        <p:blipFill>
          <a:blip r:embed="rId2" cstate="print"/>
          <a:stretch>
            <a:fillRect/>
          </a:stretch>
        </p:blipFill>
        <p:spPr>
          <a:xfrm>
            <a:off x="4800600" y="3600450"/>
            <a:ext cx="4343400" cy="325755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a:t>
            </a:r>
            <a:endParaRPr lang="en-US" dirty="0"/>
          </a:p>
        </p:txBody>
      </p:sp>
      <p:sp>
        <p:nvSpPr>
          <p:cNvPr id="3" name="Content Placeholder 2"/>
          <p:cNvSpPr>
            <a:spLocks noGrp="1"/>
          </p:cNvSpPr>
          <p:nvPr>
            <p:ph idx="1"/>
          </p:nvPr>
        </p:nvSpPr>
        <p:spPr/>
        <p:txBody>
          <a:bodyPr/>
          <a:lstStyle/>
          <a:p>
            <a:pPr>
              <a:lnSpc>
                <a:spcPct val="90000"/>
              </a:lnSpc>
            </a:pPr>
            <a:r>
              <a:rPr lang="en-GB" sz="2400" dirty="0" smtClean="0"/>
              <a:t>scrollbars</a:t>
            </a:r>
          </a:p>
          <a:p>
            <a:pPr lvl="1">
              <a:lnSpc>
                <a:spcPct val="90000"/>
              </a:lnSpc>
            </a:pPr>
            <a:r>
              <a:rPr lang="en-GB" sz="2000" dirty="0" smtClean="0"/>
              <a:t>allow the user to move the contents of the window up and down or from side to side</a:t>
            </a:r>
          </a:p>
          <a:p>
            <a:pPr>
              <a:lnSpc>
                <a:spcPct val="90000"/>
              </a:lnSpc>
            </a:pPr>
            <a:r>
              <a:rPr lang="en-GB" sz="2400" dirty="0" smtClean="0"/>
              <a:t>title bars</a:t>
            </a:r>
          </a:p>
          <a:p>
            <a:pPr lvl="1">
              <a:lnSpc>
                <a:spcPct val="90000"/>
              </a:lnSpc>
            </a:pPr>
            <a:r>
              <a:rPr lang="en-GB" sz="2000" dirty="0" smtClean="0"/>
              <a:t>describe the name of the window</a:t>
            </a:r>
          </a:p>
          <a:p>
            <a:endParaRPr lang="en-US" dirty="0"/>
          </a:p>
        </p:txBody>
      </p:sp>
      <p:pic>
        <p:nvPicPr>
          <p:cNvPr id="4" name="Picture 3" descr="cu_sb_skins.png"/>
          <p:cNvPicPr>
            <a:picLocks noChangeAspect="1"/>
          </p:cNvPicPr>
          <p:nvPr/>
        </p:nvPicPr>
        <p:blipFill>
          <a:blip r:embed="rId2" cstate="print"/>
          <a:stretch>
            <a:fillRect/>
          </a:stretch>
        </p:blipFill>
        <p:spPr>
          <a:xfrm>
            <a:off x="0" y="3505200"/>
            <a:ext cx="4783873" cy="3352800"/>
          </a:xfrm>
          <a:prstGeom prst="rect">
            <a:avLst/>
          </a:prstGeom>
        </p:spPr>
      </p:pic>
      <p:pic>
        <p:nvPicPr>
          <p:cNvPr id="5" name="Picture 4" descr="titlebar.gif"/>
          <p:cNvPicPr>
            <a:picLocks noChangeAspect="1"/>
          </p:cNvPicPr>
          <p:nvPr/>
        </p:nvPicPr>
        <p:blipFill>
          <a:blip r:embed="rId3" cstate="print"/>
          <a:stretch>
            <a:fillRect/>
          </a:stretch>
        </p:blipFill>
        <p:spPr>
          <a:xfrm>
            <a:off x="5886450" y="2905125"/>
            <a:ext cx="3257550" cy="3952875"/>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GB"/>
              <a:t>Icons</a:t>
            </a:r>
          </a:p>
        </p:txBody>
      </p:sp>
      <p:sp>
        <p:nvSpPr>
          <p:cNvPr id="90115" name="Rectangle 3"/>
          <p:cNvSpPr>
            <a:spLocks noGrp="1" noChangeArrowheads="1"/>
          </p:cNvSpPr>
          <p:nvPr>
            <p:ph type="body" idx="1"/>
          </p:nvPr>
        </p:nvSpPr>
        <p:spPr/>
        <p:txBody>
          <a:bodyPr/>
          <a:lstStyle/>
          <a:p>
            <a:pPr>
              <a:lnSpc>
                <a:spcPct val="90000"/>
              </a:lnSpc>
            </a:pPr>
            <a:r>
              <a:rPr lang="en-GB" dirty="0"/>
              <a:t>small picture or image</a:t>
            </a:r>
          </a:p>
          <a:p>
            <a:pPr>
              <a:lnSpc>
                <a:spcPct val="90000"/>
              </a:lnSpc>
            </a:pPr>
            <a:r>
              <a:rPr lang="en-GB" dirty="0"/>
              <a:t>represents some object in the interface</a:t>
            </a:r>
          </a:p>
          <a:p>
            <a:pPr lvl="1">
              <a:lnSpc>
                <a:spcPct val="90000"/>
              </a:lnSpc>
            </a:pPr>
            <a:r>
              <a:rPr lang="en-GB" dirty="0"/>
              <a:t>often a window or action</a:t>
            </a:r>
          </a:p>
          <a:p>
            <a:pPr>
              <a:lnSpc>
                <a:spcPct val="90000"/>
              </a:lnSpc>
            </a:pPr>
            <a:r>
              <a:rPr lang="en-GB" dirty="0"/>
              <a:t>windows can be closed down (</a:t>
            </a:r>
            <a:r>
              <a:rPr lang="en-GB" dirty="0" err="1"/>
              <a:t>iconised</a:t>
            </a:r>
            <a:r>
              <a:rPr lang="en-GB" dirty="0"/>
              <a:t>)</a:t>
            </a:r>
          </a:p>
          <a:p>
            <a:pPr lvl="1">
              <a:lnSpc>
                <a:spcPct val="90000"/>
              </a:lnSpc>
            </a:pPr>
            <a:r>
              <a:rPr lang="en-GB" dirty="0"/>
              <a:t>small representation </a:t>
            </a:r>
            <a:r>
              <a:rPr lang="en-GB" dirty="0" smtClean="0"/>
              <a:t>for</a:t>
            </a:r>
            <a:r>
              <a:rPr lang="en-GB" dirty="0" smtClean="0"/>
              <a:t> </a:t>
            </a:r>
            <a:r>
              <a:rPr lang="en-GB" dirty="0"/>
              <a:t>many accessible windows</a:t>
            </a:r>
          </a:p>
          <a:p>
            <a:pPr>
              <a:lnSpc>
                <a:spcPct val="90000"/>
              </a:lnSpc>
            </a:pPr>
            <a:r>
              <a:rPr lang="en-GB" dirty="0"/>
              <a:t>icons can be many and various</a:t>
            </a:r>
          </a:p>
          <a:p>
            <a:pPr lvl="1">
              <a:lnSpc>
                <a:spcPct val="90000"/>
              </a:lnSpc>
            </a:pPr>
            <a:r>
              <a:rPr lang="en-GB" dirty="0"/>
              <a:t>highly stylized</a:t>
            </a:r>
          </a:p>
          <a:p>
            <a:pPr lvl="1">
              <a:lnSpc>
                <a:spcPct val="90000"/>
              </a:lnSpc>
            </a:pPr>
            <a:r>
              <a:rPr lang="en-GB" dirty="0"/>
              <a:t>realistic representations.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icons</a:t>
            </a:r>
            <a:endParaRPr lang="en-US" dirty="0"/>
          </a:p>
        </p:txBody>
      </p:sp>
      <p:pic>
        <p:nvPicPr>
          <p:cNvPr id="4" name="Content Placeholder 3" descr="Windows_Icons_V2_by_SaviourMachine.jpg"/>
          <p:cNvPicPr>
            <a:picLocks noGrp="1" noChangeAspect="1"/>
          </p:cNvPicPr>
          <p:nvPr>
            <p:ph idx="1"/>
          </p:nvPr>
        </p:nvPicPr>
        <p:blipFill>
          <a:blip r:embed="rId2" cstate="print"/>
          <a:stretch>
            <a:fillRect/>
          </a:stretch>
        </p:blipFill>
        <p:spPr>
          <a:xfrm>
            <a:off x="1600200" y="2057400"/>
            <a:ext cx="5994400" cy="4495800"/>
          </a:xfr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GB"/>
              <a:t>Pointers</a:t>
            </a:r>
          </a:p>
        </p:txBody>
      </p:sp>
      <p:sp>
        <p:nvSpPr>
          <p:cNvPr id="91139" name="Rectangle 3"/>
          <p:cNvSpPr>
            <a:spLocks noGrp="1" noChangeArrowheads="1"/>
          </p:cNvSpPr>
          <p:nvPr>
            <p:ph type="body" idx="1"/>
          </p:nvPr>
        </p:nvSpPr>
        <p:spPr/>
        <p:txBody>
          <a:bodyPr/>
          <a:lstStyle/>
          <a:p>
            <a:r>
              <a:rPr lang="en-GB" sz="2400"/>
              <a:t>important component</a:t>
            </a:r>
          </a:p>
          <a:p>
            <a:pPr lvl="1"/>
            <a:r>
              <a:rPr lang="en-GB" sz="2000"/>
              <a:t>WIMP style relies on pointing and selecting things</a:t>
            </a:r>
          </a:p>
          <a:p>
            <a:r>
              <a:rPr lang="en-GB" sz="2400"/>
              <a:t>uses mouse, trackpad, joystick, trackball, cursor keys or keyboard shortcuts</a:t>
            </a:r>
          </a:p>
          <a:p>
            <a:r>
              <a:rPr lang="en-GB" sz="2400"/>
              <a:t>wide variety of graphical images</a:t>
            </a:r>
          </a:p>
        </p:txBody>
      </p:sp>
      <p:graphicFrame>
        <p:nvGraphicFramePr>
          <p:cNvPr id="91140" name="Object 4"/>
          <p:cNvGraphicFramePr>
            <a:graphicFrameLocks noChangeAspect="1"/>
          </p:cNvGraphicFramePr>
          <p:nvPr/>
        </p:nvGraphicFramePr>
        <p:xfrm>
          <a:off x="2895600" y="4121150"/>
          <a:ext cx="3514725" cy="2051050"/>
        </p:xfrm>
        <a:graphic>
          <a:graphicData uri="http://schemas.openxmlformats.org/presentationml/2006/ole">
            <p:oleObj spid="_x0000_s1031" name="Picture" r:id="rId3" imgW="1666875" imgH="971550" progId="Word.Picture.8">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GB"/>
              <a:t>Menus</a:t>
            </a:r>
          </a:p>
        </p:txBody>
      </p:sp>
      <p:sp>
        <p:nvSpPr>
          <p:cNvPr id="92163" name="Rectangle 3"/>
          <p:cNvSpPr>
            <a:spLocks noGrp="1" noChangeArrowheads="1"/>
          </p:cNvSpPr>
          <p:nvPr>
            <p:ph type="body" idx="1"/>
          </p:nvPr>
        </p:nvSpPr>
        <p:spPr>
          <a:xfrm>
            <a:off x="609600" y="1981200"/>
            <a:ext cx="7924800" cy="4419600"/>
          </a:xfrm>
        </p:spPr>
        <p:txBody>
          <a:bodyPr/>
          <a:lstStyle/>
          <a:p>
            <a:r>
              <a:rPr lang="en-GB" sz="2000"/>
              <a:t>Choice of operations or services offered on the screen</a:t>
            </a:r>
          </a:p>
          <a:p>
            <a:r>
              <a:rPr lang="en-GB" sz="2000"/>
              <a:t>Required option selected with pointer</a:t>
            </a:r>
          </a:p>
          <a:p>
            <a:endParaRPr lang="en-GB" sz="2000"/>
          </a:p>
          <a:p>
            <a:endParaRPr lang="en-GB" sz="2000"/>
          </a:p>
          <a:p>
            <a:endParaRPr lang="en-GB" sz="2000"/>
          </a:p>
          <a:p>
            <a:endParaRPr lang="en-GB" sz="2000"/>
          </a:p>
          <a:p>
            <a:endParaRPr lang="en-GB" sz="2000"/>
          </a:p>
          <a:p>
            <a:endParaRPr lang="en-GB" sz="2000"/>
          </a:p>
          <a:p>
            <a:pPr>
              <a:buFontTx/>
              <a:buNone/>
            </a:pPr>
            <a:endParaRPr lang="en-GB" sz="2000"/>
          </a:p>
          <a:p>
            <a:pPr>
              <a:buFontTx/>
              <a:buNone/>
            </a:pPr>
            <a:r>
              <a:rPr lang="en-GB" sz="2000"/>
              <a:t>problem – take a lot of screen space</a:t>
            </a:r>
          </a:p>
          <a:p>
            <a:pPr>
              <a:buFontTx/>
              <a:buNone/>
            </a:pPr>
            <a:r>
              <a:rPr lang="en-GB" sz="2000"/>
              <a:t>solution – pop-up: menu appears when needed</a:t>
            </a:r>
          </a:p>
        </p:txBody>
      </p:sp>
      <p:graphicFrame>
        <p:nvGraphicFramePr>
          <p:cNvPr id="92164" name="Object 4"/>
          <p:cNvGraphicFramePr>
            <a:graphicFrameLocks noChangeAspect="1"/>
          </p:cNvGraphicFramePr>
          <p:nvPr/>
        </p:nvGraphicFramePr>
        <p:xfrm>
          <a:off x="1828800" y="2962275"/>
          <a:ext cx="5534025" cy="1990725"/>
        </p:xfrm>
        <a:graphic>
          <a:graphicData uri="http://schemas.openxmlformats.org/presentationml/2006/ole">
            <p:oleObj spid="_x0000_s2055" name="Picture" r:id="rId3" imgW="4152900" imgH="1495425" progId="Word.Picture.8">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GB"/>
              <a:t>Kinds of Menus </a:t>
            </a:r>
          </a:p>
        </p:txBody>
      </p:sp>
      <p:sp>
        <p:nvSpPr>
          <p:cNvPr id="93187" name="Rectangle 3"/>
          <p:cNvSpPr>
            <a:spLocks noGrp="1" noChangeArrowheads="1"/>
          </p:cNvSpPr>
          <p:nvPr>
            <p:ph type="body" idx="1"/>
          </p:nvPr>
        </p:nvSpPr>
        <p:spPr/>
        <p:txBody>
          <a:bodyPr/>
          <a:lstStyle/>
          <a:p>
            <a:pPr>
              <a:lnSpc>
                <a:spcPct val="90000"/>
              </a:lnSpc>
            </a:pPr>
            <a:r>
              <a:rPr lang="en-GB" sz="2400"/>
              <a:t>Menu Bar at top of screen (normally), menu drags down</a:t>
            </a:r>
          </a:p>
          <a:p>
            <a:pPr lvl="1">
              <a:lnSpc>
                <a:spcPct val="90000"/>
              </a:lnSpc>
            </a:pPr>
            <a:r>
              <a:rPr lang="en-GB" sz="2000"/>
              <a:t>pull-down menu - mouse hold and drag down menu</a:t>
            </a:r>
          </a:p>
          <a:p>
            <a:pPr lvl="1">
              <a:lnSpc>
                <a:spcPct val="90000"/>
              </a:lnSpc>
            </a:pPr>
            <a:r>
              <a:rPr lang="en-GB" sz="2000"/>
              <a:t>drop-down menu - mouse click reveals menu</a:t>
            </a:r>
          </a:p>
          <a:p>
            <a:pPr lvl="1">
              <a:lnSpc>
                <a:spcPct val="90000"/>
              </a:lnSpc>
            </a:pPr>
            <a:r>
              <a:rPr lang="en-GB" sz="2000"/>
              <a:t>fall-down menus - mouse just moves over bar!</a:t>
            </a:r>
          </a:p>
          <a:p>
            <a:pPr>
              <a:lnSpc>
                <a:spcPct val="90000"/>
              </a:lnSpc>
            </a:pPr>
            <a:endParaRPr lang="en-GB" sz="1200"/>
          </a:p>
          <a:p>
            <a:pPr>
              <a:lnSpc>
                <a:spcPct val="90000"/>
              </a:lnSpc>
            </a:pPr>
            <a:r>
              <a:rPr lang="en-GB" sz="2400"/>
              <a:t>Contextual menu appears where you are</a:t>
            </a:r>
          </a:p>
          <a:p>
            <a:pPr lvl="1">
              <a:lnSpc>
                <a:spcPct val="90000"/>
              </a:lnSpc>
            </a:pPr>
            <a:r>
              <a:rPr lang="en-GB" sz="2000"/>
              <a:t>pop-up menus - actions for selected object</a:t>
            </a:r>
          </a:p>
          <a:p>
            <a:pPr lvl="1">
              <a:lnSpc>
                <a:spcPct val="90000"/>
              </a:lnSpc>
            </a:pPr>
            <a:r>
              <a:rPr lang="en-GB" sz="2000"/>
              <a:t>pie menus - arranged in a circle</a:t>
            </a:r>
          </a:p>
          <a:p>
            <a:pPr lvl="2">
              <a:lnSpc>
                <a:spcPct val="90000"/>
              </a:lnSpc>
            </a:pPr>
            <a:r>
              <a:rPr lang="en-GB" sz="1800"/>
              <a:t>easier to select item (larger target area)</a:t>
            </a:r>
          </a:p>
          <a:p>
            <a:pPr lvl="2">
              <a:lnSpc>
                <a:spcPct val="90000"/>
              </a:lnSpc>
            </a:pPr>
            <a:r>
              <a:rPr lang="en-GB" sz="1800"/>
              <a:t>quicker (same distance to any option)</a:t>
            </a:r>
            <a:br>
              <a:rPr lang="en-GB" sz="1800"/>
            </a:br>
            <a:r>
              <a:rPr lang="en-GB" sz="1800"/>
              <a:t>…  but not widely used!</a:t>
            </a:r>
          </a:p>
          <a:p>
            <a:pPr>
              <a:lnSpc>
                <a:spcPct val="90000"/>
              </a:lnSpc>
            </a:pPr>
            <a:endParaRPr lang="en-GB" sz="240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GB"/>
              <a:t>Menus extras</a:t>
            </a:r>
          </a:p>
        </p:txBody>
      </p:sp>
      <p:sp>
        <p:nvSpPr>
          <p:cNvPr id="94211" name="Rectangle 3"/>
          <p:cNvSpPr>
            <a:spLocks noGrp="1" noChangeArrowheads="1"/>
          </p:cNvSpPr>
          <p:nvPr>
            <p:ph type="body" idx="1"/>
          </p:nvPr>
        </p:nvSpPr>
        <p:spPr/>
        <p:txBody>
          <a:bodyPr/>
          <a:lstStyle/>
          <a:p>
            <a:r>
              <a:rPr lang="en-GB" sz="2400" dirty="0"/>
              <a:t>Cascading menus</a:t>
            </a:r>
          </a:p>
          <a:p>
            <a:pPr lvl="1"/>
            <a:r>
              <a:rPr lang="en-GB" sz="2000" dirty="0"/>
              <a:t>hierarchical menu structure</a:t>
            </a:r>
          </a:p>
          <a:p>
            <a:pPr lvl="1"/>
            <a:r>
              <a:rPr lang="en-GB" sz="2000" dirty="0"/>
              <a:t>menu selection opens new menu</a:t>
            </a:r>
          </a:p>
          <a:p>
            <a:pPr lvl="1"/>
            <a:r>
              <a:rPr lang="en-GB" sz="2000" smtClean="0"/>
              <a:t>infinitum</a:t>
            </a:r>
            <a:endParaRPr lang="en-GB" sz="2000" dirty="0"/>
          </a:p>
          <a:p>
            <a:endParaRPr lang="en-GB" sz="1200" dirty="0"/>
          </a:p>
          <a:p>
            <a:r>
              <a:rPr lang="en-GB" sz="2400" dirty="0"/>
              <a:t>Keyboard accelerators</a:t>
            </a:r>
          </a:p>
          <a:p>
            <a:pPr lvl="1"/>
            <a:r>
              <a:rPr lang="en-GB" sz="2000" dirty="0"/>
              <a:t>key combinations - same effect as menu item</a:t>
            </a:r>
          </a:p>
          <a:p>
            <a:pPr lvl="1"/>
            <a:r>
              <a:rPr lang="en-GB" sz="2000" dirty="0"/>
              <a:t>two kinds</a:t>
            </a:r>
          </a:p>
          <a:p>
            <a:pPr lvl="2"/>
            <a:r>
              <a:rPr lang="en-GB" sz="1800" dirty="0"/>
              <a:t>active when menu open – usually first letter</a:t>
            </a:r>
          </a:p>
          <a:p>
            <a:pPr lvl="2"/>
            <a:r>
              <a:rPr lang="en-GB" sz="1800" dirty="0"/>
              <a:t>active when menu closed – usually Ctrl + letter</a:t>
            </a:r>
          </a:p>
          <a:p>
            <a:pPr lvl="1">
              <a:buFontTx/>
              <a:buChar char=" "/>
            </a:pPr>
            <a:r>
              <a:rPr lang="en-GB" sz="2000" dirty="0"/>
              <a:t>usually different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GB"/>
              <a:t>Menus design issues</a:t>
            </a:r>
          </a:p>
        </p:txBody>
      </p:sp>
      <p:sp>
        <p:nvSpPr>
          <p:cNvPr id="95235" name="Rectangle 3"/>
          <p:cNvSpPr>
            <a:spLocks noGrp="1" noChangeArrowheads="1"/>
          </p:cNvSpPr>
          <p:nvPr>
            <p:ph type="body" idx="1"/>
          </p:nvPr>
        </p:nvSpPr>
        <p:spPr/>
        <p:txBody>
          <a:bodyPr/>
          <a:lstStyle/>
          <a:p>
            <a:pPr>
              <a:spcBef>
                <a:spcPct val="50000"/>
              </a:spcBef>
            </a:pPr>
            <a:r>
              <a:rPr lang="en-GB" sz="2400"/>
              <a:t>which kind to use</a:t>
            </a:r>
          </a:p>
          <a:p>
            <a:pPr>
              <a:spcBef>
                <a:spcPct val="50000"/>
              </a:spcBef>
            </a:pPr>
            <a:r>
              <a:rPr lang="en-GB" sz="2400"/>
              <a:t>what to include in menus at all</a:t>
            </a:r>
          </a:p>
          <a:p>
            <a:pPr>
              <a:spcBef>
                <a:spcPct val="50000"/>
              </a:spcBef>
            </a:pPr>
            <a:r>
              <a:rPr lang="en-GB" sz="2400"/>
              <a:t>words to use (action or description)</a:t>
            </a:r>
          </a:p>
          <a:p>
            <a:pPr>
              <a:spcBef>
                <a:spcPct val="50000"/>
              </a:spcBef>
            </a:pPr>
            <a:r>
              <a:rPr lang="en-GB" sz="2400"/>
              <a:t>how to group items</a:t>
            </a:r>
          </a:p>
          <a:p>
            <a:pPr>
              <a:spcBef>
                <a:spcPct val="50000"/>
              </a:spcBef>
            </a:pPr>
            <a:r>
              <a:rPr lang="en-GB" sz="2400"/>
              <a:t>choice of keyboard accelerators</a:t>
            </a:r>
          </a:p>
          <a:p>
            <a:endParaRPr lang="en-GB" sz="240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GB"/>
              <a:t>Buttons</a:t>
            </a:r>
          </a:p>
        </p:txBody>
      </p:sp>
      <p:sp>
        <p:nvSpPr>
          <p:cNvPr id="97283" name="Rectangle 3"/>
          <p:cNvSpPr>
            <a:spLocks noGrp="1" noChangeArrowheads="1"/>
          </p:cNvSpPr>
          <p:nvPr>
            <p:ph type="body" idx="1"/>
          </p:nvPr>
        </p:nvSpPr>
        <p:spPr/>
        <p:txBody>
          <a:bodyPr/>
          <a:lstStyle/>
          <a:p>
            <a:pPr>
              <a:lnSpc>
                <a:spcPct val="90000"/>
              </a:lnSpc>
              <a:tabLst>
                <a:tab pos="1336675" algn="l"/>
              </a:tabLst>
            </a:pPr>
            <a:r>
              <a:rPr lang="en-GB"/>
              <a:t>individual and isolated regions within a display that can be selected to invoke an action  </a:t>
            </a:r>
          </a:p>
          <a:p>
            <a:pPr>
              <a:lnSpc>
                <a:spcPct val="90000"/>
              </a:lnSpc>
              <a:tabLst>
                <a:tab pos="1336675" algn="l"/>
              </a:tabLst>
            </a:pPr>
            <a:endParaRPr lang="en-GB"/>
          </a:p>
          <a:p>
            <a:pPr>
              <a:lnSpc>
                <a:spcPct val="90000"/>
              </a:lnSpc>
              <a:tabLst>
                <a:tab pos="1336675" algn="l"/>
              </a:tabLst>
            </a:pPr>
            <a:endParaRPr lang="en-GB"/>
          </a:p>
          <a:p>
            <a:pPr>
              <a:lnSpc>
                <a:spcPct val="90000"/>
              </a:lnSpc>
              <a:tabLst>
                <a:tab pos="1336675" algn="l"/>
              </a:tabLst>
            </a:pPr>
            <a:r>
              <a:rPr lang="en-GB"/>
              <a:t>Special kinds</a:t>
            </a:r>
          </a:p>
          <a:p>
            <a:pPr lvl="1">
              <a:lnSpc>
                <a:spcPct val="90000"/>
              </a:lnSpc>
              <a:tabLst>
                <a:tab pos="1336675" algn="l"/>
              </a:tabLst>
            </a:pPr>
            <a:r>
              <a:rPr lang="en-GB"/>
              <a:t>radio buttons</a:t>
            </a:r>
            <a:br>
              <a:rPr lang="en-GB"/>
            </a:br>
            <a:r>
              <a:rPr lang="en-GB"/>
              <a:t>	–  set of mutually exclusive choices</a:t>
            </a:r>
          </a:p>
          <a:p>
            <a:pPr lvl="1">
              <a:lnSpc>
                <a:spcPct val="90000"/>
              </a:lnSpc>
              <a:tabLst>
                <a:tab pos="1336675" algn="l"/>
              </a:tabLst>
            </a:pPr>
            <a:r>
              <a:rPr lang="en-GB"/>
              <a:t>check boxes</a:t>
            </a:r>
            <a:br>
              <a:rPr lang="en-GB"/>
            </a:br>
            <a:r>
              <a:rPr lang="en-GB"/>
              <a:t>	–  set of non-exclusive choices</a:t>
            </a:r>
          </a:p>
        </p:txBody>
      </p:sp>
      <p:pic>
        <p:nvPicPr>
          <p:cNvPr id="97285" name="Picture 5"/>
          <p:cNvPicPr>
            <a:picLocks noChangeAspect="1" noChangeArrowheads="1"/>
          </p:cNvPicPr>
          <p:nvPr/>
        </p:nvPicPr>
        <p:blipFill>
          <a:blip r:embed="rId2" cstate="print"/>
          <a:srcRect/>
          <a:stretch>
            <a:fillRect/>
          </a:stretch>
        </p:blipFill>
        <p:spPr bwMode="auto">
          <a:xfrm>
            <a:off x="4267200" y="3048000"/>
            <a:ext cx="4622800" cy="1371600"/>
          </a:xfrm>
          <a:prstGeom prst="rect">
            <a:avLst/>
          </a:prstGeom>
          <a:noFill/>
          <a:ln w="28575">
            <a:solidFill>
              <a:schemeClr val="bg2"/>
            </a:solidFill>
            <a:miter lim="800000"/>
            <a:headEnd/>
            <a:tailEnd/>
          </a:ln>
          <a:effec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GB"/>
              <a:t>Toolbars</a:t>
            </a:r>
          </a:p>
        </p:txBody>
      </p:sp>
      <p:sp>
        <p:nvSpPr>
          <p:cNvPr id="119811" name="Rectangle 3"/>
          <p:cNvSpPr>
            <a:spLocks noGrp="1" noChangeArrowheads="1"/>
          </p:cNvSpPr>
          <p:nvPr>
            <p:ph type="body" idx="1"/>
          </p:nvPr>
        </p:nvSpPr>
        <p:spPr/>
        <p:txBody>
          <a:bodyPr/>
          <a:lstStyle/>
          <a:p>
            <a:r>
              <a:rPr lang="en-GB"/>
              <a:t>long lines of icons …</a:t>
            </a:r>
            <a:br>
              <a:rPr lang="en-GB"/>
            </a:br>
            <a:r>
              <a:rPr lang="en-GB"/>
              <a:t>	… but what do they do?</a:t>
            </a:r>
          </a:p>
          <a:p>
            <a:endParaRPr lang="en-GB" sz="1800"/>
          </a:p>
          <a:p>
            <a:r>
              <a:rPr lang="en-GB"/>
              <a:t>fast access to common actions</a:t>
            </a:r>
          </a:p>
          <a:p>
            <a:endParaRPr lang="en-GB" sz="1800"/>
          </a:p>
          <a:p>
            <a:r>
              <a:rPr lang="en-GB"/>
              <a:t>often customizable:</a:t>
            </a:r>
          </a:p>
          <a:p>
            <a:pPr lvl="1"/>
            <a:r>
              <a:rPr lang="en-GB"/>
              <a:t>choose </a:t>
            </a:r>
            <a:r>
              <a:rPr lang="en-GB" i="1"/>
              <a:t>which</a:t>
            </a:r>
            <a:r>
              <a:rPr lang="en-GB"/>
              <a:t> toolbars to see</a:t>
            </a:r>
          </a:p>
          <a:p>
            <a:pPr lvl="1"/>
            <a:r>
              <a:rPr lang="en-GB"/>
              <a:t>choose </a:t>
            </a:r>
            <a:r>
              <a:rPr lang="en-GB" i="1"/>
              <a:t>what</a:t>
            </a:r>
            <a:r>
              <a:rPr lang="en-GB"/>
              <a:t> options are on it</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GB"/>
              <a:t>Palettes and tear-off menus</a:t>
            </a:r>
          </a:p>
        </p:txBody>
      </p:sp>
      <p:sp>
        <p:nvSpPr>
          <p:cNvPr id="99331" name="Rectangle 3"/>
          <p:cNvSpPr>
            <a:spLocks noGrp="1" noChangeArrowheads="1"/>
          </p:cNvSpPr>
          <p:nvPr>
            <p:ph type="body" idx="1"/>
          </p:nvPr>
        </p:nvSpPr>
        <p:spPr/>
        <p:txBody>
          <a:bodyPr/>
          <a:lstStyle/>
          <a:p>
            <a:r>
              <a:rPr lang="en-GB" sz="2400"/>
              <a:t>Problem</a:t>
            </a:r>
            <a:br>
              <a:rPr lang="en-GB" sz="2400"/>
            </a:br>
            <a:r>
              <a:rPr lang="en-GB" sz="2400"/>
              <a:t>	menu not there when you want it</a:t>
            </a:r>
          </a:p>
          <a:p>
            <a:endParaRPr lang="en-GB" sz="2400"/>
          </a:p>
          <a:p>
            <a:r>
              <a:rPr lang="en-GB" sz="2400"/>
              <a:t>Solution</a:t>
            </a:r>
            <a:br>
              <a:rPr lang="en-GB" sz="2400"/>
            </a:br>
            <a:r>
              <a:rPr lang="en-GB" sz="2400"/>
              <a:t>	palettes – little windows of actions</a:t>
            </a:r>
          </a:p>
          <a:p>
            <a:pPr marL="1520825" lvl="1"/>
            <a:r>
              <a:rPr lang="en-GB" sz="2000"/>
              <a:t>shown/hidden via menu option</a:t>
            </a:r>
            <a:br>
              <a:rPr lang="en-GB" sz="2000"/>
            </a:br>
            <a:r>
              <a:rPr lang="en-GB" sz="2000"/>
              <a:t>e.g. available shapes in drawing package</a:t>
            </a:r>
          </a:p>
          <a:p>
            <a:pPr>
              <a:buFontTx/>
              <a:buChar char=" "/>
            </a:pPr>
            <a:r>
              <a:rPr lang="en-GB" sz="2400"/>
              <a:t>	tear-off and pin-up menus</a:t>
            </a:r>
          </a:p>
          <a:p>
            <a:pPr marL="1520825" lvl="1"/>
            <a:r>
              <a:rPr lang="en-GB" sz="2000"/>
              <a:t>menu ‘tears off’ to become palette </a:t>
            </a:r>
          </a:p>
          <a:p>
            <a:endParaRPr lang="en-GB" sz="240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GB"/>
              <a:t>Dialogue boxes</a:t>
            </a:r>
          </a:p>
        </p:txBody>
      </p:sp>
      <p:sp>
        <p:nvSpPr>
          <p:cNvPr id="98307" name="Rectangle 3"/>
          <p:cNvSpPr>
            <a:spLocks noGrp="1" noChangeArrowheads="1"/>
          </p:cNvSpPr>
          <p:nvPr>
            <p:ph type="body" idx="1"/>
          </p:nvPr>
        </p:nvSpPr>
        <p:spPr/>
        <p:txBody>
          <a:bodyPr/>
          <a:lstStyle/>
          <a:p>
            <a:r>
              <a:rPr lang="en-GB"/>
              <a:t>information windows that pop up to inform of an important event or request information.</a:t>
            </a:r>
          </a:p>
          <a:p>
            <a:endParaRPr lang="en-GB"/>
          </a:p>
          <a:p>
            <a:pPr lvl="1">
              <a:buFontTx/>
              <a:buChar char=" "/>
            </a:pPr>
            <a:r>
              <a:rPr lang="en-GB"/>
              <a:t>e.g:  when saving a file, a dialogue box is displayed to allow the user to specify the filename and location.  Once the file is saved, the box disappears.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Today we have learnt,</a:t>
            </a:r>
          </a:p>
          <a:p>
            <a:pPr lvl="1"/>
            <a:r>
              <a:rPr lang="en-GB" dirty="0" smtClean="0"/>
              <a:t>Interaction models</a:t>
            </a:r>
          </a:p>
          <a:p>
            <a:pPr lvl="2"/>
            <a:r>
              <a:rPr lang="en-GB" dirty="0" smtClean="0"/>
              <a:t>translations between user and system</a:t>
            </a:r>
          </a:p>
          <a:p>
            <a:pPr lvl="1"/>
            <a:r>
              <a:rPr lang="en-GB" dirty="0" smtClean="0"/>
              <a:t>ergonomics</a:t>
            </a:r>
          </a:p>
          <a:p>
            <a:pPr lvl="2"/>
            <a:r>
              <a:rPr lang="en-GB" dirty="0" smtClean="0"/>
              <a:t>physical characteristics </a:t>
            </a:r>
            <a:r>
              <a:rPr lang="en-GB" smtClean="0"/>
              <a:t>of interaction</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 1</Template>
  <TotalTime>257</TotalTime>
  <Words>2541</Words>
  <Application>Microsoft Office PowerPoint</Application>
  <PresentationFormat>On-screen Show (4:3)</PresentationFormat>
  <Paragraphs>519</Paragraphs>
  <Slides>57</Slides>
  <Notes>11</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Pixel</vt:lpstr>
      <vt:lpstr>Picture</vt:lpstr>
      <vt:lpstr>Lecture 5   THE INTERACTION </vt:lpstr>
      <vt:lpstr>Today’s Outline</vt:lpstr>
      <vt:lpstr>What is interaction?</vt:lpstr>
      <vt:lpstr>Different types of interaction</vt:lpstr>
      <vt:lpstr>Models of interaction</vt:lpstr>
      <vt:lpstr>Terms of interaction</vt:lpstr>
      <vt:lpstr>Some terms of interaction</vt:lpstr>
      <vt:lpstr>Domain or Problem Domain</vt:lpstr>
      <vt:lpstr>Goal</vt:lpstr>
      <vt:lpstr>Task</vt:lpstr>
      <vt:lpstr>Donald Norman’s model</vt:lpstr>
      <vt:lpstr>execution/evaluation loop</vt:lpstr>
      <vt:lpstr>execution/evaluation loop</vt:lpstr>
      <vt:lpstr>execution/evaluation loop</vt:lpstr>
      <vt:lpstr>execution/evaluation loop</vt:lpstr>
      <vt:lpstr>Using Norman’s model</vt:lpstr>
      <vt:lpstr>Human error - slips and mistakes</vt:lpstr>
      <vt:lpstr>Abowd and Beale framework</vt:lpstr>
      <vt:lpstr>Using Abowd &amp; Beale’s model</vt:lpstr>
      <vt:lpstr>Ergonomics</vt:lpstr>
      <vt:lpstr>What is Ergonomics?</vt:lpstr>
      <vt:lpstr>What are Work Related Musculo-Skeletal Disorders (WMSDs)?</vt:lpstr>
      <vt:lpstr>What are some of the symptoms of WMSDs?</vt:lpstr>
      <vt:lpstr>What causes WMSDs?</vt:lpstr>
      <vt:lpstr>Risk Factors</vt:lpstr>
      <vt:lpstr>Ergonomics – examples </vt:lpstr>
      <vt:lpstr>Slide 27</vt:lpstr>
      <vt:lpstr>VIDEO on Ergonomics</vt:lpstr>
      <vt:lpstr>Industrial interfaces</vt:lpstr>
      <vt:lpstr>Glass interfaces ?</vt:lpstr>
      <vt:lpstr>Indirect manipulation</vt:lpstr>
      <vt:lpstr>Interaction styles</vt:lpstr>
      <vt:lpstr>Common interaction styles</vt:lpstr>
      <vt:lpstr>Command line interface</vt:lpstr>
      <vt:lpstr>Menus</vt:lpstr>
      <vt:lpstr>Natural language</vt:lpstr>
      <vt:lpstr>Query interfaces</vt:lpstr>
      <vt:lpstr>Form-fills</vt:lpstr>
      <vt:lpstr>Spreadsheets</vt:lpstr>
      <vt:lpstr>WIMP Interface</vt:lpstr>
      <vt:lpstr>Point and click interfaces</vt:lpstr>
      <vt:lpstr>Three dimensional interfaces</vt:lpstr>
      <vt:lpstr>Elements of the wimp interface</vt:lpstr>
      <vt:lpstr>Windows</vt:lpstr>
      <vt:lpstr>Windows</vt:lpstr>
      <vt:lpstr>Icons</vt:lpstr>
      <vt:lpstr>icons</vt:lpstr>
      <vt:lpstr>Pointers</vt:lpstr>
      <vt:lpstr>Menus</vt:lpstr>
      <vt:lpstr>Kinds of Menus </vt:lpstr>
      <vt:lpstr>Menus extras</vt:lpstr>
      <vt:lpstr>Menus design issues</vt:lpstr>
      <vt:lpstr>Buttons</vt:lpstr>
      <vt:lpstr>Toolbars</vt:lpstr>
      <vt:lpstr>Palettes and tear-off menus</vt:lpstr>
      <vt:lpstr>Dialogue boxes</vt:lpstr>
      <vt:lpstr>Summary</vt:lpstr>
    </vt:vector>
  </TitlesOfParts>
  <Company>COMSATS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Faisal Azam</dc:creator>
  <cp:lastModifiedBy>stdc_lp</cp:lastModifiedBy>
  <cp:revision>103</cp:revision>
  <dcterms:created xsi:type="dcterms:W3CDTF">2014-11-08T13:20:38Z</dcterms:created>
  <dcterms:modified xsi:type="dcterms:W3CDTF">2014-11-18T17:48:00Z</dcterms:modified>
</cp:coreProperties>
</file>