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06" r:id="rId2"/>
  </p:sldMasterIdLst>
  <p:notesMasterIdLst>
    <p:notesMasterId r:id="rId92"/>
  </p:notesMasterIdLst>
  <p:sldIdLst>
    <p:sldId id="256" r:id="rId3"/>
    <p:sldId id="312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5" r:id="rId15"/>
    <p:sldId id="376" r:id="rId16"/>
    <p:sldId id="377" r:id="rId17"/>
    <p:sldId id="378" r:id="rId18"/>
    <p:sldId id="379" r:id="rId19"/>
    <p:sldId id="380" r:id="rId20"/>
    <p:sldId id="381" r:id="rId21"/>
    <p:sldId id="382" r:id="rId22"/>
    <p:sldId id="383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92" r:id="rId32"/>
    <p:sldId id="393" r:id="rId33"/>
    <p:sldId id="394" r:id="rId34"/>
    <p:sldId id="395" r:id="rId35"/>
    <p:sldId id="396" r:id="rId36"/>
    <p:sldId id="397" r:id="rId37"/>
    <p:sldId id="398" r:id="rId38"/>
    <p:sldId id="399" r:id="rId39"/>
    <p:sldId id="400" r:id="rId40"/>
    <p:sldId id="401" r:id="rId41"/>
    <p:sldId id="402" r:id="rId42"/>
    <p:sldId id="403" r:id="rId43"/>
    <p:sldId id="404" r:id="rId44"/>
    <p:sldId id="405" r:id="rId45"/>
    <p:sldId id="406" r:id="rId46"/>
    <p:sldId id="407" r:id="rId47"/>
    <p:sldId id="408" r:id="rId48"/>
    <p:sldId id="409" r:id="rId49"/>
    <p:sldId id="410" r:id="rId50"/>
    <p:sldId id="411" r:id="rId51"/>
    <p:sldId id="412" r:id="rId52"/>
    <p:sldId id="413" r:id="rId53"/>
    <p:sldId id="414" r:id="rId54"/>
    <p:sldId id="415" r:id="rId55"/>
    <p:sldId id="416" r:id="rId56"/>
    <p:sldId id="417" r:id="rId57"/>
    <p:sldId id="418" r:id="rId58"/>
    <p:sldId id="419" r:id="rId59"/>
    <p:sldId id="420" r:id="rId60"/>
    <p:sldId id="421" r:id="rId61"/>
    <p:sldId id="422" r:id="rId62"/>
    <p:sldId id="423" r:id="rId63"/>
    <p:sldId id="424" r:id="rId64"/>
    <p:sldId id="425" r:id="rId65"/>
    <p:sldId id="426" r:id="rId66"/>
    <p:sldId id="427" r:id="rId67"/>
    <p:sldId id="428" r:id="rId68"/>
    <p:sldId id="429" r:id="rId69"/>
    <p:sldId id="430" r:id="rId70"/>
    <p:sldId id="431" r:id="rId71"/>
    <p:sldId id="432" r:id="rId72"/>
    <p:sldId id="433" r:id="rId73"/>
    <p:sldId id="434" r:id="rId74"/>
    <p:sldId id="435" r:id="rId75"/>
    <p:sldId id="436" r:id="rId76"/>
    <p:sldId id="437" r:id="rId77"/>
    <p:sldId id="438" r:id="rId78"/>
    <p:sldId id="439" r:id="rId79"/>
    <p:sldId id="440" r:id="rId80"/>
    <p:sldId id="441" r:id="rId81"/>
    <p:sldId id="442" r:id="rId82"/>
    <p:sldId id="443" r:id="rId83"/>
    <p:sldId id="444" r:id="rId84"/>
    <p:sldId id="445" r:id="rId85"/>
    <p:sldId id="446" r:id="rId86"/>
    <p:sldId id="447" r:id="rId87"/>
    <p:sldId id="448" r:id="rId88"/>
    <p:sldId id="449" r:id="rId89"/>
    <p:sldId id="450" r:id="rId90"/>
    <p:sldId id="451" r:id="rId9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63" autoAdjust="0"/>
    <p:restoredTop sz="94660"/>
  </p:normalViewPr>
  <p:slideViewPr>
    <p:cSldViewPr>
      <p:cViewPr>
        <p:scale>
          <a:sx n="70" d="100"/>
          <a:sy n="70" d="100"/>
        </p:scale>
        <p:origin x="-696" y="36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2447E72A-D913-4DC2-9E0A-E520CE8FCC86}" type="datetimeFigureOut">
              <a:rPr lang="en-US" smtClean="0"/>
              <a:pPr/>
              <a:t>11/17/2014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A5D78FC6-CE17-4259-A63C-DDFC12E048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49699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m</a:t>
            </a:r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CDC6B13-2C08-4C24-BD39-8C1B384B86B4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948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effectLst/>
                  <a:latin typeface="Times New Roman" pitchFamily="18" charset="0"/>
                </a:endParaRPr>
              </a:p>
            </p:txBody>
          </p:sp>
        </p:grpSp>
      </p:grpSp>
      <p:sp>
        <p:nvSpPr>
          <p:cNvPr id="121875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1876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 algn="ctr"/>
            <a:r>
              <a:rPr lang="en-US" smtClean="0"/>
              <a:t>‹#›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 algn="r"/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2AC53DF-4216-466D-99A7-94400E6C2A25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400" dirty="0">
              <a:solidFill>
                <a:srgbClr val="FFFFFF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D93096-5B34-4342-9326-69289CEAE4C2}" type="slidenum">
              <a:rPr lang="en-US" smtClean="0"/>
              <a:pPr/>
              <a:t>‹#›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sz="1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1AD93096-5B34-4342-9326-69289CEAE4C2}" type="slidenum">
              <a:rPr lang="en-US" smtClean="0"/>
              <a:pPr algn="ctr"/>
              <a:t>‹#›</a:t>
            </a:fld>
            <a:endParaRPr lang="en-US" sz="2800" dirty="0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/>
              <a:t>‹#›</a:t>
            </a:fld>
            <a:endParaRPr lang="en-US" dirty="0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effectLst/>
              </a:defRPr>
            </a:lvl1pPr>
          </a:lstStyle>
          <a:p>
            <a:pPr algn="r"/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effectLst/>
                <a:latin typeface="Arial Black" pitchFamily="34" charset="0"/>
              </a:defRPr>
            </a:lvl1pPr>
          </a:lstStyle>
          <a:p>
            <a:pPr algn="ctr"/>
            <a:fld id="{72AC53DF-4216-466D-99A7-94400E6C2A25}" type="slidenum">
              <a:rPr lang="en-US" sz="1200" smtClean="0">
                <a:solidFill>
                  <a:schemeClr val="tx2"/>
                </a:solidFill>
              </a:rPr>
              <a:pPr algn="ctr"/>
              <a:t>‹#›</a:t>
            </a:fld>
            <a:endParaRPr lang="en-US" sz="1400" b="1" dirty="0">
              <a:solidFill>
                <a:srgbClr val="FFFFFF"/>
              </a:solidFill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208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120838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120839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effectLst/>
              </a:endParaRPr>
            </a:p>
          </p:txBody>
        </p:sp>
        <p:sp>
          <p:nvSpPr>
            <p:cNvPr id="120840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effectLst/>
              </a:endParaRPr>
            </a:p>
          </p:txBody>
        </p:sp>
        <p:sp>
          <p:nvSpPr>
            <p:cNvPr id="120841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120842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effectLst/>
              </a:endParaRPr>
            </a:p>
          </p:txBody>
        </p:sp>
        <p:sp>
          <p:nvSpPr>
            <p:cNvPr id="120843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effectLst/>
                <a:latin typeface="Times New Roman" pitchFamily="18" charset="0"/>
              </a:endParaRPr>
            </a:p>
          </p:txBody>
        </p:sp>
        <p:sp>
          <p:nvSpPr>
            <p:cNvPr id="120844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120845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effectLst/>
              </a:endParaRPr>
            </a:p>
          </p:txBody>
        </p:sp>
      </p:grpSp>
      <p:sp>
        <p:nvSpPr>
          <p:cNvPr id="2053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4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084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effectLst/>
              </a:defRPr>
            </a:lvl1pPr>
          </a:lstStyle>
          <a:p>
            <a:r>
              <a:rPr lang="en-US" smtClean="0">
                <a:solidFill>
                  <a:schemeClr val="tx2"/>
                </a:solidFill>
              </a:rPr>
              <a:t>‹#›</a:t>
            </a:r>
            <a:endParaRPr lang="en-US" sz="1400" dirty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gif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8.png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ctrTitle"/>
          </p:nvPr>
        </p:nvSpPr>
        <p:spPr>
          <a:xfrm>
            <a:off x="762000" y="2362200"/>
            <a:ext cx="8077200" cy="1447800"/>
          </a:xfrm>
        </p:spPr>
        <p:txBody>
          <a:bodyPr>
            <a:normAutofit fontScale="90000"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HUMAN COMPUTER INTERACTION</a:t>
            </a:r>
            <a:r>
              <a:rPr lang="en-US" sz="3600" dirty="0" smtClean="0">
                <a:solidFill>
                  <a:schemeClr val="bg1"/>
                </a:solidFill>
              </a:rPr>
              <a:t/>
            </a:r>
            <a:br>
              <a:rPr lang="en-US" sz="3600" dirty="0" smtClean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LECTURE 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762000" y="4495800"/>
            <a:ext cx="8382000" cy="137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Professor Dr. Sajjad Mohsin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8153400" y="6421438"/>
            <a:ext cx="762000" cy="365125"/>
          </a:xfrm>
        </p:spPr>
        <p:txBody>
          <a:bodyPr lIns="0" tIns="0" rIns="0" bIns="0"/>
          <a:lstStyle/>
          <a:p>
            <a:pPr>
              <a:defRPr/>
            </a:pPr>
            <a:r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1A-</a:t>
            </a:r>
            <a:fld id="{0CE900D1-5C55-4B93-BDC8-451FEAB60667}" type="slidenum">
              <a:rPr lang="en-US" sz="1000">
                <a:solidFill>
                  <a:schemeClr val="tx2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pPr>
                <a:defRPr/>
              </a:pPr>
              <a:t>2</a:t>
            </a:fld>
            <a:endParaRPr lang="en-US" sz="1000">
              <a:solidFill>
                <a:schemeClr val="tx2">
                  <a:shade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219200" y="1956179"/>
            <a:ext cx="6629400" cy="12192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Aft>
                <a:spcPct val="30000"/>
              </a:spcAft>
            </a:pPr>
            <a:r>
              <a:rPr lang="en-GB" altLang="en-US" sz="4000" kern="0" smtClean="0">
                <a:solidFill>
                  <a:srgbClr val="2E005D"/>
                </a:solidFill>
                <a:latin typeface="Verdana" charset="0"/>
              </a:rPr>
              <a:t>chapter 2</a:t>
            </a:r>
            <a:endParaRPr lang="en-GB" altLang="en-US" sz="4000" kern="0" dirty="0">
              <a:solidFill>
                <a:srgbClr val="2E005D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1371600" y="3352800"/>
            <a:ext cx="6400800" cy="228600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GB" altLang="en-US" sz="4400" kern="0" dirty="0" smtClean="0">
                <a:latin typeface="Comic Sans MS" pitchFamily="66" charset="0"/>
              </a:rPr>
              <a:t>the computer</a:t>
            </a:r>
            <a:endParaRPr lang="en-GB" altLang="en-US" sz="4400" kern="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 b="1">
                <a:cs typeface="Times New Roman" charset="0"/>
              </a:rPr>
              <a:t>The Computer</a:t>
            </a:r>
            <a:endParaRPr lang="en-US" altLang="en-US" sz="4000" b="1">
              <a:latin typeface="Arial" charset="0"/>
              <a:cs typeface="Times New Roman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1600" indent="-88900">
              <a:buFontTx/>
              <a:buChar char=" "/>
            </a:pPr>
            <a:r>
              <a:rPr lang="en-US" altLang="en-US" sz="2000">
                <a:cs typeface="Times New Roman" charset="0"/>
              </a:rPr>
              <a:t>a computer system is made up of various elements</a:t>
            </a:r>
          </a:p>
          <a:p>
            <a:pPr marL="101600" indent="-88900">
              <a:buFontTx/>
              <a:buChar char=" "/>
            </a:pPr>
            <a:endParaRPr lang="en-GB" altLang="en-US" sz="1800">
              <a:cs typeface="Times New Roman" charset="0"/>
            </a:endParaRPr>
          </a:p>
          <a:p>
            <a:pPr marL="101600" indent="-88900">
              <a:buFontTx/>
              <a:buChar char=" "/>
            </a:pPr>
            <a:r>
              <a:rPr lang="en-US" altLang="en-US" sz="2000">
                <a:cs typeface="Times New Roman" charset="0"/>
              </a:rPr>
              <a:t>each of these elements affects the interaction</a:t>
            </a:r>
          </a:p>
          <a:p>
            <a:pPr marL="666750" lvl="1"/>
            <a:r>
              <a:rPr lang="en-US" altLang="en-US" sz="2000">
                <a:cs typeface="Times New Roman" charset="0"/>
              </a:rPr>
              <a:t>input devices </a:t>
            </a:r>
            <a:r>
              <a:rPr lang="en-US" altLang="en-US" sz="2000">
                <a:latin typeface="Times New Roman"/>
                <a:cs typeface="Times New Roman" charset="0"/>
              </a:rPr>
              <a:t>–</a:t>
            </a:r>
            <a:r>
              <a:rPr lang="en-US" altLang="en-US" sz="2000">
                <a:cs typeface="Times New Roman" charset="0"/>
              </a:rPr>
              <a:t> </a:t>
            </a:r>
            <a:r>
              <a:rPr lang="en-US" altLang="en-US" sz="1800">
                <a:cs typeface="Times New Roman" charset="0"/>
              </a:rPr>
              <a:t>text entry and pointing</a:t>
            </a:r>
            <a:endParaRPr lang="en-GB" altLang="en-US" sz="2000">
              <a:cs typeface="Times New Roman" charset="0"/>
            </a:endParaRPr>
          </a:p>
          <a:p>
            <a:pPr marL="666750" lvl="1"/>
            <a:r>
              <a:rPr lang="en-US" altLang="en-US" sz="2000">
                <a:cs typeface="Times New Roman" charset="0"/>
              </a:rPr>
              <a:t>output devices </a:t>
            </a:r>
            <a:r>
              <a:rPr lang="en-US" altLang="en-US" sz="2000">
                <a:latin typeface="Times New Roman"/>
                <a:cs typeface="Times New Roman" charset="0"/>
              </a:rPr>
              <a:t>–</a:t>
            </a:r>
            <a:r>
              <a:rPr lang="en-US" altLang="en-US" sz="2000">
                <a:cs typeface="Times New Roman" charset="0"/>
              </a:rPr>
              <a:t> </a:t>
            </a:r>
            <a:r>
              <a:rPr lang="en-US" altLang="en-US" sz="1800">
                <a:cs typeface="Times New Roman" charset="0"/>
              </a:rPr>
              <a:t>screen (small&amp;large), digital paper</a:t>
            </a:r>
          </a:p>
          <a:p>
            <a:pPr marL="666750" lvl="1"/>
            <a:r>
              <a:rPr lang="en-US" altLang="en-US" sz="1800">
                <a:cs typeface="Times New Roman" charset="0"/>
              </a:rPr>
              <a:t>virtual reality </a:t>
            </a:r>
            <a:r>
              <a:rPr lang="en-US" altLang="en-US" sz="1800">
                <a:latin typeface="Times New Roman"/>
                <a:cs typeface="Times New Roman" charset="0"/>
              </a:rPr>
              <a:t>–</a:t>
            </a:r>
            <a:r>
              <a:rPr lang="en-US" altLang="en-US" sz="1800">
                <a:cs typeface="Times New Roman" charset="0"/>
              </a:rPr>
              <a:t> special interaction and display devices</a:t>
            </a:r>
          </a:p>
          <a:p>
            <a:pPr marL="666750" lvl="1"/>
            <a:r>
              <a:rPr lang="en-US" altLang="en-US" sz="1800">
                <a:cs typeface="Times New Roman" charset="0"/>
              </a:rPr>
              <a:t>physical interaction </a:t>
            </a:r>
            <a:r>
              <a:rPr lang="en-US" altLang="en-US" sz="1800">
                <a:latin typeface="Times New Roman"/>
                <a:cs typeface="Times New Roman" charset="0"/>
              </a:rPr>
              <a:t>–</a:t>
            </a:r>
            <a:r>
              <a:rPr lang="en-US" altLang="en-US" sz="1800">
                <a:cs typeface="Times New Roman" charset="0"/>
              </a:rPr>
              <a:t> e.g. sound, haptic, bio-sensing</a:t>
            </a:r>
            <a:endParaRPr lang="en-GB" altLang="en-US" sz="1800">
              <a:cs typeface="Times New Roman" charset="0"/>
            </a:endParaRPr>
          </a:p>
          <a:p>
            <a:pPr marL="666750" lvl="1"/>
            <a:r>
              <a:rPr lang="en-US" altLang="en-US" sz="2000">
                <a:cs typeface="Times New Roman" charset="0"/>
              </a:rPr>
              <a:t>paper </a:t>
            </a:r>
            <a:r>
              <a:rPr lang="en-US" altLang="en-US" sz="2000">
                <a:latin typeface="Times New Roman"/>
                <a:cs typeface="Times New Roman" charset="0"/>
              </a:rPr>
              <a:t>–</a:t>
            </a:r>
            <a:r>
              <a:rPr lang="en-US" altLang="en-US" sz="2000">
                <a:cs typeface="Times New Roman" charset="0"/>
              </a:rPr>
              <a:t> </a:t>
            </a:r>
            <a:r>
              <a:rPr lang="en-US" altLang="en-US" sz="1800">
                <a:cs typeface="Times New Roman" charset="0"/>
              </a:rPr>
              <a:t>as output (print) and input (scan)</a:t>
            </a:r>
            <a:endParaRPr lang="en-GB" altLang="en-US" sz="2000">
              <a:cs typeface="Times New Roman" charset="0"/>
            </a:endParaRPr>
          </a:p>
          <a:p>
            <a:pPr marL="666750" lvl="1"/>
            <a:r>
              <a:rPr lang="en-US" altLang="en-US" sz="2000">
                <a:cs typeface="Times New Roman" charset="0"/>
              </a:rPr>
              <a:t>memory </a:t>
            </a:r>
            <a:r>
              <a:rPr lang="en-US" altLang="en-US" sz="2000">
                <a:latin typeface="Times New Roman"/>
                <a:cs typeface="Times New Roman" charset="0"/>
              </a:rPr>
              <a:t>–</a:t>
            </a:r>
            <a:r>
              <a:rPr lang="en-US" altLang="en-US" sz="2000">
                <a:cs typeface="Times New Roman" charset="0"/>
              </a:rPr>
              <a:t> </a:t>
            </a:r>
            <a:r>
              <a:rPr lang="en-US" altLang="en-US" sz="1800">
                <a:cs typeface="Times New Roman" charset="0"/>
              </a:rPr>
              <a:t>RAM &amp; permanent media, capacity &amp; access</a:t>
            </a:r>
            <a:endParaRPr lang="en-GB" altLang="en-US" sz="2000">
              <a:cs typeface="Times New Roman" charset="0"/>
            </a:endParaRPr>
          </a:p>
          <a:p>
            <a:pPr marL="666750" lvl="1"/>
            <a:r>
              <a:rPr lang="en-US" altLang="en-US" sz="2000">
                <a:cs typeface="Times New Roman" charset="0"/>
              </a:rPr>
              <a:t>processing </a:t>
            </a:r>
            <a:r>
              <a:rPr lang="en-US" altLang="en-US" sz="2000">
                <a:latin typeface="Times New Roman"/>
                <a:cs typeface="Times New Roman" charset="0"/>
              </a:rPr>
              <a:t>–</a:t>
            </a:r>
            <a:r>
              <a:rPr lang="en-US" altLang="en-US" sz="2000">
                <a:cs typeface="Times New Roman" charset="0"/>
              </a:rPr>
              <a:t> </a:t>
            </a:r>
            <a:r>
              <a:rPr lang="en-US" altLang="en-US" sz="1800">
                <a:cs typeface="Times New Roman" charset="0"/>
              </a:rPr>
              <a:t>speed of processing, networks</a:t>
            </a:r>
            <a:endParaRPr lang="en-US" altLang="en-US" sz="2000"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665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Interacting with computers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295400"/>
          </a:xfrm>
        </p:spPr>
        <p:txBody>
          <a:bodyPr/>
          <a:lstStyle/>
          <a:p>
            <a:pPr marL="190500" indent="-152400">
              <a:buFontTx/>
              <a:buChar char=" "/>
            </a:pPr>
            <a:r>
              <a:rPr lang="en-GB" altLang="en-US" sz="2400"/>
              <a:t>to understand human–</a:t>
            </a:r>
            <a:r>
              <a:rPr lang="en-GB" altLang="en-US" sz="2400" i="1"/>
              <a:t>computer</a:t>
            </a:r>
            <a:r>
              <a:rPr lang="en-GB" altLang="en-US" sz="2400"/>
              <a:t> interaction</a:t>
            </a:r>
            <a:br>
              <a:rPr lang="en-GB" altLang="en-US" sz="2400"/>
            </a:br>
            <a:r>
              <a:rPr lang="en-GB" altLang="en-US" sz="2400"/>
              <a:t>	… need to understand computers!</a:t>
            </a:r>
          </a:p>
        </p:txBody>
      </p:sp>
      <p:pic>
        <p:nvPicPr>
          <p:cNvPr id="59396" name="Picture 4" descr="computer.gif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5075238" y="3505200"/>
            <a:ext cx="1173162" cy="1057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9397" name="AutoShape 5"/>
          <p:cNvSpPr>
            <a:spLocks noChangeArrowheads="1"/>
          </p:cNvSpPr>
          <p:nvPr/>
        </p:nvSpPr>
        <p:spPr bwMode="auto">
          <a:xfrm>
            <a:off x="2636838" y="4800600"/>
            <a:ext cx="838200" cy="8382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 flipV="1">
            <a:off x="3475038" y="4114800"/>
            <a:ext cx="1524000" cy="762000"/>
          </a:xfrm>
          <a:prstGeom prst="line">
            <a:avLst/>
          </a:prstGeom>
          <a:noFill/>
          <a:ln w="57150">
            <a:solidFill>
              <a:srgbClr val="2E005D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9399" name="Line 7"/>
          <p:cNvSpPr>
            <a:spLocks noChangeShapeType="1"/>
          </p:cNvSpPr>
          <p:nvPr/>
        </p:nvSpPr>
        <p:spPr bwMode="auto">
          <a:xfrm flipV="1">
            <a:off x="3627438" y="4419600"/>
            <a:ext cx="1524000" cy="762000"/>
          </a:xfrm>
          <a:prstGeom prst="line">
            <a:avLst/>
          </a:prstGeom>
          <a:noFill/>
          <a:ln w="57150">
            <a:solidFill>
              <a:srgbClr val="2E005D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9404" name="Group 12"/>
          <p:cNvGrpSpPr>
            <a:grpSpLocks/>
          </p:cNvGrpSpPr>
          <p:nvPr/>
        </p:nvGrpSpPr>
        <p:grpSpPr bwMode="auto">
          <a:xfrm>
            <a:off x="633413" y="3309938"/>
            <a:ext cx="3100387" cy="1109662"/>
            <a:chOff x="399" y="2085"/>
            <a:chExt cx="1953" cy="699"/>
          </a:xfrm>
        </p:grpSpPr>
        <p:sp>
          <p:nvSpPr>
            <p:cNvPr id="59400" name="Text Box 8"/>
            <p:cNvSpPr txBox="1">
              <a:spLocks noChangeArrowheads="1"/>
            </p:cNvSpPr>
            <p:nvPr/>
          </p:nvSpPr>
          <p:spPr bwMode="auto">
            <a:xfrm>
              <a:off x="399" y="2085"/>
              <a:ext cx="1809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altLang="en-US" sz="2000">
                  <a:latin typeface="Verdana" charset="0"/>
                </a:rPr>
                <a:t>what goes in and out</a:t>
              </a:r>
              <a:br>
                <a:rPr lang="en-GB" altLang="en-US" sz="2000">
                  <a:latin typeface="Verdana" charset="0"/>
                </a:rPr>
              </a:br>
              <a:r>
                <a:rPr lang="en-GB" altLang="en-US" sz="1600">
                  <a:latin typeface="Verdana" charset="0"/>
                </a:rPr>
                <a:t>devices, paper,</a:t>
              </a:r>
              <a:br>
                <a:rPr lang="en-GB" altLang="en-US" sz="1600">
                  <a:latin typeface="Verdana" charset="0"/>
                </a:rPr>
              </a:br>
              <a:r>
                <a:rPr lang="en-GB" altLang="en-US" sz="1600">
                  <a:latin typeface="Verdana" charset="0"/>
                </a:rPr>
                <a:t>sensors, etc.</a:t>
              </a:r>
              <a:endParaRPr lang="en-GB" altLang="en-US" sz="1800">
                <a:latin typeface="Verdana" charset="0"/>
              </a:endParaRPr>
            </a:p>
          </p:txBody>
        </p:sp>
        <p:sp>
          <p:nvSpPr>
            <p:cNvPr id="59401" name="Line 9"/>
            <p:cNvSpPr>
              <a:spLocks noChangeShapeType="1"/>
            </p:cNvSpPr>
            <p:nvPr/>
          </p:nvSpPr>
          <p:spPr bwMode="auto">
            <a:xfrm>
              <a:off x="1584" y="2448"/>
              <a:ext cx="768" cy="33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9405" name="Group 13"/>
          <p:cNvGrpSpPr>
            <a:grpSpLocks/>
          </p:cNvGrpSpPr>
          <p:nvPr/>
        </p:nvGrpSpPr>
        <p:grpSpPr bwMode="auto">
          <a:xfrm>
            <a:off x="6051550" y="4419600"/>
            <a:ext cx="2343150" cy="1735138"/>
            <a:chOff x="3812" y="2784"/>
            <a:chExt cx="1476" cy="1093"/>
          </a:xfrm>
        </p:grpSpPr>
        <p:sp>
          <p:nvSpPr>
            <p:cNvPr id="59402" name="Text Box 10"/>
            <p:cNvSpPr txBox="1">
              <a:spLocks noChangeArrowheads="1"/>
            </p:cNvSpPr>
            <p:nvPr/>
          </p:nvSpPr>
          <p:spPr bwMode="auto">
            <a:xfrm>
              <a:off x="3812" y="3312"/>
              <a:ext cx="1476" cy="5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GB" altLang="en-US" sz="2000">
                  <a:latin typeface="Verdana" charset="0"/>
                </a:rPr>
                <a:t>what can it do?</a:t>
              </a:r>
              <a:br>
                <a:rPr lang="en-GB" altLang="en-US" sz="2000">
                  <a:latin typeface="Verdana" charset="0"/>
                </a:rPr>
              </a:br>
              <a:r>
                <a:rPr lang="en-GB" altLang="en-US" sz="1600">
                  <a:latin typeface="Verdana" charset="0"/>
                </a:rPr>
                <a:t>memory, processing,</a:t>
              </a:r>
              <a:br>
                <a:rPr lang="en-GB" altLang="en-US" sz="1600">
                  <a:latin typeface="Verdana" charset="0"/>
                </a:rPr>
              </a:br>
              <a:r>
                <a:rPr lang="en-GB" altLang="en-US" sz="1600">
                  <a:latin typeface="Verdana" charset="0"/>
                </a:rPr>
                <a:t>networks</a:t>
              </a:r>
            </a:p>
          </p:txBody>
        </p:sp>
        <p:sp>
          <p:nvSpPr>
            <p:cNvPr id="59403" name="Line 11"/>
            <p:cNvSpPr>
              <a:spLocks noChangeShapeType="1"/>
            </p:cNvSpPr>
            <p:nvPr/>
          </p:nvSpPr>
          <p:spPr bwMode="auto">
            <a:xfrm flipH="1" flipV="1">
              <a:off x="3840" y="2784"/>
              <a:ext cx="624" cy="52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921812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A ‘typical’ computer system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1800" dirty="0"/>
              <a:t>screen, or monitor, on which there are windows</a:t>
            </a:r>
          </a:p>
          <a:p>
            <a:pPr>
              <a:lnSpc>
                <a:spcPct val="90000"/>
              </a:lnSpc>
            </a:pPr>
            <a:r>
              <a:rPr lang="en-GB" altLang="en-US" sz="1800" dirty="0"/>
              <a:t>keyboard</a:t>
            </a:r>
          </a:p>
          <a:p>
            <a:pPr>
              <a:lnSpc>
                <a:spcPct val="90000"/>
              </a:lnSpc>
            </a:pPr>
            <a:r>
              <a:rPr lang="en-GB" altLang="en-US" sz="1800" dirty="0"/>
              <a:t>mouse/trackpad</a:t>
            </a:r>
          </a:p>
          <a:p>
            <a:pPr>
              <a:lnSpc>
                <a:spcPct val="90000"/>
              </a:lnSpc>
            </a:pPr>
            <a:endParaRPr lang="en-GB" altLang="en-US" sz="1800" dirty="0"/>
          </a:p>
          <a:p>
            <a:pPr>
              <a:lnSpc>
                <a:spcPct val="90000"/>
              </a:lnSpc>
            </a:pPr>
            <a:r>
              <a:rPr lang="en-GB" altLang="en-US" sz="1800" dirty="0"/>
              <a:t>variations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desktop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laptop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PDA</a:t>
            </a:r>
          </a:p>
          <a:p>
            <a:pPr>
              <a:lnSpc>
                <a:spcPct val="90000"/>
              </a:lnSpc>
            </a:pPr>
            <a:endParaRPr lang="en-GB" altLang="en-US" sz="1800" dirty="0"/>
          </a:p>
          <a:p>
            <a:pPr>
              <a:lnSpc>
                <a:spcPct val="90000"/>
              </a:lnSpc>
            </a:pPr>
            <a:endParaRPr lang="en-GB" altLang="en-US" sz="1800" dirty="0"/>
          </a:p>
          <a:p>
            <a:pPr>
              <a:lnSpc>
                <a:spcPct val="90000"/>
              </a:lnSpc>
              <a:buFontTx/>
              <a:buChar char=" "/>
            </a:pPr>
            <a:endParaRPr lang="en-GB" altLang="en-US" sz="1800" dirty="0" smtClean="0"/>
          </a:p>
          <a:p>
            <a:pPr>
              <a:lnSpc>
                <a:spcPct val="90000"/>
              </a:lnSpc>
              <a:buFontTx/>
              <a:buChar char=" "/>
            </a:pPr>
            <a:endParaRPr lang="en-GB" altLang="en-US" sz="1800" dirty="0"/>
          </a:p>
          <a:p>
            <a:pPr>
              <a:lnSpc>
                <a:spcPct val="90000"/>
              </a:lnSpc>
              <a:buFontTx/>
              <a:buChar char=" "/>
            </a:pPr>
            <a:r>
              <a:rPr lang="en-GB" altLang="en-US" sz="1800" dirty="0" smtClean="0"/>
              <a:t>the </a:t>
            </a:r>
            <a:r>
              <a:rPr lang="en-GB" altLang="en-US" sz="1800" dirty="0"/>
              <a:t>devices dictate the styles of interaction that the system supports</a:t>
            </a:r>
          </a:p>
          <a:p>
            <a:pPr>
              <a:lnSpc>
                <a:spcPct val="90000"/>
              </a:lnSpc>
              <a:buFontTx/>
              <a:buChar char=" "/>
            </a:pPr>
            <a:r>
              <a:rPr lang="en-GB" altLang="en-US" sz="1800" dirty="0"/>
              <a:t>If we use different devices, then the interface will support a different style of interaction</a:t>
            </a:r>
          </a:p>
        </p:txBody>
      </p:sp>
      <p:grpSp>
        <p:nvGrpSpPr>
          <p:cNvPr id="51210" name="Group 10"/>
          <p:cNvGrpSpPr>
            <a:grpSpLocks/>
          </p:cNvGrpSpPr>
          <p:nvPr/>
        </p:nvGrpSpPr>
        <p:grpSpPr bwMode="auto">
          <a:xfrm>
            <a:off x="84138" y="1435100"/>
            <a:ext cx="2735262" cy="850900"/>
            <a:chOff x="53" y="904"/>
            <a:chExt cx="1723" cy="536"/>
          </a:xfrm>
        </p:grpSpPr>
        <p:grpSp>
          <p:nvGrpSpPr>
            <p:cNvPr id="51208" name="Group 8"/>
            <p:cNvGrpSpPr>
              <a:grpSpLocks/>
            </p:cNvGrpSpPr>
            <p:nvPr/>
          </p:nvGrpSpPr>
          <p:grpSpPr bwMode="auto">
            <a:xfrm>
              <a:off x="53" y="960"/>
              <a:ext cx="859" cy="480"/>
              <a:chOff x="53" y="960"/>
              <a:chExt cx="859" cy="480"/>
            </a:xfrm>
          </p:grpSpPr>
          <p:sp>
            <p:nvSpPr>
              <p:cNvPr id="51205" name="Text Box 5"/>
              <p:cNvSpPr txBox="1">
                <a:spLocks noChangeArrowheads="1"/>
              </p:cNvSpPr>
              <p:nvPr/>
            </p:nvSpPr>
            <p:spPr bwMode="auto">
              <a:xfrm>
                <a:off x="53" y="960"/>
                <a:ext cx="331" cy="4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altLang="en-US" sz="4400" b="1">
                    <a:solidFill>
                      <a:srgbClr val="FF0000"/>
                    </a:solidFill>
                    <a:latin typeface="Arial" charset="0"/>
                  </a:rPr>
                  <a:t>?</a:t>
                </a:r>
              </a:p>
            </p:txBody>
          </p:sp>
          <p:sp>
            <p:nvSpPr>
              <p:cNvPr id="51207" name="Line 7"/>
              <p:cNvSpPr>
                <a:spLocks noChangeShapeType="1"/>
              </p:cNvSpPr>
              <p:nvPr/>
            </p:nvSpPr>
            <p:spPr bwMode="auto">
              <a:xfrm flipV="1">
                <a:off x="384" y="960"/>
                <a:ext cx="528" cy="192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1209" name="Freeform 9"/>
            <p:cNvSpPr>
              <a:spLocks/>
            </p:cNvSpPr>
            <p:nvPr/>
          </p:nvSpPr>
          <p:spPr bwMode="auto">
            <a:xfrm>
              <a:off x="816" y="904"/>
              <a:ext cx="960" cy="56"/>
            </a:xfrm>
            <a:custGeom>
              <a:avLst/>
              <a:gdLst>
                <a:gd name="T0" fmla="*/ 0 w 960"/>
                <a:gd name="T1" fmla="*/ 8 h 56"/>
                <a:gd name="T2" fmla="*/ 48 w 960"/>
                <a:gd name="T3" fmla="*/ 8 h 56"/>
                <a:gd name="T4" fmla="*/ 96 w 960"/>
                <a:gd name="T5" fmla="*/ 8 h 56"/>
                <a:gd name="T6" fmla="*/ 144 w 960"/>
                <a:gd name="T7" fmla="*/ 56 h 56"/>
                <a:gd name="T8" fmla="*/ 192 w 960"/>
                <a:gd name="T9" fmla="*/ 8 h 56"/>
                <a:gd name="T10" fmla="*/ 288 w 960"/>
                <a:gd name="T11" fmla="*/ 56 h 56"/>
                <a:gd name="T12" fmla="*/ 336 w 960"/>
                <a:gd name="T13" fmla="*/ 8 h 56"/>
                <a:gd name="T14" fmla="*/ 432 w 960"/>
                <a:gd name="T15" fmla="*/ 56 h 56"/>
                <a:gd name="T16" fmla="*/ 480 w 960"/>
                <a:gd name="T17" fmla="*/ 8 h 56"/>
                <a:gd name="T18" fmla="*/ 576 w 960"/>
                <a:gd name="T19" fmla="*/ 56 h 56"/>
                <a:gd name="T20" fmla="*/ 624 w 960"/>
                <a:gd name="T21" fmla="*/ 8 h 56"/>
                <a:gd name="T22" fmla="*/ 720 w 960"/>
                <a:gd name="T23" fmla="*/ 56 h 56"/>
                <a:gd name="T24" fmla="*/ 816 w 960"/>
                <a:gd name="T25" fmla="*/ 8 h 56"/>
                <a:gd name="T26" fmla="*/ 864 w 960"/>
                <a:gd name="T27" fmla="*/ 56 h 56"/>
                <a:gd name="T28" fmla="*/ 960 w 960"/>
                <a:gd name="T29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0" h="56">
                  <a:moveTo>
                    <a:pt x="0" y="8"/>
                  </a:moveTo>
                  <a:cubicBezTo>
                    <a:pt x="16" y="8"/>
                    <a:pt x="32" y="8"/>
                    <a:pt x="48" y="8"/>
                  </a:cubicBezTo>
                  <a:cubicBezTo>
                    <a:pt x="64" y="8"/>
                    <a:pt x="80" y="0"/>
                    <a:pt x="96" y="8"/>
                  </a:cubicBezTo>
                  <a:cubicBezTo>
                    <a:pt x="112" y="16"/>
                    <a:pt x="128" y="56"/>
                    <a:pt x="144" y="56"/>
                  </a:cubicBezTo>
                  <a:cubicBezTo>
                    <a:pt x="160" y="56"/>
                    <a:pt x="168" y="8"/>
                    <a:pt x="192" y="8"/>
                  </a:cubicBezTo>
                  <a:cubicBezTo>
                    <a:pt x="216" y="8"/>
                    <a:pt x="264" y="56"/>
                    <a:pt x="288" y="56"/>
                  </a:cubicBezTo>
                  <a:cubicBezTo>
                    <a:pt x="312" y="56"/>
                    <a:pt x="312" y="8"/>
                    <a:pt x="336" y="8"/>
                  </a:cubicBezTo>
                  <a:cubicBezTo>
                    <a:pt x="360" y="8"/>
                    <a:pt x="408" y="56"/>
                    <a:pt x="432" y="56"/>
                  </a:cubicBezTo>
                  <a:cubicBezTo>
                    <a:pt x="456" y="56"/>
                    <a:pt x="456" y="8"/>
                    <a:pt x="480" y="8"/>
                  </a:cubicBezTo>
                  <a:cubicBezTo>
                    <a:pt x="504" y="8"/>
                    <a:pt x="552" y="56"/>
                    <a:pt x="576" y="56"/>
                  </a:cubicBezTo>
                  <a:cubicBezTo>
                    <a:pt x="600" y="56"/>
                    <a:pt x="600" y="8"/>
                    <a:pt x="624" y="8"/>
                  </a:cubicBezTo>
                  <a:cubicBezTo>
                    <a:pt x="648" y="8"/>
                    <a:pt x="688" y="56"/>
                    <a:pt x="720" y="56"/>
                  </a:cubicBezTo>
                  <a:cubicBezTo>
                    <a:pt x="752" y="56"/>
                    <a:pt x="792" y="8"/>
                    <a:pt x="816" y="8"/>
                  </a:cubicBezTo>
                  <a:cubicBezTo>
                    <a:pt x="840" y="8"/>
                    <a:pt x="840" y="56"/>
                    <a:pt x="864" y="56"/>
                  </a:cubicBezTo>
                  <a:cubicBezTo>
                    <a:pt x="888" y="56"/>
                    <a:pt x="924" y="32"/>
                    <a:pt x="960" y="8"/>
                  </a:cubicBezTo>
                </a:path>
              </a:pathLst>
            </a:custGeom>
            <a:noFill/>
            <a:ln w="38100" cmpd="sng">
              <a:solidFill>
                <a:srgbClr val="FFC5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9400" y="1905000"/>
            <a:ext cx="57150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886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How many …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/>
              <a:t>computers in your house?</a:t>
            </a:r>
          </a:p>
          <a:p>
            <a:pPr lvl="1"/>
            <a:r>
              <a:rPr lang="en-GB" altLang="en-US" dirty="0"/>
              <a:t>hands up, …</a:t>
            </a:r>
            <a:br>
              <a:rPr lang="en-GB" altLang="en-US" dirty="0"/>
            </a:br>
            <a:r>
              <a:rPr lang="en-GB" altLang="en-US" dirty="0"/>
              <a:t>	… none,  1,  2 , 3,  more!!</a:t>
            </a:r>
          </a:p>
          <a:p>
            <a:endParaRPr lang="en-GB" altLang="en-US" dirty="0"/>
          </a:p>
          <a:p>
            <a:r>
              <a:rPr lang="en-GB" altLang="en-US" dirty="0"/>
              <a:t>computers in your pockets</a:t>
            </a:r>
            <a:r>
              <a:rPr lang="en-GB" altLang="en-US" dirty="0" smtClean="0"/>
              <a:t>?</a:t>
            </a:r>
            <a:endParaRPr lang="en-GB" altLang="en-US" dirty="0"/>
          </a:p>
        </p:txBody>
      </p:sp>
      <p:pic>
        <p:nvPicPr>
          <p:cNvPr id="130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0053" name="Text Box 5"/>
          <p:cNvSpPr txBox="1">
            <a:spLocks noChangeArrowheads="1"/>
          </p:cNvSpPr>
          <p:nvPr/>
        </p:nvSpPr>
        <p:spPr bwMode="auto">
          <a:xfrm>
            <a:off x="2057400" y="4800600"/>
            <a:ext cx="5430838" cy="95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2800" dirty="0">
                <a:solidFill>
                  <a:srgbClr val="2E005D"/>
                </a:solidFill>
                <a:latin typeface="Verdana" charset="0"/>
              </a:rPr>
              <a:t>are you thinking  …</a:t>
            </a:r>
          </a:p>
          <a:p>
            <a:r>
              <a:rPr lang="en-GB" altLang="en-US" sz="2800" dirty="0">
                <a:solidFill>
                  <a:srgbClr val="2E005D"/>
                </a:solidFill>
                <a:latin typeface="Verdana" charset="0"/>
              </a:rPr>
              <a:t>           …  PC, laptop, PDA ??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3048000"/>
            <a:ext cx="1904999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C:\Users\Sajjad Mohsin\AppData\Local\Microsoft\Windows\Temporary Internet Files\Content.IE5\DGVVGD27\MC900439798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9133" y="5278436"/>
            <a:ext cx="1556267" cy="137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38017"/>
            <a:ext cx="2057400" cy="220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6135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How many computers …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>
              <a:buFontTx/>
              <a:buChar char=" "/>
            </a:pPr>
            <a:r>
              <a:rPr lang="en-GB" altLang="en-US" sz="2400"/>
              <a:t>in your house?</a:t>
            </a:r>
          </a:p>
          <a:p>
            <a:pPr marL="476250" lvl="1"/>
            <a:endParaRPr lang="en-GB" altLang="en-US" sz="1200"/>
          </a:p>
          <a:p>
            <a:pPr marL="476250" lvl="1"/>
            <a:r>
              <a:rPr lang="en-GB" altLang="en-US" sz="2000"/>
              <a:t>PC</a:t>
            </a:r>
          </a:p>
          <a:p>
            <a:pPr marL="476250" lvl="1"/>
            <a:r>
              <a:rPr lang="en-GB" altLang="en-US" sz="2000"/>
              <a:t>TV, VCR, DVD, HiFi, cable/satellite TV</a:t>
            </a:r>
          </a:p>
          <a:p>
            <a:pPr marL="476250" lvl="1"/>
            <a:r>
              <a:rPr lang="en-GB" altLang="en-US" sz="2000"/>
              <a:t>microwave, cooker, washing machine</a:t>
            </a:r>
          </a:p>
          <a:p>
            <a:pPr marL="476250" lvl="1"/>
            <a:r>
              <a:rPr lang="en-GB" altLang="en-US" sz="2000"/>
              <a:t>central heating</a:t>
            </a:r>
          </a:p>
          <a:p>
            <a:pPr marL="476250" lvl="1"/>
            <a:r>
              <a:rPr lang="en-GB" altLang="en-US" sz="2000"/>
              <a:t>security system</a:t>
            </a:r>
          </a:p>
          <a:p>
            <a:pPr marL="0" indent="0"/>
            <a:endParaRPr lang="en-GB" altLang="en-US" sz="2400"/>
          </a:p>
          <a:p>
            <a:pPr marL="476250" lvl="1">
              <a:buFontTx/>
              <a:buChar char=" "/>
            </a:pPr>
            <a:r>
              <a:rPr lang="en-GB" altLang="en-US" sz="2000"/>
              <a:t>can you think of more?</a:t>
            </a:r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Char char=" "/>
            </a:pPr>
            <a:r>
              <a:rPr lang="en-GB" altLang="en-US" sz="2400"/>
              <a:t>in your pockets?</a:t>
            </a:r>
          </a:p>
          <a:p>
            <a:pPr lvl="1"/>
            <a:endParaRPr lang="en-GB" altLang="en-US" sz="1200"/>
          </a:p>
          <a:p>
            <a:pPr lvl="1"/>
            <a:r>
              <a:rPr lang="en-GB" altLang="en-US" sz="2000"/>
              <a:t>PDA</a:t>
            </a:r>
          </a:p>
          <a:p>
            <a:pPr lvl="1"/>
            <a:r>
              <a:rPr lang="en-GB" altLang="en-US" sz="2000"/>
              <a:t>phone, camera</a:t>
            </a:r>
          </a:p>
          <a:p>
            <a:pPr lvl="1"/>
            <a:r>
              <a:rPr lang="en-GB" altLang="en-US" sz="2000"/>
              <a:t>smart card, card with magnetic strip?</a:t>
            </a:r>
          </a:p>
          <a:p>
            <a:pPr lvl="1"/>
            <a:r>
              <a:rPr lang="en-GB" altLang="en-US" sz="2000"/>
              <a:t>electronic car key</a:t>
            </a:r>
          </a:p>
          <a:p>
            <a:pPr lvl="1"/>
            <a:r>
              <a:rPr lang="en-GB" altLang="en-US" sz="2000"/>
              <a:t>USB memory</a:t>
            </a:r>
          </a:p>
          <a:p>
            <a:endParaRPr lang="en-GB" altLang="en-US" sz="2400"/>
          </a:p>
          <a:p>
            <a:pPr lvl="1">
              <a:buFontTx/>
              <a:buChar char=" "/>
            </a:pPr>
            <a:r>
              <a:rPr lang="en-GB" altLang="en-US" sz="2000"/>
              <a:t>try your pockets and bags</a:t>
            </a:r>
          </a:p>
        </p:txBody>
      </p:sp>
      <p:pic>
        <p:nvPicPr>
          <p:cNvPr id="135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4106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Interactivity?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GB" altLang="en-US" sz="2000" dirty="0"/>
              <a:t>Long ago in a galaxy far away … </a:t>
            </a:r>
            <a:r>
              <a:rPr lang="en-GB" altLang="en-US" sz="2000" i="1" dirty="0"/>
              <a:t>batch</a:t>
            </a:r>
            <a:r>
              <a:rPr lang="en-GB" altLang="en-US" sz="2000" dirty="0"/>
              <a:t> processing</a:t>
            </a:r>
          </a:p>
          <a:p>
            <a:pPr marL="565150" lvl="1"/>
            <a:r>
              <a:rPr lang="en-GB" altLang="en-US" sz="1800" dirty="0"/>
              <a:t>punched card stacks or large data files prepared</a:t>
            </a:r>
          </a:p>
          <a:p>
            <a:pPr marL="565150" lvl="1"/>
            <a:r>
              <a:rPr lang="en-GB" altLang="en-US" sz="1800" dirty="0"/>
              <a:t>long wait ….</a:t>
            </a:r>
          </a:p>
          <a:p>
            <a:pPr marL="565150" lvl="1"/>
            <a:r>
              <a:rPr lang="en-GB" altLang="en-US" sz="1800" dirty="0"/>
              <a:t>line printer output</a:t>
            </a:r>
          </a:p>
          <a:p>
            <a:pPr marL="565150" lvl="1">
              <a:buFontTx/>
              <a:buChar char=" "/>
            </a:pPr>
            <a:r>
              <a:rPr lang="en-GB" altLang="en-US" sz="1800" dirty="0"/>
              <a:t>… and if it is not right …</a:t>
            </a:r>
          </a:p>
          <a:p>
            <a:pPr marL="565150" lvl="1">
              <a:buFontTx/>
              <a:buChar char=" "/>
            </a:pPr>
            <a:endParaRPr lang="en-GB" altLang="en-US" sz="1200" dirty="0"/>
          </a:p>
          <a:p>
            <a:pPr marL="0" indent="0">
              <a:buFontTx/>
              <a:buChar char=" "/>
            </a:pPr>
            <a:r>
              <a:rPr lang="en-GB" altLang="en-US" sz="2000" dirty="0"/>
              <a:t>Now most computing is interactive</a:t>
            </a:r>
          </a:p>
          <a:p>
            <a:pPr marL="565150" lvl="1"/>
            <a:r>
              <a:rPr lang="en-GB" altLang="en-US" sz="1800" dirty="0"/>
              <a:t>rapid feedback</a:t>
            </a:r>
          </a:p>
          <a:p>
            <a:pPr marL="565150" lvl="1"/>
            <a:r>
              <a:rPr lang="en-GB" altLang="en-US" sz="1800" dirty="0"/>
              <a:t>the user in control (most of the time)</a:t>
            </a:r>
          </a:p>
          <a:p>
            <a:pPr marL="565150" lvl="1"/>
            <a:r>
              <a:rPr lang="en-GB" altLang="en-US" sz="1800" dirty="0"/>
              <a:t>doing rather than thinking …</a:t>
            </a:r>
          </a:p>
          <a:p>
            <a:pPr marL="0" indent="0"/>
            <a:endParaRPr lang="en-GB" altLang="en-US" sz="1000" dirty="0"/>
          </a:p>
          <a:p>
            <a:pPr marL="0" indent="0">
              <a:buFontTx/>
              <a:buNone/>
            </a:pPr>
            <a:r>
              <a:rPr lang="en-GB" altLang="en-US" sz="2000" dirty="0"/>
              <a:t>Is faster always better?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7146" y="2362200"/>
            <a:ext cx="2381250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02144"/>
            <a:ext cx="2775143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5822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Richer interaction</a:t>
            </a:r>
          </a:p>
        </p:txBody>
      </p:sp>
      <p:grpSp>
        <p:nvGrpSpPr>
          <p:cNvPr id="60421" name="Group 5"/>
          <p:cNvGrpSpPr>
            <a:grpSpLocks/>
          </p:cNvGrpSpPr>
          <p:nvPr/>
        </p:nvGrpSpPr>
        <p:grpSpPr bwMode="auto">
          <a:xfrm>
            <a:off x="2654300" y="2608263"/>
            <a:ext cx="838200" cy="1828800"/>
            <a:chOff x="1728" y="1776"/>
            <a:chExt cx="528" cy="1152"/>
          </a:xfrm>
        </p:grpSpPr>
        <p:sp>
          <p:nvSpPr>
            <p:cNvPr id="60422" name="AutoShape 6"/>
            <p:cNvSpPr>
              <a:spLocks noChangeArrowheads="1"/>
            </p:cNvSpPr>
            <p:nvPr/>
          </p:nvSpPr>
          <p:spPr bwMode="auto">
            <a:xfrm>
              <a:off x="1728" y="1776"/>
              <a:ext cx="384" cy="384"/>
            </a:xfrm>
            <a:prstGeom prst="smileyFace">
              <a:avLst>
                <a:gd name="adj" fmla="val 4653"/>
              </a:avLst>
            </a:prstGeom>
            <a:solidFill>
              <a:srgbClr val="E1B8B8"/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3" name="Line 7"/>
            <p:cNvSpPr>
              <a:spLocks noChangeShapeType="1"/>
            </p:cNvSpPr>
            <p:nvPr/>
          </p:nvSpPr>
          <p:spPr bwMode="auto">
            <a:xfrm>
              <a:off x="1920" y="2160"/>
              <a:ext cx="0" cy="4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4" name="Line 8"/>
            <p:cNvSpPr>
              <a:spLocks noChangeShapeType="1"/>
            </p:cNvSpPr>
            <p:nvPr/>
          </p:nvSpPr>
          <p:spPr bwMode="auto">
            <a:xfrm>
              <a:off x="1920" y="2304"/>
              <a:ext cx="336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5" name="Line 9"/>
            <p:cNvSpPr>
              <a:spLocks noChangeShapeType="1"/>
            </p:cNvSpPr>
            <p:nvPr/>
          </p:nvSpPr>
          <p:spPr bwMode="auto">
            <a:xfrm flipH="1">
              <a:off x="1728" y="2304"/>
              <a:ext cx="192" cy="2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6" name="Line 10"/>
            <p:cNvSpPr>
              <a:spLocks noChangeShapeType="1"/>
            </p:cNvSpPr>
            <p:nvPr/>
          </p:nvSpPr>
          <p:spPr bwMode="auto">
            <a:xfrm flipH="1">
              <a:off x="1824" y="2544"/>
              <a:ext cx="96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7" name="Line 11"/>
            <p:cNvSpPr>
              <a:spLocks noChangeShapeType="1"/>
            </p:cNvSpPr>
            <p:nvPr/>
          </p:nvSpPr>
          <p:spPr bwMode="auto">
            <a:xfrm>
              <a:off x="1920" y="2544"/>
              <a:ext cx="96" cy="38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0428" name="Rectangle 12"/>
          <p:cNvSpPr>
            <a:spLocks noChangeArrowheads="1"/>
          </p:cNvSpPr>
          <p:nvPr/>
        </p:nvSpPr>
        <p:spPr bwMode="auto">
          <a:xfrm>
            <a:off x="1663700" y="4513263"/>
            <a:ext cx="25908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0429" name="Group 13"/>
          <p:cNvGrpSpPr>
            <a:grpSpLocks/>
          </p:cNvGrpSpPr>
          <p:nvPr/>
        </p:nvGrpSpPr>
        <p:grpSpPr bwMode="auto">
          <a:xfrm rot="-578918">
            <a:off x="4635500" y="2760663"/>
            <a:ext cx="914400" cy="304800"/>
            <a:chOff x="3552" y="1488"/>
            <a:chExt cx="576" cy="192"/>
          </a:xfrm>
        </p:grpSpPr>
        <p:sp>
          <p:nvSpPr>
            <p:cNvPr id="60430" name="AutoShape 14"/>
            <p:cNvSpPr>
              <a:spLocks noChangeArrowheads="1"/>
            </p:cNvSpPr>
            <p:nvPr/>
          </p:nvSpPr>
          <p:spPr bwMode="auto">
            <a:xfrm rot="-5400000">
              <a:off x="3576" y="1464"/>
              <a:ext cx="192" cy="240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31" name="Rectangle 15"/>
            <p:cNvSpPr>
              <a:spLocks noChangeArrowheads="1"/>
            </p:cNvSpPr>
            <p:nvPr/>
          </p:nvSpPr>
          <p:spPr bwMode="auto">
            <a:xfrm>
              <a:off x="3744" y="1488"/>
              <a:ext cx="384" cy="19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0432" name="Line 16"/>
          <p:cNvSpPr>
            <a:spLocks noChangeShapeType="1"/>
          </p:cNvSpPr>
          <p:nvPr/>
        </p:nvSpPr>
        <p:spPr bwMode="auto">
          <a:xfrm>
            <a:off x="4483100" y="4589463"/>
            <a:ext cx="1600200" cy="6858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3" name="Line 17"/>
          <p:cNvSpPr>
            <a:spLocks noChangeShapeType="1"/>
          </p:cNvSpPr>
          <p:nvPr/>
        </p:nvSpPr>
        <p:spPr bwMode="auto">
          <a:xfrm>
            <a:off x="4025900" y="3675063"/>
            <a:ext cx="2286000" cy="12954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4" name="Line 18"/>
          <p:cNvSpPr>
            <a:spLocks noChangeShapeType="1"/>
          </p:cNvSpPr>
          <p:nvPr/>
        </p:nvSpPr>
        <p:spPr bwMode="auto">
          <a:xfrm>
            <a:off x="5410200" y="3276600"/>
            <a:ext cx="1282700" cy="1389063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35" name="Text Box 19"/>
          <p:cNvSpPr txBox="1">
            <a:spLocks noChangeArrowheads="1"/>
          </p:cNvSpPr>
          <p:nvPr/>
        </p:nvSpPr>
        <p:spPr bwMode="auto">
          <a:xfrm>
            <a:off x="6311900" y="4818063"/>
            <a:ext cx="1993900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>
                <a:latin typeface="Verdana" charset="0"/>
              </a:rPr>
              <a:t>sensors</a:t>
            </a:r>
          </a:p>
          <a:p>
            <a:pPr algn="ctr"/>
            <a:r>
              <a:rPr lang="en-GB" altLang="en-US">
                <a:latin typeface="Verdana" charset="0"/>
              </a:rPr>
              <a:t>and devices</a:t>
            </a:r>
          </a:p>
          <a:p>
            <a:pPr algn="ctr"/>
            <a:r>
              <a:rPr lang="en-GB" altLang="en-US">
                <a:latin typeface="Verdana" charset="0"/>
              </a:rPr>
              <a:t>everywhere</a:t>
            </a:r>
          </a:p>
        </p:txBody>
      </p:sp>
      <p:pic>
        <p:nvPicPr>
          <p:cNvPr id="60436" name="Picture 20" descr="the_fridge.gif                                                 0001A46C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7900" y="2455863"/>
            <a:ext cx="12573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0437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500" y="3294063"/>
            <a:ext cx="234950" cy="72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438" name="Line 22"/>
          <p:cNvSpPr>
            <a:spLocks noChangeShapeType="1"/>
          </p:cNvSpPr>
          <p:nvPr/>
        </p:nvSpPr>
        <p:spPr bwMode="auto">
          <a:xfrm>
            <a:off x="2349500" y="4284663"/>
            <a:ext cx="3505200" cy="1371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7445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/>
            <a:r>
              <a:rPr lang="en-GB" altLang="en-US"/>
              <a:t>text entry devices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keyboards </a:t>
            </a:r>
            <a:r>
              <a:rPr lang="en-GB" altLang="en-US" sz="2400"/>
              <a:t>(QWERTY et al.)</a:t>
            </a:r>
            <a:endParaRPr lang="en-GB" altLang="en-US"/>
          </a:p>
          <a:p>
            <a:r>
              <a:rPr lang="en-GB" altLang="en-US"/>
              <a:t>chord keyboards, phone pads</a:t>
            </a:r>
          </a:p>
          <a:p>
            <a:r>
              <a:rPr lang="en-GB" altLang="en-US"/>
              <a:t>handwriting, speech</a:t>
            </a:r>
          </a:p>
        </p:txBody>
      </p:sp>
    </p:spTree>
    <p:extLst>
      <p:ext uri="{BB962C8B-B14F-4D97-AF65-F5344CB8AC3E}">
        <p14:creationId xmlns:p14="http://schemas.microsoft.com/office/powerpoint/2010/main" xmlns="" val="112130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Keyboards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400"/>
              <a:t>Most common text input device</a:t>
            </a:r>
          </a:p>
          <a:p>
            <a:r>
              <a:rPr lang="en-GB" altLang="en-US" sz="2400"/>
              <a:t>Allows rapid entry of text by experienced users</a:t>
            </a:r>
          </a:p>
          <a:p>
            <a:endParaRPr lang="en-GB" altLang="en-US" sz="2400"/>
          </a:p>
          <a:p>
            <a:r>
              <a:rPr lang="en-GB" altLang="en-US" sz="2400"/>
              <a:t>Keypress closes connection, causing a character code to be sent</a:t>
            </a:r>
          </a:p>
          <a:p>
            <a:r>
              <a:rPr lang="en-GB" altLang="en-US" sz="2400"/>
              <a:t>Usually connected by cable, but can be wireless</a:t>
            </a:r>
          </a:p>
        </p:txBody>
      </p:sp>
    </p:spTree>
    <p:extLst>
      <p:ext uri="{BB962C8B-B14F-4D97-AF65-F5344CB8AC3E}">
        <p14:creationId xmlns:p14="http://schemas.microsoft.com/office/powerpoint/2010/main" xmlns="" val="29698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layout – QWERTY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495800"/>
          </a:xfrm>
        </p:spPr>
        <p:txBody>
          <a:bodyPr/>
          <a:lstStyle/>
          <a:p>
            <a:r>
              <a:rPr lang="en-GB" altLang="en-US" sz="2000" dirty="0"/>
              <a:t>Standardised layout</a:t>
            </a:r>
          </a:p>
          <a:p>
            <a:pPr>
              <a:buFontTx/>
              <a:buChar char=" "/>
            </a:pPr>
            <a:r>
              <a:rPr lang="en-GB" altLang="en-US" sz="2000" dirty="0"/>
              <a:t>but … </a:t>
            </a:r>
          </a:p>
          <a:p>
            <a:pPr lvl="1"/>
            <a:r>
              <a:rPr lang="en-GB" altLang="en-US" sz="1800" dirty="0"/>
              <a:t>non-alphanumeric keys are placed differently</a:t>
            </a:r>
          </a:p>
          <a:p>
            <a:pPr lvl="1"/>
            <a:r>
              <a:rPr lang="en-GB" altLang="en-US" sz="1800" dirty="0"/>
              <a:t>accented symbols needed for different scripts</a:t>
            </a:r>
          </a:p>
          <a:p>
            <a:pPr lvl="1"/>
            <a:r>
              <a:rPr lang="en-GB" altLang="en-US" sz="1800" dirty="0"/>
              <a:t>minor differences between UK and USA keyboards</a:t>
            </a:r>
            <a:endParaRPr lang="en-GB" altLang="en-US" sz="1600" dirty="0"/>
          </a:p>
          <a:p>
            <a:r>
              <a:rPr lang="en-GB" altLang="en-US" sz="2000" dirty="0" smtClean="0"/>
              <a:t>QWERTY </a:t>
            </a:r>
            <a:r>
              <a:rPr lang="en-GB" altLang="en-US" sz="2000" dirty="0"/>
              <a:t>arrangement not optimal for typing</a:t>
            </a:r>
            <a:br>
              <a:rPr lang="en-GB" altLang="en-US" sz="2000" dirty="0"/>
            </a:br>
            <a:r>
              <a:rPr lang="en-GB" altLang="en-US" sz="2000" dirty="0"/>
              <a:t>	– layout to prevent typewriters jamming!</a:t>
            </a:r>
          </a:p>
          <a:p>
            <a:r>
              <a:rPr lang="en-GB" altLang="en-US" sz="2000" dirty="0"/>
              <a:t>Alternative designs allow faster typing but large social base of QWERTY typists produces reluctance to change.</a:t>
            </a:r>
          </a:p>
          <a:p>
            <a:endParaRPr lang="en-GB" altLang="en-US" sz="20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0"/>
            <a:ext cx="8229600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618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GB" altLang="en-US" dirty="0"/>
              <a:t>alternative keyboard layouts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495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dirty="0"/>
              <a:t>Alphabetic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keys arranged in alphabetic order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not faster for trained typists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not faster for beginners either!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2400" dirty="0" smtClean="0"/>
              <a:t>Dvorak</a:t>
            </a:r>
            <a:endParaRPr lang="en-GB" altLang="en-US" sz="2400" dirty="0"/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common letters under dominant fingers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biased towards right hand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common combinations of letters alternate between hands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10-15% improvement in speed and reduction in fatigue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But - large social base of QWERTY typists produce market pressures not to change</a:t>
            </a:r>
            <a:r>
              <a:rPr lang="en-GB" altLang="en-US" sz="2000" dirty="0"/>
              <a:t/>
            </a:r>
            <a:br>
              <a:rPr lang="en-GB" altLang="en-US" sz="2000" dirty="0"/>
            </a:br>
            <a:endParaRPr lang="en-GB" altLang="en-US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4648199"/>
            <a:ext cx="8077200" cy="2209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767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special keyboards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/>
              <a:t>designs to reduce fatigue for RSI</a:t>
            </a:r>
          </a:p>
          <a:p>
            <a:r>
              <a:rPr lang="en-GB" altLang="en-US" dirty="0"/>
              <a:t>for one handed use</a:t>
            </a:r>
          </a:p>
          <a:p>
            <a:pPr lvl="1">
              <a:buFontTx/>
              <a:buChar char=" "/>
            </a:pPr>
            <a:r>
              <a:rPr lang="en-GB" altLang="en-US" dirty="0"/>
              <a:t>e.g. the </a:t>
            </a:r>
            <a:r>
              <a:rPr lang="en-GB" altLang="en-US" dirty="0" err="1"/>
              <a:t>Maltron</a:t>
            </a:r>
            <a:r>
              <a:rPr lang="en-GB" altLang="en-US" dirty="0"/>
              <a:t> left-handed keyboard </a:t>
            </a:r>
          </a:p>
          <a:p>
            <a:endParaRPr lang="en-GB" altLang="en-US" dirty="0"/>
          </a:p>
          <a:p>
            <a:endParaRPr lang="en-GB" altLang="en-US" dirty="0"/>
          </a:p>
        </p:txBody>
      </p:sp>
      <p:pic>
        <p:nvPicPr>
          <p:cNvPr id="131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1077" name="Picture 5" descr="maltron-lefthand-25.jpg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733800"/>
            <a:ext cx="3771900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38163" y="6317734"/>
            <a:ext cx="31983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repetitive strain injury</a:t>
            </a:r>
            <a:r>
              <a:rPr lang="en-US" dirty="0"/>
              <a:t> (</a:t>
            </a:r>
            <a:r>
              <a:rPr lang="en-US" b="1" dirty="0"/>
              <a:t>RSI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40743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Chord keyboards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 sz="1800"/>
              <a:t>only a few keys - four or 5</a:t>
            </a:r>
          </a:p>
          <a:p>
            <a:pPr>
              <a:buFontTx/>
              <a:buNone/>
            </a:pPr>
            <a:r>
              <a:rPr lang="en-GB" altLang="en-US" sz="1800"/>
              <a:t>letters typed as combination of keypresses</a:t>
            </a:r>
          </a:p>
          <a:p>
            <a:pPr>
              <a:buFontTx/>
              <a:buNone/>
            </a:pPr>
            <a:r>
              <a:rPr lang="en-GB" altLang="en-US" sz="1800"/>
              <a:t>compact size</a:t>
            </a:r>
          </a:p>
          <a:p>
            <a:pPr>
              <a:buFontTx/>
              <a:buNone/>
            </a:pPr>
            <a:r>
              <a:rPr lang="en-GB" altLang="en-US" sz="1800"/>
              <a:t>	– ideal for portable applications</a:t>
            </a:r>
          </a:p>
          <a:p>
            <a:pPr>
              <a:buFontTx/>
              <a:buNone/>
            </a:pPr>
            <a:r>
              <a:rPr lang="en-GB" altLang="en-US" sz="1800"/>
              <a:t>short learning time</a:t>
            </a:r>
            <a:br>
              <a:rPr lang="en-GB" altLang="en-US" sz="1800"/>
            </a:br>
            <a:r>
              <a:rPr lang="en-GB" altLang="en-US" sz="1800"/>
              <a:t>–  keypresses reflect letter shape</a:t>
            </a:r>
          </a:p>
          <a:p>
            <a:pPr>
              <a:buFontTx/>
              <a:buNone/>
            </a:pPr>
            <a:r>
              <a:rPr lang="en-GB" altLang="en-US" sz="1800"/>
              <a:t>fast</a:t>
            </a:r>
          </a:p>
          <a:p>
            <a:pPr>
              <a:buFontTx/>
              <a:buNone/>
            </a:pPr>
            <a:r>
              <a:rPr lang="en-GB" altLang="en-US" sz="1800"/>
              <a:t>	–  once you have trained</a:t>
            </a:r>
          </a:p>
          <a:p>
            <a:pPr>
              <a:buFontTx/>
              <a:buNone/>
            </a:pPr>
            <a:endParaRPr lang="en-GB" altLang="en-US" sz="1800"/>
          </a:p>
          <a:p>
            <a:pPr>
              <a:buFontTx/>
              <a:buNone/>
            </a:pPr>
            <a:endParaRPr lang="en-GB" altLang="en-US" sz="1800"/>
          </a:p>
          <a:p>
            <a:pPr>
              <a:buFontTx/>
              <a:buNone/>
            </a:pPr>
            <a:r>
              <a:rPr lang="en-GB" altLang="en-US" sz="1800"/>
              <a:t>BUT - social resistance, plus fatigue after extended use</a:t>
            </a:r>
          </a:p>
          <a:p>
            <a:pPr>
              <a:buFontTx/>
              <a:buNone/>
            </a:pPr>
            <a:r>
              <a:rPr lang="en-GB" altLang="en-US" sz="1800"/>
              <a:t>NEW – niche market for some wearables</a:t>
            </a:r>
          </a:p>
        </p:txBody>
      </p:sp>
      <p:pic>
        <p:nvPicPr>
          <p:cNvPr id="5" name="Picture 2" descr="File:Septambic key number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762000"/>
            <a:ext cx="3962400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2526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phone pad and T9 entry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tabLst>
                <a:tab pos="1816100" algn="l"/>
              </a:tabLst>
            </a:pPr>
            <a:r>
              <a:rPr lang="en-GB" altLang="en-US" sz="2000"/>
              <a:t>use numeric keys with</a:t>
            </a:r>
            <a:br>
              <a:rPr lang="en-GB" altLang="en-US" sz="2000"/>
            </a:br>
            <a:r>
              <a:rPr lang="en-GB" altLang="en-US" sz="2000"/>
              <a:t>multiple presses</a:t>
            </a:r>
          </a:p>
          <a:p>
            <a:pPr lvl="1">
              <a:lnSpc>
                <a:spcPct val="90000"/>
              </a:lnSpc>
              <a:buFontTx/>
              <a:buNone/>
              <a:tabLst>
                <a:tab pos="1816100" algn="l"/>
              </a:tabLst>
            </a:pPr>
            <a:r>
              <a:rPr lang="en-GB" altLang="en-US" sz="1600"/>
              <a:t>2 – a b c	6 - m n o</a:t>
            </a:r>
          </a:p>
          <a:p>
            <a:pPr lvl="1">
              <a:lnSpc>
                <a:spcPct val="90000"/>
              </a:lnSpc>
              <a:buFontTx/>
              <a:buNone/>
              <a:tabLst>
                <a:tab pos="1816100" algn="l"/>
              </a:tabLst>
            </a:pPr>
            <a:r>
              <a:rPr lang="en-GB" altLang="en-US" sz="1600"/>
              <a:t>3 - d e f	7 - p q r s</a:t>
            </a:r>
          </a:p>
          <a:p>
            <a:pPr lvl="1">
              <a:lnSpc>
                <a:spcPct val="90000"/>
              </a:lnSpc>
              <a:buFontTx/>
              <a:buNone/>
              <a:tabLst>
                <a:tab pos="1816100" algn="l"/>
              </a:tabLst>
            </a:pPr>
            <a:r>
              <a:rPr lang="en-GB" altLang="en-US" sz="1600"/>
              <a:t>4 - g h i	8 - t u v</a:t>
            </a:r>
          </a:p>
          <a:p>
            <a:pPr lvl="1">
              <a:lnSpc>
                <a:spcPct val="90000"/>
              </a:lnSpc>
              <a:buFontTx/>
              <a:buNone/>
              <a:tabLst>
                <a:tab pos="1816100" algn="l"/>
              </a:tabLst>
            </a:pPr>
            <a:r>
              <a:rPr lang="en-GB" altLang="en-US" sz="1600"/>
              <a:t>5 - j k l	9 - w x y z</a:t>
            </a:r>
          </a:p>
          <a:p>
            <a:pPr>
              <a:lnSpc>
                <a:spcPct val="90000"/>
              </a:lnSpc>
              <a:buFontTx/>
              <a:buChar char=" "/>
              <a:tabLst>
                <a:tab pos="1816100" algn="l"/>
              </a:tabLst>
            </a:pPr>
            <a:r>
              <a:rPr lang="en-GB" altLang="en-US" sz="1800"/>
              <a:t>hello = 4433555[</a:t>
            </a:r>
            <a:r>
              <a:rPr lang="en-GB" altLang="en-US" sz="1600"/>
              <a:t>pause</a:t>
            </a:r>
            <a:r>
              <a:rPr lang="en-GB" altLang="en-US" sz="1800"/>
              <a:t>]555666</a:t>
            </a:r>
            <a:endParaRPr lang="en-GB" altLang="en-US" sz="2000"/>
          </a:p>
          <a:p>
            <a:pPr>
              <a:lnSpc>
                <a:spcPct val="90000"/>
              </a:lnSpc>
              <a:buFontTx/>
              <a:buChar char=" "/>
              <a:tabLst>
                <a:tab pos="1816100" algn="l"/>
              </a:tabLst>
            </a:pPr>
            <a:r>
              <a:rPr lang="en-GB" altLang="en-US" sz="2000"/>
              <a:t>surprisingly fast!</a:t>
            </a:r>
          </a:p>
          <a:p>
            <a:pPr>
              <a:lnSpc>
                <a:spcPct val="90000"/>
              </a:lnSpc>
              <a:tabLst>
                <a:tab pos="1816100" algn="l"/>
              </a:tabLst>
            </a:pPr>
            <a:endParaRPr lang="en-GB" altLang="en-US" sz="900"/>
          </a:p>
          <a:p>
            <a:pPr>
              <a:lnSpc>
                <a:spcPct val="90000"/>
              </a:lnSpc>
              <a:tabLst>
                <a:tab pos="1816100" algn="l"/>
              </a:tabLst>
            </a:pPr>
            <a:r>
              <a:rPr lang="en-GB" altLang="en-US" sz="2000"/>
              <a:t>T9 predictive entry</a:t>
            </a:r>
          </a:p>
          <a:p>
            <a:pPr lvl="1">
              <a:lnSpc>
                <a:spcPct val="90000"/>
              </a:lnSpc>
              <a:tabLst>
                <a:tab pos="1816100" algn="l"/>
              </a:tabLst>
            </a:pPr>
            <a:r>
              <a:rPr lang="en-GB" altLang="en-US" sz="1800"/>
              <a:t>type as if single key for each letter</a:t>
            </a:r>
          </a:p>
          <a:p>
            <a:pPr lvl="1">
              <a:lnSpc>
                <a:spcPct val="90000"/>
              </a:lnSpc>
              <a:tabLst>
                <a:tab pos="1816100" algn="l"/>
              </a:tabLst>
            </a:pPr>
            <a:r>
              <a:rPr lang="en-GB" altLang="en-US" sz="1800"/>
              <a:t>use dictionary to ‘guess’ the right word</a:t>
            </a:r>
          </a:p>
          <a:p>
            <a:pPr lvl="1">
              <a:lnSpc>
                <a:spcPct val="90000"/>
              </a:lnSpc>
              <a:tabLst>
                <a:tab pos="1816100" algn="l"/>
              </a:tabLst>
            </a:pPr>
            <a:r>
              <a:rPr lang="en-GB" altLang="en-US" sz="1800"/>
              <a:t>hello = 43556 …</a:t>
            </a:r>
          </a:p>
          <a:p>
            <a:pPr lvl="1">
              <a:lnSpc>
                <a:spcPct val="90000"/>
              </a:lnSpc>
              <a:tabLst>
                <a:tab pos="1816100" algn="l"/>
              </a:tabLst>
            </a:pPr>
            <a:r>
              <a:rPr lang="en-GB" altLang="en-US" sz="1800"/>
              <a:t>but 26 -&gt; menu ‘am’ or ‘an’</a:t>
            </a:r>
          </a:p>
        </p:txBody>
      </p:sp>
      <p:pic>
        <p:nvPicPr>
          <p:cNvPr id="62468" name="Picture 4" descr="phone-keys.jpg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4525" y="1676400"/>
            <a:ext cx="279717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8852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Handwriting recognition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Text can be input into the computer, using a pen and a digesting tablet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natural interaction</a:t>
            </a:r>
          </a:p>
          <a:p>
            <a:pPr>
              <a:lnSpc>
                <a:spcPct val="90000"/>
              </a:lnSpc>
            </a:pPr>
            <a:endParaRPr lang="en-GB" altLang="en-US" sz="1200"/>
          </a:p>
          <a:p>
            <a:pPr>
              <a:lnSpc>
                <a:spcPct val="90000"/>
              </a:lnSpc>
            </a:pPr>
            <a:r>
              <a:rPr lang="en-GB" altLang="en-US" sz="2400"/>
              <a:t>Technical problems: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capturing all useful information - stroke path, pressure, etc. in a natural manner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segmenting joined up writing into individual letters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interpreting individual letters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coping with different styles of handwriting</a:t>
            </a:r>
          </a:p>
          <a:p>
            <a:pPr>
              <a:lnSpc>
                <a:spcPct val="90000"/>
              </a:lnSpc>
            </a:pPr>
            <a:endParaRPr lang="en-GB" altLang="en-US" sz="1200"/>
          </a:p>
          <a:p>
            <a:pPr>
              <a:lnSpc>
                <a:spcPct val="90000"/>
              </a:lnSpc>
            </a:pPr>
            <a:r>
              <a:rPr lang="en-GB" altLang="en-US" sz="2400"/>
              <a:t>Used in PDAs, and tablet computers …</a:t>
            </a:r>
            <a:br>
              <a:rPr lang="en-GB" altLang="en-US" sz="2400"/>
            </a:br>
            <a:r>
              <a:rPr lang="en-GB" altLang="en-US" sz="2400"/>
              <a:t>… leave the keyboard on the desk! </a:t>
            </a:r>
          </a:p>
        </p:txBody>
      </p:sp>
    </p:spTree>
    <p:extLst>
      <p:ext uri="{BB962C8B-B14F-4D97-AF65-F5344CB8AC3E}">
        <p14:creationId xmlns:p14="http://schemas.microsoft.com/office/powerpoint/2010/main" xmlns="" val="918660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Speech recognition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400"/>
              <a:t>Improving rapidly</a:t>
            </a:r>
          </a:p>
          <a:p>
            <a:endParaRPr lang="en-GB" altLang="en-US" sz="1000"/>
          </a:p>
          <a:p>
            <a:r>
              <a:rPr lang="en-GB" altLang="en-US" sz="2400"/>
              <a:t>Most successful when:</a:t>
            </a:r>
          </a:p>
          <a:p>
            <a:pPr lvl="1"/>
            <a:r>
              <a:rPr lang="en-GB" altLang="en-US" sz="2000"/>
              <a:t>single user – initial training and learns peculiarities</a:t>
            </a:r>
          </a:p>
          <a:p>
            <a:pPr lvl="1"/>
            <a:r>
              <a:rPr lang="en-GB" altLang="en-US" sz="2000"/>
              <a:t>limited vocabulary systems</a:t>
            </a:r>
          </a:p>
          <a:p>
            <a:endParaRPr lang="en-GB" altLang="en-US" sz="1000"/>
          </a:p>
          <a:p>
            <a:r>
              <a:rPr lang="en-GB" altLang="en-US" sz="2400"/>
              <a:t>Problems with</a:t>
            </a:r>
          </a:p>
          <a:p>
            <a:pPr lvl="1"/>
            <a:r>
              <a:rPr lang="en-GB" altLang="en-US" sz="2000"/>
              <a:t>external noise interfering</a:t>
            </a:r>
          </a:p>
          <a:p>
            <a:pPr lvl="1"/>
            <a:r>
              <a:rPr lang="en-GB" altLang="en-US" sz="2000"/>
              <a:t>imprecision of pronunciation</a:t>
            </a:r>
          </a:p>
          <a:p>
            <a:pPr lvl="1"/>
            <a:r>
              <a:rPr lang="en-GB" altLang="en-US" sz="2000"/>
              <a:t>large vocabularies</a:t>
            </a:r>
          </a:p>
          <a:p>
            <a:pPr lvl="1"/>
            <a:r>
              <a:rPr lang="en-GB" altLang="en-US" sz="2000"/>
              <a:t>different speakers</a:t>
            </a:r>
          </a:p>
        </p:txBody>
      </p:sp>
    </p:spTree>
    <p:extLst>
      <p:ext uri="{BB962C8B-B14F-4D97-AF65-F5344CB8AC3E}">
        <p14:creationId xmlns:p14="http://schemas.microsoft.com/office/powerpoint/2010/main" xmlns="" val="358531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Numeric keypads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038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/>
              <a:t>for entering numbers quickly: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calculator, PC keyboard</a:t>
            </a:r>
          </a:p>
          <a:p>
            <a:pPr>
              <a:lnSpc>
                <a:spcPct val="90000"/>
              </a:lnSpc>
            </a:pPr>
            <a:r>
              <a:rPr lang="en-GB" altLang="en-US"/>
              <a:t>for telephones</a:t>
            </a:r>
          </a:p>
          <a:p>
            <a:pPr>
              <a:lnSpc>
                <a:spcPct val="90000"/>
              </a:lnSpc>
            </a:pPr>
            <a:endParaRPr lang="en-GB" altLang="en-US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/>
              <a:t>not the same!!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/>
              <a:t>ATM like phone</a:t>
            </a:r>
          </a:p>
          <a:p>
            <a:pPr>
              <a:lnSpc>
                <a:spcPct val="90000"/>
              </a:lnSpc>
            </a:pPr>
            <a:endParaRPr lang="en-GB" altLang="en-US"/>
          </a:p>
        </p:txBody>
      </p:sp>
      <p:pic>
        <p:nvPicPr>
          <p:cNvPr id="132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2101" name="Group 5"/>
          <p:cNvGrpSpPr>
            <a:grpSpLocks/>
          </p:cNvGrpSpPr>
          <p:nvPr/>
        </p:nvGrpSpPr>
        <p:grpSpPr bwMode="auto">
          <a:xfrm>
            <a:off x="4495800" y="3200400"/>
            <a:ext cx="1828800" cy="2362200"/>
            <a:chOff x="2688" y="2592"/>
            <a:chExt cx="1152" cy="1488"/>
          </a:xfrm>
        </p:grpSpPr>
        <p:sp>
          <p:nvSpPr>
            <p:cNvPr id="132102" name="Rectangle 6"/>
            <p:cNvSpPr>
              <a:spLocks noChangeArrowheads="1"/>
            </p:cNvSpPr>
            <p:nvPr/>
          </p:nvSpPr>
          <p:spPr bwMode="auto">
            <a:xfrm>
              <a:off x="2688" y="2592"/>
              <a:ext cx="1152" cy="1488"/>
            </a:xfrm>
            <a:prstGeom prst="rect">
              <a:avLst/>
            </a:prstGeom>
            <a:solidFill>
              <a:srgbClr val="D77A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03" name="AutoShape 7"/>
            <p:cNvSpPr>
              <a:spLocks noChangeArrowheads="1"/>
            </p:cNvSpPr>
            <p:nvPr/>
          </p:nvSpPr>
          <p:spPr bwMode="auto">
            <a:xfrm>
              <a:off x="2784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4</a:t>
              </a:r>
            </a:p>
          </p:txBody>
        </p:sp>
        <p:sp>
          <p:nvSpPr>
            <p:cNvPr id="132104" name="AutoShape 8"/>
            <p:cNvSpPr>
              <a:spLocks noChangeArrowheads="1"/>
            </p:cNvSpPr>
            <p:nvPr/>
          </p:nvSpPr>
          <p:spPr bwMode="auto">
            <a:xfrm>
              <a:off x="3120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5</a:t>
              </a:r>
            </a:p>
          </p:txBody>
        </p:sp>
        <p:sp>
          <p:nvSpPr>
            <p:cNvPr id="132105" name="AutoShape 9"/>
            <p:cNvSpPr>
              <a:spLocks noChangeArrowheads="1"/>
            </p:cNvSpPr>
            <p:nvPr/>
          </p:nvSpPr>
          <p:spPr bwMode="auto">
            <a:xfrm>
              <a:off x="3456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6</a:t>
              </a:r>
            </a:p>
          </p:txBody>
        </p:sp>
        <p:sp>
          <p:nvSpPr>
            <p:cNvPr id="132106" name="AutoShape 10"/>
            <p:cNvSpPr>
              <a:spLocks noChangeArrowheads="1"/>
            </p:cNvSpPr>
            <p:nvPr/>
          </p:nvSpPr>
          <p:spPr bwMode="auto">
            <a:xfrm>
              <a:off x="2784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7</a:t>
              </a:r>
            </a:p>
          </p:txBody>
        </p:sp>
        <p:sp>
          <p:nvSpPr>
            <p:cNvPr id="132107" name="AutoShape 11"/>
            <p:cNvSpPr>
              <a:spLocks noChangeArrowheads="1"/>
            </p:cNvSpPr>
            <p:nvPr/>
          </p:nvSpPr>
          <p:spPr bwMode="auto">
            <a:xfrm>
              <a:off x="3120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8</a:t>
              </a:r>
            </a:p>
          </p:txBody>
        </p:sp>
        <p:sp>
          <p:nvSpPr>
            <p:cNvPr id="132108" name="AutoShape 12"/>
            <p:cNvSpPr>
              <a:spLocks noChangeArrowheads="1"/>
            </p:cNvSpPr>
            <p:nvPr/>
          </p:nvSpPr>
          <p:spPr bwMode="auto">
            <a:xfrm>
              <a:off x="3456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9</a:t>
              </a:r>
            </a:p>
          </p:txBody>
        </p:sp>
        <p:sp>
          <p:nvSpPr>
            <p:cNvPr id="132109" name="AutoShape 13"/>
            <p:cNvSpPr>
              <a:spLocks noChangeArrowheads="1"/>
            </p:cNvSpPr>
            <p:nvPr/>
          </p:nvSpPr>
          <p:spPr bwMode="auto">
            <a:xfrm>
              <a:off x="2784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sz="5400" b="1" baseline="-10000">
                  <a:latin typeface="Arial" charset="0"/>
                </a:rPr>
                <a:t>*</a:t>
              </a:r>
              <a:endParaRPr lang="en-GB" altLang="en-US" b="1">
                <a:latin typeface="Arial" charset="0"/>
              </a:endParaRPr>
            </a:p>
          </p:txBody>
        </p:sp>
        <p:sp>
          <p:nvSpPr>
            <p:cNvPr id="132110" name="AutoShape 14"/>
            <p:cNvSpPr>
              <a:spLocks noChangeArrowheads="1"/>
            </p:cNvSpPr>
            <p:nvPr/>
          </p:nvSpPr>
          <p:spPr bwMode="auto">
            <a:xfrm>
              <a:off x="3120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0</a:t>
              </a:r>
            </a:p>
          </p:txBody>
        </p:sp>
        <p:sp>
          <p:nvSpPr>
            <p:cNvPr id="132111" name="AutoShape 15"/>
            <p:cNvSpPr>
              <a:spLocks noChangeArrowheads="1"/>
            </p:cNvSpPr>
            <p:nvPr/>
          </p:nvSpPr>
          <p:spPr bwMode="auto">
            <a:xfrm>
              <a:off x="3456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#</a:t>
              </a:r>
            </a:p>
          </p:txBody>
        </p:sp>
        <p:sp>
          <p:nvSpPr>
            <p:cNvPr id="132112" name="AutoShape 16"/>
            <p:cNvSpPr>
              <a:spLocks noChangeArrowheads="1"/>
            </p:cNvSpPr>
            <p:nvPr/>
          </p:nvSpPr>
          <p:spPr bwMode="auto">
            <a:xfrm>
              <a:off x="2784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1</a:t>
              </a:r>
            </a:p>
          </p:txBody>
        </p:sp>
        <p:sp>
          <p:nvSpPr>
            <p:cNvPr id="132113" name="AutoShape 17"/>
            <p:cNvSpPr>
              <a:spLocks noChangeArrowheads="1"/>
            </p:cNvSpPr>
            <p:nvPr/>
          </p:nvSpPr>
          <p:spPr bwMode="auto">
            <a:xfrm>
              <a:off x="3120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2</a:t>
              </a:r>
            </a:p>
          </p:txBody>
        </p:sp>
        <p:sp>
          <p:nvSpPr>
            <p:cNvPr id="132114" name="AutoShape 18"/>
            <p:cNvSpPr>
              <a:spLocks noChangeArrowheads="1"/>
            </p:cNvSpPr>
            <p:nvPr/>
          </p:nvSpPr>
          <p:spPr bwMode="auto">
            <a:xfrm>
              <a:off x="3456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3</a:t>
              </a:r>
            </a:p>
          </p:txBody>
        </p:sp>
      </p:grpSp>
      <p:grpSp>
        <p:nvGrpSpPr>
          <p:cNvPr id="132115" name="Group 19"/>
          <p:cNvGrpSpPr>
            <a:grpSpLocks/>
          </p:cNvGrpSpPr>
          <p:nvPr/>
        </p:nvGrpSpPr>
        <p:grpSpPr bwMode="auto">
          <a:xfrm>
            <a:off x="6705600" y="3200400"/>
            <a:ext cx="1828800" cy="2362200"/>
            <a:chOff x="4080" y="2592"/>
            <a:chExt cx="1152" cy="1488"/>
          </a:xfrm>
        </p:grpSpPr>
        <p:sp>
          <p:nvSpPr>
            <p:cNvPr id="132116" name="Rectangle 20"/>
            <p:cNvSpPr>
              <a:spLocks noChangeArrowheads="1"/>
            </p:cNvSpPr>
            <p:nvPr/>
          </p:nvSpPr>
          <p:spPr bwMode="auto">
            <a:xfrm>
              <a:off x="4080" y="2592"/>
              <a:ext cx="1152" cy="1488"/>
            </a:xfrm>
            <a:prstGeom prst="rect">
              <a:avLst/>
            </a:prstGeom>
            <a:solidFill>
              <a:srgbClr val="D77A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2117" name="AutoShape 21"/>
            <p:cNvSpPr>
              <a:spLocks noChangeArrowheads="1"/>
            </p:cNvSpPr>
            <p:nvPr/>
          </p:nvSpPr>
          <p:spPr bwMode="auto">
            <a:xfrm>
              <a:off x="4176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4</a:t>
              </a:r>
            </a:p>
          </p:txBody>
        </p:sp>
        <p:sp>
          <p:nvSpPr>
            <p:cNvPr id="132118" name="AutoShape 22"/>
            <p:cNvSpPr>
              <a:spLocks noChangeArrowheads="1"/>
            </p:cNvSpPr>
            <p:nvPr/>
          </p:nvSpPr>
          <p:spPr bwMode="auto">
            <a:xfrm>
              <a:off x="4512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5</a:t>
              </a:r>
            </a:p>
          </p:txBody>
        </p:sp>
        <p:sp>
          <p:nvSpPr>
            <p:cNvPr id="132119" name="AutoShape 23"/>
            <p:cNvSpPr>
              <a:spLocks noChangeArrowheads="1"/>
            </p:cNvSpPr>
            <p:nvPr/>
          </p:nvSpPr>
          <p:spPr bwMode="auto">
            <a:xfrm>
              <a:off x="4848" y="3024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6</a:t>
              </a:r>
            </a:p>
          </p:txBody>
        </p:sp>
        <p:sp>
          <p:nvSpPr>
            <p:cNvPr id="132120" name="AutoShape 24"/>
            <p:cNvSpPr>
              <a:spLocks noChangeArrowheads="1"/>
            </p:cNvSpPr>
            <p:nvPr/>
          </p:nvSpPr>
          <p:spPr bwMode="auto">
            <a:xfrm>
              <a:off x="4176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1</a:t>
              </a:r>
            </a:p>
          </p:txBody>
        </p:sp>
        <p:sp>
          <p:nvSpPr>
            <p:cNvPr id="132121" name="AutoShape 25"/>
            <p:cNvSpPr>
              <a:spLocks noChangeArrowheads="1"/>
            </p:cNvSpPr>
            <p:nvPr/>
          </p:nvSpPr>
          <p:spPr bwMode="auto">
            <a:xfrm>
              <a:off x="4512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2</a:t>
              </a:r>
            </a:p>
          </p:txBody>
        </p:sp>
        <p:sp>
          <p:nvSpPr>
            <p:cNvPr id="132122" name="AutoShape 26"/>
            <p:cNvSpPr>
              <a:spLocks noChangeArrowheads="1"/>
            </p:cNvSpPr>
            <p:nvPr/>
          </p:nvSpPr>
          <p:spPr bwMode="auto">
            <a:xfrm>
              <a:off x="4848" y="3360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3</a:t>
              </a:r>
            </a:p>
          </p:txBody>
        </p:sp>
        <p:sp>
          <p:nvSpPr>
            <p:cNvPr id="132123" name="AutoShape 27"/>
            <p:cNvSpPr>
              <a:spLocks noChangeArrowheads="1"/>
            </p:cNvSpPr>
            <p:nvPr/>
          </p:nvSpPr>
          <p:spPr bwMode="auto">
            <a:xfrm>
              <a:off x="4176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0</a:t>
              </a:r>
            </a:p>
          </p:txBody>
        </p:sp>
        <p:sp>
          <p:nvSpPr>
            <p:cNvPr id="132124" name="AutoShape 28"/>
            <p:cNvSpPr>
              <a:spLocks noChangeArrowheads="1"/>
            </p:cNvSpPr>
            <p:nvPr/>
          </p:nvSpPr>
          <p:spPr bwMode="auto">
            <a:xfrm>
              <a:off x="4512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sz="4000" b="1" baseline="20000">
                  <a:latin typeface="Arial" charset="0"/>
                </a:rPr>
                <a:t>.</a:t>
              </a:r>
              <a:endParaRPr lang="en-GB" altLang="en-US" b="1">
                <a:latin typeface="Arial" charset="0"/>
              </a:endParaRPr>
            </a:p>
          </p:txBody>
        </p:sp>
        <p:sp>
          <p:nvSpPr>
            <p:cNvPr id="132125" name="AutoShape 29"/>
            <p:cNvSpPr>
              <a:spLocks noChangeArrowheads="1"/>
            </p:cNvSpPr>
            <p:nvPr/>
          </p:nvSpPr>
          <p:spPr bwMode="auto">
            <a:xfrm>
              <a:off x="4848" y="3696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=</a:t>
              </a:r>
            </a:p>
          </p:txBody>
        </p:sp>
        <p:sp>
          <p:nvSpPr>
            <p:cNvPr id="132126" name="AutoShape 30"/>
            <p:cNvSpPr>
              <a:spLocks noChangeArrowheads="1"/>
            </p:cNvSpPr>
            <p:nvPr/>
          </p:nvSpPr>
          <p:spPr bwMode="auto">
            <a:xfrm>
              <a:off x="4176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7</a:t>
              </a:r>
            </a:p>
          </p:txBody>
        </p:sp>
        <p:sp>
          <p:nvSpPr>
            <p:cNvPr id="132127" name="AutoShape 31"/>
            <p:cNvSpPr>
              <a:spLocks noChangeArrowheads="1"/>
            </p:cNvSpPr>
            <p:nvPr/>
          </p:nvSpPr>
          <p:spPr bwMode="auto">
            <a:xfrm>
              <a:off x="4512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8</a:t>
              </a:r>
            </a:p>
          </p:txBody>
        </p:sp>
        <p:sp>
          <p:nvSpPr>
            <p:cNvPr id="132128" name="AutoShape 32"/>
            <p:cNvSpPr>
              <a:spLocks noChangeArrowheads="1"/>
            </p:cNvSpPr>
            <p:nvPr/>
          </p:nvSpPr>
          <p:spPr bwMode="auto">
            <a:xfrm>
              <a:off x="4848" y="2688"/>
              <a:ext cx="288" cy="288"/>
            </a:xfrm>
            <a:prstGeom prst="bevel">
              <a:avLst>
                <a:gd name="adj" fmla="val 12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GB" altLang="en-US" b="1">
                  <a:latin typeface="Arial" charset="0"/>
                </a:rPr>
                <a:t>9</a:t>
              </a:r>
            </a:p>
          </p:txBody>
        </p:sp>
      </p:grpSp>
      <p:sp>
        <p:nvSpPr>
          <p:cNvPr id="132129" name="Text Box 33"/>
          <p:cNvSpPr txBox="1">
            <a:spLocks noChangeArrowheads="1"/>
          </p:cNvSpPr>
          <p:nvPr/>
        </p:nvSpPr>
        <p:spPr bwMode="auto">
          <a:xfrm>
            <a:off x="4572000" y="5638800"/>
            <a:ext cx="16954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latin typeface="Verdana" charset="0"/>
              </a:rPr>
              <a:t>telephone</a:t>
            </a:r>
          </a:p>
        </p:txBody>
      </p:sp>
      <p:sp>
        <p:nvSpPr>
          <p:cNvPr id="132130" name="Text Box 34"/>
          <p:cNvSpPr txBox="1">
            <a:spLocks noChangeArrowheads="1"/>
          </p:cNvSpPr>
          <p:nvPr/>
        </p:nvSpPr>
        <p:spPr bwMode="auto">
          <a:xfrm>
            <a:off x="6792913" y="5638800"/>
            <a:ext cx="166528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latin typeface="Verdana" charset="0"/>
              </a:rPr>
              <a:t>calculator</a:t>
            </a:r>
          </a:p>
        </p:txBody>
      </p:sp>
    </p:spTree>
    <p:extLst>
      <p:ext uri="{BB962C8B-B14F-4D97-AF65-F5344CB8AC3E}">
        <p14:creationId xmlns:p14="http://schemas.microsoft.com/office/powerpoint/2010/main" xmlns="" val="349600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/>
            <a:r>
              <a:rPr lang="en-GB" altLang="en-US"/>
              <a:t>positioning, pointing and drawing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mouse, touchpad</a:t>
            </a:r>
            <a:br>
              <a:rPr lang="en-GB" altLang="en-US"/>
            </a:br>
            <a:r>
              <a:rPr lang="en-GB" altLang="en-US"/>
              <a:t>trackballs, joysticks etc.</a:t>
            </a:r>
            <a:br>
              <a:rPr lang="en-GB" altLang="en-US"/>
            </a:br>
            <a:r>
              <a:rPr lang="en-GB" altLang="en-US"/>
              <a:t>touch screens, tablets</a:t>
            </a:r>
            <a:br>
              <a:rPr lang="en-GB" altLang="en-US"/>
            </a:br>
            <a:r>
              <a:rPr lang="en-GB" altLang="en-US"/>
              <a:t>eyegaze, cursors</a:t>
            </a:r>
          </a:p>
        </p:txBody>
      </p:sp>
    </p:spTree>
    <p:extLst>
      <p:ext uri="{BB962C8B-B14F-4D97-AF65-F5344CB8AC3E}">
        <p14:creationId xmlns:p14="http://schemas.microsoft.com/office/powerpoint/2010/main" xmlns="" val="271811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the Mouse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/>
              <a:t>Handheld pointing device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very common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easy to use</a:t>
            </a:r>
          </a:p>
          <a:p>
            <a:pPr lvl="1">
              <a:lnSpc>
                <a:spcPct val="90000"/>
              </a:lnSpc>
            </a:pPr>
            <a:endParaRPr lang="en-GB" altLang="en-US" dirty="0"/>
          </a:p>
          <a:p>
            <a:pPr>
              <a:lnSpc>
                <a:spcPct val="90000"/>
              </a:lnSpc>
            </a:pPr>
            <a:r>
              <a:rPr lang="en-GB" altLang="en-US" dirty="0"/>
              <a:t>Two characteristics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planar movement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buttons</a:t>
            </a:r>
          </a:p>
          <a:p>
            <a:pPr marL="952500" lvl="2" indent="0">
              <a:lnSpc>
                <a:spcPct val="90000"/>
              </a:lnSpc>
              <a:buFontTx/>
              <a:buNone/>
            </a:pPr>
            <a:r>
              <a:rPr lang="en-GB" altLang="en-US" dirty="0"/>
              <a:t>(usually from 1 to 3 buttons on top, used for making a selection, indicating an option, or to initiate drawing etc.)</a:t>
            </a:r>
          </a:p>
        </p:txBody>
      </p:sp>
      <p:pic>
        <p:nvPicPr>
          <p:cNvPr id="4104" name="Picture 8" descr="C:\Users\Sajjad Mohsin\AppData\Local\Microsoft\Windows\Temporary Internet Files\Content.IE5\JHJCXY3C\MC90029759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828799"/>
            <a:ext cx="3246252" cy="2236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4933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the mouse (ctd)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000"/>
              <a:t>Mouse located on desktop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requires physical space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no arm fatigue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2000"/>
          </a:p>
          <a:p>
            <a:pPr>
              <a:lnSpc>
                <a:spcPct val="90000"/>
              </a:lnSpc>
              <a:buFontTx/>
              <a:buNone/>
            </a:pPr>
            <a:endParaRPr lang="en-GB" altLang="en-US" sz="20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1800"/>
              <a:t>Relative movement only is detectable.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1800"/>
              <a:t>Movement of mouse moves screen cursor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1800"/>
              <a:t>Screen cursor oriented in (x, y) plane,</a:t>
            </a:r>
            <a:br>
              <a:rPr lang="en-GB" altLang="en-US" sz="1800"/>
            </a:br>
            <a:r>
              <a:rPr lang="en-GB" altLang="en-US" sz="1800"/>
              <a:t>mouse movement in (x, z) plane …</a:t>
            </a:r>
          </a:p>
          <a:p>
            <a:pPr>
              <a:lnSpc>
                <a:spcPct val="90000"/>
              </a:lnSpc>
            </a:pPr>
            <a:endParaRPr lang="en-GB" altLang="en-US" sz="700"/>
          </a:p>
          <a:p>
            <a:pPr>
              <a:lnSpc>
                <a:spcPct val="90000"/>
              </a:lnSpc>
              <a:buFontTx/>
              <a:buNone/>
            </a:pPr>
            <a:r>
              <a:rPr lang="en-GB" altLang="en-US" sz="1800"/>
              <a:t>… an </a:t>
            </a:r>
            <a:r>
              <a:rPr lang="en-GB" altLang="en-US" sz="1800" i="1"/>
              <a:t>indirect</a:t>
            </a:r>
            <a:r>
              <a:rPr lang="en-GB" altLang="en-US" sz="1800"/>
              <a:t> manipulation device.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device itself doesn’t obscure screen, is accurate and fast.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hand-eye coordination problems for novice users</a:t>
            </a:r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5715000" y="1905000"/>
          <a:ext cx="3124200" cy="2362200"/>
        </p:xfrm>
        <a:graphic>
          <a:graphicData uri="http://schemas.openxmlformats.org/presentationml/2006/ole">
            <p:oleObj spid="_x0000_s5130" name="Picture" r:id="rId3" imgW="2343150" imgH="1771650" progId="Word.Picture.8">
              <p:embed/>
            </p:oleObj>
          </a:graphicData>
        </a:graphic>
      </p:graphicFrame>
      <p:pic>
        <p:nvPicPr>
          <p:cNvPr id="5124" name="Picture 4" descr="C:\Users\Sajjad Mohsin\AppData\Local\Microsoft\Windows\Temporary Internet Files\Content.IE5\QQVO932V\MC900432646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23078" y="228600"/>
            <a:ext cx="1692036" cy="169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445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How does it work?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867400" cy="4495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 sz="2000" dirty="0"/>
              <a:t>Two methods for detecting motion</a:t>
            </a:r>
          </a:p>
          <a:p>
            <a:pPr>
              <a:lnSpc>
                <a:spcPct val="90000"/>
              </a:lnSpc>
            </a:pPr>
            <a:endParaRPr lang="en-GB" altLang="en-US" sz="1200" dirty="0"/>
          </a:p>
          <a:p>
            <a:pPr>
              <a:lnSpc>
                <a:spcPct val="90000"/>
              </a:lnSpc>
            </a:pPr>
            <a:r>
              <a:rPr lang="en-GB" altLang="en-US" sz="2000" dirty="0"/>
              <a:t>Mechanical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Ball on underside of mouse turns as mouse is moved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Rotates orthogonal potentiometers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Can be used on almost any flat surface</a:t>
            </a:r>
          </a:p>
          <a:p>
            <a:pPr>
              <a:lnSpc>
                <a:spcPct val="90000"/>
              </a:lnSpc>
            </a:pPr>
            <a:endParaRPr lang="en-GB" altLang="en-US" sz="1200" dirty="0"/>
          </a:p>
          <a:p>
            <a:pPr>
              <a:lnSpc>
                <a:spcPct val="90000"/>
              </a:lnSpc>
            </a:pPr>
            <a:r>
              <a:rPr lang="en-GB" altLang="en-US" sz="2000" dirty="0"/>
              <a:t>Optical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light emitting diode on underside of mouse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may use special grid-like pad or just on desk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less susceptible to dust and dirt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detects fluctuating alterations in reflected light intensity to calculate relative motion in (x, z) plane</a:t>
            </a:r>
          </a:p>
          <a:p>
            <a:pPr lvl="1">
              <a:lnSpc>
                <a:spcPct val="90000"/>
              </a:lnSpc>
            </a:pPr>
            <a:endParaRPr lang="en-GB" altLang="en-US" sz="1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3732" y="2847975"/>
            <a:ext cx="23907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52400"/>
            <a:ext cx="3081161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4762500"/>
            <a:ext cx="28956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061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Even by foot …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029200" cy="4495800"/>
          </a:xfrm>
        </p:spPr>
        <p:txBody>
          <a:bodyPr/>
          <a:lstStyle/>
          <a:p>
            <a:r>
              <a:rPr lang="en-GB" altLang="en-US" sz="2400" dirty="0"/>
              <a:t>some experiments with the </a:t>
            </a:r>
            <a:r>
              <a:rPr lang="en-GB" altLang="en-US" sz="2400" i="1" dirty="0" err="1"/>
              <a:t>footmouse</a:t>
            </a:r>
            <a:endParaRPr lang="en-GB" altLang="en-US" sz="2400" dirty="0"/>
          </a:p>
          <a:p>
            <a:pPr lvl="1"/>
            <a:r>
              <a:rPr lang="en-GB" altLang="en-US" sz="2000" dirty="0"/>
              <a:t>controlling mouse movement with feet …</a:t>
            </a:r>
          </a:p>
          <a:p>
            <a:pPr lvl="1"/>
            <a:r>
              <a:rPr lang="en-GB" altLang="en-US" sz="2000" dirty="0"/>
              <a:t>not very common :-)</a:t>
            </a:r>
          </a:p>
          <a:p>
            <a:endParaRPr lang="en-GB" altLang="en-US" sz="2400" dirty="0"/>
          </a:p>
          <a:p>
            <a:r>
              <a:rPr lang="en-GB" altLang="en-US" sz="2400" dirty="0"/>
              <a:t>but foot controls are common elsewhere:</a:t>
            </a:r>
          </a:p>
          <a:p>
            <a:pPr lvl="1"/>
            <a:r>
              <a:rPr lang="en-GB" altLang="en-US" sz="2000" dirty="0"/>
              <a:t>car pedals</a:t>
            </a:r>
          </a:p>
          <a:p>
            <a:pPr lvl="1"/>
            <a:r>
              <a:rPr lang="en-GB" altLang="en-US" sz="2000" dirty="0"/>
              <a:t>sewing machine speed control</a:t>
            </a:r>
          </a:p>
          <a:p>
            <a:pPr lvl="1"/>
            <a:r>
              <a:rPr lang="en-GB" altLang="en-US" sz="2000" dirty="0"/>
              <a:t>organ and piano pedals</a:t>
            </a:r>
          </a:p>
          <a:p>
            <a:endParaRPr lang="en-GB" altLang="en-US" sz="2400" dirty="0"/>
          </a:p>
        </p:txBody>
      </p:sp>
      <p:sp>
        <p:nvSpPr>
          <p:cNvPr id="2" name="AutoShape 2" descr="data:image/jpeg;base64,/9j/4AAQSkZJRgABAQAAAQABAAD/2wCEAAkGBxQTEhUUEhQWFhUXGBgaFhcYFxgeHhgaGBoYGBgaGBgYHCggGholHBcYITEhJSkrLi4uFx8zODQsNygtLiwBCgoKDg0OGhAQGiwkHyQsLCwtLCwsLCwsLCwsLCwsLCwsLSwsLCwsLCwsLCwsLCwsLCwsLCwsLCwsLCwsLCwsLP/AABEIAMABAAMBIgACEQEDEQH/xAAcAAABBQEBAQAAAAAAAAAAAAAEAQIDBQYHAAj/xABCEAABAgQDBQYEBAUCBAcAAAABAhEAAyExBEFRBRJhcYEGIpGhsfATMsHRI0Lh8QcUUmJyQ6IkM4KSFVNjc7LC0v/EABoBAAIDAQEAAAAAAAAAAAAAAAABAgMEBQb/xAApEQACAgEEAQQCAQUAAAAAAAAAAQIRAwQSITFRBRMiQWFx8RQVM5HR/9oADAMBAAIRAxEAPwBkrZcsV3XJzVU+JghOFGjaUgtCXhwl1iAwnZeJIO4rpx4c4vZQjOfDOcWuysW7pVf1H3EWRZBotd2FCYdKT9W5Q5aTwETsgNCYcJcPSvQPHlLJgsBDL4wjgRHMnpTcgdYEnbRFkh4LCmB9old6UcmmJ8TLP/1ivJp74Q/a05St18t5hzavGBJSmcF21Z7ax0NK/gZc6+Q6dId4gw5yggn94YpINUtGmykr8Sll0hNoF1EDQa6RLjaje0+sVnxQ6lPW0VS7LI9EkmU60jUh/GsaEyzSKHYxKpwOgNPIecXgx0tyy0kpLEAuxzBax+8YdQ7lRqwqo2OEoRBOlNaJRi0/3HpDFYk5IUfAfWKtkn9Fm5A01G77v9o5xtnCmVOUVAMtS1I6qc9aiOkLCj+QDmr9Igm4be+b4TaEb173iyOOSfQnNGE2Lj5iliWkhQYkg5NofvGm2bLfEICgxZRY8m+sWcrBpSGC0gaJQIJ2dhQZu/vFTd0PqpifAesXQxyckUznGmXSJdG1MSJFPMR5QqP2v784eFXPgY3mIrsXfrAiwwfQQbiQxpEZAtSgc++kRbJorsbOCJZWtgwc9LRznaG2XJ3akn5j9BHRdp7KOIllHdbMKUATpfjWMZiuwU9BqpW7ruP4EFoyZ90uujVh2rsb2YWopWokklXgwFvGLZWFeF2Zs9ElASOZJDEmLT4FA0YnF2X7kXQTErQ0Q8CKSwYX0hFBmahdxEwFLw4I1gAP2TjQreyNzoeMEL2ggZk8hFSJQhyRSJbiG0Mm7TV+VIHMvAi56y7qPSFBGfv39YXmOkKyVJDfhjQ8YcEtrDkJip2l2hkyqA76tE/VVhE8WKeR1FWRnOMO2GY6VQcD60gbDLcPvZgWObN1jK7R7Rz5tEn4YyCL0IIckV9ICR2tnyyaS5gDXlkOQ4/KoCl35R1Vpsmlx7sn2YvcjnlUDfqlVPeSXt3gM636QKJCwbHmG9RyjLy+2sxxvYeWbrBTMWh7apVcDyg//wAfC0JUqRnvMJiXL5AlApFS1MPJL2JeCwXKU7bimPAxWTMFunvZ5aHOmcV8ntvIlkpXIxCVDep3PzZHvh+cVe0e2zn8GSE37yzvF7vuhhnmTDlli+bHHE+jabKnSkzTKcCYUBZGRS7U4v6xWbFnlE/Fygw3ZoVYP396r/8ATGb7JTZn8yMVNcu4L/mCqU4AQX20nzJGMWZaikTEJJI4OD4Rk3re2aNnxo2BmqP5j0/SIJhb5j4n7xzSdNmLDqnTOAK1nyBaNd2K2nvIVLW29LbvNdJs51B9RE5ZaEsZc7wyIPKvpHgvgfAwXvPUV984VEoxX77H7aAVzCLJUTkKeHjF7gJG6kJfnxN/rAicON8f266l28B9IsZJYP79iN2mtrczJnpOkEpFg+Ue3Mh+1vGFloqPTwj00sI0Nmeitm3pzhs0sljcl+nv0MOQXJe+WdRf60gLFqJS5DEtTQaPFc5JKy6EbdDE4yWbq3f8gR5mJpayKoUW1SfsYClSgdIU4NF2AOoofJoxR1L+0aXhQYvFqPzBKv8AJIPmzwKsSjeVunWWsp8iC8eOGLd1R9fWB1ylgZHoR93i1Zovsj7bRfJhwNLQ0c4UliB9Y5hrJBDgYhK4UTNK/SEBMny93hwEQCaGL5Zv5xTbQ7SIQ4ljfNf8RzOcX4cGTNLbBWV5MsMauTovvi6lmd+HOKTaHaaWikv8Q5kFk+OfIeMZnaO0pk4/iKcZJFEjp93gMmO9pvRornM7/CObl9Qb/wAaoN2htebOopTD+lNB1rXrFeSw4ekOUmno+cUWNmLKmmU4ZRpzavBpVsxpX4RVj0+TM90uiyn4mg3DvElgBV2v+8P2ajdUfjlgT3QQe8eBsAIo0rINKHURotkbWCwETEuofKaV15FvSOFrdTPPK314Opp8McSpHjgilR+KU94q3SKbpdw2mY6Q7ATu7uu5SSD+nC8FzcQmYDvDSjvq3pAc0d5Kkhm7p0Y2frGC7NNUE4iSiYGmJCtHuOWkBydlSAflfmfoYlmYoIopYfRNYDXtUB92X1UfpElGQrRcTJiQAbAVJ/pGvCLnb+wJeK3FbxBSDukEEEKqH4C9DGCxOOWv5jTQBhHS9npHwZYGSEU/6RBtceRPk5+rsxinI3BSj7wY8o1nZnYqpEshZdSy5awYFgDyevGNNLw5LPbXSCkYf2PWJN2Ir5OHpYwQiQBX1gz4Y9++MMmK7qm0oNdA8JICskLDOLEkjlYeTQeh2Hv3bygMIsL6cqNBkpdnp7EdjGqikczI7YQireERY1bAt7Pt4cFRDjFd2JMigNVBdsvqXPUeBgaY2vEWtlyhdpTwiWpZslJLcgSPGHzC4SoWKQRyIcRh1Mn0a8EfsFSa39/WCSzRGUtalKj9IcFWD66RjTNI4qiFaoXlDVjK/vziViLFAhCrxhgVSnr7zhFIYV1D+EUFgvxKt4xXbX2ymSd0J3l3awTo/wCkWK0kuas9BbnFB2kwLj4ibp+blrwaNOijilmSy9FOoc1jbh2U+N2guae+X4Cg8M4FeGb0Rqmx7SEI41tiqOBJyk7ZMVR6SN5QSMyB45wKVwm+RUXFaZcRFOqzPHilJdluDFumkzREBJV3VDo/C+QgHEYREwVCyP8AEDzJeHYTtAqy0hXFJb/blDp215bn8M9KeUeK2Tuz0O5GY2pgzKU35T8v1BOsBBRDEXEX+2Mcmajd+HutUFxTyjPExojdclT7Nb/NyxLSsn5g6UCprcdCIqMXj1LBHyjQfUxXYc0Pny+0QTVE3NMhl1hxx0NyDUTASW6sKVOvvKJdzlEuwkFJUfiGWVAAAFnD2U9GrFri0oAIUhBV+VSO6bfnSHSz8jHUwaDelu4MmTUbej2wez4nnvTUJAIdN1NwEdHw2ECCAkvSj6DSOVBHv7aRoNldpp8lnPxE2ZZq3Bd/F4lqfR5PnG7/AA/+lePXLqSOiS5eY96Q8Snytb0e0U+zu0smeyXKFH8q2FaWVn0MXBDAPzJZrNfWONkxTxupqjdGcZK4sRRuLQNi0AgAguSwAzZjBIOpyAp934dIodtKmrB+GBLTLIJmqqpRYfIjydV9M4hF88jatcBc5NAoVFA/EMPpBGQfIxXbH2qmYVJChvp3UqTlYkka0HSDiQ4oR3d7UM7PkekdeGRSXBzpQafJKKHLgRAruaW+8Tbyd0ELSX4sXIHC94gkgKDuoj+0ehUBwyiUpISizO9vcQESfhi84s3BPzHlVI6wP2a7VfEIlTmSsUSRQK0BGR9Yru32OTMxYQG/DTukguASSTkHIDZCMpNCXpbU+sc/O9zN2JUjrTivH3nnCyzSnUCK/YMxa8PLMwkqKRo5ANCTyaLDdpQRlLRoUc2921hFCtfv5x6Yk50BLDpHkA9PfCAQeVBtfZhoFeL+/WGlFQ/j5vCFNS2dLxWTJJqRT0Ht4bNkg5Nd+uv2iXR7mxhApL1LvlyzgAxO3dgLlkqlgql8B8vDlxihAjq6znUD78Iz23ezYWd+UyVfmBso9PlMdvR+qtVDN/swZ9HfygYtoUH394lxOHVLUUrSUnQ/TUQHOSCWIcAOBxJ/SO25xnDjlMwqLjLxQ2fjEAsRncMzH6iIVYgOWCiGoQCX4M9IkmYcEMQOgiKXgR/WU3buvXJ6ho4+f0+adwXBux6mLVMZ8Q0/DUzVcAV/6soCma041p4xbHZE3dCihQSW3VFBCS9mUpk+cHYXBfDqgJKqj4iigga/DSaU1qeUVw0GWT54JPUQRRytnroSN0GxU4fkLnwi1wezpO45UoEXJTQ8AHv18XcFIky0kmYozFaJN+Kphr4AvqIdiJxUw3UpSLJSLdTWOrg0UMf5fkx5dTKQCJcSJTD92FaOkkZGxAIegsX9+ceAj0AgzflL+YfDNXUgFSToChwU8w/LUzAbfnSDuoWFpGRcjoaKEVciSpat1IKlaD1OgjTbF7Mv3po3/wC38o0c/mPpHL1mowY1tn8vx3/BrwYskna4NBsLbRxCAtUspLkZkKAaoJuKs7ZRH2kxZRLAGbluA9MqxYypIlhwWYcgAHtwtGJ2tiv5ve+Kd0GjBnCQXGRvnyjy85JttKvwdiKdFLPCt0CZupKzvEJDgbpBfe1dvCDZfaDEy6b+/T8wemYehN7vHlbGCg6Tu6Al6eMVs7AKEzdIdqndOR3ftDhOumOUb7L6b2qmrAlplygWz3xukCrDezpeC9nTzikEzCWp+GCQmr7wUkUPWkZ2TKRNWqbLUoKDCooDQvQ2MaPsxh1JTMKt0lSyrdD07qbeZglmlLhsiscY9IpdudjqhWGATkUEsNXSTa1uMRbN7FKKh/MLSlOaEuSeG9QB/SNyoDWvul6x7cehc+8mhWxjAhIADUa2Vg0PSjz99IkErppTwiVOHydtIQAvwt4M7kftEolePhE5RRySaZUHgXhJoZsuUMRGfZ0vDkvUk+dj1hdzIjy+nWJgj36xUTI1oeob3whxHAe9YcmWFDP36wqXOYbp59WgAYlOV6D3ycxMUcHOQ9eQdo8gVBAfkfXhHgSCNWHQZ+ggAC2nshE9BCx/iQKjiPtHNdqbOXInbswXSCk5KqXI+0dabNi5oHaKOdhxi5iXSn4UonvM5mK7yClNu4HqcyzWrt0msngfmPgozYY5P2c6Ijwlxp9u9mTKdcpyipbNIvTUenG8Z9o9TptRDPHdE4+XHLG6ZEgFLtR6HjzGcPLkuXJ4mFaFEatqKbEAj0K0K0TojY3djxEPMJm1LE1yGp0ArEJzjCO6T4JRi5OkJJlKWoJQHUqwi/wHZdRLzSW/pTf/ALj9oF2Zt7CSLFcxR+daUBum8oHd6VZ42mwcfInJeSsK1SQyk6Om4ePMa31LLkdQdROxg0sYK5cs9s3ZKJaSAN0D5gBU8SeZi0kgVFhztZ+bxIkONNDfXWFWAPbc+Gmcclttm0re0WL+HJUl6rZIHmeDAeojD4abQ6OfUxaba2kJ695H/LQwTU94P3lDm3gIrJuH3CyhQ1B1BrEJEohQAIgZu+sm5Cf9r/eHJaHqB5k2ERQwUqSEkISASSTTzPh5xodgOZb1cqNuDWjPKNx1UfQco1OwJYMnU7ygeB9kRKPZGQYE5hxx4dIkMmgevnEqUAlhzhxBSwzNL24kGLCAolZgeEeKTetb/r9olSMvNqvwrHloYO9qca0DF61gAiEq1eD5aVEQ74/R8/bxMUUqGtRm6P7vDdy/pblzJhiFCXt790heGvv6woQwLX5knUCHbwA3lEAAVJYAAgXJtaKyQ4glgKfbhwhqpRDNU6v5QsjEy1uETELI/pWlR/2m8ES76X8B9IKAgq3kA2erdWhUyjdq5NT61tExUAHJZLVJoEu1zYCl/tFTLx68Qd3D0k5z2oQ/+ikjvH+490MGdyzoLH478YmShRCAwnLTQgEUlpNgo5n8o4kMfLkhISlACUpYBIFAkBk8GYw/C4ZKEpSkAAWr/wBznNyXJ5w9Av48NaOYBjZciwpwry4dHjHdpuy5HfkB3feQGo2aQ/OnCNvuNawrfVw0I7l6kZXzpXwvFuDUTwz3QZXkxxyKpHGCPKFaOmbb7Ny8R3h3Zn9SQ9xZQz53jAY/Z65K9yYGPkeIMer0fqOPUcPiXg42o0ssXP0V+InhF/CI5EqfPBMpNBQkEUJ+UE5PYcWERbQT3hyj2yqTUgkhKu6pi28k3B4UEc31HXZIzlBOkvHZv0WjjNR45fkinYWbLJFQSHO7VuCmsoEMQaiIMLiVSlhYHeD/ADP46vG/Tgi3dS7B6DLjoKRmu0uHSkJtvO1NI89HXSnJQdnptR6LHDieVSTa7LZWBCkpJAWAGCt0NWpApQVf7RUbTw3wWmyyZcxLbqk0Nb0HTwgDB7TnSqS1kDTLTpEGLxi5nzkmIRwZVO2yzL6hpZ4Nihz9Gv2P27PyYlIanfSLN/UkDzT4Rqtq7TlrwkyZJWFBiCoZb5A0oaxx6DsJg5gUXQsJPdV3VC4cBVHYggh+ka9ls4F8Gv2EoGWw+YEgxYIwpA7poakNQ8xaMnLWpBdyDmoWOm8NeMXmF2sfzi+Y9uYrlid8ElNBPwt26Em1Q452P0gTEKJ0SNAPU3h+K25LGUx/8B/+oq8Vtp6IQRxV9hEdkvsnuRNiJglgE3/KNTqdAI0fYyUr+XKq95aj6DLkTGIlpVMWASSpVuP6R1PZuC+HKTLp3Uhzx49Ylt2kG7J5aX8g7v7/AHiQS01HumZ4wRKk8vPLnEglgD9fq1WgEDlDkHKr0plDTLNS5Pu596QSxLhq5mGLQ5oPP9KwwBylsvfjEKgwZn1YiCm4V5eDuYSdybj7tDEQGtRah0dvfnFOcJLm41aMQkKUEIVh0rYpAr8RSU5r3il9A2pi73H4xBjtnImgJWHYlSCH3kE2UkioNIiSIcR2fwy23pEsszHdAI0Yio/SPDZBSPw8RiEBrb4XXT8UKZuGseGJmyC08/ElZTgKpr/qIzFu8OLxaAhqMbENVw+RzEAisOw5ayDOWueU2E0gpcGh+GkBL1uzxbClL836HjDUVyFWPHVuEPSkPfw0+0KxiMwBBN861h6S165MPDxhr6ke78v1jykuahs6eFKWpCGPUoM9Q+Z+0Rl3tfjbR/GJUoDPejEA+6wm6SmlKDQg/eAB8xLBqC1dfTSBcdgUzEkKQlablw99GtBSGZzlCFD2po3SBWug7OW/xD2QmQqQUI3UqSsE3cpIN+SutYyQjvOOwMufLVLmgKSRY9KjQilY5P2n7KTML3g65JsoiqeCm/8AkKGLYyvsj0VMvHzQGQstp+8BzphUXUSTqYmw8jfoFAKpug03te8aA2v+7V0JSsEKBYghiOBH3iShFO0iyefJJbZSbX7IGj27EypOlRwg3s/J356JW6g/FIlusE7m+QnfSAQ6hccYcmkrZUVKgBcgdYt8BiPjTECcoMkHcoAN4n+0AC5tHf8AZfZvDYdARKkoAFyUgqVxUohzGb7fdipE3DzJsuWmXNlpUsKSAAoJDlKgKGmeUcr+4qT2tNJ/Zfhl7c1Nq6+jn2IwSgRvAih9l4DYOQCARcOA/EpzimTjpoTuJmzAn+kLU3QPSAZkp71joYlOHEnZZqsmnyfLHDa/3wXqmUjfAO6avUDyt+sDTpYQe+dzOrktqAKnoIqdyjOW0y8LQoQLC5y16ZmLm7MVHT+x8nBhLpnoVNNS5CSHySlTfrG0lyRkbOHbr9I4hsjYqsQFMSAM93eBOYNQ3OsHfAxuD/5c1SUpqwXQW/05gbyihyhu23yXe1Pburg7JLl5+D1cZPDyCoUsxNfLrHJ9nfxExMs/iIlzhn+VRH+QcPzHSOj7L2wjEy0zZZJQrKxDXSXNwdLuIbVEA9CgWrlUCGlQqXPCHlYZyGoPLJsrw3d3XLObt9eMADSmlDUWdyPYaIjYO9QOraDrEwSqj0LF242ENKL010gEDjgaDh4/TwiWXZ/AcufCI0qct78PtEkuWadadA1srxEkNJ3iRfUEFmN+kVH8rNwqvwEibKv8Iq3VS6/6SjdN+6Wqbxebr2v+kOcceXv0hpgVCO0chIImqMkgANNQpNc6tuqvcEwo7SYRQ7s9Cif6HWw1oDFwBU0u1fZ5Q9Ess4Jalr1J1vA6AoxtzCuB8dCTYBbp0zUBFxIZQ3wQRYKBy5i4d88okXKcFBqDrY3yN+UVk3s5LBKpLyVk/PJ7r5VTVKuREKkFljLlu4tkx+2UEsCC2n2q8UknGT5U1MmeyxMJ+FNR3QogElK5RJ3TxBIL5NFwod0+Xvwgaodkc4EO3tz+sPlDIgD9omcGtQHLilc/CGuw4Hxy+/lCATdqzt5O+kPXL3rgKyZVa6HgY8FcuXrFRt7FLJRhpJ3J04KJXU/CQlgtbBnLqSBXPhDEco7Xy5H8ytOGQUoSWWQQUlX9o/KMrmotAAxjjcmS94Ad26VJ0KVM7cCCC2UdX2T2GkSWUp5poXXRLjPczqSak2g/bOw5GJSBNlgsKKFFJ4hQy4cIt30KjiCD4xIiZUGxFQoUIIqDSNLt/sTOw7lDzZeTDvAZOkX5jwjLmHaYqo6Xsn+Kc1KQmdJTOI/Ole4o/wCSSkgnkRFb2p/iPNxMtUlEoSUqoo75Wog3Hyp3Qc6GMKDEvxdQ/OKP6XG3dBbBzDWghUtJsW5/eGrkKFWpqLRpSFZA0WuwNk4qcpX8ohambfKSAlxVLlXdJF2vAWFmBK0q3UrYvuqsrgRp94+guwqZf8hhzKCd0oBLW3zVf+6MuqzywxTguWNKzkuNwmOw34mKwpUmrzEgAh2LlSHt/dqaxV4vbKJyCgqWh7BbLSLMyxUgMchQjMd76KmS6MRe/vOPnnt7s2Xh8dOlymCHCgkWTvBykci/jFOm1XvZKyxVlvuSjHanwZ2egBRAUFAH5hY8nyjpn8M0thFGtZqjTgEjpbSOaNHV/wCHUv8A4FDgVVMvpvmpy18o3TKkax94cDm/oeseUT8vEU8nOsRyASkXoK+eUEmwz8PW8VjIikEVDt14aRC5IduV/DnfLOCZgNqixtV/TzpEaEs4DsXoWNuucMQORnn1GlYeE206ZRFh65Z+/JolSaaZNZ9PrERjhk92h7FwzZX+kQylZ21Z/XOJ0BiNDw46+7QAPQp9OTD3+0SJSSeo9NYQJ/pr7reF+Jnln0+8AEhJt5ZwyeoEs7B8+NKcmh1DTP1eIZ8neSoC6krHUpa/hCGUux0fzEz+bWHSUlOGT/TKeszLvTCAeSQMo0CU5MKs/TrFR2VmhWCwqgGHwZfVkt9DF04yoftSG+wPSU19Na00jwOr04eLmJForwrlHh6/tCA8jU1bPVsoz2AQZmMxMxwyPhSUvqkGattXMxP/AGxc7S2gJMpc1RpLBUegsCNbQJ2aw5lYdAmf8xTrm/8AuTDvqbqSOkAB0sE9KFjr+xhUJYipcFy30Bj0uXxd62z5eMeEp7GnHKEMasWodRXPpaMX222KjEzEyZCAcQ2+tbfLLqxmKGalM13Y6RqdrbW+F+GhHxJ82klBJG8RdSzkhLglX3j2ydnfAQfzzVq3p00gj4izc2oBYDIRJcciOXbV7BYiSN6WRPTR9wEKD/2n6ExllpYkGhFCDRjx0j6G+YFutvtWBNrbCkYgfiy0LAFCfmHJYq3pElMVHA4VCiLFuUdC2x/DUg/8NN17kwW5LH1HWMbtbYOIw3/OlKSK95nTz3hTxaLFJEaA/iv8yQeNj4iLrs52mnYQn4EzdSS6paxvJJ1pY8RGfePQSipKmI6Liv4oYxSSES5IJ/MneLcgVRzzGz1TFqXMJK1ElRNyT78oY8PGIVq/OvrEIYYQdxQ7YPHYuyOGMvBSN8EBSN5Ltm9h1EchmTCdOgjvWDxB+FJQQE/ClpQAFO/dSCdPyikRyyakkhoUrPJ3ckVEEISMmccDnl5Q0pG81MvYiTdPDNno2nG/pAB5cpxTlQX6QMlAZ9Hzfg1Rwia6h4CnB3bl6xFNJza+nqOYhgCoVUuWYev7Qqb8HGXnwhkhZfR/pnSJUs1QT+kRGTCzmubDJuvhExpQemmcQpIazNqefjEwVybL6QASsx1+71r4QpFoiUvu50fys56w5PeqDXQwASLqGyHKGkirvarfveHFgXFBxhyFb3EZUs8IZQbDmGTNmYRQYpUqZIr80uYXID23FuG0KY0SVCjZg7vvp5xXbZ2UmcA6lImSyTLmJbeSojKjEFg4zeBJOLxye6uRJnj+tE74b80KQpuhyiXYi+moa9g1dK06QNiJwDqJASCe87U0eK8TcVMoUS5NMzvs9mZgbWYQp2IhSt+epU4p/wDMI3Uk33ZYoBzd4KS+wsHJGMUkBxIQd/eP+qpNUNogEO+dIvJaBUk15u2XUUiQS3AA8qWy4adYRMpNG/cXzPCE2MUpa2WfXMZwFtfGJkSlTSSbBIBqpaqJQkZqJDAanhBmImBCFKWsJQlLqJLAAVJfgBFFsuSrEzBipqClKR/w0pQ+VKvmmq/9RVGDUA4mBL7AI2Hsxe8qfiGGImBiHpKSLSkcBmczyEW5oKHLlTKkNEoioF+WfLOJEtWv7cYG7AbLXkR9rVo9YbQFm/S/3EOlI3hX9udYeSl6kOfvnCAEUi9QK1rXpXhD5M4E++GX0pBJSSHJ5VvHtxi+fj1q0CQGZxvZDCz6qkpCi7lHd8xeMttH+GecjEU0mJf/AHpb0jpiy5J4B/3iJCSaZU042H15RJNoVHFdo9isZKLfC+INZZCvKh6VjP4iWpBZaVIOigUnwVWPokJ3joxoOWR8TCT5aShixFbhx4F4mpio4R2X2QvFT0pQneQlSTMV+VIBdlHUsQBHcdzuh3FA9RxytD0JCad1IDhIAYOdKUt55wxQ4c7/AGvTyiLdgRpTSr69fCHygwILZuPD7QofdNf0ZqVMe+LdrjpWv2hIDzAVratOkQJTWgLtmLNyycmHzprZX914Q1joeTnn7aGBS4ec9x1ieXNNqcud4oU4k0c2Iq/OCETjqf352z8IjYy+lzhvXu1G91giUrzJL35+XpFKifbMk219tEknEPm1IALZE1+F+psfSJ/iNZ72raKdUxjmxp7MFSsVl7yu3XwgAPKmVqk+Wnr5Q8KBLe+XCK9GJLvzYNyq/XOCsPOdNdM4QBfxMiLNl7yEOQRn1H1gBZoMy2l2pURIkg0IJ0PAfs8ABSiwDi3H37EPQQK+etcuEApUfM0dtM4KE67nO75ftAMJ3nLO1Bbh14RDvplgqUd1ADlRLBIFak+6RHMxAAKiQAA6lE0pqch9ozchJxqhMmAjDJYypNXnaTJoyTmEcHMSryIJlJOOWmZMBThUEKlyykvPILiatJsgM6UG9zF/Jmkubavnz+8R77VfN6H3lDwATbJiPGvjCbsZL8RW8KMLZUOT+cJNURRx4X/f6GI1LoK8+pzpS0ec60cvrbh7vCAIknLI5wqQS9PbHhaIgQKVOhpU1esM/m6sQR7/AEgAJVnV7vxeGZu4a+R95x74gNRVnbkf2hnxU0KgPfOucMR4oG6c31yzpCIUWzHIRHMWw4ls2aIjiKAG3v30gAnmhIc3B8KGn0rDQ4u26H9Tm0MmYglzQVu75VrECZ6R3iDSrfalDDAkUreZtKP7pzhhWA5dgw96R5U/eL501yz8/OEa5+bMcKeL0gAaC/KnHhCk0y3dAH5ZxDvB+rddLfSF+IBmPMkW06w0IfiCkMSBnkOGcQGcVOQ39vnpHjNLMaka+B82iGdOy8OkMR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066800"/>
            <a:ext cx="3810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77592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Touchpad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small touch sensitive tablets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‘stroke’ to move mouse pointer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used mainly in laptop computers</a:t>
            </a:r>
          </a:p>
          <a:p>
            <a:pPr>
              <a:lnSpc>
                <a:spcPct val="90000"/>
              </a:lnSpc>
            </a:pPr>
            <a:endParaRPr lang="en-GB" altLang="en-US" sz="1600"/>
          </a:p>
          <a:p>
            <a:pPr>
              <a:lnSpc>
                <a:spcPct val="90000"/>
              </a:lnSpc>
            </a:pPr>
            <a:r>
              <a:rPr lang="en-GB" altLang="en-US" sz="2400"/>
              <a:t>good ‘acceleration’ settings important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fast stroke</a:t>
            </a:r>
          </a:p>
          <a:p>
            <a:pPr lvl="2">
              <a:lnSpc>
                <a:spcPct val="90000"/>
              </a:lnSpc>
            </a:pPr>
            <a:r>
              <a:rPr lang="en-GB" altLang="en-US" sz="1800"/>
              <a:t>lots of pixels per inch moved</a:t>
            </a:r>
          </a:p>
          <a:p>
            <a:pPr lvl="2">
              <a:lnSpc>
                <a:spcPct val="90000"/>
              </a:lnSpc>
            </a:pPr>
            <a:r>
              <a:rPr lang="en-GB" altLang="en-US" sz="1800"/>
              <a:t>initial movement to the target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slow stroke</a:t>
            </a:r>
          </a:p>
          <a:p>
            <a:pPr lvl="2">
              <a:lnSpc>
                <a:spcPct val="90000"/>
              </a:lnSpc>
            </a:pPr>
            <a:r>
              <a:rPr lang="en-GB" altLang="en-US" sz="1800"/>
              <a:t>less pixels per inch</a:t>
            </a:r>
          </a:p>
          <a:p>
            <a:pPr lvl="2">
              <a:lnSpc>
                <a:spcPct val="90000"/>
              </a:lnSpc>
            </a:pPr>
            <a:r>
              <a:rPr lang="en-GB" altLang="en-US" sz="1800"/>
              <a:t>for accurate positioning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762000"/>
            <a:ext cx="2971800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9294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Trackball and thumbwheels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791200" cy="4495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 "/>
            </a:pPr>
            <a:r>
              <a:rPr lang="en-GB" altLang="en-US" sz="2400" dirty="0"/>
              <a:t>Trackball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ball is rotated inside static housing</a:t>
            </a:r>
          </a:p>
          <a:p>
            <a:pPr lvl="2">
              <a:lnSpc>
                <a:spcPct val="90000"/>
              </a:lnSpc>
            </a:pPr>
            <a:r>
              <a:rPr lang="en-GB" altLang="en-US" sz="1800" dirty="0"/>
              <a:t>like an </a:t>
            </a:r>
            <a:r>
              <a:rPr lang="en-GB" altLang="en-US" sz="1800" dirty="0" err="1"/>
              <a:t>upsdie</a:t>
            </a:r>
            <a:r>
              <a:rPr lang="en-GB" altLang="en-US" sz="1800" dirty="0"/>
              <a:t> down mouse</a:t>
            </a:r>
            <a:r>
              <a:rPr lang="en-GB" altLang="en-US" sz="1800" dirty="0" smtClean="0"/>
              <a:t>!</a:t>
            </a:r>
            <a:endParaRPr lang="en-GB" altLang="en-US" sz="1800" dirty="0"/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relative motion moves cursor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indirect device, fairly accurate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separate buttons for picking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very fast for gaming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used in some portable and notebook computers.</a:t>
            </a:r>
          </a:p>
          <a:p>
            <a:pPr>
              <a:lnSpc>
                <a:spcPct val="90000"/>
              </a:lnSpc>
            </a:pPr>
            <a:endParaRPr lang="en-GB" altLang="en-US" sz="1200" dirty="0"/>
          </a:p>
          <a:p>
            <a:pPr>
              <a:lnSpc>
                <a:spcPct val="90000"/>
              </a:lnSpc>
              <a:buFontTx/>
              <a:buChar char=" "/>
            </a:pPr>
            <a:r>
              <a:rPr lang="en-GB" altLang="en-US" sz="2400" dirty="0"/>
              <a:t>Thumbwheels …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for accurate CAD – two dials for X-Y cursor position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for fast scrolling – single dial on mouse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6438" y="1514617"/>
            <a:ext cx="242887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886200"/>
            <a:ext cx="23526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6733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Joystick and keyboard nipple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715000" cy="4495800"/>
          </a:xfrm>
        </p:spPr>
        <p:txBody>
          <a:bodyPr/>
          <a:lstStyle/>
          <a:p>
            <a:pPr>
              <a:buFontTx/>
              <a:buChar char=" "/>
            </a:pPr>
            <a:r>
              <a:rPr lang="en-GB" altLang="en-US" sz="2400" dirty="0"/>
              <a:t>Joystick</a:t>
            </a:r>
          </a:p>
          <a:p>
            <a:pPr lvl="1"/>
            <a:r>
              <a:rPr lang="en-GB" altLang="en-US" sz="2000" dirty="0"/>
              <a:t>indirect</a:t>
            </a:r>
            <a:br>
              <a:rPr lang="en-GB" altLang="en-US" sz="2000" dirty="0"/>
            </a:br>
            <a:r>
              <a:rPr lang="en-GB" altLang="en-US" sz="2000" dirty="0"/>
              <a:t>	pressure of stick = </a:t>
            </a:r>
            <a:r>
              <a:rPr lang="en-GB" altLang="en-US" sz="2000" u="sng" dirty="0">
                <a:solidFill>
                  <a:srgbClr val="2E005D"/>
                </a:solidFill>
              </a:rPr>
              <a:t>velocity</a:t>
            </a:r>
            <a:r>
              <a:rPr lang="en-GB" altLang="en-US" sz="2000" dirty="0"/>
              <a:t> of movement </a:t>
            </a:r>
          </a:p>
          <a:p>
            <a:pPr lvl="1"/>
            <a:r>
              <a:rPr lang="en-GB" altLang="en-US" sz="2000" dirty="0"/>
              <a:t>buttons for selection</a:t>
            </a:r>
            <a:br>
              <a:rPr lang="en-GB" altLang="en-US" sz="2000" dirty="0"/>
            </a:br>
            <a:r>
              <a:rPr lang="en-GB" altLang="en-US" sz="2000" dirty="0"/>
              <a:t>	 on top or on front like a trigger</a:t>
            </a:r>
          </a:p>
          <a:p>
            <a:pPr lvl="1"/>
            <a:r>
              <a:rPr lang="en-GB" altLang="en-US" sz="2000" dirty="0"/>
              <a:t>often used for computer games</a:t>
            </a:r>
            <a:br>
              <a:rPr lang="en-GB" altLang="en-US" sz="2000" dirty="0"/>
            </a:br>
            <a:r>
              <a:rPr lang="en-GB" altLang="en-US" sz="2000" dirty="0"/>
              <a:t>	aircraft controls and 3D navigation</a:t>
            </a:r>
          </a:p>
          <a:p>
            <a:endParaRPr lang="en-GB" altLang="en-US" sz="1800" dirty="0"/>
          </a:p>
          <a:p>
            <a:pPr>
              <a:buFontTx/>
              <a:buChar char=" "/>
            </a:pPr>
            <a:r>
              <a:rPr lang="en-GB" altLang="en-US" sz="2400" dirty="0"/>
              <a:t>Keyboard nipple</a:t>
            </a:r>
          </a:p>
          <a:p>
            <a:pPr lvl="1"/>
            <a:r>
              <a:rPr lang="en-GB" altLang="en-US" sz="2000" dirty="0"/>
              <a:t>for laptop computers</a:t>
            </a:r>
          </a:p>
          <a:p>
            <a:pPr lvl="1"/>
            <a:r>
              <a:rPr lang="en-GB" altLang="en-US" sz="2000" dirty="0"/>
              <a:t>miniature joystick in the middle of the keyboard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71601"/>
            <a:ext cx="2769809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57888" y="4495800"/>
            <a:ext cx="2771775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7245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Touch-sensitive screen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4102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1800" dirty="0"/>
              <a:t>Detect the presence of finger or stylus on the screen.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works by interrupting matrix of light beams,  capacitance changes or ultrasonic reflections</a:t>
            </a:r>
          </a:p>
          <a:p>
            <a:pPr lvl="1">
              <a:lnSpc>
                <a:spcPct val="90000"/>
              </a:lnSpc>
            </a:pPr>
            <a:r>
              <a:rPr lang="en-GB" altLang="en-US" sz="1600" i="1" dirty="0"/>
              <a:t>direct</a:t>
            </a:r>
            <a:r>
              <a:rPr lang="en-GB" altLang="en-US" sz="1600" dirty="0"/>
              <a:t> pointing device</a:t>
            </a:r>
          </a:p>
          <a:p>
            <a:pPr>
              <a:lnSpc>
                <a:spcPct val="90000"/>
              </a:lnSpc>
            </a:pPr>
            <a:endParaRPr lang="en-GB" altLang="en-US" sz="1000" dirty="0"/>
          </a:p>
          <a:p>
            <a:pPr>
              <a:lnSpc>
                <a:spcPct val="90000"/>
              </a:lnSpc>
            </a:pPr>
            <a:r>
              <a:rPr lang="en-GB" altLang="en-US" sz="1800" dirty="0"/>
              <a:t>Advantages: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fast, and requires no specialised pointer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good for menu selection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suitable for use in hostile environment: clean and safe from damage.</a:t>
            </a:r>
          </a:p>
          <a:p>
            <a:pPr>
              <a:lnSpc>
                <a:spcPct val="90000"/>
              </a:lnSpc>
            </a:pPr>
            <a:endParaRPr lang="en-GB" altLang="en-US" sz="1000" dirty="0"/>
          </a:p>
          <a:p>
            <a:pPr>
              <a:lnSpc>
                <a:spcPct val="90000"/>
              </a:lnSpc>
            </a:pPr>
            <a:r>
              <a:rPr lang="en-GB" altLang="en-US" sz="1800" dirty="0"/>
              <a:t>Disadvantages: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finger can mark screen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imprecise (finger is a fairly blunt instrument!)</a:t>
            </a:r>
          </a:p>
          <a:p>
            <a:pPr lvl="2">
              <a:lnSpc>
                <a:spcPct val="90000"/>
              </a:lnSpc>
            </a:pPr>
            <a:r>
              <a:rPr lang="en-GB" altLang="en-US" sz="1400" dirty="0"/>
              <a:t>difficult to select small regions or perform accurate drawing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lifting arm can be tiring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77139" y="1371600"/>
            <a:ext cx="261937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5846" y="3448334"/>
            <a:ext cx="25336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1676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Stylus and light pen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019800" cy="4495800"/>
          </a:xfrm>
        </p:spPr>
        <p:txBody>
          <a:bodyPr/>
          <a:lstStyle/>
          <a:p>
            <a:pPr>
              <a:buFontTx/>
              <a:buChar char=" "/>
            </a:pPr>
            <a:r>
              <a:rPr lang="en-GB" altLang="en-US" sz="2000" dirty="0"/>
              <a:t>Stylus</a:t>
            </a:r>
          </a:p>
          <a:p>
            <a:pPr lvl="1"/>
            <a:r>
              <a:rPr lang="en-GB" altLang="en-US" sz="1800" dirty="0"/>
              <a:t>small pen-like pointer to draw directly on screen</a:t>
            </a:r>
          </a:p>
          <a:p>
            <a:pPr lvl="1"/>
            <a:r>
              <a:rPr lang="en-GB" altLang="en-US" sz="1800" dirty="0"/>
              <a:t>may use touch sensitive surface or magnetic detection</a:t>
            </a:r>
          </a:p>
          <a:p>
            <a:pPr lvl="1"/>
            <a:r>
              <a:rPr lang="en-GB" altLang="en-US" sz="1800" dirty="0"/>
              <a:t>used in PDA, tablets PCs and drawing tables</a:t>
            </a:r>
          </a:p>
          <a:p>
            <a:endParaRPr lang="en-GB" altLang="en-US" sz="1200" dirty="0"/>
          </a:p>
          <a:p>
            <a:pPr>
              <a:buFontTx/>
              <a:buChar char=" "/>
            </a:pPr>
            <a:r>
              <a:rPr lang="en-GB" altLang="en-US" sz="2000" dirty="0"/>
              <a:t>Light Pen</a:t>
            </a:r>
          </a:p>
          <a:p>
            <a:pPr lvl="1"/>
            <a:r>
              <a:rPr lang="en-GB" altLang="en-US" sz="1800" dirty="0"/>
              <a:t>now rarely used</a:t>
            </a:r>
          </a:p>
          <a:p>
            <a:pPr lvl="1"/>
            <a:r>
              <a:rPr lang="en-GB" altLang="en-US" sz="1800" dirty="0"/>
              <a:t>uses light from screen to detect location</a:t>
            </a:r>
          </a:p>
          <a:p>
            <a:pPr lvl="1"/>
            <a:endParaRPr lang="en-GB" altLang="en-US" sz="1200" dirty="0"/>
          </a:p>
          <a:p>
            <a:pPr>
              <a:buFontTx/>
              <a:buChar char=" "/>
            </a:pPr>
            <a:r>
              <a:rPr lang="en-GB" altLang="en-US" sz="2000" dirty="0"/>
              <a:t>BOTH …</a:t>
            </a:r>
          </a:p>
          <a:p>
            <a:pPr lvl="1"/>
            <a:r>
              <a:rPr lang="en-GB" altLang="en-US" sz="1800" dirty="0"/>
              <a:t>very direct and obvious to use</a:t>
            </a:r>
          </a:p>
          <a:p>
            <a:pPr lvl="1"/>
            <a:r>
              <a:rPr lang="en-GB" altLang="en-US" sz="1800" dirty="0"/>
              <a:t>but can obscure screen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219200"/>
            <a:ext cx="24003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3276600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1055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Digitizing tablet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029200" cy="4495800"/>
          </a:xfrm>
        </p:spPr>
        <p:txBody>
          <a:bodyPr/>
          <a:lstStyle/>
          <a:p>
            <a:r>
              <a:rPr lang="en-GB" altLang="en-US" sz="2400" dirty="0"/>
              <a:t>Mouse like-device with cross hairs</a:t>
            </a:r>
          </a:p>
          <a:p>
            <a:endParaRPr lang="en-GB" altLang="en-US" sz="2400" dirty="0"/>
          </a:p>
          <a:p>
            <a:r>
              <a:rPr lang="en-GB" altLang="en-US" sz="2400" dirty="0"/>
              <a:t>used on special surface </a:t>
            </a:r>
            <a:br>
              <a:rPr lang="en-GB" altLang="en-US" sz="2400" dirty="0"/>
            </a:br>
            <a:r>
              <a:rPr lang="en-GB" altLang="en-US" sz="2400" dirty="0"/>
              <a:t>	- rather like stylus</a:t>
            </a:r>
          </a:p>
          <a:p>
            <a:endParaRPr lang="en-GB" altLang="en-US" sz="2400" dirty="0"/>
          </a:p>
          <a:p>
            <a:r>
              <a:rPr lang="en-GB" altLang="en-US" sz="2400" dirty="0"/>
              <a:t>very accurate</a:t>
            </a:r>
            <a:br>
              <a:rPr lang="en-GB" altLang="en-US" sz="2400" dirty="0"/>
            </a:br>
            <a:r>
              <a:rPr lang="en-GB" altLang="en-US" sz="2400" dirty="0"/>
              <a:t>	- used for digitizing maps</a:t>
            </a:r>
          </a:p>
          <a:p>
            <a:pPr>
              <a:buFontTx/>
              <a:buNone/>
            </a:pPr>
            <a:r>
              <a:rPr lang="en-GB" altLang="en-US" sz="2400" dirty="0"/>
              <a:t> 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95400"/>
            <a:ext cx="23812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657600"/>
            <a:ext cx="23907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9875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Eyegaze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5626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 dirty="0"/>
              <a:t>control interface by eye gaze direction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e.g. look at a menu item to select it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uses laser beam reflected off retina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… a very low power laser! 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mainly used for evaluation (</a:t>
            </a:r>
            <a:r>
              <a:rPr lang="en-GB" altLang="en-US" sz="2400" dirty="0" err="1"/>
              <a:t>ch</a:t>
            </a:r>
            <a:r>
              <a:rPr lang="en-GB" altLang="en-US" sz="2400" dirty="0"/>
              <a:t> x)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potential for hands-free control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high accuracy requires headset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cheaper and lower accuracy devices available</a:t>
            </a:r>
            <a:br>
              <a:rPr lang="en-GB" altLang="en-US" sz="2400" dirty="0"/>
            </a:br>
            <a:r>
              <a:rPr lang="en-GB" altLang="en-US" sz="2400" dirty="0"/>
              <a:t>	sit under the screen like a small webcam</a:t>
            </a:r>
            <a:br>
              <a:rPr lang="en-GB" altLang="en-US" sz="2400" dirty="0"/>
            </a:br>
            <a:endParaRPr lang="en-GB" altLang="en-US" sz="2400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1200" y="914400"/>
            <a:ext cx="3048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4962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Cursor keys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000"/>
              <a:t>Four keys (up, down, left, right) on keyboard.</a:t>
            </a:r>
          </a:p>
          <a:p>
            <a:r>
              <a:rPr lang="en-GB" altLang="en-US" sz="2000"/>
              <a:t>Very, very cheap, but slow. </a:t>
            </a:r>
          </a:p>
          <a:p>
            <a:r>
              <a:rPr lang="en-GB" altLang="en-US" sz="2000"/>
              <a:t>Useful for not much more than basic motion for text-editing tasks.</a:t>
            </a:r>
          </a:p>
          <a:p>
            <a:r>
              <a:rPr lang="en-GB" altLang="en-US" sz="2000"/>
              <a:t>No standardised layout, but inverted “T”, most common</a:t>
            </a:r>
          </a:p>
        </p:txBody>
      </p:sp>
      <p:graphicFrame>
        <p:nvGraphicFramePr>
          <p:cNvPr id="81924" name="Object 4"/>
          <p:cNvGraphicFramePr>
            <a:graphicFrameLocks noChangeAspect="1"/>
          </p:cNvGraphicFramePr>
          <p:nvPr/>
        </p:nvGraphicFramePr>
        <p:xfrm>
          <a:off x="2209800" y="4029075"/>
          <a:ext cx="4619625" cy="2524125"/>
        </p:xfrm>
        <a:graphic>
          <a:graphicData uri="http://schemas.openxmlformats.org/presentationml/2006/ole">
            <p:oleObj spid="_x0000_s6152" name="Picture" r:id="rId3" imgW="3467100" imgH="1895475" progId="Word.Picture.8">
              <p:embed/>
            </p:oleObj>
          </a:graphicData>
        </a:graphic>
      </p:graphicFrame>
      <p:sp>
        <p:nvSpPr>
          <p:cNvPr id="81925" name="Oval 5"/>
          <p:cNvSpPr>
            <a:spLocks noChangeArrowheads="1"/>
          </p:cNvSpPr>
          <p:nvPr/>
        </p:nvSpPr>
        <p:spPr bwMode="auto">
          <a:xfrm>
            <a:off x="5181600" y="3886200"/>
            <a:ext cx="1905000" cy="1524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180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Discrete positioning controls</a:t>
            </a: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in phones, TV controls etc.</a:t>
            </a:r>
          </a:p>
          <a:p>
            <a:pPr lvl="1"/>
            <a:r>
              <a:rPr lang="en-GB" altLang="en-US"/>
              <a:t>cursor pads or mini-joysticks</a:t>
            </a:r>
          </a:p>
          <a:p>
            <a:pPr lvl="1"/>
            <a:r>
              <a:rPr lang="en-GB" altLang="en-US"/>
              <a:t>discrete left-right, up-down</a:t>
            </a:r>
          </a:p>
          <a:p>
            <a:pPr lvl="1"/>
            <a:r>
              <a:rPr lang="en-GB" altLang="en-US"/>
              <a:t>mainly for menu selection</a:t>
            </a:r>
          </a:p>
        </p:txBody>
      </p:sp>
      <p:pic>
        <p:nvPicPr>
          <p:cNvPr id="137221" name="Picture 5" descr="phone-2.jpg 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343400"/>
            <a:ext cx="2641600" cy="1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7223" name="Picture 7" descr="video-control-2.jpg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24000"/>
            <a:ext cx="1524000" cy="477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244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/>
            <a:r>
              <a:rPr lang="en-GB" altLang="en-US"/>
              <a:t>display devices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bitmap screens </a:t>
            </a:r>
            <a:r>
              <a:rPr lang="en-GB" altLang="en-US" sz="2400"/>
              <a:t>(CRT &amp; LCD)</a:t>
            </a:r>
            <a:endParaRPr lang="en-GB" altLang="en-US"/>
          </a:p>
          <a:p>
            <a:r>
              <a:rPr lang="en-GB" altLang="en-US"/>
              <a:t>large &amp; situated displays</a:t>
            </a:r>
            <a:br>
              <a:rPr lang="en-GB" altLang="en-US"/>
            </a:br>
            <a:r>
              <a:rPr lang="en-GB" altLang="en-US"/>
              <a:t>digital paper</a:t>
            </a:r>
          </a:p>
        </p:txBody>
      </p:sp>
    </p:spTree>
    <p:extLst>
      <p:ext uri="{BB962C8B-B14F-4D97-AF65-F5344CB8AC3E}">
        <p14:creationId xmlns:p14="http://schemas.microsoft.com/office/powerpoint/2010/main" xmlns="" val="2824726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bitmap displays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screen is vast number of coloured dots</a:t>
            </a:r>
          </a:p>
        </p:txBody>
      </p:sp>
      <p:pic>
        <p:nvPicPr>
          <p:cNvPr id="83972" name="Picture 4" descr="&#10;bitmap-1.tiff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743200"/>
            <a:ext cx="2870200" cy="1536700"/>
          </a:xfrm>
          <a:prstGeom prst="rect">
            <a:avLst/>
          </a:prstGeom>
          <a:noFill/>
          <a:ln w="38100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3979" name="Group 11"/>
          <p:cNvGrpSpPr>
            <a:grpSpLocks/>
          </p:cNvGrpSpPr>
          <p:nvPr/>
        </p:nvGrpSpPr>
        <p:grpSpPr bwMode="auto">
          <a:xfrm>
            <a:off x="2743200" y="3276600"/>
            <a:ext cx="5511800" cy="2197100"/>
            <a:chOff x="1728" y="2064"/>
            <a:chExt cx="3472" cy="1384"/>
          </a:xfrm>
        </p:grpSpPr>
        <p:pic>
          <p:nvPicPr>
            <p:cNvPr id="83973" name="Picture 5" descr="&#10;bitmap-2.tiff                                                  0007898DMacintosh HD                   ABA78158: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8" y="2064"/>
              <a:ext cx="1552" cy="1384"/>
            </a:xfrm>
            <a:prstGeom prst="rect">
              <a:avLst/>
            </a:prstGeom>
            <a:noFill/>
            <a:ln w="38100">
              <a:solidFill>
                <a:schemeClr val="bg2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975" name="Rectangle 7"/>
            <p:cNvSpPr>
              <a:spLocks noChangeArrowheads="1"/>
            </p:cNvSpPr>
            <p:nvPr/>
          </p:nvSpPr>
          <p:spPr bwMode="auto">
            <a:xfrm>
              <a:off x="1728" y="2256"/>
              <a:ext cx="432" cy="336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6" name="Line 8"/>
            <p:cNvSpPr>
              <a:spLocks noChangeShapeType="1"/>
            </p:cNvSpPr>
            <p:nvPr/>
          </p:nvSpPr>
          <p:spPr bwMode="auto">
            <a:xfrm>
              <a:off x="2160" y="2400"/>
              <a:ext cx="1440" cy="14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3980" name="Group 12"/>
          <p:cNvGrpSpPr>
            <a:grpSpLocks/>
          </p:cNvGrpSpPr>
          <p:nvPr/>
        </p:nvGrpSpPr>
        <p:grpSpPr bwMode="auto">
          <a:xfrm>
            <a:off x="2057400" y="3429000"/>
            <a:ext cx="5562600" cy="3149600"/>
            <a:chOff x="1296" y="2160"/>
            <a:chExt cx="3504" cy="1984"/>
          </a:xfrm>
        </p:grpSpPr>
        <p:pic>
          <p:nvPicPr>
            <p:cNvPr id="83974" name="Picture 6" descr="&#10;bitmap-3.tiff                                                  0007898DMacintosh HD                   ABA78158: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6" y="3024"/>
              <a:ext cx="1560" cy="1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3977" name="Rectangle 9"/>
            <p:cNvSpPr>
              <a:spLocks noChangeArrowheads="1"/>
            </p:cNvSpPr>
            <p:nvPr/>
          </p:nvSpPr>
          <p:spPr bwMode="auto">
            <a:xfrm>
              <a:off x="4416" y="2160"/>
              <a:ext cx="384" cy="288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8" name="Line 10"/>
            <p:cNvSpPr>
              <a:spLocks noChangeShapeType="1"/>
            </p:cNvSpPr>
            <p:nvPr/>
          </p:nvSpPr>
          <p:spPr bwMode="auto">
            <a:xfrm flipH="1">
              <a:off x="2880" y="2448"/>
              <a:ext cx="1728" cy="11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161264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resolution and colour depth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000"/>
              <a:t>Resolution … used (inconsistently) for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number of pixels on screen (width x height)</a:t>
            </a:r>
          </a:p>
          <a:p>
            <a:pPr lvl="2">
              <a:lnSpc>
                <a:spcPct val="90000"/>
              </a:lnSpc>
            </a:pPr>
            <a:r>
              <a:rPr lang="en-GB" altLang="en-US" sz="1600"/>
              <a:t>e.g. SVGA 1024 x 768, PDA perhaps 240x400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density of pixels (in pixels or dots per inch - dpi)</a:t>
            </a:r>
          </a:p>
          <a:p>
            <a:pPr lvl="2">
              <a:lnSpc>
                <a:spcPct val="90000"/>
              </a:lnSpc>
            </a:pPr>
            <a:r>
              <a:rPr lang="en-GB" altLang="en-US" sz="1600"/>
              <a:t>typically between 72 and 96 dpi</a:t>
            </a:r>
          </a:p>
          <a:p>
            <a:pPr>
              <a:lnSpc>
                <a:spcPct val="90000"/>
              </a:lnSpc>
            </a:pPr>
            <a:r>
              <a:rPr lang="en-GB" altLang="en-US" sz="2000"/>
              <a:t>Aspect ratio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ration between width and height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4:3 for most screens, 16:9 for wide-screen TV</a:t>
            </a:r>
          </a:p>
          <a:p>
            <a:pPr>
              <a:lnSpc>
                <a:spcPct val="90000"/>
              </a:lnSpc>
            </a:pPr>
            <a:r>
              <a:rPr lang="en-GB" altLang="en-US" sz="2000"/>
              <a:t>Colour depth: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how many different colours for each pixel?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black/white or greys only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256 from a pallete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8 bits each for red/green/blue = millions of colours</a:t>
            </a:r>
          </a:p>
        </p:txBody>
      </p:sp>
    </p:spTree>
    <p:extLst>
      <p:ext uri="{BB962C8B-B14F-4D97-AF65-F5344CB8AC3E}">
        <p14:creationId xmlns:p14="http://schemas.microsoft.com/office/powerpoint/2010/main" xmlns="" val="381348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anti-aliasing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2133600"/>
          </a:xfrm>
        </p:spPr>
        <p:txBody>
          <a:bodyPr/>
          <a:lstStyle/>
          <a:p>
            <a:pPr marL="0" indent="0" defTabSz="673100">
              <a:lnSpc>
                <a:spcPct val="90000"/>
              </a:lnSpc>
              <a:buFontTx/>
              <a:buChar char=" "/>
            </a:pPr>
            <a:r>
              <a:rPr lang="en-GB" altLang="en-US" sz="2000"/>
              <a:t>Jaggies</a:t>
            </a:r>
          </a:p>
          <a:p>
            <a:pPr marL="755650" lvl="1" indent="-374650" defTabSz="673100">
              <a:lnSpc>
                <a:spcPct val="90000"/>
              </a:lnSpc>
            </a:pPr>
            <a:r>
              <a:rPr lang="en-GB" altLang="en-US" sz="1800"/>
              <a:t>diagonal lines that have discontinuities in due to horizontal raster scan process.</a:t>
            </a:r>
          </a:p>
          <a:p>
            <a:pPr marL="0" indent="0" defTabSz="673100">
              <a:lnSpc>
                <a:spcPct val="90000"/>
              </a:lnSpc>
            </a:pPr>
            <a:endParaRPr lang="en-GB" altLang="en-US" sz="1400"/>
          </a:p>
          <a:p>
            <a:pPr marL="0" indent="0" defTabSz="673100">
              <a:lnSpc>
                <a:spcPct val="90000"/>
              </a:lnSpc>
              <a:buFontTx/>
              <a:buChar char=" "/>
            </a:pPr>
            <a:r>
              <a:rPr lang="en-GB" altLang="en-US" sz="2000"/>
              <a:t>Anti-aliasing</a:t>
            </a:r>
          </a:p>
          <a:p>
            <a:pPr marL="755650" lvl="1" indent="-374650" defTabSz="673100">
              <a:lnSpc>
                <a:spcPct val="90000"/>
              </a:lnSpc>
            </a:pPr>
            <a:r>
              <a:rPr lang="en-GB" altLang="en-US" sz="1800"/>
              <a:t>softens edges by using shades of line colour</a:t>
            </a:r>
          </a:p>
          <a:p>
            <a:pPr marL="755650" lvl="1" indent="-374650" defTabSz="673100">
              <a:lnSpc>
                <a:spcPct val="90000"/>
              </a:lnSpc>
            </a:pPr>
            <a:r>
              <a:rPr lang="en-GB" altLang="en-US" sz="1800"/>
              <a:t>also used for text</a:t>
            </a:r>
          </a:p>
        </p:txBody>
      </p:sp>
      <p:pic>
        <p:nvPicPr>
          <p:cNvPr id="85300" name="Picture 308" descr="anti-alias-2.gif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333875"/>
            <a:ext cx="3873500" cy="229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5301" name="Picture 309" descr="anti-alias-1.gif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4343400"/>
            <a:ext cx="3783013" cy="199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5303" name="Rectangle 311"/>
          <p:cNvSpPr>
            <a:spLocks noChangeArrowheads="1"/>
          </p:cNvSpPr>
          <p:nvPr/>
        </p:nvSpPr>
        <p:spPr bwMode="auto">
          <a:xfrm>
            <a:off x="533400" y="6324600"/>
            <a:ext cx="8305800" cy="53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5304" name="Rectangle 312"/>
          <p:cNvSpPr>
            <a:spLocks noChangeArrowheads="1"/>
          </p:cNvSpPr>
          <p:nvPr/>
        </p:nvSpPr>
        <p:spPr bwMode="auto">
          <a:xfrm>
            <a:off x="533400" y="4267200"/>
            <a:ext cx="83058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566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Cathode ray tube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000"/>
              <a:t>Stream of electrons emitted from electron gun, focused and directed by magnetic fields, hit phosphor-coated screen which glows</a:t>
            </a:r>
          </a:p>
          <a:p>
            <a:r>
              <a:rPr lang="en-GB" altLang="en-US" sz="2000"/>
              <a:t>used in TVs and computer monitors</a:t>
            </a:r>
          </a:p>
          <a:p>
            <a:endParaRPr lang="en-GB" altLang="en-US" sz="2000"/>
          </a:p>
          <a:p>
            <a:endParaRPr lang="en-GB" altLang="en-US" sz="2000"/>
          </a:p>
          <a:p>
            <a:endParaRPr lang="en-GB" altLang="en-US" sz="2000"/>
          </a:p>
        </p:txBody>
      </p:sp>
      <p:graphicFrame>
        <p:nvGraphicFramePr>
          <p:cNvPr id="86020" name="Object 4"/>
          <p:cNvGraphicFramePr>
            <a:graphicFrameLocks noChangeAspect="1"/>
          </p:cNvGraphicFramePr>
          <p:nvPr/>
        </p:nvGraphicFramePr>
        <p:xfrm>
          <a:off x="4495800" y="3695700"/>
          <a:ext cx="3810000" cy="2933700"/>
        </p:xfrm>
        <a:graphic>
          <a:graphicData uri="http://schemas.openxmlformats.org/presentationml/2006/ole">
            <p:oleObj spid="_x0000_s7177" name="Picture" r:id="rId3" imgW="2857500" imgH="2200275" progId="Word.Picture.8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70435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Health hazards of CRT !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0772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000" dirty="0"/>
              <a:t>X-rays: largely absorbed by screen (but not at rear!)</a:t>
            </a:r>
          </a:p>
          <a:p>
            <a:pPr>
              <a:lnSpc>
                <a:spcPct val="90000"/>
              </a:lnSpc>
            </a:pPr>
            <a:r>
              <a:rPr lang="en-GB" altLang="en-US" sz="2000" dirty="0"/>
              <a:t>UV- and IR-radiation from phosphors: insignificant levels</a:t>
            </a:r>
          </a:p>
          <a:p>
            <a:pPr>
              <a:lnSpc>
                <a:spcPct val="90000"/>
              </a:lnSpc>
            </a:pPr>
            <a:r>
              <a:rPr lang="en-GB" altLang="en-US" sz="2000" dirty="0"/>
              <a:t>Radio frequency emissions, plus ultrasound (~16kHz)</a:t>
            </a:r>
          </a:p>
          <a:p>
            <a:pPr>
              <a:lnSpc>
                <a:spcPct val="90000"/>
              </a:lnSpc>
            </a:pPr>
            <a:r>
              <a:rPr lang="en-GB" altLang="en-US" sz="2000" dirty="0"/>
              <a:t>Electrostatic field - leaks out through tube to user.  Intensity dependant on distance and humidity.  Can cause rashes.</a:t>
            </a:r>
          </a:p>
          <a:p>
            <a:pPr>
              <a:lnSpc>
                <a:spcPct val="90000"/>
              </a:lnSpc>
            </a:pPr>
            <a:r>
              <a:rPr lang="en-GB" altLang="en-US" sz="2000" dirty="0"/>
              <a:t>Electromagnetic fields (50Hz-0.5MHz).  Create induction currents in conductive materials, including the human body.  Two types of effects attributed to this: visual system - high incidence of cataracts in VDU operators, and concern over reproductive disorders (miscarriages and birth defects).</a:t>
            </a:r>
          </a:p>
        </p:txBody>
      </p:sp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511936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2303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Health hints …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do not sit too close to the screen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do not use very small fonts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do not look at the screen for long periods without a break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do not place the screen directly in front of a bright window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work in well-lit surroundings</a:t>
            </a:r>
          </a:p>
          <a:p>
            <a:pPr>
              <a:lnSpc>
                <a:spcPct val="90000"/>
              </a:lnSpc>
            </a:pPr>
            <a:endParaRPr lang="en-GB" altLang="en-US" sz="2400"/>
          </a:p>
          <a:p>
            <a:pPr>
              <a:lnSpc>
                <a:spcPct val="90000"/>
              </a:lnSpc>
              <a:buClr>
                <a:srgbClr val="D77A00"/>
              </a:buClr>
              <a:buFont typeface="Wingdings" charset="2"/>
              <a:buChar char="«"/>
            </a:pPr>
            <a:r>
              <a:rPr lang="en-GB" altLang="en-US" sz="2400"/>
              <a:t>Take extra care if pregnant.</a:t>
            </a:r>
            <a:br>
              <a:rPr lang="en-GB" altLang="en-US" sz="2400"/>
            </a:br>
            <a:r>
              <a:rPr lang="en-GB" altLang="en-US" sz="2400"/>
              <a:t>	but also posture, ergonomics, stress</a:t>
            </a:r>
            <a:endParaRPr lang="en-GB" altLang="en-US"/>
          </a:p>
        </p:txBody>
      </p:sp>
      <p:pic>
        <p:nvPicPr>
          <p:cNvPr id="9114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7550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Liquid crystal displays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943600" cy="3733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1800" dirty="0"/>
              <a:t>Smaller, lighter, and … no radiation problems.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1800" dirty="0"/>
          </a:p>
          <a:p>
            <a:pPr>
              <a:lnSpc>
                <a:spcPct val="90000"/>
              </a:lnSpc>
            </a:pPr>
            <a:r>
              <a:rPr lang="en-GB" altLang="en-US" sz="1800" dirty="0"/>
              <a:t>Found on PDAs, portables and notebooks,</a:t>
            </a:r>
            <a:br>
              <a:rPr lang="en-GB" altLang="en-US" sz="1800" dirty="0"/>
            </a:br>
            <a:r>
              <a:rPr lang="en-GB" altLang="en-US" sz="1800" dirty="0"/>
              <a:t>	… and increasingly on desktop and even for home TV</a:t>
            </a:r>
          </a:p>
          <a:p>
            <a:pPr>
              <a:lnSpc>
                <a:spcPct val="90000"/>
              </a:lnSpc>
            </a:pPr>
            <a:endParaRPr lang="en-GB" altLang="en-US" sz="1400" dirty="0"/>
          </a:p>
          <a:p>
            <a:pPr>
              <a:lnSpc>
                <a:spcPct val="90000"/>
              </a:lnSpc>
            </a:pPr>
            <a:r>
              <a:rPr lang="en-GB" altLang="en-US" sz="1800" dirty="0"/>
              <a:t>also used in </a:t>
            </a:r>
            <a:r>
              <a:rPr lang="en-GB" altLang="en-US" sz="1800" dirty="0" err="1"/>
              <a:t>dedicted</a:t>
            </a:r>
            <a:r>
              <a:rPr lang="en-GB" altLang="en-US" sz="1800" dirty="0"/>
              <a:t> displays:</a:t>
            </a:r>
            <a:br>
              <a:rPr lang="en-GB" altLang="en-US" sz="1800" dirty="0"/>
            </a:br>
            <a:r>
              <a:rPr lang="en-GB" altLang="en-US" sz="1800" dirty="0"/>
              <a:t>	digital watches, mobile phones, </a:t>
            </a:r>
            <a:r>
              <a:rPr lang="en-GB" altLang="en-US" sz="1800" dirty="0" err="1"/>
              <a:t>HiFi</a:t>
            </a:r>
            <a:r>
              <a:rPr lang="en-GB" altLang="en-US" sz="1800" dirty="0"/>
              <a:t> controls</a:t>
            </a:r>
          </a:p>
          <a:p>
            <a:pPr lvl="1">
              <a:lnSpc>
                <a:spcPct val="90000"/>
              </a:lnSpc>
            </a:pPr>
            <a:endParaRPr lang="en-GB" altLang="en-US" sz="1600" dirty="0"/>
          </a:p>
          <a:p>
            <a:pPr>
              <a:lnSpc>
                <a:spcPct val="90000"/>
              </a:lnSpc>
            </a:pPr>
            <a:r>
              <a:rPr lang="en-GB" altLang="en-US" sz="1800" dirty="0"/>
              <a:t>How it works …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Top plate transparent and polarised, bottom plate reflecting.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Light passes through top plate and crystal, and reflects back to eye. 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Voltage applied to crystal changes polarisation and hence colour</a:t>
            </a:r>
          </a:p>
          <a:p>
            <a:pPr lvl="1">
              <a:lnSpc>
                <a:spcPct val="90000"/>
              </a:lnSpc>
            </a:pPr>
            <a:r>
              <a:rPr lang="en-GB" altLang="en-US" sz="1600" dirty="0"/>
              <a:t>N.B. light reflected not emitted =&gt; less eye strain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819399"/>
            <a:ext cx="2419350" cy="2286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11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special displays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6248400" cy="4495800"/>
          </a:xfrm>
        </p:spPr>
        <p:txBody>
          <a:bodyPr/>
          <a:lstStyle/>
          <a:p>
            <a:pPr>
              <a:buFontTx/>
              <a:buNone/>
            </a:pPr>
            <a:r>
              <a:rPr lang="en-GB" altLang="en-US" sz="2000" dirty="0"/>
              <a:t>Random Scan (Directed-beam refresh, vector display)</a:t>
            </a:r>
          </a:p>
          <a:p>
            <a:pPr lvl="1"/>
            <a:r>
              <a:rPr lang="en-GB" altLang="en-US" sz="1800" dirty="0"/>
              <a:t>draw  the lines to be displayed directly</a:t>
            </a:r>
          </a:p>
          <a:p>
            <a:pPr lvl="1"/>
            <a:r>
              <a:rPr lang="en-GB" altLang="en-US" sz="1800" dirty="0"/>
              <a:t>no </a:t>
            </a:r>
            <a:r>
              <a:rPr lang="en-GB" altLang="en-US" sz="1800" dirty="0" err="1"/>
              <a:t>jaggies</a:t>
            </a:r>
            <a:endParaRPr lang="en-GB" altLang="en-US" sz="1800" dirty="0"/>
          </a:p>
          <a:p>
            <a:pPr lvl="1"/>
            <a:r>
              <a:rPr lang="en-GB" altLang="en-US" sz="1800" dirty="0"/>
              <a:t>lines need to be constantly redrawn</a:t>
            </a:r>
          </a:p>
          <a:p>
            <a:pPr lvl="1"/>
            <a:r>
              <a:rPr lang="en-GB" altLang="en-US" sz="1800" dirty="0"/>
              <a:t>rarely used except in special instruments</a:t>
            </a:r>
          </a:p>
          <a:p>
            <a:pPr>
              <a:buFontTx/>
              <a:buNone/>
            </a:pPr>
            <a:r>
              <a:rPr lang="en-GB" altLang="en-US" sz="2000" dirty="0"/>
              <a:t> </a:t>
            </a:r>
          </a:p>
          <a:p>
            <a:pPr>
              <a:buFontTx/>
              <a:buNone/>
            </a:pPr>
            <a:r>
              <a:rPr lang="en-GB" altLang="en-US" sz="2000" dirty="0"/>
              <a:t>Direct view storage tube (DVST)</a:t>
            </a:r>
          </a:p>
          <a:p>
            <a:pPr lvl="1"/>
            <a:r>
              <a:rPr lang="en-GB" altLang="en-US" sz="1800" dirty="0"/>
              <a:t>Similar to random scan but persistent =&gt; no flicker</a:t>
            </a:r>
          </a:p>
          <a:p>
            <a:pPr lvl="1"/>
            <a:r>
              <a:rPr lang="en-GB" altLang="en-US" sz="1800" dirty="0"/>
              <a:t>Can be incrementally updated but not selectively erased</a:t>
            </a:r>
          </a:p>
          <a:p>
            <a:pPr lvl="1"/>
            <a:r>
              <a:rPr lang="en-GB" altLang="en-US" sz="1800" dirty="0"/>
              <a:t>Used in analogue storage oscilloscopes</a:t>
            </a:r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057400"/>
            <a:ext cx="241935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5720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1442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large displays</a:t>
            </a:r>
          </a:p>
        </p:txBody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6477000" cy="4495800"/>
          </a:xfrm>
        </p:spPr>
        <p:txBody>
          <a:bodyPr/>
          <a:lstStyle/>
          <a:p>
            <a:pPr>
              <a:tabLst>
                <a:tab pos="2578100" algn="l"/>
              </a:tabLst>
            </a:pPr>
            <a:r>
              <a:rPr lang="en-GB" altLang="en-US" dirty="0"/>
              <a:t>used for meetings, lectures, etc.</a:t>
            </a:r>
          </a:p>
          <a:p>
            <a:pPr>
              <a:tabLst>
                <a:tab pos="2578100" algn="l"/>
              </a:tabLst>
            </a:pPr>
            <a:r>
              <a:rPr lang="en-GB" altLang="en-US" dirty="0"/>
              <a:t>technology</a:t>
            </a:r>
          </a:p>
          <a:p>
            <a:pPr marL="565150" lvl="1" indent="6350">
              <a:buFontTx/>
              <a:buChar char=" "/>
              <a:tabLst>
                <a:tab pos="2578100" algn="l"/>
              </a:tabLst>
            </a:pPr>
            <a:r>
              <a:rPr lang="en-GB" altLang="en-US" dirty="0"/>
              <a:t>plasma 	</a:t>
            </a:r>
            <a:r>
              <a:rPr lang="en-GB" altLang="en-US" sz="2000" dirty="0"/>
              <a:t>– usually wide screen</a:t>
            </a:r>
            <a:endParaRPr lang="en-GB" altLang="en-US" dirty="0"/>
          </a:p>
          <a:p>
            <a:pPr marL="565150" lvl="1" indent="6350">
              <a:buFontTx/>
              <a:buChar char=" "/>
              <a:tabLst>
                <a:tab pos="2578100" algn="l"/>
              </a:tabLst>
            </a:pPr>
            <a:r>
              <a:rPr lang="en-GB" altLang="en-US" dirty="0"/>
              <a:t>video walls  </a:t>
            </a:r>
            <a:r>
              <a:rPr lang="en-GB" altLang="en-US" sz="2000" dirty="0"/>
              <a:t>– lots of small screens together</a:t>
            </a:r>
            <a:endParaRPr lang="en-GB" altLang="en-US" dirty="0"/>
          </a:p>
          <a:p>
            <a:pPr marL="565150" lvl="1" indent="6350">
              <a:buFontTx/>
              <a:buChar char=" "/>
              <a:tabLst>
                <a:tab pos="2578100" algn="l"/>
              </a:tabLst>
            </a:pPr>
            <a:r>
              <a:rPr lang="en-GB" altLang="en-US" dirty="0"/>
              <a:t>projected	</a:t>
            </a:r>
            <a:r>
              <a:rPr lang="en-GB" altLang="en-US" sz="2000" dirty="0"/>
              <a:t>– RGB lights or LCD projector</a:t>
            </a:r>
          </a:p>
          <a:p>
            <a:pPr marL="1231900" lvl="2">
              <a:buFontTx/>
              <a:buChar char="–"/>
              <a:tabLst>
                <a:tab pos="2578100" algn="l"/>
              </a:tabLst>
            </a:pPr>
            <a:r>
              <a:rPr lang="en-GB" altLang="en-US" dirty="0"/>
              <a:t>hand/body obscures screen</a:t>
            </a:r>
          </a:p>
          <a:p>
            <a:pPr marL="1231900" lvl="2">
              <a:buFontTx/>
              <a:buChar char="–"/>
              <a:tabLst>
                <a:tab pos="2578100" algn="l"/>
              </a:tabLst>
            </a:pPr>
            <a:r>
              <a:rPr lang="en-GB" altLang="en-US" dirty="0"/>
              <a:t>may be solved by 2 projectors + clever software </a:t>
            </a:r>
          </a:p>
          <a:p>
            <a:pPr marL="565150" lvl="1" indent="6350">
              <a:buFontTx/>
              <a:buChar char=" "/>
              <a:tabLst>
                <a:tab pos="2578100" algn="l"/>
              </a:tabLst>
            </a:pPr>
            <a:r>
              <a:rPr lang="en-GB" altLang="en-US" dirty="0"/>
              <a:t>back-projected</a:t>
            </a:r>
          </a:p>
          <a:p>
            <a:pPr marL="1231900" lvl="2">
              <a:buFontTx/>
              <a:buChar char="–"/>
              <a:tabLst>
                <a:tab pos="2578100" algn="l"/>
              </a:tabLst>
            </a:pPr>
            <a:r>
              <a:rPr lang="en-GB" altLang="en-US" dirty="0"/>
              <a:t>frosted glass + projector behind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00025"/>
            <a:ext cx="30956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798" y="2057400"/>
            <a:ext cx="216643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9440" y="464820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0105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situated displays</a:t>
            </a:r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029200" cy="4495800"/>
          </a:xfrm>
        </p:spPr>
        <p:txBody>
          <a:bodyPr/>
          <a:lstStyle/>
          <a:p>
            <a:r>
              <a:rPr lang="en-GB" altLang="en-US" sz="2400" dirty="0"/>
              <a:t>displays in ‘public’ places</a:t>
            </a:r>
          </a:p>
          <a:p>
            <a:pPr lvl="1"/>
            <a:r>
              <a:rPr lang="en-GB" altLang="en-US" sz="2000" dirty="0"/>
              <a:t>large or small</a:t>
            </a:r>
          </a:p>
          <a:p>
            <a:pPr lvl="1"/>
            <a:r>
              <a:rPr lang="en-GB" altLang="en-US" sz="2000" dirty="0"/>
              <a:t>very public or for small group</a:t>
            </a:r>
          </a:p>
          <a:p>
            <a:r>
              <a:rPr lang="en-GB" altLang="en-US" sz="2400" dirty="0"/>
              <a:t>display only</a:t>
            </a:r>
          </a:p>
          <a:p>
            <a:pPr lvl="1"/>
            <a:r>
              <a:rPr lang="en-GB" altLang="en-US" sz="2000" dirty="0"/>
              <a:t>for information relevant to location</a:t>
            </a:r>
          </a:p>
          <a:p>
            <a:r>
              <a:rPr lang="en-GB" altLang="en-US" sz="2400" dirty="0"/>
              <a:t>or interactive</a:t>
            </a:r>
          </a:p>
          <a:p>
            <a:pPr lvl="1"/>
            <a:r>
              <a:rPr lang="en-GB" altLang="en-US" sz="2000" dirty="0"/>
              <a:t>use stylus, touch sensitive </a:t>
            </a:r>
            <a:r>
              <a:rPr lang="en-GB" altLang="en-US" sz="2000" dirty="0" smtClean="0"/>
              <a:t>screen</a:t>
            </a:r>
            <a:endParaRPr lang="en-GB" altLang="en-US" sz="2000" dirty="0"/>
          </a:p>
          <a:p>
            <a:r>
              <a:rPr lang="en-GB" altLang="en-US" sz="2400" dirty="0"/>
              <a:t>in all cases … the location matters</a:t>
            </a:r>
          </a:p>
          <a:p>
            <a:pPr lvl="1"/>
            <a:r>
              <a:rPr lang="en-GB" altLang="en-US" sz="2000" dirty="0"/>
              <a:t>meaning of information or interaction is related to the location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609600"/>
            <a:ext cx="31623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6212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400"/>
              <a:t>small displays beside office doors</a:t>
            </a:r>
            <a:endParaRPr lang="en-GB" altLang="en-US"/>
          </a:p>
          <a:p>
            <a:r>
              <a:rPr lang="en-GB" altLang="en-US" sz="2400"/>
              <a:t>handwritten notes left using stylus</a:t>
            </a:r>
          </a:p>
          <a:p>
            <a:r>
              <a:rPr lang="en-GB" altLang="en-US" sz="2400"/>
              <a:t>office owner reads notes using web interface</a:t>
            </a:r>
          </a:p>
          <a:p>
            <a:endParaRPr lang="en-GB" altLang="en-US" sz="2400"/>
          </a:p>
        </p:txBody>
      </p:sp>
      <p:sp>
        <p:nvSpPr>
          <p:cNvPr id="95241" name="Rectangle 9"/>
          <p:cNvSpPr>
            <a:spLocks noChangeArrowheads="1"/>
          </p:cNvSpPr>
          <p:nvPr/>
        </p:nvSpPr>
        <p:spPr bwMode="auto">
          <a:xfrm>
            <a:off x="533400" y="1676400"/>
            <a:ext cx="8001000" cy="2743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Hermes a situated display</a:t>
            </a:r>
          </a:p>
        </p:txBody>
      </p:sp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228600" y="2608263"/>
            <a:ext cx="2328863" cy="120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>
                <a:latin typeface="Verdana" charset="0"/>
              </a:rPr>
              <a:t>small displays</a:t>
            </a:r>
            <a:br>
              <a:rPr lang="en-GB" altLang="en-US">
                <a:latin typeface="Verdana" charset="0"/>
              </a:rPr>
            </a:br>
            <a:r>
              <a:rPr lang="en-GB" altLang="en-US">
                <a:latin typeface="Verdana" charset="0"/>
              </a:rPr>
              <a:t>beside</a:t>
            </a:r>
            <a:br>
              <a:rPr lang="en-GB" altLang="en-US">
                <a:latin typeface="Verdana" charset="0"/>
              </a:rPr>
            </a:br>
            <a:r>
              <a:rPr lang="en-GB" altLang="en-US">
                <a:latin typeface="Verdana" charset="0"/>
              </a:rPr>
              <a:t>office doors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2895600" y="5105400"/>
            <a:ext cx="2024063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>
                <a:latin typeface="Verdana" charset="0"/>
              </a:rPr>
              <a:t>handwritten</a:t>
            </a:r>
          </a:p>
          <a:p>
            <a:pPr algn="ctr"/>
            <a:r>
              <a:rPr lang="en-GB" altLang="en-US">
                <a:latin typeface="Verdana" charset="0"/>
              </a:rPr>
              <a:t>notes left</a:t>
            </a:r>
            <a:br>
              <a:rPr lang="en-GB" altLang="en-US">
                <a:latin typeface="Verdana" charset="0"/>
              </a:rPr>
            </a:br>
            <a:r>
              <a:rPr lang="en-GB" altLang="en-US">
                <a:latin typeface="Verdana" charset="0"/>
              </a:rPr>
              <a:t>using stylus</a:t>
            </a:r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5900738" y="5257800"/>
            <a:ext cx="3181350" cy="1201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>
                <a:latin typeface="Verdana" charset="0"/>
              </a:rPr>
              <a:t>office owner</a:t>
            </a:r>
            <a:br>
              <a:rPr lang="en-GB" altLang="en-US">
                <a:latin typeface="Verdana" charset="0"/>
              </a:rPr>
            </a:br>
            <a:r>
              <a:rPr lang="en-GB" altLang="en-US">
                <a:latin typeface="Verdana" charset="0"/>
              </a:rPr>
              <a:t>reads notes</a:t>
            </a:r>
            <a:br>
              <a:rPr lang="en-GB" altLang="en-US">
                <a:latin typeface="Verdana" charset="0"/>
              </a:rPr>
            </a:br>
            <a:r>
              <a:rPr lang="en-GB" altLang="en-US">
                <a:latin typeface="Verdana" charset="0"/>
              </a:rPr>
              <a:t>using web interface</a:t>
            </a:r>
          </a:p>
        </p:txBody>
      </p:sp>
      <p:sp>
        <p:nvSpPr>
          <p:cNvPr id="95243" name="Line 11"/>
          <p:cNvSpPr>
            <a:spLocks noChangeShapeType="1"/>
          </p:cNvSpPr>
          <p:nvPr/>
        </p:nvSpPr>
        <p:spPr bwMode="auto">
          <a:xfrm flipV="1">
            <a:off x="4876800" y="4724400"/>
            <a:ext cx="762000" cy="838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5" name="Line 13"/>
          <p:cNvSpPr>
            <a:spLocks noChangeShapeType="1"/>
          </p:cNvSpPr>
          <p:nvPr/>
        </p:nvSpPr>
        <p:spPr bwMode="auto">
          <a:xfrm flipV="1">
            <a:off x="2133600" y="3048000"/>
            <a:ext cx="7620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5246" name="Picture 14" descr="hermes-sml.jpg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05000"/>
            <a:ext cx="5181600" cy="267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5244" name="Line 12"/>
          <p:cNvSpPr>
            <a:spLocks noChangeShapeType="1"/>
          </p:cNvSpPr>
          <p:nvPr/>
        </p:nvSpPr>
        <p:spPr bwMode="auto">
          <a:xfrm flipH="1" flipV="1">
            <a:off x="7315200" y="4343400"/>
            <a:ext cx="152400" cy="914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1159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Digital paper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 dirty="0"/>
              <a:t>what?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thin flexible sheets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updated electronically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but retain display</a:t>
            </a:r>
          </a:p>
          <a:p>
            <a:pPr lvl="1">
              <a:lnSpc>
                <a:spcPct val="90000"/>
              </a:lnSpc>
            </a:pPr>
            <a:endParaRPr lang="en-GB" altLang="en-US" sz="1000" dirty="0"/>
          </a:p>
          <a:p>
            <a:pPr>
              <a:lnSpc>
                <a:spcPct val="90000"/>
              </a:lnSpc>
            </a:pPr>
            <a:r>
              <a:rPr lang="en-GB" altLang="en-US" sz="2400" dirty="0"/>
              <a:t>how?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small spheres turned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or channels with coloured liquid</a:t>
            </a:r>
            <a:br>
              <a:rPr lang="en-GB" altLang="en-US" sz="2000" dirty="0"/>
            </a:br>
            <a:r>
              <a:rPr lang="en-GB" altLang="en-US" sz="2000" dirty="0"/>
              <a:t>and contrasting spheres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rapidly developing area</a:t>
            </a:r>
          </a:p>
          <a:p>
            <a:pPr>
              <a:lnSpc>
                <a:spcPct val="90000"/>
              </a:lnSpc>
            </a:pPr>
            <a:endParaRPr lang="en-GB" altLang="en-US" sz="2400" dirty="0"/>
          </a:p>
          <a:p>
            <a:pPr>
              <a:lnSpc>
                <a:spcPct val="90000"/>
              </a:lnSpc>
            </a:pPr>
            <a:endParaRPr lang="en-GB" altLang="en-US" sz="2400" dirty="0"/>
          </a:p>
        </p:txBody>
      </p:sp>
      <p:grpSp>
        <p:nvGrpSpPr>
          <p:cNvPr id="133219" name="Group 99"/>
          <p:cNvGrpSpPr>
            <a:grpSpLocks/>
          </p:cNvGrpSpPr>
          <p:nvPr/>
        </p:nvGrpSpPr>
        <p:grpSpPr bwMode="auto">
          <a:xfrm>
            <a:off x="5867400" y="1905000"/>
            <a:ext cx="2590800" cy="1676400"/>
            <a:chOff x="1344" y="1200"/>
            <a:chExt cx="1632" cy="1056"/>
          </a:xfrm>
        </p:grpSpPr>
        <p:grpSp>
          <p:nvGrpSpPr>
            <p:cNvPr id="133220" name="Group 100"/>
            <p:cNvGrpSpPr>
              <a:grpSpLocks/>
            </p:cNvGrpSpPr>
            <p:nvPr/>
          </p:nvGrpSpPr>
          <p:grpSpPr bwMode="auto">
            <a:xfrm>
              <a:off x="1344" y="1200"/>
              <a:ext cx="1632" cy="480"/>
              <a:chOff x="2352" y="2640"/>
              <a:chExt cx="1632" cy="480"/>
            </a:xfrm>
          </p:grpSpPr>
          <p:sp>
            <p:nvSpPr>
              <p:cNvPr id="133221" name="Rectangle 101"/>
              <p:cNvSpPr>
                <a:spLocks noChangeArrowheads="1"/>
              </p:cNvSpPr>
              <p:nvPr/>
            </p:nvSpPr>
            <p:spPr bwMode="auto">
              <a:xfrm>
                <a:off x="2352" y="2640"/>
                <a:ext cx="1632" cy="48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22" name="Oval 102"/>
              <p:cNvSpPr>
                <a:spLocks noChangeArrowheads="1"/>
              </p:cNvSpPr>
              <p:nvPr/>
            </p:nvSpPr>
            <p:spPr bwMode="auto">
              <a:xfrm rot="-5400000">
                <a:off x="2976" y="268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23" name="Oval 103"/>
              <p:cNvSpPr>
                <a:spLocks noChangeArrowheads="1"/>
              </p:cNvSpPr>
              <p:nvPr/>
            </p:nvSpPr>
            <p:spPr bwMode="auto">
              <a:xfrm rot="-5400000">
                <a:off x="3504" y="268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24" name="Oval 104"/>
              <p:cNvSpPr>
                <a:spLocks noChangeArrowheads="1"/>
              </p:cNvSpPr>
              <p:nvPr/>
            </p:nvSpPr>
            <p:spPr bwMode="auto">
              <a:xfrm rot="-5400000">
                <a:off x="2448" y="268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3225" name="Group 105"/>
            <p:cNvGrpSpPr>
              <a:grpSpLocks/>
            </p:cNvGrpSpPr>
            <p:nvPr/>
          </p:nvGrpSpPr>
          <p:grpSpPr bwMode="auto">
            <a:xfrm>
              <a:off x="1344" y="1728"/>
              <a:ext cx="1632" cy="528"/>
              <a:chOff x="432" y="3168"/>
              <a:chExt cx="1632" cy="528"/>
            </a:xfrm>
          </p:grpSpPr>
          <p:sp>
            <p:nvSpPr>
              <p:cNvPr id="133226" name="Rectangle 106"/>
              <p:cNvSpPr>
                <a:spLocks noChangeArrowheads="1"/>
              </p:cNvSpPr>
              <p:nvPr/>
            </p:nvSpPr>
            <p:spPr bwMode="auto">
              <a:xfrm>
                <a:off x="432" y="3360"/>
                <a:ext cx="1632" cy="336"/>
              </a:xfrm>
              <a:prstGeom prst="rect">
                <a:avLst/>
              </a:prstGeom>
              <a:solidFill>
                <a:srgbClr val="FF99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27" name="Line 107"/>
              <p:cNvSpPr>
                <a:spLocks noChangeShapeType="1"/>
              </p:cNvSpPr>
              <p:nvPr/>
            </p:nvSpPr>
            <p:spPr bwMode="auto">
              <a:xfrm>
                <a:off x="432" y="3360"/>
                <a:ext cx="1632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3228" name="Group 108"/>
              <p:cNvGrpSpPr>
                <a:grpSpLocks/>
              </p:cNvGrpSpPr>
              <p:nvPr/>
            </p:nvGrpSpPr>
            <p:grpSpPr bwMode="auto">
              <a:xfrm rot="-5400000">
                <a:off x="1056" y="3168"/>
                <a:ext cx="384" cy="384"/>
                <a:chOff x="1056" y="3168"/>
                <a:chExt cx="384" cy="384"/>
              </a:xfrm>
            </p:grpSpPr>
            <p:sp>
              <p:nvSpPr>
                <p:cNvPr id="133229" name="Oval 109"/>
                <p:cNvSpPr>
                  <a:spLocks noChangeArrowheads="1"/>
                </p:cNvSpPr>
                <p:nvPr/>
              </p:nvSpPr>
              <p:spPr bwMode="auto">
                <a:xfrm>
                  <a:off x="1056" y="3168"/>
                  <a:ext cx="384" cy="384"/>
                </a:xfrm>
                <a:prstGeom prst="ellipse">
                  <a:avLst/>
                </a:prstGeom>
                <a:solidFill>
                  <a:srgbClr val="2E005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230" name="AutoShape 110"/>
                <p:cNvSpPr>
                  <a:spLocks noChangeArrowheads="1"/>
                </p:cNvSpPr>
                <p:nvPr/>
              </p:nvSpPr>
              <p:spPr bwMode="auto">
                <a:xfrm>
                  <a:off x="1056" y="3168"/>
                  <a:ext cx="192" cy="384"/>
                </a:xfrm>
                <a:prstGeom prst="moon">
                  <a:avLst>
                    <a:gd name="adj" fmla="val 70833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3231" name="Group 111"/>
              <p:cNvGrpSpPr>
                <a:grpSpLocks/>
              </p:cNvGrpSpPr>
              <p:nvPr/>
            </p:nvGrpSpPr>
            <p:grpSpPr bwMode="auto">
              <a:xfrm rot="-5400000">
                <a:off x="1584" y="3168"/>
                <a:ext cx="384" cy="384"/>
                <a:chOff x="1632" y="3168"/>
                <a:chExt cx="384" cy="384"/>
              </a:xfrm>
            </p:grpSpPr>
            <p:sp>
              <p:nvSpPr>
                <p:cNvPr id="133232" name="Oval 112"/>
                <p:cNvSpPr>
                  <a:spLocks noChangeArrowheads="1"/>
                </p:cNvSpPr>
                <p:nvPr/>
              </p:nvSpPr>
              <p:spPr bwMode="auto">
                <a:xfrm>
                  <a:off x="1632" y="3168"/>
                  <a:ext cx="384" cy="38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233" name="AutoShape 113"/>
                <p:cNvSpPr>
                  <a:spLocks noChangeArrowheads="1"/>
                </p:cNvSpPr>
                <p:nvPr/>
              </p:nvSpPr>
              <p:spPr bwMode="auto">
                <a:xfrm>
                  <a:off x="1632" y="3168"/>
                  <a:ext cx="192" cy="384"/>
                </a:xfrm>
                <a:prstGeom prst="moon">
                  <a:avLst>
                    <a:gd name="adj" fmla="val 70833"/>
                  </a:avLst>
                </a:prstGeom>
                <a:solidFill>
                  <a:srgbClr val="2E005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33234" name="Group 114"/>
              <p:cNvGrpSpPr>
                <a:grpSpLocks/>
              </p:cNvGrpSpPr>
              <p:nvPr/>
            </p:nvGrpSpPr>
            <p:grpSpPr bwMode="auto">
              <a:xfrm rot="-5400000">
                <a:off x="528" y="3168"/>
                <a:ext cx="384" cy="384"/>
                <a:chOff x="1632" y="3168"/>
                <a:chExt cx="384" cy="384"/>
              </a:xfrm>
            </p:grpSpPr>
            <p:sp>
              <p:nvSpPr>
                <p:cNvPr id="133235" name="Oval 115"/>
                <p:cNvSpPr>
                  <a:spLocks noChangeArrowheads="1"/>
                </p:cNvSpPr>
                <p:nvPr/>
              </p:nvSpPr>
              <p:spPr bwMode="auto">
                <a:xfrm>
                  <a:off x="1632" y="3168"/>
                  <a:ext cx="384" cy="384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236" name="AutoShape 116"/>
                <p:cNvSpPr>
                  <a:spLocks noChangeArrowheads="1"/>
                </p:cNvSpPr>
                <p:nvPr/>
              </p:nvSpPr>
              <p:spPr bwMode="auto">
                <a:xfrm>
                  <a:off x="1632" y="3168"/>
                  <a:ext cx="192" cy="384"/>
                </a:xfrm>
                <a:prstGeom prst="moon">
                  <a:avLst>
                    <a:gd name="adj" fmla="val 70833"/>
                  </a:avLst>
                </a:prstGeom>
                <a:solidFill>
                  <a:srgbClr val="2E005D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33237" name="Group 117"/>
          <p:cNvGrpSpPr>
            <a:grpSpLocks/>
          </p:cNvGrpSpPr>
          <p:nvPr/>
        </p:nvGrpSpPr>
        <p:grpSpPr bwMode="auto">
          <a:xfrm>
            <a:off x="7696200" y="1981200"/>
            <a:ext cx="611188" cy="1371600"/>
            <a:chOff x="4752" y="1200"/>
            <a:chExt cx="385" cy="864"/>
          </a:xfrm>
        </p:grpSpPr>
        <p:grpSp>
          <p:nvGrpSpPr>
            <p:cNvPr id="133238" name="Group 118"/>
            <p:cNvGrpSpPr>
              <a:grpSpLocks/>
            </p:cNvGrpSpPr>
            <p:nvPr/>
          </p:nvGrpSpPr>
          <p:grpSpPr bwMode="auto">
            <a:xfrm>
              <a:off x="4752" y="1680"/>
              <a:ext cx="385" cy="384"/>
              <a:chOff x="5183" y="3408"/>
              <a:chExt cx="385" cy="384"/>
            </a:xfrm>
          </p:grpSpPr>
          <p:sp>
            <p:nvSpPr>
              <p:cNvPr id="133239" name="Oval 119"/>
              <p:cNvSpPr>
                <a:spLocks noChangeArrowheads="1"/>
              </p:cNvSpPr>
              <p:nvPr/>
            </p:nvSpPr>
            <p:spPr bwMode="auto">
              <a:xfrm rot="-5400000">
                <a:off x="5184" y="340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40" name="AutoShape 120"/>
              <p:cNvSpPr>
                <a:spLocks noChangeArrowheads="1"/>
              </p:cNvSpPr>
              <p:nvPr/>
            </p:nvSpPr>
            <p:spPr bwMode="auto">
              <a:xfrm rot="-5400000">
                <a:off x="5279" y="3503"/>
                <a:ext cx="192" cy="384"/>
              </a:xfrm>
              <a:prstGeom prst="moon">
                <a:avLst>
                  <a:gd name="adj" fmla="val 38019"/>
                </a:avLst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3241" name="Group 121"/>
            <p:cNvGrpSpPr>
              <a:grpSpLocks/>
            </p:cNvGrpSpPr>
            <p:nvPr/>
          </p:nvGrpSpPr>
          <p:grpSpPr bwMode="auto">
            <a:xfrm flipV="1">
              <a:off x="4752" y="1200"/>
              <a:ext cx="385" cy="384"/>
              <a:chOff x="5183" y="3408"/>
              <a:chExt cx="385" cy="384"/>
            </a:xfrm>
          </p:grpSpPr>
          <p:sp>
            <p:nvSpPr>
              <p:cNvPr id="133242" name="Oval 122"/>
              <p:cNvSpPr>
                <a:spLocks noChangeArrowheads="1"/>
              </p:cNvSpPr>
              <p:nvPr/>
            </p:nvSpPr>
            <p:spPr bwMode="auto">
              <a:xfrm rot="-5400000">
                <a:off x="5184" y="340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43" name="AutoShape 123"/>
              <p:cNvSpPr>
                <a:spLocks noChangeArrowheads="1"/>
              </p:cNvSpPr>
              <p:nvPr/>
            </p:nvSpPr>
            <p:spPr bwMode="auto">
              <a:xfrm rot="-5400000">
                <a:off x="5279" y="3503"/>
                <a:ext cx="192" cy="384"/>
              </a:xfrm>
              <a:prstGeom prst="moon">
                <a:avLst>
                  <a:gd name="adj" fmla="val 38019"/>
                </a:avLst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33244" name="Group 124"/>
          <p:cNvGrpSpPr>
            <a:grpSpLocks/>
          </p:cNvGrpSpPr>
          <p:nvPr/>
        </p:nvGrpSpPr>
        <p:grpSpPr bwMode="auto">
          <a:xfrm>
            <a:off x="7696200" y="1981200"/>
            <a:ext cx="609600" cy="1371600"/>
            <a:chOff x="4752" y="1200"/>
            <a:chExt cx="384" cy="864"/>
          </a:xfrm>
        </p:grpSpPr>
        <p:sp>
          <p:nvSpPr>
            <p:cNvPr id="133245" name="Oval 125"/>
            <p:cNvSpPr>
              <a:spLocks noChangeArrowheads="1"/>
            </p:cNvSpPr>
            <p:nvPr/>
          </p:nvSpPr>
          <p:spPr bwMode="auto">
            <a:xfrm rot="-5400000">
              <a:off x="4752" y="1680"/>
              <a:ext cx="384" cy="38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3246" name="Group 126"/>
            <p:cNvGrpSpPr>
              <a:grpSpLocks/>
            </p:cNvGrpSpPr>
            <p:nvPr/>
          </p:nvGrpSpPr>
          <p:grpSpPr bwMode="auto">
            <a:xfrm rot="5400000" flipV="1">
              <a:off x="4752" y="1200"/>
              <a:ext cx="384" cy="384"/>
              <a:chOff x="1632" y="3168"/>
              <a:chExt cx="384" cy="384"/>
            </a:xfrm>
          </p:grpSpPr>
          <p:sp>
            <p:nvSpPr>
              <p:cNvPr id="133247" name="Oval 127"/>
              <p:cNvSpPr>
                <a:spLocks noChangeArrowheads="1"/>
              </p:cNvSpPr>
              <p:nvPr/>
            </p:nvSpPr>
            <p:spPr bwMode="auto">
              <a:xfrm>
                <a:off x="1632" y="316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48" name="AutoShape 128"/>
              <p:cNvSpPr>
                <a:spLocks noChangeArrowheads="1"/>
              </p:cNvSpPr>
              <p:nvPr/>
            </p:nvSpPr>
            <p:spPr bwMode="auto">
              <a:xfrm>
                <a:off x="1632" y="3168"/>
                <a:ext cx="192" cy="384"/>
              </a:xfrm>
              <a:prstGeom prst="moon">
                <a:avLst>
                  <a:gd name="adj" fmla="val 70833"/>
                </a:avLst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33249" name="Group 129"/>
          <p:cNvGrpSpPr>
            <a:grpSpLocks/>
          </p:cNvGrpSpPr>
          <p:nvPr/>
        </p:nvGrpSpPr>
        <p:grpSpPr bwMode="auto">
          <a:xfrm>
            <a:off x="7696200" y="1981200"/>
            <a:ext cx="611188" cy="1373188"/>
            <a:chOff x="4752" y="1200"/>
            <a:chExt cx="385" cy="865"/>
          </a:xfrm>
        </p:grpSpPr>
        <p:grpSp>
          <p:nvGrpSpPr>
            <p:cNvPr id="133250" name="Group 130"/>
            <p:cNvGrpSpPr>
              <a:grpSpLocks/>
            </p:cNvGrpSpPr>
            <p:nvPr/>
          </p:nvGrpSpPr>
          <p:grpSpPr bwMode="auto">
            <a:xfrm>
              <a:off x="4752" y="1680"/>
              <a:ext cx="385" cy="385"/>
              <a:chOff x="3935" y="287"/>
              <a:chExt cx="385" cy="385"/>
            </a:xfrm>
          </p:grpSpPr>
          <p:sp>
            <p:nvSpPr>
              <p:cNvPr id="133251" name="Oval 131"/>
              <p:cNvSpPr>
                <a:spLocks noChangeArrowheads="1"/>
              </p:cNvSpPr>
              <p:nvPr/>
            </p:nvSpPr>
            <p:spPr bwMode="auto">
              <a:xfrm rot="5400000" flipV="1">
                <a:off x="3936" y="28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52" name="AutoShape 132"/>
              <p:cNvSpPr>
                <a:spLocks noChangeArrowheads="1"/>
              </p:cNvSpPr>
              <p:nvPr/>
            </p:nvSpPr>
            <p:spPr bwMode="auto">
              <a:xfrm rot="5400000" flipV="1">
                <a:off x="4031" y="191"/>
                <a:ext cx="192" cy="384"/>
              </a:xfrm>
              <a:prstGeom prst="moon">
                <a:avLst>
                  <a:gd name="adj" fmla="val 45310"/>
                </a:avLst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3253" name="Group 133"/>
            <p:cNvGrpSpPr>
              <a:grpSpLocks/>
            </p:cNvGrpSpPr>
            <p:nvPr/>
          </p:nvGrpSpPr>
          <p:grpSpPr bwMode="auto">
            <a:xfrm>
              <a:off x="4752" y="1200"/>
              <a:ext cx="385" cy="384"/>
              <a:chOff x="-1" y="1104"/>
              <a:chExt cx="385" cy="384"/>
            </a:xfrm>
          </p:grpSpPr>
          <p:sp>
            <p:nvSpPr>
              <p:cNvPr id="133254" name="Oval 134"/>
              <p:cNvSpPr>
                <a:spLocks noChangeArrowheads="1"/>
              </p:cNvSpPr>
              <p:nvPr/>
            </p:nvSpPr>
            <p:spPr bwMode="auto">
              <a:xfrm rot="-5400000">
                <a:off x="0" y="1104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55" name="AutoShape 135"/>
              <p:cNvSpPr>
                <a:spLocks noChangeArrowheads="1"/>
              </p:cNvSpPr>
              <p:nvPr/>
            </p:nvSpPr>
            <p:spPr bwMode="auto">
              <a:xfrm rot="-5400000">
                <a:off x="95" y="1199"/>
                <a:ext cx="192" cy="384"/>
              </a:xfrm>
              <a:prstGeom prst="moon">
                <a:avLst>
                  <a:gd name="adj" fmla="val 875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33256" name="Group 136"/>
          <p:cNvGrpSpPr>
            <a:grpSpLocks/>
          </p:cNvGrpSpPr>
          <p:nvPr/>
        </p:nvGrpSpPr>
        <p:grpSpPr bwMode="auto">
          <a:xfrm>
            <a:off x="7696200" y="1981200"/>
            <a:ext cx="609600" cy="1371600"/>
            <a:chOff x="4512" y="1248"/>
            <a:chExt cx="384" cy="864"/>
          </a:xfrm>
        </p:grpSpPr>
        <p:grpSp>
          <p:nvGrpSpPr>
            <p:cNvPr id="133257" name="Group 137"/>
            <p:cNvGrpSpPr>
              <a:grpSpLocks/>
            </p:cNvGrpSpPr>
            <p:nvPr/>
          </p:nvGrpSpPr>
          <p:grpSpPr bwMode="auto">
            <a:xfrm rot="-5400000">
              <a:off x="4512" y="1248"/>
              <a:ext cx="384" cy="384"/>
              <a:chOff x="1056" y="3168"/>
              <a:chExt cx="384" cy="384"/>
            </a:xfrm>
          </p:grpSpPr>
          <p:sp>
            <p:nvSpPr>
              <p:cNvPr id="133258" name="Oval 138"/>
              <p:cNvSpPr>
                <a:spLocks noChangeArrowheads="1"/>
              </p:cNvSpPr>
              <p:nvPr/>
            </p:nvSpPr>
            <p:spPr bwMode="auto">
              <a:xfrm>
                <a:off x="1056" y="316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59" name="AutoShape 139"/>
              <p:cNvSpPr>
                <a:spLocks noChangeArrowheads="1"/>
              </p:cNvSpPr>
              <p:nvPr/>
            </p:nvSpPr>
            <p:spPr bwMode="auto">
              <a:xfrm>
                <a:off x="1056" y="3168"/>
                <a:ext cx="192" cy="384"/>
              </a:xfrm>
              <a:prstGeom prst="moon">
                <a:avLst>
                  <a:gd name="adj" fmla="val 708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3260" name="Group 140"/>
            <p:cNvGrpSpPr>
              <a:grpSpLocks/>
            </p:cNvGrpSpPr>
            <p:nvPr/>
          </p:nvGrpSpPr>
          <p:grpSpPr bwMode="auto">
            <a:xfrm rot="5400000" flipV="1">
              <a:off x="4512" y="1728"/>
              <a:ext cx="384" cy="384"/>
              <a:chOff x="1632" y="3168"/>
              <a:chExt cx="384" cy="384"/>
            </a:xfrm>
          </p:grpSpPr>
          <p:sp>
            <p:nvSpPr>
              <p:cNvPr id="133261" name="Oval 141"/>
              <p:cNvSpPr>
                <a:spLocks noChangeArrowheads="1"/>
              </p:cNvSpPr>
              <p:nvPr/>
            </p:nvSpPr>
            <p:spPr bwMode="auto">
              <a:xfrm>
                <a:off x="1632" y="316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62" name="AutoShape 142"/>
              <p:cNvSpPr>
                <a:spLocks noChangeArrowheads="1"/>
              </p:cNvSpPr>
              <p:nvPr/>
            </p:nvSpPr>
            <p:spPr bwMode="auto">
              <a:xfrm>
                <a:off x="1632" y="3168"/>
                <a:ext cx="192" cy="384"/>
              </a:xfrm>
              <a:prstGeom prst="moon">
                <a:avLst>
                  <a:gd name="adj" fmla="val 70833"/>
                </a:avLst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33263" name="Group 143"/>
          <p:cNvGrpSpPr>
            <a:grpSpLocks/>
          </p:cNvGrpSpPr>
          <p:nvPr/>
        </p:nvGrpSpPr>
        <p:grpSpPr bwMode="auto">
          <a:xfrm>
            <a:off x="7696200" y="1981200"/>
            <a:ext cx="612775" cy="1371600"/>
            <a:chOff x="4223" y="1248"/>
            <a:chExt cx="386" cy="864"/>
          </a:xfrm>
        </p:grpSpPr>
        <p:grpSp>
          <p:nvGrpSpPr>
            <p:cNvPr id="133264" name="Group 144"/>
            <p:cNvGrpSpPr>
              <a:grpSpLocks/>
            </p:cNvGrpSpPr>
            <p:nvPr/>
          </p:nvGrpSpPr>
          <p:grpSpPr bwMode="auto">
            <a:xfrm>
              <a:off x="4224" y="1728"/>
              <a:ext cx="385" cy="384"/>
              <a:chOff x="-1" y="1104"/>
              <a:chExt cx="385" cy="384"/>
            </a:xfrm>
          </p:grpSpPr>
          <p:sp>
            <p:nvSpPr>
              <p:cNvPr id="133265" name="Oval 145"/>
              <p:cNvSpPr>
                <a:spLocks noChangeArrowheads="1"/>
              </p:cNvSpPr>
              <p:nvPr/>
            </p:nvSpPr>
            <p:spPr bwMode="auto">
              <a:xfrm rot="-5400000">
                <a:off x="0" y="1104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66" name="AutoShape 146"/>
              <p:cNvSpPr>
                <a:spLocks noChangeArrowheads="1"/>
              </p:cNvSpPr>
              <p:nvPr/>
            </p:nvSpPr>
            <p:spPr bwMode="auto">
              <a:xfrm rot="-5400000">
                <a:off x="95" y="1199"/>
                <a:ext cx="192" cy="384"/>
              </a:xfrm>
              <a:prstGeom prst="moon">
                <a:avLst>
                  <a:gd name="adj" fmla="val 875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3267" name="Group 147"/>
            <p:cNvGrpSpPr>
              <a:grpSpLocks/>
            </p:cNvGrpSpPr>
            <p:nvPr/>
          </p:nvGrpSpPr>
          <p:grpSpPr bwMode="auto">
            <a:xfrm>
              <a:off x="4223" y="1248"/>
              <a:ext cx="385" cy="384"/>
              <a:chOff x="4223" y="1248"/>
              <a:chExt cx="385" cy="384"/>
            </a:xfrm>
          </p:grpSpPr>
          <p:sp>
            <p:nvSpPr>
              <p:cNvPr id="133268" name="Oval 148"/>
              <p:cNvSpPr>
                <a:spLocks noChangeArrowheads="1"/>
              </p:cNvSpPr>
              <p:nvPr/>
            </p:nvSpPr>
            <p:spPr bwMode="auto">
              <a:xfrm rot="-5400000">
                <a:off x="4224" y="124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69" name="AutoShape 149"/>
              <p:cNvSpPr>
                <a:spLocks noChangeArrowheads="1"/>
              </p:cNvSpPr>
              <p:nvPr/>
            </p:nvSpPr>
            <p:spPr bwMode="auto">
              <a:xfrm rot="-5400000">
                <a:off x="4319" y="1343"/>
                <a:ext cx="192" cy="384"/>
              </a:xfrm>
              <a:prstGeom prst="moon">
                <a:avLst>
                  <a:gd name="adj" fmla="val 41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33270" name="Group 150"/>
          <p:cNvGrpSpPr>
            <a:grpSpLocks/>
          </p:cNvGrpSpPr>
          <p:nvPr/>
        </p:nvGrpSpPr>
        <p:grpSpPr bwMode="auto">
          <a:xfrm>
            <a:off x="7696200" y="1981200"/>
            <a:ext cx="609600" cy="1371600"/>
            <a:chOff x="4752" y="1248"/>
            <a:chExt cx="384" cy="864"/>
          </a:xfrm>
        </p:grpSpPr>
        <p:sp>
          <p:nvSpPr>
            <p:cNvPr id="133271" name="Oval 151"/>
            <p:cNvSpPr>
              <a:spLocks noChangeArrowheads="1"/>
            </p:cNvSpPr>
            <p:nvPr/>
          </p:nvSpPr>
          <p:spPr bwMode="auto">
            <a:xfrm rot="-5400000">
              <a:off x="4752" y="1248"/>
              <a:ext cx="384" cy="384"/>
            </a:xfrm>
            <a:prstGeom prst="ellipse">
              <a:avLst/>
            </a:prstGeom>
            <a:solidFill>
              <a:srgbClr val="2E005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3272" name="Group 152"/>
            <p:cNvGrpSpPr>
              <a:grpSpLocks/>
            </p:cNvGrpSpPr>
            <p:nvPr/>
          </p:nvGrpSpPr>
          <p:grpSpPr bwMode="auto">
            <a:xfrm rot="-5400000">
              <a:off x="4752" y="1728"/>
              <a:ext cx="384" cy="384"/>
              <a:chOff x="1056" y="3168"/>
              <a:chExt cx="384" cy="384"/>
            </a:xfrm>
          </p:grpSpPr>
          <p:sp>
            <p:nvSpPr>
              <p:cNvPr id="133273" name="Oval 153"/>
              <p:cNvSpPr>
                <a:spLocks noChangeArrowheads="1"/>
              </p:cNvSpPr>
              <p:nvPr/>
            </p:nvSpPr>
            <p:spPr bwMode="auto">
              <a:xfrm>
                <a:off x="1056" y="316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74" name="AutoShape 154"/>
              <p:cNvSpPr>
                <a:spLocks noChangeArrowheads="1"/>
              </p:cNvSpPr>
              <p:nvPr/>
            </p:nvSpPr>
            <p:spPr bwMode="auto">
              <a:xfrm>
                <a:off x="1056" y="3168"/>
                <a:ext cx="192" cy="384"/>
              </a:xfrm>
              <a:prstGeom prst="moon">
                <a:avLst>
                  <a:gd name="adj" fmla="val 70833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33277" name="Group 157"/>
          <p:cNvGrpSpPr>
            <a:grpSpLocks/>
          </p:cNvGrpSpPr>
          <p:nvPr/>
        </p:nvGrpSpPr>
        <p:grpSpPr bwMode="auto">
          <a:xfrm>
            <a:off x="5943600" y="4191000"/>
            <a:ext cx="2590800" cy="2057400"/>
            <a:chOff x="2352" y="2640"/>
            <a:chExt cx="1632" cy="1296"/>
          </a:xfrm>
        </p:grpSpPr>
        <p:sp>
          <p:nvSpPr>
            <p:cNvPr id="133278" name="AutoShape 158"/>
            <p:cNvSpPr>
              <a:spLocks noChangeArrowheads="1"/>
            </p:cNvSpPr>
            <p:nvPr/>
          </p:nvSpPr>
          <p:spPr bwMode="auto">
            <a:xfrm>
              <a:off x="2448" y="3168"/>
              <a:ext cx="384" cy="768"/>
            </a:xfrm>
            <a:prstGeom prst="flowChartMagneticDisk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279" name="AutoShape 159"/>
            <p:cNvSpPr>
              <a:spLocks noChangeArrowheads="1"/>
            </p:cNvSpPr>
            <p:nvPr/>
          </p:nvSpPr>
          <p:spPr bwMode="auto">
            <a:xfrm>
              <a:off x="2976" y="3168"/>
              <a:ext cx="384" cy="768"/>
            </a:xfrm>
            <a:prstGeom prst="flowChartMagneticDisk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3280" name="Group 160"/>
            <p:cNvGrpSpPr>
              <a:grpSpLocks/>
            </p:cNvGrpSpPr>
            <p:nvPr/>
          </p:nvGrpSpPr>
          <p:grpSpPr bwMode="auto">
            <a:xfrm>
              <a:off x="2448" y="3168"/>
              <a:ext cx="1440" cy="768"/>
              <a:chOff x="2448" y="3168"/>
              <a:chExt cx="1440" cy="768"/>
            </a:xfrm>
          </p:grpSpPr>
          <p:sp>
            <p:nvSpPr>
              <p:cNvPr id="133281" name="Oval 161"/>
              <p:cNvSpPr>
                <a:spLocks noChangeArrowheads="1"/>
              </p:cNvSpPr>
              <p:nvPr/>
            </p:nvSpPr>
            <p:spPr bwMode="auto">
              <a:xfrm>
                <a:off x="2448" y="3504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82" name="AutoShape 162"/>
              <p:cNvSpPr>
                <a:spLocks noChangeArrowheads="1"/>
              </p:cNvSpPr>
              <p:nvPr/>
            </p:nvSpPr>
            <p:spPr bwMode="auto">
              <a:xfrm>
                <a:off x="2448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83" name="Oval 163"/>
              <p:cNvSpPr>
                <a:spLocks noChangeArrowheads="1"/>
              </p:cNvSpPr>
              <p:nvPr/>
            </p:nvSpPr>
            <p:spPr bwMode="auto">
              <a:xfrm>
                <a:off x="2976" y="3216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84" name="AutoShape 164"/>
              <p:cNvSpPr>
                <a:spLocks noChangeArrowheads="1"/>
              </p:cNvSpPr>
              <p:nvPr/>
            </p:nvSpPr>
            <p:spPr bwMode="auto">
              <a:xfrm>
                <a:off x="2976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133285" name="Group 165"/>
              <p:cNvGrpSpPr>
                <a:grpSpLocks/>
              </p:cNvGrpSpPr>
              <p:nvPr/>
            </p:nvGrpSpPr>
            <p:grpSpPr bwMode="auto">
              <a:xfrm>
                <a:off x="3504" y="3168"/>
                <a:ext cx="384" cy="768"/>
                <a:chOff x="3504" y="3168"/>
                <a:chExt cx="384" cy="768"/>
              </a:xfrm>
            </p:grpSpPr>
            <p:sp>
              <p:nvSpPr>
                <p:cNvPr id="133286" name="AutoShape 166"/>
                <p:cNvSpPr>
                  <a:spLocks noChangeArrowheads="1"/>
                </p:cNvSpPr>
                <p:nvPr/>
              </p:nvSpPr>
              <p:spPr bwMode="auto">
                <a:xfrm>
                  <a:off x="3504" y="3168"/>
                  <a:ext cx="384" cy="768"/>
                </a:xfrm>
                <a:prstGeom prst="flowChartMagneticDisk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287" name="Oval 167"/>
                <p:cNvSpPr>
                  <a:spLocks noChangeArrowheads="1"/>
                </p:cNvSpPr>
                <p:nvPr/>
              </p:nvSpPr>
              <p:spPr bwMode="auto">
                <a:xfrm>
                  <a:off x="3504" y="3504"/>
                  <a:ext cx="384" cy="384"/>
                </a:xfrm>
                <a:prstGeom prst="ellipse">
                  <a:avLst/>
                </a:prstGeom>
                <a:solidFill>
                  <a:srgbClr val="2E005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3288" name="AutoShape 168"/>
                <p:cNvSpPr>
                  <a:spLocks noChangeArrowheads="1"/>
                </p:cNvSpPr>
                <p:nvPr/>
              </p:nvSpPr>
              <p:spPr bwMode="auto">
                <a:xfrm>
                  <a:off x="3504" y="3168"/>
                  <a:ext cx="384" cy="768"/>
                </a:xfrm>
                <a:prstGeom prst="flowChartMagneticDisk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33289" name="Group 169"/>
            <p:cNvGrpSpPr>
              <a:grpSpLocks/>
            </p:cNvGrpSpPr>
            <p:nvPr/>
          </p:nvGrpSpPr>
          <p:grpSpPr bwMode="auto">
            <a:xfrm>
              <a:off x="2352" y="2640"/>
              <a:ext cx="1632" cy="480"/>
              <a:chOff x="2352" y="2640"/>
              <a:chExt cx="1632" cy="480"/>
            </a:xfrm>
          </p:grpSpPr>
          <p:sp>
            <p:nvSpPr>
              <p:cNvPr id="133290" name="Rectangle 170"/>
              <p:cNvSpPr>
                <a:spLocks noChangeArrowheads="1"/>
              </p:cNvSpPr>
              <p:nvPr/>
            </p:nvSpPr>
            <p:spPr bwMode="auto">
              <a:xfrm>
                <a:off x="2352" y="2640"/>
                <a:ext cx="1632" cy="480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91" name="Oval 171"/>
              <p:cNvSpPr>
                <a:spLocks noChangeArrowheads="1"/>
              </p:cNvSpPr>
              <p:nvPr/>
            </p:nvSpPr>
            <p:spPr bwMode="auto">
              <a:xfrm rot="-5400000">
                <a:off x="2976" y="268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92" name="Oval 172"/>
              <p:cNvSpPr>
                <a:spLocks noChangeArrowheads="1"/>
              </p:cNvSpPr>
              <p:nvPr/>
            </p:nvSpPr>
            <p:spPr bwMode="auto">
              <a:xfrm rot="-5400000">
                <a:off x="3504" y="268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93" name="Oval 173"/>
              <p:cNvSpPr>
                <a:spLocks noChangeArrowheads="1"/>
              </p:cNvSpPr>
              <p:nvPr/>
            </p:nvSpPr>
            <p:spPr bwMode="auto">
              <a:xfrm rot="-5400000">
                <a:off x="2448" y="2688"/>
                <a:ext cx="384" cy="38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33294" name="Group 174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2400" y="2688"/>
            <a:chExt cx="384" cy="1248"/>
          </a:xfrm>
        </p:grpSpPr>
        <p:sp>
          <p:nvSpPr>
            <p:cNvPr id="133295" name="Oval 175"/>
            <p:cNvSpPr>
              <a:spLocks noChangeArrowheads="1"/>
            </p:cNvSpPr>
            <p:nvPr/>
          </p:nvSpPr>
          <p:spPr bwMode="auto">
            <a:xfrm rot="-5400000">
              <a:off x="2400" y="2688"/>
              <a:ext cx="384" cy="384"/>
            </a:xfrm>
            <a:prstGeom prst="ellipse">
              <a:avLst/>
            </a:prstGeom>
            <a:solidFill>
              <a:srgbClr val="A3BD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3296" name="Group 176"/>
            <p:cNvGrpSpPr>
              <a:grpSpLocks/>
            </p:cNvGrpSpPr>
            <p:nvPr/>
          </p:nvGrpSpPr>
          <p:grpSpPr bwMode="auto">
            <a:xfrm>
              <a:off x="2400" y="3168"/>
              <a:ext cx="384" cy="768"/>
              <a:chOff x="2400" y="3168"/>
              <a:chExt cx="384" cy="768"/>
            </a:xfrm>
          </p:grpSpPr>
          <p:sp>
            <p:nvSpPr>
              <p:cNvPr id="133297" name="AutoShape 177"/>
              <p:cNvSpPr>
                <a:spLocks noChangeArrowheads="1"/>
              </p:cNvSpPr>
              <p:nvPr/>
            </p:nvSpPr>
            <p:spPr bwMode="auto">
              <a:xfrm>
                <a:off x="2400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98" name="Oval 178"/>
              <p:cNvSpPr>
                <a:spLocks noChangeArrowheads="1"/>
              </p:cNvSpPr>
              <p:nvPr/>
            </p:nvSpPr>
            <p:spPr bwMode="auto">
              <a:xfrm>
                <a:off x="2400" y="3456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299" name="AutoShape 179"/>
              <p:cNvSpPr>
                <a:spLocks noChangeArrowheads="1"/>
              </p:cNvSpPr>
              <p:nvPr/>
            </p:nvSpPr>
            <p:spPr bwMode="auto">
              <a:xfrm>
                <a:off x="2400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33300" name="Group 180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2928" y="2688"/>
            <a:chExt cx="384" cy="1248"/>
          </a:xfrm>
        </p:grpSpPr>
        <p:sp>
          <p:nvSpPr>
            <p:cNvPr id="133301" name="Oval 181"/>
            <p:cNvSpPr>
              <a:spLocks noChangeArrowheads="1"/>
            </p:cNvSpPr>
            <p:nvPr/>
          </p:nvSpPr>
          <p:spPr bwMode="auto">
            <a:xfrm rot="-5400000">
              <a:off x="2928" y="2688"/>
              <a:ext cx="384" cy="384"/>
            </a:xfrm>
            <a:prstGeom prst="ellipse">
              <a:avLst/>
            </a:prstGeom>
            <a:solidFill>
              <a:srgbClr val="8C97B8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3302" name="Group 182"/>
            <p:cNvGrpSpPr>
              <a:grpSpLocks/>
            </p:cNvGrpSpPr>
            <p:nvPr/>
          </p:nvGrpSpPr>
          <p:grpSpPr bwMode="auto">
            <a:xfrm>
              <a:off x="2928" y="3168"/>
              <a:ext cx="384" cy="768"/>
              <a:chOff x="2928" y="3168"/>
              <a:chExt cx="384" cy="768"/>
            </a:xfrm>
          </p:grpSpPr>
          <p:sp>
            <p:nvSpPr>
              <p:cNvPr id="133303" name="AutoShape 183"/>
              <p:cNvSpPr>
                <a:spLocks noChangeArrowheads="1"/>
              </p:cNvSpPr>
              <p:nvPr/>
            </p:nvSpPr>
            <p:spPr bwMode="auto">
              <a:xfrm>
                <a:off x="2928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04" name="Oval 184"/>
              <p:cNvSpPr>
                <a:spLocks noChangeArrowheads="1"/>
              </p:cNvSpPr>
              <p:nvPr/>
            </p:nvSpPr>
            <p:spPr bwMode="auto">
              <a:xfrm>
                <a:off x="2928" y="3408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05" name="AutoShape 185"/>
              <p:cNvSpPr>
                <a:spLocks noChangeArrowheads="1"/>
              </p:cNvSpPr>
              <p:nvPr/>
            </p:nvSpPr>
            <p:spPr bwMode="auto">
              <a:xfrm>
                <a:off x="2928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33306" name="Group 186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3456" y="2688"/>
            <a:chExt cx="384" cy="1248"/>
          </a:xfrm>
        </p:grpSpPr>
        <p:grpSp>
          <p:nvGrpSpPr>
            <p:cNvPr id="133307" name="Group 187"/>
            <p:cNvGrpSpPr>
              <a:grpSpLocks/>
            </p:cNvGrpSpPr>
            <p:nvPr/>
          </p:nvGrpSpPr>
          <p:grpSpPr bwMode="auto">
            <a:xfrm>
              <a:off x="3456" y="3168"/>
              <a:ext cx="384" cy="768"/>
              <a:chOff x="3456" y="3168"/>
              <a:chExt cx="384" cy="768"/>
            </a:xfrm>
          </p:grpSpPr>
          <p:sp>
            <p:nvSpPr>
              <p:cNvPr id="133308" name="AutoShape 188"/>
              <p:cNvSpPr>
                <a:spLocks noChangeArrowheads="1"/>
              </p:cNvSpPr>
              <p:nvPr/>
            </p:nvSpPr>
            <p:spPr bwMode="auto">
              <a:xfrm>
                <a:off x="3456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09" name="Oval 189"/>
              <p:cNvSpPr>
                <a:spLocks noChangeArrowheads="1"/>
              </p:cNvSpPr>
              <p:nvPr/>
            </p:nvSpPr>
            <p:spPr bwMode="auto">
              <a:xfrm>
                <a:off x="3456" y="3360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10" name="AutoShape 190"/>
              <p:cNvSpPr>
                <a:spLocks noChangeArrowheads="1"/>
              </p:cNvSpPr>
              <p:nvPr/>
            </p:nvSpPr>
            <p:spPr bwMode="auto">
              <a:xfrm>
                <a:off x="3456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3311" name="Oval 191"/>
            <p:cNvSpPr>
              <a:spLocks noChangeArrowheads="1"/>
            </p:cNvSpPr>
            <p:nvPr/>
          </p:nvSpPr>
          <p:spPr bwMode="auto">
            <a:xfrm rot="-5400000">
              <a:off x="3456" y="2688"/>
              <a:ext cx="384" cy="384"/>
            </a:xfrm>
            <a:prstGeom prst="ellipse">
              <a:avLst/>
            </a:prstGeom>
            <a:solidFill>
              <a:srgbClr val="7370A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3312" name="Group 192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3984" y="2688"/>
            <a:chExt cx="384" cy="1248"/>
          </a:xfrm>
        </p:grpSpPr>
        <p:grpSp>
          <p:nvGrpSpPr>
            <p:cNvPr id="133313" name="Group 193"/>
            <p:cNvGrpSpPr>
              <a:grpSpLocks/>
            </p:cNvGrpSpPr>
            <p:nvPr/>
          </p:nvGrpSpPr>
          <p:grpSpPr bwMode="auto">
            <a:xfrm>
              <a:off x="3984" y="3168"/>
              <a:ext cx="384" cy="768"/>
              <a:chOff x="3984" y="3168"/>
              <a:chExt cx="384" cy="768"/>
            </a:xfrm>
          </p:grpSpPr>
          <p:sp>
            <p:nvSpPr>
              <p:cNvPr id="133314" name="AutoShape 194"/>
              <p:cNvSpPr>
                <a:spLocks noChangeArrowheads="1"/>
              </p:cNvSpPr>
              <p:nvPr/>
            </p:nvSpPr>
            <p:spPr bwMode="auto">
              <a:xfrm>
                <a:off x="3984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15" name="Oval 195"/>
              <p:cNvSpPr>
                <a:spLocks noChangeArrowheads="1"/>
              </p:cNvSpPr>
              <p:nvPr/>
            </p:nvSpPr>
            <p:spPr bwMode="auto">
              <a:xfrm>
                <a:off x="3984" y="3312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16" name="AutoShape 196"/>
              <p:cNvSpPr>
                <a:spLocks noChangeArrowheads="1"/>
              </p:cNvSpPr>
              <p:nvPr/>
            </p:nvSpPr>
            <p:spPr bwMode="auto">
              <a:xfrm>
                <a:off x="3984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3317" name="Oval 197"/>
            <p:cNvSpPr>
              <a:spLocks noChangeArrowheads="1"/>
            </p:cNvSpPr>
            <p:nvPr/>
          </p:nvSpPr>
          <p:spPr bwMode="auto">
            <a:xfrm rot="-5400000">
              <a:off x="3984" y="2688"/>
              <a:ext cx="384" cy="384"/>
            </a:xfrm>
            <a:prstGeom prst="ellipse">
              <a:avLst/>
            </a:prstGeom>
            <a:solidFill>
              <a:srgbClr val="5C4A8A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3318" name="Group 198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4512" y="2688"/>
            <a:chExt cx="384" cy="1248"/>
          </a:xfrm>
        </p:grpSpPr>
        <p:grpSp>
          <p:nvGrpSpPr>
            <p:cNvPr id="133319" name="Group 199"/>
            <p:cNvGrpSpPr>
              <a:grpSpLocks/>
            </p:cNvGrpSpPr>
            <p:nvPr/>
          </p:nvGrpSpPr>
          <p:grpSpPr bwMode="auto">
            <a:xfrm>
              <a:off x="4512" y="3168"/>
              <a:ext cx="384" cy="768"/>
              <a:chOff x="4512" y="3168"/>
              <a:chExt cx="384" cy="768"/>
            </a:xfrm>
          </p:grpSpPr>
          <p:sp>
            <p:nvSpPr>
              <p:cNvPr id="133320" name="AutoShape 200"/>
              <p:cNvSpPr>
                <a:spLocks noChangeArrowheads="1"/>
              </p:cNvSpPr>
              <p:nvPr/>
            </p:nvSpPr>
            <p:spPr bwMode="auto">
              <a:xfrm>
                <a:off x="4512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21" name="Oval 201"/>
              <p:cNvSpPr>
                <a:spLocks noChangeArrowheads="1"/>
              </p:cNvSpPr>
              <p:nvPr/>
            </p:nvSpPr>
            <p:spPr bwMode="auto">
              <a:xfrm>
                <a:off x="4512" y="3264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22" name="AutoShape 202"/>
              <p:cNvSpPr>
                <a:spLocks noChangeArrowheads="1"/>
              </p:cNvSpPr>
              <p:nvPr/>
            </p:nvSpPr>
            <p:spPr bwMode="auto">
              <a:xfrm>
                <a:off x="4512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33323" name="Oval 203"/>
            <p:cNvSpPr>
              <a:spLocks noChangeArrowheads="1"/>
            </p:cNvSpPr>
            <p:nvPr/>
          </p:nvSpPr>
          <p:spPr bwMode="auto">
            <a:xfrm rot="-5400000">
              <a:off x="4512" y="2688"/>
              <a:ext cx="384" cy="38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3324" name="Group 204"/>
          <p:cNvGrpSpPr>
            <a:grpSpLocks/>
          </p:cNvGrpSpPr>
          <p:nvPr/>
        </p:nvGrpSpPr>
        <p:grpSpPr bwMode="auto">
          <a:xfrm>
            <a:off x="7772400" y="4267200"/>
            <a:ext cx="609600" cy="1981200"/>
            <a:chOff x="4992" y="2688"/>
            <a:chExt cx="384" cy="1248"/>
          </a:xfrm>
        </p:grpSpPr>
        <p:sp>
          <p:nvSpPr>
            <p:cNvPr id="133325" name="Oval 205"/>
            <p:cNvSpPr>
              <a:spLocks noChangeArrowheads="1"/>
            </p:cNvSpPr>
            <p:nvPr/>
          </p:nvSpPr>
          <p:spPr bwMode="auto">
            <a:xfrm rot="-5400000">
              <a:off x="4992" y="2688"/>
              <a:ext cx="384" cy="384"/>
            </a:xfrm>
            <a:prstGeom prst="ellipse">
              <a:avLst/>
            </a:prstGeom>
            <a:solidFill>
              <a:srgbClr val="2E005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33326" name="Group 206"/>
            <p:cNvGrpSpPr>
              <a:grpSpLocks/>
            </p:cNvGrpSpPr>
            <p:nvPr/>
          </p:nvGrpSpPr>
          <p:grpSpPr bwMode="auto">
            <a:xfrm>
              <a:off x="4992" y="3168"/>
              <a:ext cx="384" cy="768"/>
              <a:chOff x="4992" y="3168"/>
              <a:chExt cx="384" cy="768"/>
            </a:xfrm>
          </p:grpSpPr>
          <p:sp>
            <p:nvSpPr>
              <p:cNvPr id="133327" name="AutoShape 207"/>
              <p:cNvSpPr>
                <a:spLocks noChangeArrowheads="1"/>
              </p:cNvSpPr>
              <p:nvPr/>
            </p:nvSpPr>
            <p:spPr bwMode="auto">
              <a:xfrm>
                <a:off x="4992" y="3168"/>
                <a:ext cx="384" cy="768"/>
              </a:xfrm>
              <a:prstGeom prst="flowChartMagneticDisk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28" name="Oval 208"/>
              <p:cNvSpPr>
                <a:spLocks noChangeArrowheads="1"/>
              </p:cNvSpPr>
              <p:nvPr/>
            </p:nvSpPr>
            <p:spPr bwMode="auto">
              <a:xfrm>
                <a:off x="4992" y="3216"/>
                <a:ext cx="384" cy="384"/>
              </a:xfrm>
              <a:prstGeom prst="ellipse">
                <a:avLst/>
              </a:prstGeom>
              <a:solidFill>
                <a:srgbClr val="2E005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329" name="AutoShape 209"/>
              <p:cNvSpPr>
                <a:spLocks noChangeArrowheads="1"/>
              </p:cNvSpPr>
              <p:nvPr/>
            </p:nvSpPr>
            <p:spPr bwMode="auto">
              <a:xfrm>
                <a:off x="4992" y="3168"/>
                <a:ext cx="384" cy="768"/>
              </a:xfrm>
              <a:prstGeom prst="flowChartMagneticDisk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33330" name="Text Box 210"/>
          <p:cNvSpPr txBox="1">
            <a:spLocks noChangeArrowheads="1"/>
          </p:cNvSpPr>
          <p:nvPr/>
        </p:nvSpPr>
        <p:spPr bwMode="auto">
          <a:xfrm>
            <a:off x="5029200" y="1600200"/>
            <a:ext cx="1219200" cy="309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>
                <a:latin typeface="Verdana" charset="0"/>
              </a:rPr>
              <a:t>appearance</a:t>
            </a:r>
          </a:p>
        </p:txBody>
      </p:sp>
      <p:sp>
        <p:nvSpPr>
          <p:cNvPr id="133331" name="Text Box 211"/>
          <p:cNvSpPr txBox="1">
            <a:spLocks noChangeArrowheads="1"/>
          </p:cNvSpPr>
          <p:nvPr/>
        </p:nvSpPr>
        <p:spPr bwMode="auto">
          <a:xfrm>
            <a:off x="5029200" y="2743200"/>
            <a:ext cx="814388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 sz="1400">
                <a:latin typeface="Verdana" charset="0"/>
              </a:rPr>
              <a:t>cross</a:t>
            </a:r>
          </a:p>
          <a:p>
            <a:r>
              <a:rPr lang="en-GB" altLang="en-US" sz="1400">
                <a:latin typeface="Verdana" charset="0"/>
              </a:rPr>
              <a:t>section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4953000"/>
            <a:ext cx="38862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026369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/>
            <a:r>
              <a:rPr lang="en-GB" altLang="en-US"/>
              <a:t>virtual reality and 3D interaction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positioning in 3D space</a:t>
            </a:r>
            <a:br>
              <a:rPr lang="en-GB" altLang="en-US"/>
            </a:br>
            <a:r>
              <a:rPr lang="en-GB" altLang="en-US"/>
              <a:t>moving and grasping</a:t>
            </a:r>
          </a:p>
          <a:p>
            <a:r>
              <a:rPr lang="en-GB" altLang="en-US"/>
              <a:t>seeing 3D </a:t>
            </a:r>
            <a:r>
              <a:rPr lang="en-GB" altLang="en-US" sz="2400"/>
              <a:t>(helmets and caves)</a:t>
            </a:r>
          </a:p>
        </p:txBody>
      </p:sp>
    </p:spTree>
    <p:extLst>
      <p:ext uri="{BB962C8B-B14F-4D97-AF65-F5344CB8AC3E}">
        <p14:creationId xmlns:p14="http://schemas.microsoft.com/office/powerpoint/2010/main" xmlns="" val="3680684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positioning in 3D space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46482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 dirty="0"/>
              <a:t>cockpit and virtual controls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steering wheels, knobs and dials … just like real!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the 3D mouse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six-degrees of movement: x, y, z + roll, pitch, yaw 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data glove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fibre optics used to detect finger position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VR helmets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detect head motion and possibly eye gaze</a:t>
            </a:r>
          </a:p>
          <a:p>
            <a:pPr>
              <a:lnSpc>
                <a:spcPct val="90000"/>
              </a:lnSpc>
            </a:pPr>
            <a:r>
              <a:rPr lang="en-GB" altLang="en-US" sz="2400" dirty="0"/>
              <a:t>whole body tracking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accelerometers strapped to limbs or reflective dots and video processing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2712" y="50041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4683" y="2183641"/>
            <a:ext cx="1752601" cy="106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6562" y="2348268"/>
            <a:ext cx="2143125" cy="137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3999" y="3352800"/>
            <a:ext cx="2362200" cy="127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87772" y="4644809"/>
            <a:ext cx="3222827" cy="208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704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44" name="Line 32"/>
          <p:cNvSpPr>
            <a:spLocks noChangeShapeType="1"/>
          </p:cNvSpPr>
          <p:nvPr/>
        </p:nvSpPr>
        <p:spPr bwMode="auto">
          <a:xfrm>
            <a:off x="4572000" y="1981200"/>
            <a:ext cx="0" cy="2590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32" name="Line 20"/>
          <p:cNvSpPr>
            <a:spLocks noChangeShapeType="1"/>
          </p:cNvSpPr>
          <p:nvPr/>
        </p:nvSpPr>
        <p:spPr bwMode="auto">
          <a:xfrm>
            <a:off x="533400" y="51816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pitch, yaw and roll</a:t>
            </a:r>
          </a:p>
        </p:txBody>
      </p:sp>
      <p:grpSp>
        <p:nvGrpSpPr>
          <p:cNvPr id="141331" name="Group 19"/>
          <p:cNvGrpSpPr>
            <a:grpSpLocks/>
          </p:cNvGrpSpPr>
          <p:nvPr/>
        </p:nvGrpSpPr>
        <p:grpSpPr bwMode="auto">
          <a:xfrm rot="-1019745">
            <a:off x="609600" y="4800600"/>
            <a:ext cx="2819400" cy="838200"/>
            <a:chOff x="384" y="1920"/>
            <a:chExt cx="1776" cy="528"/>
          </a:xfrm>
        </p:grpSpPr>
        <p:sp>
          <p:nvSpPr>
            <p:cNvPr id="141330" name="Line 18"/>
            <p:cNvSpPr>
              <a:spLocks noChangeShapeType="1"/>
            </p:cNvSpPr>
            <p:nvPr/>
          </p:nvSpPr>
          <p:spPr bwMode="auto">
            <a:xfrm>
              <a:off x="384" y="2208"/>
              <a:ext cx="12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1321" name="Group 9"/>
            <p:cNvGrpSpPr>
              <a:grpSpLocks/>
            </p:cNvGrpSpPr>
            <p:nvPr/>
          </p:nvGrpSpPr>
          <p:grpSpPr bwMode="auto">
            <a:xfrm>
              <a:off x="768" y="1920"/>
              <a:ext cx="1392" cy="528"/>
              <a:chOff x="768" y="1920"/>
              <a:chExt cx="1392" cy="528"/>
            </a:xfrm>
          </p:grpSpPr>
          <p:sp>
            <p:nvSpPr>
              <p:cNvPr id="141317" name="Freeform 5"/>
              <p:cNvSpPr>
                <a:spLocks/>
              </p:cNvSpPr>
              <p:nvPr/>
            </p:nvSpPr>
            <p:spPr bwMode="auto">
              <a:xfrm flipV="1">
                <a:off x="1200" y="1920"/>
                <a:ext cx="528" cy="240"/>
              </a:xfrm>
              <a:custGeom>
                <a:avLst/>
                <a:gdLst>
                  <a:gd name="T0" fmla="*/ 0 w 528"/>
                  <a:gd name="T1" fmla="*/ 0 h 240"/>
                  <a:gd name="T2" fmla="*/ 288 w 528"/>
                  <a:gd name="T3" fmla="*/ 0 h 240"/>
                  <a:gd name="T4" fmla="*/ 528 w 528"/>
                  <a:gd name="T5" fmla="*/ 240 h 240"/>
                  <a:gd name="T6" fmla="*/ 384 w 528"/>
                  <a:gd name="T7" fmla="*/ 240 h 240"/>
                  <a:gd name="T8" fmla="*/ 0 w 528"/>
                  <a:gd name="T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240">
                    <a:moveTo>
                      <a:pt x="0" y="0"/>
                    </a:moveTo>
                    <a:lnTo>
                      <a:pt x="288" y="0"/>
                    </a:lnTo>
                    <a:lnTo>
                      <a:pt x="528" y="240"/>
                    </a:lnTo>
                    <a:lnTo>
                      <a:pt x="384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237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1315" name="Oval 3"/>
              <p:cNvSpPr>
                <a:spLocks noChangeArrowheads="1"/>
              </p:cNvSpPr>
              <p:nvPr/>
            </p:nvSpPr>
            <p:spPr bwMode="auto">
              <a:xfrm>
                <a:off x="768" y="2112"/>
                <a:ext cx="1296" cy="192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1316" name="Freeform 4"/>
              <p:cNvSpPr>
                <a:spLocks/>
              </p:cNvSpPr>
              <p:nvPr/>
            </p:nvSpPr>
            <p:spPr bwMode="auto">
              <a:xfrm>
                <a:off x="1200" y="2208"/>
                <a:ext cx="528" cy="240"/>
              </a:xfrm>
              <a:custGeom>
                <a:avLst/>
                <a:gdLst>
                  <a:gd name="T0" fmla="*/ 0 w 528"/>
                  <a:gd name="T1" fmla="*/ 0 h 240"/>
                  <a:gd name="T2" fmla="*/ 288 w 528"/>
                  <a:gd name="T3" fmla="*/ 0 h 240"/>
                  <a:gd name="T4" fmla="*/ 528 w 528"/>
                  <a:gd name="T5" fmla="*/ 240 h 240"/>
                  <a:gd name="T6" fmla="*/ 384 w 528"/>
                  <a:gd name="T7" fmla="*/ 240 h 240"/>
                  <a:gd name="T8" fmla="*/ 0 w 528"/>
                  <a:gd name="T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240">
                    <a:moveTo>
                      <a:pt x="0" y="0"/>
                    </a:moveTo>
                    <a:lnTo>
                      <a:pt x="288" y="0"/>
                    </a:lnTo>
                    <a:lnTo>
                      <a:pt x="528" y="240"/>
                    </a:lnTo>
                    <a:lnTo>
                      <a:pt x="384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237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1318" name="Freeform 6"/>
              <p:cNvSpPr>
                <a:spLocks/>
              </p:cNvSpPr>
              <p:nvPr/>
            </p:nvSpPr>
            <p:spPr bwMode="auto">
              <a:xfrm>
                <a:off x="1872" y="2112"/>
                <a:ext cx="192" cy="96"/>
              </a:xfrm>
              <a:custGeom>
                <a:avLst/>
                <a:gdLst>
                  <a:gd name="T0" fmla="*/ 0 w 192"/>
                  <a:gd name="T1" fmla="*/ 48 h 96"/>
                  <a:gd name="T2" fmla="*/ 144 w 192"/>
                  <a:gd name="T3" fmla="*/ 96 h 96"/>
                  <a:gd name="T4" fmla="*/ 192 w 192"/>
                  <a:gd name="T5" fmla="*/ 0 h 96"/>
                  <a:gd name="T6" fmla="*/ 48 w 192"/>
                  <a:gd name="T7" fmla="*/ 0 h 96"/>
                  <a:gd name="T8" fmla="*/ 0 w 192"/>
                  <a:gd name="T9" fmla="*/ 4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" h="96">
                    <a:moveTo>
                      <a:pt x="0" y="48"/>
                    </a:moveTo>
                    <a:lnTo>
                      <a:pt x="144" y="96"/>
                    </a:lnTo>
                    <a:lnTo>
                      <a:pt x="192" y="0"/>
                    </a:lnTo>
                    <a:lnTo>
                      <a:pt x="48" y="0"/>
                    </a:lnTo>
                    <a:lnTo>
                      <a:pt x="0" y="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1319" name="Freeform 7"/>
              <p:cNvSpPr>
                <a:spLocks/>
              </p:cNvSpPr>
              <p:nvPr/>
            </p:nvSpPr>
            <p:spPr bwMode="auto">
              <a:xfrm>
                <a:off x="1920" y="2112"/>
                <a:ext cx="240" cy="96"/>
              </a:xfrm>
              <a:custGeom>
                <a:avLst/>
                <a:gdLst>
                  <a:gd name="T0" fmla="*/ 0 w 528"/>
                  <a:gd name="T1" fmla="*/ 0 h 240"/>
                  <a:gd name="T2" fmla="*/ 288 w 528"/>
                  <a:gd name="T3" fmla="*/ 0 h 240"/>
                  <a:gd name="T4" fmla="*/ 528 w 528"/>
                  <a:gd name="T5" fmla="*/ 240 h 240"/>
                  <a:gd name="T6" fmla="*/ 384 w 528"/>
                  <a:gd name="T7" fmla="*/ 240 h 240"/>
                  <a:gd name="T8" fmla="*/ 0 w 528"/>
                  <a:gd name="T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240">
                    <a:moveTo>
                      <a:pt x="0" y="0"/>
                    </a:moveTo>
                    <a:lnTo>
                      <a:pt x="288" y="0"/>
                    </a:lnTo>
                    <a:lnTo>
                      <a:pt x="528" y="240"/>
                    </a:lnTo>
                    <a:lnTo>
                      <a:pt x="384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237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1320" name="Freeform 8"/>
              <p:cNvSpPr>
                <a:spLocks/>
              </p:cNvSpPr>
              <p:nvPr/>
            </p:nvSpPr>
            <p:spPr bwMode="auto">
              <a:xfrm flipV="1">
                <a:off x="1920" y="2016"/>
                <a:ext cx="240" cy="96"/>
              </a:xfrm>
              <a:custGeom>
                <a:avLst/>
                <a:gdLst>
                  <a:gd name="T0" fmla="*/ 0 w 528"/>
                  <a:gd name="T1" fmla="*/ 0 h 240"/>
                  <a:gd name="T2" fmla="*/ 288 w 528"/>
                  <a:gd name="T3" fmla="*/ 0 h 240"/>
                  <a:gd name="T4" fmla="*/ 528 w 528"/>
                  <a:gd name="T5" fmla="*/ 240 h 240"/>
                  <a:gd name="T6" fmla="*/ 384 w 528"/>
                  <a:gd name="T7" fmla="*/ 240 h 240"/>
                  <a:gd name="T8" fmla="*/ 0 w 528"/>
                  <a:gd name="T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8" h="240">
                    <a:moveTo>
                      <a:pt x="0" y="0"/>
                    </a:moveTo>
                    <a:lnTo>
                      <a:pt x="288" y="0"/>
                    </a:lnTo>
                    <a:lnTo>
                      <a:pt x="528" y="240"/>
                    </a:lnTo>
                    <a:lnTo>
                      <a:pt x="384" y="24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52373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41346" name="Group 34"/>
          <p:cNvGrpSpPr>
            <a:grpSpLocks/>
          </p:cNvGrpSpPr>
          <p:nvPr/>
        </p:nvGrpSpPr>
        <p:grpSpPr bwMode="auto">
          <a:xfrm rot="-1075311">
            <a:off x="3886200" y="2133600"/>
            <a:ext cx="1371600" cy="2476500"/>
            <a:chOff x="2496" y="1104"/>
            <a:chExt cx="864" cy="1560"/>
          </a:xfrm>
        </p:grpSpPr>
        <p:sp>
          <p:nvSpPr>
            <p:cNvPr id="141345" name="Line 33"/>
            <p:cNvSpPr>
              <a:spLocks noChangeShapeType="1"/>
            </p:cNvSpPr>
            <p:nvPr/>
          </p:nvSpPr>
          <p:spPr bwMode="auto">
            <a:xfrm flipV="1">
              <a:off x="2928" y="1104"/>
              <a:ext cx="0" cy="86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1343" name="Group 31"/>
            <p:cNvGrpSpPr>
              <a:grpSpLocks/>
            </p:cNvGrpSpPr>
            <p:nvPr/>
          </p:nvGrpSpPr>
          <p:grpSpPr bwMode="auto">
            <a:xfrm>
              <a:off x="2496" y="1440"/>
              <a:ext cx="864" cy="1224"/>
              <a:chOff x="2760" y="1152"/>
              <a:chExt cx="864" cy="1224"/>
            </a:xfrm>
          </p:grpSpPr>
          <p:grpSp>
            <p:nvGrpSpPr>
              <p:cNvPr id="141342" name="Group 30"/>
              <p:cNvGrpSpPr>
                <a:grpSpLocks/>
              </p:cNvGrpSpPr>
              <p:nvPr/>
            </p:nvGrpSpPr>
            <p:grpSpPr bwMode="auto">
              <a:xfrm rot="5400000" flipV="1">
                <a:off x="2580" y="1332"/>
                <a:ext cx="1224" cy="864"/>
                <a:chOff x="2496" y="1248"/>
                <a:chExt cx="1392" cy="864"/>
              </a:xfrm>
            </p:grpSpPr>
            <p:sp>
              <p:nvSpPr>
                <p:cNvPr id="141334" name="Freeform 22"/>
                <p:cNvSpPr>
                  <a:spLocks/>
                </p:cNvSpPr>
                <p:nvPr/>
              </p:nvSpPr>
              <p:spPr bwMode="auto">
                <a:xfrm flipV="1">
                  <a:off x="2928" y="1248"/>
                  <a:ext cx="480" cy="336"/>
                </a:xfrm>
                <a:custGeom>
                  <a:avLst/>
                  <a:gdLst>
                    <a:gd name="T0" fmla="*/ 0 w 528"/>
                    <a:gd name="T1" fmla="*/ 0 h 240"/>
                    <a:gd name="T2" fmla="*/ 288 w 528"/>
                    <a:gd name="T3" fmla="*/ 0 h 240"/>
                    <a:gd name="T4" fmla="*/ 528 w 528"/>
                    <a:gd name="T5" fmla="*/ 240 h 240"/>
                    <a:gd name="T6" fmla="*/ 384 w 528"/>
                    <a:gd name="T7" fmla="*/ 240 h 240"/>
                    <a:gd name="T8" fmla="*/ 0 w 528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240">
                      <a:moveTo>
                        <a:pt x="0" y="0"/>
                      </a:moveTo>
                      <a:lnTo>
                        <a:pt x="288" y="0"/>
                      </a:lnTo>
                      <a:lnTo>
                        <a:pt x="528" y="240"/>
                      </a:lnTo>
                      <a:lnTo>
                        <a:pt x="384" y="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237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1335" name="Oval 23"/>
                <p:cNvSpPr>
                  <a:spLocks noChangeArrowheads="1"/>
                </p:cNvSpPr>
                <p:nvPr/>
              </p:nvSpPr>
              <p:spPr bwMode="auto">
                <a:xfrm>
                  <a:off x="2496" y="1584"/>
                  <a:ext cx="1296" cy="192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1336" name="Freeform 24"/>
                <p:cNvSpPr>
                  <a:spLocks/>
                </p:cNvSpPr>
                <p:nvPr/>
              </p:nvSpPr>
              <p:spPr bwMode="auto">
                <a:xfrm>
                  <a:off x="2928" y="1776"/>
                  <a:ext cx="480" cy="336"/>
                </a:xfrm>
                <a:custGeom>
                  <a:avLst/>
                  <a:gdLst>
                    <a:gd name="T0" fmla="*/ 0 w 528"/>
                    <a:gd name="T1" fmla="*/ 0 h 240"/>
                    <a:gd name="T2" fmla="*/ 288 w 528"/>
                    <a:gd name="T3" fmla="*/ 0 h 240"/>
                    <a:gd name="T4" fmla="*/ 528 w 528"/>
                    <a:gd name="T5" fmla="*/ 240 h 240"/>
                    <a:gd name="T6" fmla="*/ 384 w 528"/>
                    <a:gd name="T7" fmla="*/ 240 h 240"/>
                    <a:gd name="T8" fmla="*/ 0 w 528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240">
                      <a:moveTo>
                        <a:pt x="0" y="0"/>
                      </a:moveTo>
                      <a:lnTo>
                        <a:pt x="288" y="0"/>
                      </a:lnTo>
                      <a:lnTo>
                        <a:pt x="528" y="240"/>
                      </a:lnTo>
                      <a:lnTo>
                        <a:pt x="384" y="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237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1338" name="Freeform 26"/>
                <p:cNvSpPr>
                  <a:spLocks/>
                </p:cNvSpPr>
                <p:nvPr/>
              </p:nvSpPr>
              <p:spPr bwMode="auto">
                <a:xfrm>
                  <a:off x="3600" y="1680"/>
                  <a:ext cx="288" cy="144"/>
                </a:xfrm>
                <a:custGeom>
                  <a:avLst/>
                  <a:gdLst>
                    <a:gd name="T0" fmla="*/ 0 w 528"/>
                    <a:gd name="T1" fmla="*/ 0 h 240"/>
                    <a:gd name="T2" fmla="*/ 288 w 528"/>
                    <a:gd name="T3" fmla="*/ 0 h 240"/>
                    <a:gd name="T4" fmla="*/ 528 w 528"/>
                    <a:gd name="T5" fmla="*/ 240 h 240"/>
                    <a:gd name="T6" fmla="*/ 384 w 528"/>
                    <a:gd name="T7" fmla="*/ 240 h 240"/>
                    <a:gd name="T8" fmla="*/ 0 w 528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240">
                      <a:moveTo>
                        <a:pt x="0" y="0"/>
                      </a:moveTo>
                      <a:lnTo>
                        <a:pt x="288" y="0"/>
                      </a:lnTo>
                      <a:lnTo>
                        <a:pt x="528" y="240"/>
                      </a:lnTo>
                      <a:lnTo>
                        <a:pt x="384" y="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237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1339" name="Freeform 27"/>
                <p:cNvSpPr>
                  <a:spLocks/>
                </p:cNvSpPr>
                <p:nvPr/>
              </p:nvSpPr>
              <p:spPr bwMode="auto">
                <a:xfrm flipV="1">
                  <a:off x="3600" y="1536"/>
                  <a:ext cx="288" cy="144"/>
                </a:xfrm>
                <a:custGeom>
                  <a:avLst/>
                  <a:gdLst>
                    <a:gd name="T0" fmla="*/ 0 w 528"/>
                    <a:gd name="T1" fmla="*/ 0 h 240"/>
                    <a:gd name="T2" fmla="*/ 288 w 528"/>
                    <a:gd name="T3" fmla="*/ 0 h 240"/>
                    <a:gd name="T4" fmla="*/ 528 w 528"/>
                    <a:gd name="T5" fmla="*/ 240 h 240"/>
                    <a:gd name="T6" fmla="*/ 384 w 528"/>
                    <a:gd name="T7" fmla="*/ 240 h 240"/>
                    <a:gd name="T8" fmla="*/ 0 w 528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8" h="240">
                      <a:moveTo>
                        <a:pt x="0" y="0"/>
                      </a:moveTo>
                      <a:lnTo>
                        <a:pt x="288" y="0"/>
                      </a:lnTo>
                      <a:lnTo>
                        <a:pt x="528" y="240"/>
                      </a:lnTo>
                      <a:lnTo>
                        <a:pt x="384" y="24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452373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1341" name="AutoShape 29"/>
              <p:cNvSpPr>
                <a:spLocks noChangeArrowheads="1"/>
              </p:cNvSpPr>
              <p:nvPr/>
            </p:nvSpPr>
            <p:spPr bwMode="auto">
              <a:xfrm>
                <a:off x="3120" y="1344"/>
                <a:ext cx="144" cy="96"/>
              </a:xfrm>
              <a:custGeom>
                <a:avLst/>
                <a:gdLst>
                  <a:gd name="G0" fmla="+- 5400 0 0"/>
                  <a:gd name="G1" fmla="+- 11796480 0 0"/>
                  <a:gd name="G2" fmla="+- 0 0 11796480"/>
                  <a:gd name="T0" fmla="*/ 0 256 1"/>
                  <a:gd name="T1" fmla="*/ 180 256 1"/>
                  <a:gd name="G3" fmla="+- 11796480 T0 T1"/>
                  <a:gd name="T2" fmla="*/ 0 256 1"/>
                  <a:gd name="T3" fmla="*/ 90 256 1"/>
                  <a:gd name="G4" fmla="+- 11796480 T2 T3"/>
                  <a:gd name="G5" fmla="*/ G4 2 1"/>
                  <a:gd name="T4" fmla="*/ 90 256 1"/>
                  <a:gd name="T5" fmla="*/ 0 256 1"/>
                  <a:gd name="G6" fmla="+- 11796480 T4 T5"/>
                  <a:gd name="G7" fmla="*/ G6 2 1"/>
                  <a:gd name="G8" fmla="abs 11796480"/>
                  <a:gd name="T6" fmla="*/ 0 256 1"/>
                  <a:gd name="T7" fmla="*/ 90 256 1"/>
                  <a:gd name="G9" fmla="+- G8 T6 T7"/>
                  <a:gd name="G10" fmla="?: G9 G7 G5"/>
                  <a:gd name="T8" fmla="*/ 0 256 1"/>
                  <a:gd name="T9" fmla="*/ 360 256 1"/>
                  <a:gd name="G11" fmla="+- G10 T8 T9"/>
                  <a:gd name="G12" fmla="?: G10 G11 G10"/>
                  <a:gd name="T10" fmla="*/ 0 256 1"/>
                  <a:gd name="T11" fmla="*/ 360 256 1"/>
                  <a:gd name="G13" fmla="+- G12 T10 T11"/>
                  <a:gd name="G14" fmla="?: G12 G13 G12"/>
                  <a:gd name="G15" fmla="+- 0 0 G14"/>
                  <a:gd name="G16" fmla="+- 10800 0 0"/>
                  <a:gd name="G17" fmla="+- 10800 0 5400"/>
                  <a:gd name="G18" fmla="*/ 5400 1 2"/>
                  <a:gd name="G19" fmla="+- G18 5400 0"/>
                  <a:gd name="G20" fmla="cos G19 11796480"/>
                  <a:gd name="G21" fmla="sin G19 11796480"/>
                  <a:gd name="G22" fmla="+- G20 10800 0"/>
                  <a:gd name="G23" fmla="+- G21 10800 0"/>
                  <a:gd name="G24" fmla="+- 10800 0 G20"/>
                  <a:gd name="G25" fmla="+- 5400 10800 0"/>
                  <a:gd name="G26" fmla="?: G9 G17 G25"/>
                  <a:gd name="G27" fmla="?: G9 0 21600"/>
                  <a:gd name="G28" fmla="cos 10800 11796480"/>
                  <a:gd name="G29" fmla="sin 10800 11796480"/>
                  <a:gd name="G30" fmla="sin 5400 11796480"/>
                  <a:gd name="G31" fmla="+- G28 10800 0"/>
                  <a:gd name="G32" fmla="+- G29 10800 0"/>
                  <a:gd name="G33" fmla="+- G30 10800 0"/>
                  <a:gd name="G34" fmla="?: G4 0 G31"/>
                  <a:gd name="G35" fmla="?: 11796480 G34 0"/>
                  <a:gd name="G36" fmla="?: G6 G35 G31"/>
                  <a:gd name="G37" fmla="+- 21600 0 G36"/>
                  <a:gd name="G38" fmla="?: G4 0 G33"/>
                  <a:gd name="G39" fmla="?: 11796480 G38 G32"/>
                  <a:gd name="G40" fmla="?: G6 G39 0"/>
                  <a:gd name="G41" fmla="?: G4 G32 21600"/>
                  <a:gd name="G42" fmla="?: G6 G41 G33"/>
                  <a:gd name="T12" fmla="*/ 10800 w 21600"/>
                  <a:gd name="T13" fmla="*/ 0 h 21600"/>
                  <a:gd name="T14" fmla="*/ 2700 w 21600"/>
                  <a:gd name="T15" fmla="*/ 10800 h 21600"/>
                  <a:gd name="T16" fmla="*/ 10800 w 21600"/>
                  <a:gd name="T17" fmla="*/ 5400 h 21600"/>
                  <a:gd name="T18" fmla="*/ 18900 w 21600"/>
                  <a:gd name="T19" fmla="*/ 10800 h 21600"/>
                  <a:gd name="T20" fmla="*/ G36 w 21600"/>
                  <a:gd name="T21" fmla="*/ G40 h 21600"/>
                  <a:gd name="T22" fmla="*/ G37 w 21600"/>
                  <a:gd name="T23" fmla="*/ G42 h 21600"/>
                </a:gdLst>
                <a:ahLst/>
                <a:cxnLst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T20" t="T21" r="T22" b="T23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41353" name="Line 41"/>
          <p:cNvSpPr>
            <a:spLocks noChangeShapeType="1"/>
          </p:cNvSpPr>
          <p:nvPr/>
        </p:nvSpPr>
        <p:spPr bwMode="auto">
          <a:xfrm>
            <a:off x="5410200" y="5181600"/>
            <a:ext cx="28956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1352" name="Group 40"/>
          <p:cNvGrpSpPr>
            <a:grpSpLocks/>
          </p:cNvGrpSpPr>
          <p:nvPr/>
        </p:nvGrpSpPr>
        <p:grpSpPr bwMode="auto">
          <a:xfrm rot="-1063869">
            <a:off x="5791200" y="4800600"/>
            <a:ext cx="1981200" cy="609600"/>
            <a:chOff x="3648" y="3024"/>
            <a:chExt cx="1248" cy="384"/>
          </a:xfrm>
        </p:grpSpPr>
        <p:sp>
          <p:nvSpPr>
            <p:cNvPr id="141348" name="Line 36"/>
            <p:cNvSpPr>
              <a:spLocks noChangeShapeType="1"/>
            </p:cNvSpPr>
            <p:nvPr/>
          </p:nvSpPr>
          <p:spPr bwMode="auto">
            <a:xfrm>
              <a:off x="3648" y="3264"/>
              <a:ext cx="1248" cy="0"/>
            </a:xfrm>
            <a:prstGeom prst="line">
              <a:avLst/>
            </a:prstGeom>
            <a:noFill/>
            <a:ln w="57150">
              <a:solidFill>
                <a:srgbClr val="45237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347" name="Oval 35"/>
            <p:cNvSpPr>
              <a:spLocks noChangeArrowheads="1"/>
            </p:cNvSpPr>
            <p:nvPr/>
          </p:nvSpPr>
          <p:spPr bwMode="auto">
            <a:xfrm>
              <a:off x="4128" y="3120"/>
              <a:ext cx="288" cy="28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351" name="Line 39"/>
            <p:cNvSpPr>
              <a:spLocks noChangeShapeType="1"/>
            </p:cNvSpPr>
            <p:nvPr/>
          </p:nvSpPr>
          <p:spPr bwMode="auto">
            <a:xfrm>
              <a:off x="4272" y="3024"/>
              <a:ext cx="0" cy="192"/>
            </a:xfrm>
            <a:prstGeom prst="line">
              <a:avLst/>
            </a:prstGeom>
            <a:noFill/>
            <a:ln w="57150">
              <a:solidFill>
                <a:srgbClr val="7370A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1349" name="Line 37"/>
            <p:cNvSpPr>
              <a:spLocks noChangeShapeType="1"/>
            </p:cNvSpPr>
            <p:nvPr/>
          </p:nvSpPr>
          <p:spPr bwMode="auto">
            <a:xfrm>
              <a:off x="4080" y="3024"/>
              <a:ext cx="384" cy="0"/>
            </a:xfrm>
            <a:prstGeom prst="line">
              <a:avLst/>
            </a:prstGeom>
            <a:noFill/>
            <a:ln w="57150">
              <a:solidFill>
                <a:srgbClr val="45237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1354" name="Text Box 42"/>
          <p:cNvSpPr txBox="1">
            <a:spLocks noChangeArrowheads="1"/>
          </p:cNvSpPr>
          <p:nvPr/>
        </p:nvSpPr>
        <p:spPr bwMode="auto">
          <a:xfrm>
            <a:off x="609600" y="4267200"/>
            <a:ext cx="9318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latin typeface="Verdana" charset="0"/>
              </a:rPr>
              <a:t>pitch</a:t>
            </a:r>
          </a:p>
        </p:txBody>
      </p:sp>
      <p:sp>
        <p:nvSpPr>
          <p:cNvPr id="141355" name="Text Box 43"/>
          <p:cNvSpPr txBox="1">
            <a:spLocks noChangeArrowheads="1"/>
          </p:cNvSpPr>
          <p:nvPr/>
        </p:nvSpPr>
        <p:spPr bwMode="auto">
          <a:xfrm>
            <a:off x="4841875" y="2133600"/>
            <a:ext cx="79692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latin typeface="Verdana" charset="0"/>
              </a:rPr>
              <a:t>yaw</a:t>
            </a:r>
          </a:p>
        </p:txBody>
      </p:sp>
      <p:sp>
        <p:nvSpPr>
          <p:cNvPr id="141356" name="Text Box 44"/>
          <p:cNvSpPr txBox="1">
            <a:spLocks noChangeArrowheads="1"/>
          </p:cNvSpPr>
          <p:nvPr/>
        </p:nvSpPr>
        <p:spPr bwMode="auto">
          <a:xfrm>
            <a:off x="7543800" y="4038600"/>
            <a:ext cx="6683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>
                <a:latin typeface="Verdana" charset="0"/>
              </a:rPr>
              <a:t>roll</a:t>
            </a:r>
          </a:p>
        </p:txBody>
      </p:sp>
    </p:spTree>
    <p:extLst>
      <p:ext uri="{BB962C8B-B14F-4D97-AF65-F5344CB8AC3E}">
        <p14:creationId xmlns:p14="http://schemas.microsoft.com/office/powerpoint/2010/main" xmlns="" val="99007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3D displays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5486400" cy="4495800"/>
          </a:xfrm>
        </p:spPr>
        <p:txBody>
          <a:bodyPr/>
          <a:lstStyle/>
          <a:p>
            <a:r>
              <a:rPr lang="en-GB" altLang="en-US" dirty="0"/>
              <a:t>desktop VR</a:t>
            </a:r>
          </a:p>
          <a:p>
            <a:pPr lvl="1"/>
            <a:r>
              <a:rPr lang="en-GB" altLang="en-US" dirty="0"/>
              <a:t>ordinary screen, mouse or keyboard control</a:t>
            </a:r>
          </a:p>
          <a:p>
            <a:pPr lvl="1"/>
            <a:r>
              <a:rPr lang="en-GB" altLang="en-US" dirty="0"/>
              <a:t>perspective and motion give 3D effect</a:t>
            </a:r>
          </a:p>
          <a:p>
            <a:r>
              <a:rPr lang="en-GB" altLang="en-US" dirty="0"/>
              <a:t>seeing in 3D</a:t>
            </a:r>
          </a:p>
          <a:p>
            <a:pPr lvl="1"/>
            <a:r>
              <a:rPr lang="en-GB" altLang="en-US" dirty="0"/>
              <a:t>use stereoscopic vision</a:t>
            </a:r>
          </a:p>
          <a:p>
            <a:pPr lvl="1"/>
            <a:r>
              <a:rPr lang="en-GB" altLang="en-US" dirty="0"/>
              <a:t>VR helmets</a:t>
            </a:r>
          </a:p>
          <a:p>
            <a:pPr lvl="1"/>
            <a:r>
              <a:rPr lang="en-GB" altLang="en-US" dirty="0"/>
              <a:t>screen plus shuttered specs, etc.</a:t>
            </a:r>
          </a:p>
          <a:p>
            <a:endParaRPr lang="en-GB" alt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1688" y="1373732"/>
            <a:ext cx="261937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8825" y="3886200"/>
            <a:ext cx="2705100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480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VR headsets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small TV screen for each eye</a:t>
            </a:r>
          </a:p>
          <a:p>
            <a:r>
              <a:rPr lang="en-US" altLang="en-US"/>
              <a:t>slightly different angles</a:t>
            </a:r>
          </a:p>
          <a:p>
            <a:r>
              <a:rPr lang="en-US" altLang="en-US"/>
              <a:t>3D effect</a:t>
            </a:r>
          </a:p>
        </p:txBody>
      </p:sp>
      <p:sp>
        <p:nvSpPr>
          <p:cNvPr id="142350" name="AutoShape 14"/>
          <p:cNvSpPr>
            <a:spLocks noChangeArrowheads="1"/>
          </p:cNvSpPr>
          <p:nvPr/>
        </p:nvSpPr>
        <p:spPr bwMode="auto">
          <a:xfrm>
            <a:off x="3843338" y="3863975"/>
            <a:ext cx="1122362" cy="844550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2356" name="AutoShape 20"/>
          <p:cNvSpPr>
            <a:spLocks noChangeArrowheads="1"/>
          </p:cNvSpPr>
          <p:nvPr/>
        </p:nvSpPr>
        <p:spPr bwMode="auto">
          <a:xfrm>
            <a:off x="5341938" y="3862388"/>
            <a:ext cx="1122362" cy="844550"/>
          </a:xfrm>
          <a:prstGeom prst="flowChartAlternateProcess">
            <a:avLst/>
          </a:prstGeom>
          <a:solidFill>
            <a:schemeClr val="bg1"/>
          </a:solidFill>
          <a:ln w="12700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42361" name="Group 25"/>
          <p:cNvGrpSpPr>
            <a:grpSpLocks/>
          </p:cNvGrpSpPr>
          <p:nvPr/>
        </p:nvGrpSpPr>
        <p:grpSpPr bwMode="auto">
          <a:xfrm>
            <a:off x="3805238" y="4838700"/>
            <a:ext cx="1147762" cy="469900"/>
            <a:chOff x="1945" y="3024"/>
            <a:chExt cx="723" cy="296"/>
          </a:xfrm>
        </p:grpSpPr>
        <p:grpSp>
          <p:nvGrpSpPr>
            <p:cNvPr id="142362" name="Group 26"/>
            <p:cNvGrpSpPr>
              <a:grpSpLocks/>
            </p:cNvGrpSpPr>
            <p:nvPr/>
          </p:nvGrpSpPr>
          <p:grpSpPr bwMode="auto">
            <a:xfrm>
              <a:off x="2064" y="3024"/>
              <a:ext cx="480" cy="192"/>
              <a:chOff x="1632" y="2832"/>
              <a:chExt cx="384" cy="144"/>
            </a:xfrm>
          </p:grpSpPr>
          <p:sp>
            <p:nvSpPr>
              <p:cNvPr id="142363" name="Oval 27"/>
              <p:cNvSpPr>
                <a:spLocks noChangeArrowheads="1"/>
              </p:cNvSpPr>
              <p:nvPr/>
            </p:nvSpPr>
            <p:spPr bwMode="auto">
              <a:xfrm>
                <a:off x="1632" y="2832"/>
                <a:ext cx="38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64" name="Oval 28"/>
              <p:cNvSpPr>
                <a:spLocks noChangeArrowheads="1"/>
              </p:cNvSpPr>
              <p:nvPr/>
            </p:nvSpPr>
            <p:spPr bwMode="auto">
              <a:xfrm>
                <a:off x="1752" y="2832"/>
                <a:ext cx="144" cy="14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65" name="Oval 29"/>
              <p:cNvSpPr>
                <a:spLocks noChangeArrowheads="1"/>
              </p:cNvSpPr>
              <p:nvPr/>
            </p:nvSpPr>
            <p:spPr bwMode="auto">
              <a:xfrm>
                <a:off x="1800" y="28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2366" name="Group 30"/>
            <p:cNvGrpSpPr>
              <a:grpSpLocks/>
            </p:cNvGrpSpPr>
            <p:nvPr/>
          </p:nvGrpSpPr>
          <p:grpSpPr bwMode="auto">
            <a:xfrm>
              <a:off x="1945" y="3190"/>
              <a:ext cx="723" cy="130"/>
              <a:chOff x="1945" y="3182"/>
              <a:chExt cx="723" cy="198"/>
            </a:xfrm>
          </p:grpSpPr>
          <p:sp>
            <p:nvSpPr>
              <p:cNvPr id="142367" name="Line 31"/>
              <p:cNvSpPr>
                <a:spLocks noChangeShapeType="1"/>
              </p:cNvSpPr>
              <p:nvPr/>
            </p:nvSpPr>
            <p:spPr bwMode="auto">
              <a:xfrm flipH="1" flipV="1">
                <a:off x="2332" y="3246"/>
                <a:ext cx="22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68" name="Line 32"/>
              <p:cNvSpPr>
                <a:spLocks noChangeShapeType="1"/>
              </p:cNvSpPr>
              <p:nvPr/>
            </p:nvSpPr>
            <p:spPr bwMode="auto">
              <a:xfrm flipH="1" flipV="1">
                <a:off x="2444" y="3226"/>
                <a:ext cx="70" cy="1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69" name="Line 33"/>
              <p:cNvSpPr>
                <a:spLocks noChangeShapeType="1"/>
              </p:cNvSpPr>
              <p:nvPr/>
            </p:nvSpPr>
            <p:spPr bwMode="auto">
              <a:xfrm>
                <a:off x="2526" y="3184"/>
                <a:ext cx="142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70" name="Line 34"/>
              <p:cNvSpPr>
                <a:spLocks noChangeShapeType="1"/>
              </p:cNvSpPr>
              <p:nvPr/>
            </p:nvSpPr>
            <p:spPr bwMode="auto">
              <a:xfrm>
                <a:off x="2484" y="3207"/>
                <a:ext cx="10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71" name="Line 35"/>
              <p:cNvSpPr>
                <a:spLocks noChangeShapeType="1"/>
              </p:cNvSpPr>
              <p:nvPr/>
            </p:nvSpPr>
            <p:spPr bwMode="auto">
              <a:xfrm flipH="1" flipV="1">
                <a:off x="2393" y="3239"/>
                <a:ext cx="43" cy="1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72" name="Line 36"/>
              <p:cNvSpPr>
                <a:spLocks noChangeShapeType="1"/>
              </p:cNvSpPr>
              <p:nvPr/>
            </p:nvSpPr>
            <p:spPr bwMode="auto">
              <a:xfrm flipV="1">
                <a:off x="2259" y="3244"/>
                <a:ext cx="22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73" name="Line 37"/>
              <p:cNvSpPr>
                <a:spLocks noChangeShapeType="1"/>
              </p:cNvSpPr>
              <p:nvPr/>
            </p:nvSpPr>
            <p:spPr bwMode="auto">
              <a:xfrm flipV="1">
                <a:off x="2099" y="3224"/>
                <a:ext cx="70" cy="1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74" name="Line 38"/>
              <p:cNvSpPr>
                <a:spLocks noChangeShapeType="1"/>
              </p:cNvSpPr>
              <p:nvPr/>
            </p:nvSpPr>
            <p:spPr bwMode="auto">
              <a:xfrm flipH="1">
                <a:off x="1945" y="3182"/>
                <a:ext cx="142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75" name="Line 39"/>
              <p:cNvSpPr>
                <a:spLocks noChangeShapeType="1"/>
              </p:cNvSpPr>
              <p:nvPr/>
            </p:nvSpPr>
            <p:spPr bwMode="auto">
              <a:xfrm flipH="1">
                <a:off x="2021" y="3205"/>
                <a:ext cx="10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76" name="Line 40"/>
              <p:cNvSpPr>
                <a:spLocks noChangeShapeType="1"/>
              </p:cNvSpPr>
              <p:nvPr/>
            </p:nvSpPr>
            <p:spPr bwMode="auto">
              <a:xfrm flipV="1">
                <a:off x="2177" y="3237"/>
                <a:ext cx="43" cy="1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42377" name="Group 41"/>
          <p:cNvGrpSpPr>
            <a:grpSpLocks/>
          </p:cNvGrpSpPr>
          <p:nvPr/>
        </p:nvGrpSpPr>
        <p:grpSpPr bwMode="auto">
          <a:xfrm>
            <a:off x="5365750" y="4841875"/>
            <a:ext cx="1147763" cy="469900"/>
            <a:chOff x="1945" y="3024"/>
            <a:chExt cx="723" cy="296"/>
          </a:xfrm>
        </p:grpSpPr>
        <p:grpSp>
          <p:nvGrpSpPr>
            <p:cNvPr id="142378" name="Group 42"/>
            <p:cNvGrpSpPr>
              <a:grpSpLocks/>
            </p:cNvGrpSpPr>
            <p:nvPr/>
          </p:nvGrpSpPr>
          <p:grpSpPr bwMode="auto">
            <a:xfrm>
              <a:off x="2064" y="3024"/>
              <a:ext cx="480" cy="192"/>
              <a:chOff x="1632" y="2832"/>
              <a:chExt cx="384" cy="144"/>
            </a:xfrm>
          </p:grpSpPr>
          <p:sp>
            <p:nvSpPr>
              <p:cNvPr id="142379" name="Oval 43"/>
              <p:cNvSpPr>
                <a:spLocks noChangeArrowheads="1"/>
              </p:cNvSpPr>
              <p:nvPr/>
            </p:nvSpPr>
            <p:spPr bwMode="auto">
              <a:xfrm>
                <a:off x="1632" y="2832"/>
                <a:ext cx="384" cy="14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80" name="Oval 44"/>
              <p:cNvSpPr>
                <a:spLocks noChangeArrowheads="1"/>
              </p:cNvSpPr>
              <p:nvPr/>
            </p:nvSpPr>
            <p:spPr bwMode="auto">
              <a:xfrm>
                <a:off x="1752" y="2832"/>
                <a:ext cx="144" cy="144"/>
              </a:xfrm>
              <a:prstGeom prst="ellipse">
                <a:avLst/>
              </a:prstGeom>
              <a:solidFill>
                <a:srgbClr val="0066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81" name="Oval 45"/>
              <p:cNvSpPr>
                <a:spLocks noChangeArrowheads="1"/>
              </p:cNvSpPr>
              <p:nvPr/>
            </p:nvSpPr>
            <p:spPr bwMode="auto">
              <a:xfrm>
                <a:off x="1800" y="2880"/>
                <a:ext cx="48" cy="48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2382" name="Group 46"/>
            <p:cNvGrpSpPr>
              <a:grpSpLocks/>
            </p:cNvGrpSpPr>
            <p:nvPr/>
          </p:nvGrpSpPr>
          <p:grpSpPr bwMode="auto">
            <a:xfrm>
              <a:off x="1945" y="3190"/>
              <a:ext cx="723" cy="130"/>
              <a:chOff x="1945" y="3182"/>
              <a:chExt cx="723" cy="198"/>
            </a:xfrm>
          </p:grpSpPr>
          <p:sp>
            <p:nvSpPr>
              <p:cNvPr id="142383" name="Line 47"/>
              <p:cNvSpPr>
                <a:spLocks noChangeShapeType="1"/>
              </p:cNvSpPr>
              <p:nvPr/>
            </p:nvSpPr>
            <p:spPr bwMode="auto">
              <a:xfrm flipH="1" flipV="1">
                <a:off x="2332" y="3246"/>
                <a:ext cx="22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84" name="Line 48"/>
              <p:cNvSpPr>
                <a:spLocks noChangeShapeType="1"/>
              </p:cNvSpPr>
              <p:nvPr/>
            </p:nvSpPr>
            <p:spPr bwMode="auto">
              <a:xfrm flipH="1" flipV="1">
                <a:off x="2444" y="3226"/>
                <a:ext cx="70" cy="1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85" name="Line 49"/>
              <p:cNvSpPr>
                <a:spLocks noChangeShapeType="1"/>
              </p:cNvSpPr>
              <p:nvPr/>
            </p:nvSpPr>
            <p:spPr bwMode="auto">
              <a:xfrm>
                <a:off x="2526" y="3184"/>
                <a:ext cx="142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86" name="Line 50"/>
              <p:cNvSpPr>
                <a:spLocks noChangeShapeType="1"/>
              </p:cNvSpPr>
              <p:nvPr/>
            </p:nvSpPr>
            <p:spPr bwMode="auto">
              <a:xfrm>
                <a:off x="2484" y="3207"/>
                <a:ext cx="10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87" name="Line 51"/>
              <p:cNvSpPr>
                <a:spLocks noChangeShapeType="1"/>
              </p:cNvSpPr>
              <p:nvPr/>
            </p:nvSpPr>
            <p:spPr bwMode="auto">
              <a:xfrm flipH="1" flipV="1">
                <a:off x="2393" y="3239"/>
                <a:ext cx="43" cy="1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88" name="Line 52"/>
              <p:cNvSpPr>
                <a:spLocks noChangeShapeType="1"/>
              </p:cNvSpPr>
              <p:nvPr/>
            </p:nvSpPr>
            <p:spPr bwMode="auto">
              <a:xfrm flipV="1">
                <a:off x="2259" y="3244"/>
                <a:ext cx="22" cy="1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89" name="Line 53"/>
              <p:cNvSpPr>
                <a:spLocks noChangeShapeType="1"/>
              </p:cNvSpPr>
              <p:nvPr/>
            </p:nvSpPr>
            <p:spPr bwMode="auto">
              <a:xfrm flipV="1">
                <a:off x="2099" y="3224"/>
                <a:ext cx="70" cy="1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90" name="Line 54"/>
              <p:cNvSpPr>
                <a:spLocks noChangeShapeType="1"/>
              </p:cNvSpPr>
              <p:nvPr/>
            </p:nvSpPr>
            <p:spPr bwMode="auto">
              <a:xfrm flipH="1">
                <a:off x="1945" y="3182"/>
                <a:ext cx="142" cy="1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91" name="Line 55"/>
              <p:cNvSpPr>
                <a:spLocks noChangeShapeType="1"/>
              </p:cNvSpPr>
              <p:nvPr/>
            </p:nvSpPr>
            <p:spPr bwMode="auto">
              <a:xfrm flipH="1">
                <a:off x="2021" y="3205"/>
                <a:ext cx="108" cy="11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392" name="Line 56"/>
              <p:cNvSpPr>
                <a:spLocks noChangeShapeType="1"/>
              </p:cNvSpPr>
              <p:nvPr/>
            </p:nvSpPr>
            <p:spPr bwMode="auto">
              <a:xfrm flipV="1">
                <a:off x="2177" y="3237"/>
                <a:ext cx="43" cy="1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42393" name="Group 57"/>
          <p:cNvGrpSpPr>
            <a:grpSpLocks/>
          </p:cNvGrpSpPr>
          <p:nvPr/>
        </p:nvGrpSpPr>
        <p:grpSpPr bwMode="auto">
          <a:xfrm>
            <a:off x="6345238" y="5683250"/>
            <a:ext cx="792162" cy="849313"/>
            <a:chOff x="3997" y="3580"/>
            <a:chExt cx="499" cy="535"/>
          </a:xfrm>
        </p:grpSpPr>
        <p:sp>
          <p:nvSpPr>
            <p:cNvPr id="142394" name="Oval 58"/>
            <p:cNvSpPr>
              <a:spLocks noChangeArrowheads="1"/>
            </p:cNvSpPr>
            <p:nvPr/>
          </p:nvSpPr>
          <p:spPr bwMode="auto">
            <a:xfrm>
              <a:off x="3997" y="3655"/>
              <a:ext cx="499" cy="460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2395" name="Group 59"/>
            <p:cNvGrpSpPr>
              <a:grpSpLocks/>
            </p:cNvGrpSpPr>
            <p:nvPr/>
          </p:nvGrpSpPr>
          <p:grpSpPr bwMode="auto">
            <a:xfrm>
              <a:off x="4092" y="3804"/>
              <a:ext cx="309" cy="53"/>
              <a:chOff x="4092" y="3804"/>
              <a:chExt cx="309" cy="53"/>
            </a:xfrm>
          </p:grpSpPr>
          <p:grpSp>
            <p:nvGrpSpPr>
              <p:cNvPr id="142396" name="Group 60"/>
              <p:cNvGrpSpPr>
                <a:grpSpLocks/>
              </p:cNvGrpSpPr>
              <p:nvPr/>
            </p:nvGrpSpPr>
            <p:grpSpPr bwMode="auto">
              <a:xfrm>
                <a:off x="4113" y="3823"/>
                <a:ext cx="86" cy="34"/>
                <a:chOff x="4113" y="3823"/>
                <a:chExt cx="86" cy="34"/>
              </a:xfrm>
            </p:grpSpPr>
            <p:sp>
              <p:nvSpPr>
                <p:cNvPr id="142397" name="Oval 61"/>
                <p:cNvSpPr>
                  <a:spLocks noChangeArrowheads="1"/>
                </p:cNvSpPr>
                <p:nvPr/>
              </p:nvSpPr>
              <p:spPr bwMode="auto">
                <a:xfrm flipV="1">
                  <a:off x="4113" y="3823"/>
                  <a:ext cx="86" cy="3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398" name="Oval 62"/>
                <p:cNvSpPr>
                  <a:spLocks noChangeArrowheads="1"/>
                </p:cNvSpPr>
                <p:nvPr/>
              </p:nvSpPr>
              <p:spPr bwMode="auto">
                <a:xfrm flipV="1">
                  <a:off x="4140" y="3823"/>
                  <a:ext cx="32" cy="34"/>
                </a:xfrm>
                <a:prstGeom prst="ellipse">
                  <a:avLst/>
                </a:prstGeom>
                <a:solidFill>
                  <a:schemeClr val="hlink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399" name="Oval 63"/>
                <p:cNvSpPr>
                  <a:spLocks noChangeArrowheads="1"/>
                </p:cNvSpPr>
                <p:nvPr/>
              </p:nvSpPr>
              <p:spPr bwMode="auto">
                <a:xfrm flipV="1">
                  <a:off x="4151" y="3834"/>
                  <a:ext cx="10" cy="12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2400" name="Group 64"/>
              <p:cNvGrpSpPr>
                <a:grpSpLocks/>
              </p:cNvGrpSpPr>
              <p:nvPr/>
            </p:nvGrpSpPr>
            <p:grpSpPr bwMode="auto">
              <a:xfrm flipV="1">
                <a:off x="4092" y="3804"/>
                <a:ext cx="129" cy="23"/>
                <a:chOff x="1945" y="3182"/>
                <a:chExt cx="723" cy="198"/>
              </a:xfrm>
            </p:grpSpPr>
            <p:sp>
              <p:nvSpPr>
                <p:cNvPr id="142401" name="Line 65"/>
                <p:cNvSpPr>
                  <a:spLocks noChangeShapeType="1"/>
                </p:cNvSpPr>
                <p:nvPr/>
              </p:nvSpPr>
              <p:spPr bwMode="auto">
                <a:xfrm flipH="1" flipV="1">
                  <a:off x="2332" y="3246"/>
                  <a:ext cx="22" cy="1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02" name="Line 66"/>
                <p:cNvSpPr>
                  <a:spLocks noChangeShapeType="1"/>
                </p:cNvSpPr>
                <p:nvPr/>
              </p:nvSpPr>
              <p:spPr bwMode="auto">
                <a:xfrm flipH="1" flipV="1">
                  <a:off x="2444" y="3226"/>
                  <a:ext cx="70" cy="12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03" name="Line 67"/>
                <p:cNvSpPr>
                  <a:spLocks noChangeShapeType="1"/>
                </p:cNvSpPr>
                <p:nvPr/>
              </p:nvSpPr>
              <p:spPr bwMode="auto">
                <a:xfrm>
                  <a:off x="2526" y="3184"/>
                  <a:ext cx="142" cy="1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04" name="Line 68"/>
                <p:cNvSpPr>
                  <a:spLocks noChangeShapeType="1"/>
                </p:cNvSpPr>
                <p:nvPr/>
              </p:nvSpPr>
              <p:spPr bwMode="auto">
                <a:xfrm>
                  <a:off x="2484" y="3207"/>
                  <a:ext cx="108" cy="11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05" name="Line 69"/>
                <p:cNvSpPr>
                  <a:spLocks noChangeShapeType="1"/>
                </p:cNvSpPr>
                <p:nvPr/>
              </p:nvSpPr>
              <p:spPr bwMode="auto">
                <a:xfrm flipH="1" flipV="1">
                  <a:off x="2393" y="3239"/>
                  <a:ext cx="43" cy="1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06" name="Line 70"/>
                <p:cNvSpPr>
                  <a:spLocks noChangeShapeType="1"/>
                </p:cNvSpPr>
                <p:nvPr/>
              </p:nvSpPr>
              <p:spPr bwMode="auto">
                <a:xfrm flipV="1">
                  <a:off x="2259" y="3244"/>
                  <a:ext cx="22" cy="1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07" name="Line 71"/>
                <p:cNvSpPr>
                  <a:spLocks noChangeShapeType="1"/>
                </p:cNvSpPr>
                <p:nvPr/>
              </p:nvSpPr>
              <p:spPr bwMode="auto">
                <a:xfrm flipV="1">
                  <a:off x="2099" y="3224"/>
                  <a:ext cx="70" cy="12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08" name="Line 72"/>
                <p:cNvSpPr>
                  <a:spLocks noChangeShapeType="1"/>
                </p:cNvSpPr>
                <p:nvPr/>
              </p:nvSpPr>
              <p:spPr bwMode="auto">
                <a:xfrm flipH="1">
                  <a:off x="1945" y="3182"/>
                  <a:ext cx="142" cy="1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09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2021" y="3205"/>
                  <a:ext cx="108" cy="11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10" name="Line 74"/>
                <p:cNvSpPr>
                  <a:spLocks noChangeShapeType="1"/>
                </p:cNvSpPr>
                <p:nvPr/>
              </p:nvSpPr>
              <p:spPr bwMode="auto">
                <a:xfrm flipV="1">
                  <a:off x="2177" y="3237"/>
                  <a:ext cx="43" cy="1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2411" name="Group 75"/>
              <p:cNvGrpSpPr>
                <a:grpSpLocks/>
              </p:cNvGrpSpPr>
              <p:nvPr/>
            </p:nvGrpSpPr>
            <p:grpSpPr bwMode="auto">
              <a:xfrm>
                <a:off x="4293" y="3823"/>
                <a:ext cx="86" cy="34"/>
                <a:chOff x="4293" y="3823"/>
                <a:chExt cx="86" cy="34"/>
              </a:xfrm>
            </p:grpSpPr>
            <p:sp>
              <p:nvSpPr>
                <p:cNvPr id="142412" name="Oval 76"/>
                <p:cNvSpPr>
                  <a:spLocks noChangeArrowheads="1"/>
                </p:cNvSpPr>
                <p:nvPr/>
              </p:nvSpPr>
              <p:spPr bwMode="auto">
                <a:xfrm flipV="1">
                  <a:off x="4293" y="3823"/>
                  <a:ext cx="86" cy="34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13" name="Oval 77"/>
                <p:cNvSpPr>
                  <a:spLocks noChangeArrowheads="1"/>
                </p:cNvSpPr>
                <p:nvPr/>
              </p:nvSpPr>
              <p:spPr bwMode="auto">
                <a:xfrm flipV="1">
                  <a:off x="4320" y="3823"/>
                  <a:ext cx="32" cy="34"/>
                </a:xfrm>
                <a:prstGeom prst="ellipse">
                  <a:avLst/>
                </a:prstGeom>
                <a:solidFill>
                  <a:schemeClr val="hlink"/>
                </a:solidFill>
                <a:ln w="31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14" name="Oval 78"/>
                <p:cNvSpPr>
                  <a:spLocks noChangeArrowheads="1"/>
                </p:cNvSpPr>
                <p:nvPr/>
              </p:nvSpPr>
              <p:spPr bwMode="auto">
                <a:xfrm flipV="1">
                  <a:off x="4331" y="3834"/>
                  <a:ext cx="10" cy="12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2415" name="Group 79"/>
              <p:cNvGrpSpPr>
                <a:grpSpLocks/>
              </p:cNvGrpSpPr>
              <p:nvPr/>
            </p:nvGrpSpPr>
            <p:grpSpPr bwMode="auto">
              <a:xfrm flipV="1">
                <a:off x="4272" y="3804"/>
                <a:ext cx="129" cy="23"/>
                <a:chOff x="1945" y="3182"/>
                <a:chExt cx="723" cy="198"/>
              </a:xfrm>
            </p:grpSpPr>
            <p:sp>
              <p:nvSpPr>
                <p:cNvPr id="142416" name="Line 80"/>
                <p:cNvSpPr>
                  <a:spLocks noChangeShapeType="1"/>
                </p:cNvSpPr>
                <p:nvPr/>
              </p:nvSpPr>
              <p:spPr bwMode="auto">
                <a:xfrm flipH="1" flipV="1">
                  <a:off x="2332" y="3246"/>
                  <a:ext cx="22" cy="1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17" name="Line 81"/>
                <p:cNvSpPr>
                  <a:spLocks noChangeShapeType="1"/>
                </p:cNvSpPr>
                <p:nvPr/>
              </p:nvSpPr>
              <p:spPr bwMode="auto">
                <a:xfrm flipH="1" flipV="1">
                  <a:off x="2444" y="3226"/>
                  <a:ext cx="70" cy="12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18" name="Line 82"/>
                <p:cNvSpPr>
                  <a:spLocks noChangeShapeType="1"/>
                </p:cNvSpPr>
                <p:nvPr/>
              </p:nvSpPr>
              <p:spPr bwMode="auto">
                <a:xfrm>
                  <a:off x="2526" y="3184"/>
                  <a:ext cx="142" cy="1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19" name="Line 83"/>
                <p:cNvSpPr>
                  <a:spLocks noChangeShapeType="1"/>
                </p:cNvSpPr>
                <p:nvPr/>
              </p:nvSpPr>
              <p:spPr bwMode="auto">
                <a:xfrm>
                  <a:off x="2484" y="3207"/>
                  <a:ext cx="108" cy="11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20" name="Line 84"/>
                <p:cNvSpPr>
                  <a:spLocks noChangeShapeType="1"/>
                </p:cNvSpPr>
                <p:nvPr/>
              </p:nvSpPr>
              <p:spPr bwMode="auto">
                <a:xfrm flipH="1" flipV="1">
                  <a:off x="2393" y="3239"/>
                  <a:ext cx="43" cy="1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21" name="Line 85"/>
                <p:cNvSpPr>
                  <a:spLocks noChangeShapeType="1"/>
                </p:cNvSpPr>
                <p:nvPr/>
              </p:nvSpPr>
              <p:spPr bwMode="auto">
                <a:xfrm flipV="1">
                  <a:off x="2259" y="3244"/>
                  <a:ext cx="22" cy="1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22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2099" y="3224"/>
                  <a:ext cx="70" cy="12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23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1945" y="3182"/>
                  <a:ext cx="142" cy="1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24" name="Line 88"/>
                <p:cNvSpPr>
                  <a:spLocks noChangeShapeType="1"/>
                </p:cNvSpPr>
                <p:nvPr/>
              </p:nvSpPr>
              <p:spPr bwMode="auto">
                <a:xfrm flipH="1">
                  <a:off x="2021" y="3205"/>
                  <a:ext cx="108" cy="11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2425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2177" y="3237"/>
                  <a:ext cx="43" cy="1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42426" name="Line 90"/>
            <p:cNvSpPr>
              <a:spLocks noChangeShapeType="1"/>
            </p:cNvSpPr>
            <p:nvPr/>
          </p:nvSpPr>
          <p:spPr bwMode="auto">
            <a:xfrm>
              <a:off x="4236" y="3870"/>
              <a:ext cx="44" cy="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2427" name="Group 91"/>
            <p:cNvGrpSpPr>
              <a:grpSpLocks/>
            </p:cNvGrpSpPr>
            <p:nvPr/>
          </p:nvGrpSpPr>
          <p:grpSpPr bwMode="auto">
            <a:xfrm flipV="1">
              <a:off x="4148" y="3972"/>
              <a:ext cx="198" cy="49"/>
              <a:chOff x="3728" y="3496"/>
              <a:chExt cx="323" cy="66"/>
            </a:xfrm>
          </p:grpSpPr>
          <p:sp>
            <p:nvSpPr>
              <p:cNvPr id="142428" name="Arc 92"/>
              <p:cNvSpPr>
                <a:spLocks/>
              </p:cNvSpPr>
              <p:nvPr/>
            </p:nvSpPr>
            <p:spPr bwMode="auto">
              <a:xfrm>
                <a:off x="3890" y="3496"/>
                <a:ext cx="161" cy="6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9586"/>
                  <a:gd name="T1" fmla="*/ 0 h 21600"/>
                  <a:gd name="T2" fmla="*/ 19586 w 19586"/>
                  <a:gd name="T3" fmla="*/ 12493 h 21600"/>
                  <a:gd name="T4" fmla="*/ 0 w 1958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86" h="21600" fill="none" extrusionOk="0">
                    <a:moveTo>
                      <a:pt x="-1" y="0"/>
                    </a:moveTo>
                    <a:cubicBezTo>
                      <a:pt x="8402" y="0"/>
                      <a:pt x="16043" y="4873"/>
                      <a:pt x="19586" y="12492"/>
                    </a:cubicBezTo>
                  </a:path>
                  <a:path w="19586" h="21600" stroke="0" extrusionOk="0">
                    <a:moveTo>
                      <a:pt x="-1" y="0"/>
                    </a:moveTo>
                    <a:cubicBezTo>
                      <a:pt x="8402" y="0"/>
                      <a:pt x="16043" y="4873"/>
                      <a:pt x="19586" y="12492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CC99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429" name="Arc 93"/>
              <p:cNvSpPr>
                <a:spLocks/>
              </p:cNvSpPr>
              <p:nvPr/>
            </p:nvSpPr>
            <p:spPr bwMode="auto">
              <a:xfrm flipH="1">
                <a:off x="3728" y="3496"/>
                <a:ext cx="161" cy="6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9586"/>
                  <a:gd name="T1" fmla="*/ 0 h 21600"/>
                  <a:gd name="T2" fmla="*/ 19586 w 19586"/>
                  <a:gd name="T3" fmla="*/ 12493 h 21600"/>
                  <a:gd name="T4" fmla="*/ 0 w 1958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586" h="21600" fill="none" extrusionOk="0">
                    <a:moveTo>
                      <a:pt x="-1" y="0"/>
                    </a:moveTo>
                    <a:cubicBezTo>
                      <a:pt x="8402" y="0"/>
                      <a:pt x="16043" y="4873"/>
                      <a:pt x="19586" y="12492"/>
                    </a:cubicBezTo>
                  </a:path>
                  <a:path w="19586" h="21600" stroke="0" extrusionOk="0">
                    <a:moveTo>
                      <a:pt x="-1" y="0"/>
                    </a:moveTo>
                    <a:cubicBezTo>
                      <a:pt x="8402" y="0"/>
                      <a:pt x="16043" y="4873"/>
                      <a:pt x="19586" y="12492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CC99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2430" name="Group 94"/>
            <p:cNvGrpSpPr>
              <a:grpSpLocks/>
            </p:cNvGrpSpPr>
            <p:nvPr/>
          </p:nvGrpSpPr>
          <p:grpSpPr bwMode="auto">
            <a:xfrm>
              <a:off x="4184" y="3580"/>
              <a:ext cx="115" cy="116"/>
              <a:chOff x="4184" y="3580"/>
              <a:chExt cx="115" cy="116"/>
            </a:xfrm>
          </p:grpSpPr>
          <p:sp>
            <p:nvSpPr>
              <p:cNvPr id="142431" name="Line 95"/>
              <p:cNvSpPr>
                <a:spLocks noChangeShapeType="1"/>
              </p:cNvSpPr>
              <p:nvPr/>
            </p:nvSpPr>
            <p:spPr bwMode="auto">
              <a:xfrm>
                <a:off x="4184" y="3582"/>
                <a:ext cx="34" cy="111"/>
              </a:xfrm>
              <a:prstGeom prst="line">
                <a:avLst/>
              </a:prstGeom>
              <a:noFill/>
              <a:ln w="19050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432" name="Line 96"/>
              <p:cNvSpPr>
                <a:spLocks noChangeShapeType="1"/>
              </p:cNvSpPr>
              <p:nvPr/>
            </p:nvSpPr>
            <p:spPr bwMode="auto">
              <a:xfrm>
                <a:off x="4210" y="3580"/>
                <a:ext cx="34" cy="111"/>
              </a:xfrm>
              <a:prstGeom prst="line">
                <a:avLst/>
              </a:prstGeom>
              <a:noFill/>
              <a:ln w="19050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433" name="Line 97"/>
              <p:cNvSpPr>
                <a:spLocks noChangeShapeType="1"/>
              </p:cNvSpPr>
              <p:nvPr/>
            </p:nvSpPr>
            <p:spPr bwMode="auto">
              <a:xfrm>
                <a:off x="4237" y="3582"/>
                <a:ext cx="34" cy="111"/>
              </a:xfrm>
              <a:prstGeom prst="line">
                <a:avLst/>
              </a:prstGeom>
              <a:noFill/>
              <a:ln w="19050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434" name="Line 98"/>
              <p:cNvSpPr>
                <a:spLocks noChangeShapeType="1"/>
              </p:cNvSpPr>
              <p:nvPr/>
            </p:nvSpPr>
            <p:spPr bwMode="auto">
              <a:xfrm>
                <a:off x="4265" y="3585"/>
                <a:ext cx="34" cy="111"/>
              </a:xfrm>
              <a:prstGeom prst="line">
                <a:avLst/>
              </a:prstGeom>
              <a:noFill/>
              <a:ln w="19050">
                <a:solidFill>
                  <a:srgbClr val="66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pic>
        <p:nvPicPr>
          <p:cNvPr id="142435" name="Picture 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538" y="3963988"/>
            <a:ext cx="2660650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2525" name="Picture 189" descr="fir-tree.gif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46588" y="4038600"/>
            <a:ext cx="366712" cy="64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2526" name="Picture 190" descr="tree.gif    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949700"/>
            <a:ext cx="484188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2527" name="Picture 191" descr="fir-tree.gif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9900" y="4038600"/>
            <a:ext cx="366713" cy="64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2528" name="Picture 192" descr="tree.gif         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16613" y="3962400"/>
            <a:ext cx="484187" cy="54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42531" name="Group 195"/>
          <p:cNvGrpSpPr>
            <a:grpSpLocks/>
          </p:cNvGrpSpPr>
          <p:nvPr/>
        </p:nvGrpSpPr>
        <p:grpSpPr bwMode="auto">
          <a:xfrm>
            <a:off x="6981825" y="3240088"/>
            <a:ext cx="1905000" cy="2514600"/>
            <a:chOff x="4398" y="2041"/>
            <a:chExt cx="1200" cy="1584"/>
          </a:xfrm>
        </p:grpSpPr>
        <p:sp>
          <p:nvSpPr>
            <p:cNvPr id="142341" name="AutoShape 5"/>
            <p:cNvSpPr>
              <a:spLocks noChangeArrowheads="1"/>
            </p:cNvSpPr>
            <p:nvPr/>
          </p:nvSpPr>
          <p:spPr bwMode="auto">
            <a:xfrm>
              <a:off x="4398" y="2041"/>
              <a:ext cx="1200" cy="1584"/>
            </a:xfrm>
            <a:prstGeom prst="cloudCallout">
              <a:avLst>
                <a:gd name="adj1" fmla="val -41000"/>
                <a:gd name="adj2" fmla="val 55431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>
                <a:latin typeface="Times New Roman" charset="0"/>
              </a:endParaRPr>
            </a:p>
          </p:txBody>
        </p:sp>
        <p:pic>
          <p:nvPicPr>
            <p:cNvPr id="142529" name="Picture 193" descr="fir-tree.gif                                                   0007898DMacintosh HD                   ABA78158: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2784"/>
              <a:ext cx="231" cy="4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2530" name="Picture 194" descr="tree.gif                                                       0007898DMacintosh HD                   ABA78158: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2304"/>
              <a:ext cx="305" cy="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325698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VR motion sickness</a:t>
            </a:r>
          </a:p>
        </p:txBody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/>
              <a:t>time delay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move head … lag … display moves</a:t>
            </a:r>
          </a:p>
          <a:p>
            <a:pPr lvl="1">
              <a:lnSpc>
                <a:spcPct val="90000"/>
              </a:lnSpc>
            </a:pPr>
            <a:r>
              <a:rPr lang="en-GB" altLang="en-US" i="1">
                <a:solidFill>
                  <a:srgbClr val="452373"/>
                </a:solidFill>
              </a:rPr>
              <a:t>conflict</a:t>
            </a:r>
            <a:r>
              <a:rPr lang="en-GB" altLang="en-US" i="1"/>
              <a:t>:</a:t>
            </a:r>
            <a:r>
              <a:rPr lang="en-GB" altLang="en-US"/>
              <a:t> head movement vs. eyes</a:t>
            </a:r>
          </a:p>
          <a:p>
            <a:pPr>
              <a:lnSpc>
                <a:spcPct val="90000"/>
              </a:lnSpc>
            </a:pPr>
            <a:r>
              <a:rPr lang="en-GB" altLang="en-US"/>
              <a:t>depth perception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headset gives different stereo distance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but all focused in same plane</a:t>
            </a:r>
          </a:p>
          <a:p>
            <a:pPr lvl="1">
              <a:lnSpc>
                <a:spcPct val="90000"/>
              </a:lnSpc>
            </a:pPr>
            <a:r>
              <a:rPr lang="en-GB" altLang="en-US" i="1">
                <a:solidFill>
                  <a:srgbClr val="452373"/>
                </a:solidFill>
              </a:rPr>
              <a:t>conflict</a:t>
            </a:r>
            <a:r>
              <a:rPr lang="en-GB" altLang="en-US" i="1"/>
              <a:t>:</a:t>
            </a:r>
            <a:r>
              <a:rPr lang="en-GB" altLang="en-US"/>
              <a:t> eye angle vs. focus</a:t>
            </a:r>
          </a:p>
          <a:p>
            <a:pPr>
              <a:lnSpc>
                <a:spcPct val="90000"/>
              </a:lnSpc>
            </a:pPr>
            <a:r>
              <a:rPr lang="en-GB" altLang="en-US"/>
              <a:t>conflicting cues =&gt; sickness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helps motivate improvements in technology</a:t>
            </a:r>
          </a:p>
        </p:txBody>
      </p:sp>
      <p:sp>
        <p:nvSpPr>
          <p:cNvPr id="144388" name="AutoShape 4"/>
          <p:cNvSpPr>
            <a:spLocks noChangeArrowheads="1"/>
          </p:cNvSpPr>
          <p:nvPr/>
        </p:nvSpPr>
        <p:spPr bwMode="auto">
          <a:xfrm>
            <a:off x="7543800" y="5943600"/>
            <a:ext cx="685800" cy="685800"/>
          </a:xfrm>
          <a:prstGeom prst="smileyFace">
            <a:avLst>
              <a:gd name="adj" fmla="val -4653"/>
            </a:avLst>
          </a:prstGeom>
          <a:solidFill>
            <a:schemeClr val="folHlink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124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simulators and VR caves</a:t>
            </a: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798" y="1981200"/>
            <a:ext cx="4580642" cy="3124200"/>
          </a:xfrm>
        </p:spPr>
        <p:txBody>
          <a:bodyPr/>
          <a:lstStyle/>
          <a:p>
            <a:r>
              <a:rPr lang="en-US" altLang="en-US" dirty="0"/>
              <a:t>scenes projected on walls</a:t>
            </a:r>
          </a:p>
          <a:p>
            <a:r>
              <a:rPr lang="en-US" altLang="en-US" dirty="0"/>
              <a:t>realistic environment</a:t>
            </a:r>
          </a:p>
          <a:p>
            <a:r>
              <a:rPr lang="en-US" altLang="en-US" dirty="0"/>
              <a:t>hydraulic rams!</a:t>
            </a:r>
          </a:p>
          <a:p>
            <a:r>
              <a:rPr lang="en-US" altLang="en-US" dirty="0"/>
              <a:t>real controls</a:t>
            </a:r>
          </a:p>
          <a:p>
            <a:r>
              <a:rPr lang="en-US" altLang="en-US" dirty="0"/>
              <a:t>other people</a:t>
            </a:r>
            <a:endParaRPr lang="en-GB" altLang="en-US" dirty="0"/>
          </a:p>
        </p:txBody>
      </p:sp>
      <p:grpSp>
        <p:nvGrpSpPr>
          <p:cNvPr id="145412" name="Group 4"/>
          <p:cNvGrpSpPr>
            <a:grpSpLocks/>
          </p:cNvGrpSpPr>
          <p:nvPr/>
        </p:nvGrpSpPr>
        <p:grpSpPr bwMode="auto">
          <a:xfrm>
            <a:off x="3810000" y="4171950"/>
            <a:ext cx="4953000" cy="2381250"/>
            <a:chOff x="1136" y="1603"/>
            <a:chExt cx="3598" cy="1642"/>
          </a:xfrm>
        </p:grpSpPr>
        <p:sp>
          <p:nvSpPr>
            <p:cNvPr id="145413" name="AutoShape 5"/>
            <p:cNvSpPr>
              <a:spLocks noChangeArrowheads="1"/>
            </p:cNvSpPr>
            <p:nvPr/>
          </p:nvSpPr>
          <p:spPr bwMode="auto">
            <a:xfrm flipH="1" flipV="1">
              <a:off x="1136" y="2860"/>
              <a:ext cx="3568" cy="373"/>
            </a:xfrm>
            <a:custGeom>
              <a:avLst/>
              <a:gdLst>
                <a:gd name="G0" fmla="+- 6173 0 0"/>
                <a:gd name="G1" fmla="+- 21600 0 6173"/>
                <a:gd name="G2" fmla="*/ 6173 1 2"/>
                <a:gd name="G3" fmla="+- 21600 0 G2"/>
                <a:gd name="G4" fmla="+/ 6173 21600 2"/>
                <a:gd name="G5" fmla="+/ G1 0 2"/>
                <a:gd name="G6" fmla="*/ 21600 21600 6173"/>
                <a:gd name="G7" fmla="*/ G6 1 2"/>
                <a:gd name="G8" fmla="+- 21600 0 G7"/>
                <a:gd name="G9" fmla="*/ 21600 1 2"/>
                <a:gd name="G10" fmla="+- 6173 0 G9"/>
                <a:gd name="G11" fmla="?: G10 G8 0"/>
                <a:gd name="G12" fmla="?: G10 G7 21600"/>
                <a:gd name="T0" fmla="*/ 18513 w 21600"/>
                <a:gd name="T1" fmla="*/ 10800 h 21600"/>
                <a:gd name="T2" fmla="*/ 10800 w 21600"/>
                <a:gd name="T3" fmla="*/ 21600 h 21600"/>
                <a:gd name="T4" fmla="*/ 3087 w 21600"/>
                <a:gd name="T5" fmla="*/ 10800 h 21600"/>
                <a:gd name="T6" fmla="*/ 10800 w 21600"/>
                <a:gd name="T7" fmla="*/ 0 h 21600"/>
                <a:gd name="T8" fmla="*/ 4887 w 21600"/>
                <a:gd name="T9" fmla="*/ 4887 h 21600"/>
                <a:gd name="T10" fmla="*/ 16713 w 21600"/>
                <a:gd name="T11" fmla="*/ 16713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173" y="21600"/>
                  </a:lnTo>
                  <a:lnTo>
                    <a:pt x="1542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14" name="Rectangle 6"/>
            <p:cNvSpPr>
              <a:spLocks noChangeArrowheads="1"/>
            </p:cNvSpPr>
            <p:nvPr/>
          </p:nvSpPr>
          <p:spPr bwMode="auto">
            <a:xfrm>
              <a:off x="2245" y="1937"/>
              <a:ext cx="1437" cy="655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5415" name="Group 7"/>
            <p:cNvGrpSpPr>
              <a:grpSpLocks/>
            </p:cNvGrpSpPr>
            <p:nvPr/>
          </p:nvGrpSpPr>
          <p:grpSpPr bwMode="auto">
            <a:xfrm>
              <a:off x="3745" y="1603"/>
              <a:ext cx="986" cy="1294"/>
              <a:chOff x="4036" y="2135"/>
              <a:chExt cx="1107" cy="1294"/>
            </a:xfrm>
          </p:grpSpPr>
          <p:sp>
            <p:nvSpPr>
              <p:cNvPr id="145416" name="AutoShape 8"/>
              <p:cNvSpPr>
                <a:spLocks noChangeArrowheads="1"/>
              </p:cNvSpPr>
              <p:nvPr/>
            </p:nvSpPr>
            <p:spPr bwMode="auto">
              <a:xfrm rot="5400000">
                <a:off x="3943" y="2228"/>
                <a:ext cx="1294" cy="1107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aphicFrame>
            <p:nvGraphicFramePr>
              <p:cNvPr id="145417" name="Object 9"/>
              <p:cNvGraphicFramePr>
                <a:graphicFrameLocks noChangeAspect="1"/>
              </p:cNvGraphicFramePr>
              <p:nvPr/>
            </p:nvGraphicFramePr>
            <p:xfrm>
              <a:off x="4418" y="2446"/>
              <a:ext cx="457" cy="682"/>
            </p:xfrm>
            <a:graphic>
              <a:graphicData uri="http://schemas.openxmlformats.org/presentationml/2006/ole">
                <p:oleObj spid="_x0000_s8219" name="Clip" r:id="rId3" imgW="3154363" imgH="4708525" progId="">
                  <p:embed/>
                </p:oleObj>
              </a:graphicData>
            </a:graphic>
          </p:graphicFrame>
        </p:grpSp>
        <p:sp>
          <p:nvSpPr>
            <p:cNvPr id="145418" name="AutoShape 10"/>
            <p:cNvSpPr>
              <a:spLocks noChangeArrowheads="1"/>
            </p:cNvSpPr>
            <p:nvPr/>
          </p:nvSpPr>
          <p:spPr bwMode="auto">
            <a:xfrm rot="16200000" flipH="1">
              <a:off x="1018" y="1776"/>
              <a:ext cx="1294" cy="986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5419" name="Object 11"/>
            <p:cNvGraphicFramePr>
              <a:graphicFrameLocks noChangeAspect="1"/>
            </p:cNvGraphicFramePr>
            <p:nvPr/>
          </p:nvGraphicFramePr>
          <p:xfrm>
            <a:off x="2819" y="2046"/>
            <a:ext cx="289" cy="337"/>
          </p:xfrm>
          <a:graphic>
            <a:graphicData uri="http://schemas.openxmlformats.org/presentationml/2006/ole">
              <p:oleObj spid="_x0000_s8220" name="Clip" r:id="rId4" imgW="2903538" imgH="3048000" progId="">
                <p:embed/>
              </p:oleObj>
            </a:graphicData>
          </a:graphic>
        </p:graphicFrame>
        <p:grpSp>
          <p:nvGrpSpPr>
            <p:cNvPr id="145420" name="Group 12"/>
            <p:cNvGrpSpPr>
              <a:grpSpLocks/>
            </p:cNvGrpSpPr>
            <p:nvPr/>
          </p:nvGrpSpPr>
          <p:grpSpPr bwMode="auto">
            <a:xfrm>
              <a:off x="1202" y="2533"/>
              <a:ext cx="3519" cy="525"/>
              <a:chOff x="1202" y="2533"/>
              <a:chExt cx="3519" cy="525"/>
            </a:xfrm>
          </p:grpSpPr>
          <p:grpSp>
            <p:nvGrpSpPr>
              <p:cNvPr id="145421" name="Group 13"/>
              <p:cNvGrpSpPr>
                <a:grpSpLocks/>
              </p:cNvGrpSpPr>
              <p:nvPr/>
            </p:nvGrpSpPr>
            <p:grpSpPr bwMode="auto">
              <a:xfrm>
                <a:off x="1202" y="2692"/>
                <a:ext cx="1296" cy="361"/>
                <a:chOff x="1202" y="2723"/>
                <a:chExt cx="1296" cy="315"/>
              </a:xfrm>
            </p:grpSpPr>
            <p:sp>
              <p:nvSpPr>
                <p:cNvPr id="145422" name="Rectangle 14"/>
                <p:cNvSpPr>
                  <a:spLocks noChangeArrowheads="1"/>
                </p:cNvSpPr>
                <p:nvPr/>
              </p:nvSpPr>
              <p:spPr bwMode="auto">
                <a:xfrm rot="-1184161">
                  <a:off x="1202" y="2723"/>
                  <a:ext cx="1046" cy="230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423" name="Rectangle 15"/>
                <p:cNvSpPr>
                  <a:spLocks noChangeArrowheads="1"/>
                </p:cNvSpPr>
                <p:nvPr/>
              </p:nvSpPr>
              <p:spPr bwMode="auto">
                <a:xfrm rot="-1184161">
                  <a:off x="1380" y="2793"/>
                  <a:ext cx="1118" cy="245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5424" name="Group 16"/>
              <p:cNvGrpSpPr>
                <a:grpSpLocks/>
              </p:cNvGrpSpPr>
              <p:nvPr/>
            </p:nvGrpSpPr>
            <p:grpSpPr bwMode="auto">
              <a:xfrm flipH="1">
                <a:off x="3425" y="2696"/>
                <a:ext cx="1296" cy="362"/>
                <a:chOff x="1202" y="2723"/>
                <a:chExt cx="1296" cy="315"/>
              </a:xfrm>
            </p:grpSpPr>
            <p:sp>
              <p:nvSpPr>
                <p:cNvPr id="145425" name="Rectangle 17"/>
                <p:cNvSpPr>
                  <a:spLocks noChangeArrowheads="1"/>
                </p:cNvSpPr>
                <p:nvPr/>
              </p:nvSpPr>
              <p:spPr bwMode="auto">
                <a:xfrm rot="-1184161">
                  <a:off x="1202" y="2723"/>
                  <a:ext cx="1046" cy="230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426" name="Rectangle 18"/>
                <p:cNvSpPr>
                  <a:spLocks noChangeArrowheads="1"/>
                </p:cNvSpPr>
                <p:nvPr/>
              </p:nvSpPr>
              <p:spPr bwMode="auto">
                <a:xfrm rot="-1184161">
                  <a:off x="1380" y="2793"/>
                  <a:ext cx="1118" cy="245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5427" name="Rectangle 19"/>
              <p:cNvSpPr>
                <a:spLocks noChangeArrowheads="1"/>
              </p:cNvSpPr>
              <p:nvPr/>
            </p:nvSpPr>
            <p:spPr bwMode="auto">
              <a:xfrm>
                <a:off x="2174" y="2533"/>
                <a:ext cx="1629" cy="42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bg2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5428" name="AutoShape 20"/>
            <p:cNvSpPr>
              <a:spLocks noChangeArrowheads="1"/>
            </p:cNvSpPr>
            <p:nvPr/>
          </p:nvSpPr>
          <p:spPr bwMode="auto">
            <a:xfrm>
              <a:off x="4457" y="2868"/>
              <a:ext cx="273" cy="374"/>
            </a:xfrm>
            <a:prstGeom prst="flowChartManualInput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29" name="AutoShape 21"/>
            <p:cNvSpPr>
              <a:spLocks noChangeArrowheads="1"/>
            </p:cNvSpPr>
            <p:nvPr/>
          </p:nvSpPr>
          <p:spPr bwMode="auto">
            <a:xfrm flipH="1">
              <a:off x="1170" y="2871"/>
              <a:ext cx="273" cy="374"/>
            </a:xfrm>
            <a:prstGeom prst="flowChartManualInput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0" name="Line 22"/>
            <p:cNvSpPr>
              <a:spLocks noChangeShapeType="1"/>
            </p:cNvSpPr>
            <p:nvPr/>
          </p:nvSpPr>
          <p:spPr bwMode="auto">
            <a:xfrm flipV="1">
              <a:off x="1410" y="2688"/>
              <a:ext cx="811" cy="27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1" name="Line 23"/>
            <p:cNvSpPr>
              <a:spLocks noChangeShapeType="1"/>
            </p:cNvSpPr>
            <p:nvPr/>
          </p:nvSpPr>
          <p:spPr bwMode="auto">
            <a:xfrm flipV="1">
              <a:off x="1170" y="2543"/>
              <a:ext cx="990" cy="32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2" name="Line 24"/>
            <p:cNvSpPr>
              <a:spLocks noChangeShapeType="1"/>
            </p:cNvSpPr>
            <p:nvPr/>
          </p:nvSpPr>
          <p:spPr bwMode="auto">
            <a:xfrm>
              <a:off x="2166" y="2525"/>
              <a:ext cx="56" cy="16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3" name="Line 25"/>
            <p:cNvSpPr>
              <a:spLocks noChangeShapeType="1"/>
            </p:cNvSpPr>
            <p:nvPr/>
          </p:nvSpPr>
          <p:spPr bwMode="auto">
            <a:xfrm flipH="1" flipV="1">
              <a:off x="3680" y="2684"/>
              <a:ext cx="779" cy="26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4" name="Line 26"/>
            <p:cNvSpPr>
              <a:spLocks noChangeShapeType="1"/>
            </p:cNvSpPr>
            <p:nvPr/>
          </p:nvSpPr>
          <p:spPr bwMode="auto">
            <a:xfrm flipH="1" flipV="1">
              <a:off x="3744" y="2532"/>
              <a:ext cx="990" cy="33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5" name="Line 27"/>
            <p:cNvSpPr>
              <a:spLocks noChangeShapeType="1"/>
            </p:cNvSpPr>
            <p:nvPr/>
          </p:nvSpPr>
          <p:spPr bwMode="auto">
            <a:xfrm flipH="1">
              <a:off x="3683" y="2521"/>
              <a:ext cx="66" cy="15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6" name="Line 28"/>
            <p:cNvSpPr>
              <a:spLocks noChangeShapeType="1"/>
            </p:cNvSpPr>
            <p:nvPr/>
          </p:nvSpPr>
          <p:spPr bwMode="auto">
            <a:xfrm>
              <a:off x="2143" y="2525"/>
              <a:ext cx="1597" cy="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37" name="Line 29"/>
            <p:cNvSpPr>
              <a:spLocks noChangeShapeType="1"/>
            </p:cNvSpPr>
            <p:nvPr/>
          </p:nvSpPr>
          <p:spPr bwMode="auto">
            <a:xfrm flipV="1">
              <a:off x="2226" y="2685"/>
              <a:ext cx="1458" cy="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5438" name="Group 30"/>
            <p:cNvGrpSpPr>
              <a:grpSpLocks/>
            </p:cNvGrpSpPr>
            <p:nvPr/>
          </p:nvGrpSpPr>
          <p:grpSpPr bwMode="auto">
            <a:xfrm>
              <a:off x="2333" y="2185"/>
              <a:ext cx="527" cy="856"/>
              <a:chOff x="2333" y="2185"/>
              <a:chExt cx="1150" cy="1867"/>
            </a:xfrm>
          </p:grpSpPr>
          <p:grpSp>
            <p:nvGrpSpPr>
              <p:cNvPr id="145439" name="Group 31"/>
              <p:cNvGrpSpPr>
                <a:grpSpLocks/>
              </p:cNvGrpSpPr>
              <p:nvPr/>
            </p:nvGrpSpPr>
            <p:grpSpPr bwMode="auto">
              <a:xfrm>
                <a:off x="2695" y="2185"/>
                <a:ext cx="499" cy="535"/>
                <a:chOff x="3997" y="3580"/>
                <a:chExt cx="499" cy="535"/>
              </a:xfrm>
            </p:grpSpPr>
            <p:sp>
              <p:nvSpPr>
                <p:cNvPr id="145440" name="Oval 32"/>
                <p:cNvSpPr>
                  <a:spLocks noChangeArrowheads="1"/>
                </p:cNvSpPr>
                <p:nvPr/>
              </p:nvSpPr>
              <p:spPr bwMode="auto">
                <a:xfrm>
                  <a:off x="3997" y="3655"/>
                  <a:ext cx="499" cy="460"/>
                </a:xfrm>
                <a:prstGeom prst="ellipse">
                  <a:avLst/>
                </a:prstGeom>
                <a:solidFill>
                  <a:srgbClr val="FFC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45441" name="Group 33"/>
                <p:cNvGrpSpPr>
                  <a:grpSpLocks/>
                </p:cNvGrpSpPr>
                <p:nvPr/>
              </p:nvGrpSpPr>
              <p:grpSpPr bwMode="auto">
                <a:xfrm>
                  <a:off x="4092" y="3804"/>
                  <a:ext cx="309" cy="53"/>
                  <a:chOff x="4092" y="3804"/>
                  <a:chExt cx="309" cy="53"/>
                </a:xfrm>
              </p:grpSpPr>
              <p:grpSp>
                <p:nvGrpSpPr>
                  <p:cNvPr id="145442" name="Group 34"/>
                  <p:cNvGrpSpPr>
                    <a:grpSpLocks/>
                  </p:cNvGrpSpPr>
                  <p:nvPr/>
                </p:nvGrpSpPr>
                <p:grpSpPr bwMode="auto">
                  <a:xfrm>
                    <a:off x="4113" y="3823"/>
                    <a:ext cx="86" cy="34"/>
                    <a:chOff x="4113" y="3823"/>
                    <a:chExt cx="86" cy="34"/>
                  </a:xfrm>
                </p:grpSpPr>
                <p:sp>
                  <p:nvSpPr>
                    <p:cNvPr id="145443" name="Oval 35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13" y="3823"/>
                      <a:ext cx="86" cy="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44" name="Oval 36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40" y="3823"/>
                      <a:ext cx="32" cy="34"/>
                    </a:xfrm>
                    <a:prstGeom prst="ellipse">
                      <a:avLst/>
                    </a:prstGeom>
                    <a:solidFill>
                      <a:schemeClr val="hlink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45" name="Oval 37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51" y="3834"/>
                      <a:ext cx="10" cy="1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45446" name="Group 38"/>
                  <p:cNvGrpSpPr>
                    <a:grpSpLocks/>
                  </p:cNvGrpSpPr>
                  <p:nvPr/>
                </p:nvGrpSpPr>
                <p:grpSpPr bwMode="auto">
                  <a:xfrm flipV="1">
                    <a:off x="4092" y="3804"/>
                    <a:ext cx="129" cy="23"/>
                    <a:chOff x="1945" y="3182"/>
                    <a:chExt cx="723" cy="198"/>
                  </a:xfrm>
                </p:grpSpPr>
                <p:sp>
                  <p:nvSpPr>
                    <p:cNvPr id="145447" name="Line 39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32" y="3246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48" name="Line 4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444" y="3226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49" name="Line 4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26" y="3184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50" name="Line 4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84" y="3207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51" name="Line 43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93" y="3239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52" name="Line 44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59" y="3244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53" name="Line 4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099" y="3224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54" name="Line 46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945" y="3182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55" name="Line 47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21" y="3205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56" name="Line 4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177" y="3237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45457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4293" y="3823"/>
                    <a:ext cx="86" cy="34"/>
                    <a:chOff x="4293" y="3823"/>
                    <a:chExt cx="86" cy="34"/>
                  </a:xfrm>
                </p:grpSpPr>
                <p:sp>
                  <p:nvSpPr>
                    <p:cNvPr id="145458" name="Oval 50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293" y="3823"/>
                      <a:ext cx="86" cy="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59" name="Oval 51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320" y="3823"/>
                      <a:ext cx="32" cy="34"/>
                    </a:xfrm>
                    <a:prstGeom prst="ellipse">
                      <a:avLst/>
                    </a:prstGeom>
                    <a:solidFill>
                      <a:schemeClr val="hlink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60" name="Oval 52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331" y="3834"/>
                      <a:ext cx="10" cy="1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45461" name="Group 53"/>
                  <p:cNvGrpSpPr>
                    <a:grpSpLocks/>
                  </p:cNvGrpSpPr>
                  <p:nvPr/>
                </p:nvGrpSpPr>
                <p:grpSpPr bwMode="auto">
                  <a:xfrm flipV="1">
                    <a:off x="4272" y="3804"/>
                    <a:ext cx="129" cy="23"/>
                    <a:chOff x="1945" y="3182"/>
                    <a:chExt cx="723" cy="198"/>
                  </a:xfrm>
                </p:grpSpPr>
                <p:sp>
                  <p:nvSpPr>
                    <p:cNvPr id="145462" name="Line 54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32" y="3246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63" name="Line 5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444" y="3226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64" name="Line 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26" y="3184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65" name="Line 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84" y="3207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66" name="Line 58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93" y="3239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67" name="Line 59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59" y="3244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68" name="Line 6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099" y="3224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69" name="Line 61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945" y="3182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70" name="Line 62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21" y="3205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471" name="Line 63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177" y="3237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145472" name="Line 64"/>
                <p:cNvSpPr>
                  <a:spLocks noChangeShapeType="1"/>
                </p:cNvSpPr>
                <p:nvPr/>
              </p:nvSpPr>
              <p:spPr bwMode="auto">
                <a:xfrm>
                  <a:off x="4236" y="3870"/>
                  <a:ext cx="44" cy="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45473" name="Group 65"/>
                <p:cNvGrpSpPr>
                  <a:grpSpLocks/>
                </p:cNvGrpSpPr>
                <p:nvPr/>
              </p:nvGrpSpPr>
              <p:grpSpPr bwMode="auto">
                <a:xfrm flipV="1">
                  <a:off x="4148" y="3972"/>
                  <a:ext cx="198" cy="49"/>
                  <a:chOff x="3728" y="3496"/>
                  <a:chExt cx="323" cy="66"/>
                </a:xfrm>
              </p:grpSpPr>
              <p:sp>
                <p:nvSpPr>
                  <p:cNvPr id="145474" name="Arc 66"/>
                  <p:cNvSpPr>
                    <a:spLocks/>
                  </p:cNvSpPr>
                  <p:nvPr/>
                </p:nvSpPr>
                <p:spPr bwMode="auto">
                  <a:xfrm>
                    <a:off x="3890" y="3496"/>
                    <a:ext cx="161" cy="6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19586"/>
                      <a:gd name="T1" fmla="*/ 0 h 21600"/>
                      <a:gd name="T2" fmla="*/ 19586 w 19586"/>
                      <a:gd name="T3" fmla="*/ 12493 h 21600"/>
                      <a:gd name="T4" fmla="*/ 0 w 1958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586" h="21600" fill="none" extrusionOk="0">
                        <a:moveTo>
                          <a:pt x="-1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</a:path>
                      <a:path w="19586" h="21600" stroke="0" extrusionOk="0">
                        <a:moveTo>
                          <a:pt x="-1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5475" name="Arc 67"/>
                  <p:cNvSpPr>
                    <a:spLocks/>
                  </p:cNvSpPr>
                  <p:nvPr/>
                </p:nvSpPr>
                <p:spPr bwMode="auto">
                  <a:xfrm flipH="1">
                    <a:off x="3728" y="3496"/>
                    <a:ext cx="161" cy="6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19586"/>
                      <a:gd name="T1" fmla="*/ 0 h 21600"/>
                      <a:gd name="T2" fmla="*/ 19586 w 19586"/>
                      <a:gd name="T3" fmla="*/ 12493 h 21600"/>
                      <a:gd name="T4" fmla="*/ 0 w 1958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586" h="21600" fill="none" extrusionOk="0">
                        <a:moveTo>
                          <a:pt x="-1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</a:path>
                      <a:path w="19586" h="21600" stroke="0" extrusionOk="0">
                        <a:moveTo>
                          <a:pt x="-1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5476" name="Group 68"/>
                <p:cNvGrpSpPr>
                  <a:grpSpLocks/>
                </p:cNvGrpSpPr>
                <p:nvPr/>
              </p:nvGrpSpPr>
              <p:grpSpPr bwMode="auto">
                <a:xfrm>
                  <a:off x="4184" y="3580"/>
                  <a:ext cx="115" cy="116"/>
                  <a:chOff x="4184" y="3580"/>
                  <a:chExt cx="115" cy="116"/>
                </a:xfrm>
              </p:grpSpPr>
              <p:sp>
                <p:nvSpPr>
                  <p:cNvPr id="145477" name="Line 69"/>
                  <p:cNvSpPr>
                    <a:spLocks noChangeShapeType="1"/>
                  </p:cNvSpPr>
                  <p:nvPr/>
                </p:nvSpPr>
                <p:spPr bwMode="auto">
                  <a:xfrm>
                    <a:off x="4184" y="3582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5478" name="Line 70"/>
                  <p:cNvSpPr>
                    <a:spLocks noChangeShapeType="1"/>
                  </p:cNvSpPr>
                  <p:nvPr/>
                </p:nvSpPr>
                <p:spPr bwMode="auto">
                  <a:xfrm>
                    <a:off x="4210" y="3580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5479" name="Line 71"/>
                  <p:cNvSpPr>
                    <a:spLocks noChangeShapeType="1"/>
                  </p:cNvSpPr>
                  <p:nvPr/>
                </p:nvSpPr>
                <p:spPr bwMode="auto">
                  <a:xfrm>
                    <a:off x="4237" y="3582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5480" name="Line 72"/>
                  <p:cNvSpPr>
                    <a:spLocks noChangeShapeType="1"/>
                  </p:cNvSpPr>
                  <p:nvPr/>
                </p:nvSpPr>
                <p:spPr bwMode="auto">
                  <a:xfrm>
                    <a:off x="4265" y="3585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5481" name="Group 73"/>
              <p:cNvGrpSpPr>
                <a:grpSpLocks/>
              </p:cNvGrpSpPr>
              <p:nvPr/>
            </p:nvGrpSpPr>
            <p:grpSpPr bwMode="auto">
              <a:xfrm>
                <a:off x="2517" y="2735"/>
                <a:ext cx="852" cy="1294"/>
                <a:chOff x="2517" y="2735"/>
                <a:chExt cx="852" cy="1294"/>
              </a:xfrm>
            </p:grpSpPr>
            <p:sp>
              <p:nvSpPr>
                <p:cNvPr id="145482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2922" y="2735"/>
                  <a:ext cx="8" cy="577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483" name="Line 75"/>
                <p:cNvSpPr>
                  <a:spLocks noChangeShapeType="1"/>
                </p:cNvSpPr>
                <p:nvPr/>
              </p:nvSpPr>
              <p:spPr bwMode="auto">
                <a:xfrm flipV="1">
                  <a:off x="2540" y="2891"/>
                  <a:ext cx="382" cy="335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484" name="Line 76"/>
                <p:cNvSpPr>
                  <a:spLocks noChangeShapeType="1"/>
                </p:cNvSpPr>
                <p:nvPr/>
              </p:nvSpPr>
              <p:spPr bwMode="auto">
                <a:xfrm flipH="1">
                  <a:off x="2940" y="2839"/>
                  <a:ext cx="429" cy="63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485" name="Line 77"/>
                <p:cNvSpPr>
                  <a:spLocks noChangeShapeType="1"/>
                </p:cNvSpPr>
                <p:nvPr/>
              </p:nvSpPr>
              <p:spPr bwMode="auto">
                <a:xfrm>
                  <a:off x="2930" y="3328"/>
                  <a:ext cx="257" cy="265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486" name="Line 78"/>
                <p:cNvSpPr>
                  <a:spLocks noChangeShapeType="1"/>
                </p:cNvSpPr>
                <p:nvPr/>
              </p:nvSpPr>
              <p:spPr bwMode="auto">
                <a:xfrm>
                  <a:off x="3187" y="3593"/>
                  <a:ext cx="94" cy="428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487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2634" y="3320"/>
                  <a:ext cx="288" cy="358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488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2517" y="3678"/>
                  <a:ext cx="117" cy="351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45489" name="Line 81"/>
              <p:cNvSpPr>
                <a:spLocks noChangeShapeType="1"/>
              </p:cNvSpPr>
              <p:nvPr/>
            </p:nvSpPr>
            <p:spPr bwMode="auto">
              <a:xfrm>
                <a:off x="3273" y="3990"/>
                <a:ext cx="210" cy="62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490" name="Line 82"/>
              <p:cNvSpPr>
                <a:spLocks noChangeShapeType="1"/>
              </p:cNvSpPr>
              <p:nvPr/>
            </p:nvSpPr>
            <p:spPr bwMode="auto">
              <a:xfrm>
                <a:off x="2333" y="3953"/>
                <a:ext cx="210" cy="62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5491" name="Line 83"/>
            <p:cNvSpPr>
              <a:spLocks noChangeShapeType="1"/>
            </p:cNvSpPr>
            <p:nvPr/>
          </p:nvSpPr>
          <p:spPr bwMode="auto">
            <a:xfrm flipV="1">
              <a:off x="2238" y="2953"/>
              <a:ext cx="14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92" name="Line 84"/>
            <p:cNvSpPr>
              <a:spLocks noChangeShapeType="1"/>
            </p:cNvSpPr>
            <p:nvPr/>
          </p:nvSpPr>
          <p:spPr bwMode="auto">
            <a:xfrm>
              <a:off x="2231" y="2694"/>
              <a:ext cx="0" cy="2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93" name="Line 85"/>
            <p:cNvSpPr>
              <a:spLocks noChangeShapeType="1"/>
            </p:cNvSpPr>
            <p:nvPr/>
          </p:nvSpPr>
          <p:spPr bwMode="auto">
            <a:xfrm>
              <a:off x="3682" y="2683"/>
              <a:ext cx="0" cy="26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494" name="Line 86"/>
            <p:cNvSpPr>
              <a:spLocks noChangeShapeType="1"/>
            </p:cNvSpPr>
            <p:nvPr/>
          </p:nvSpPr>
          <p:spPr bwMode="auto">
            <a:xfrm flipH="1" flipV="1">
              <a:off x="3676" y="2953"/>
              <a:ext cx="774" cy="2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45495" name="Group 87"/>
            <p:cNvGrpSpPr>
              <a:grpSpLocks/>
            </p:cNvGrpSpPr>
            <p:nvPr/>
          </p:nvGrpSpPr>
          <p:grpSpPr bwMode="auto">
            <a:xfrm>
              <a:off x="3060" y="2242"/>
              <a:ext cx="457" cy="823"/>
              <a:chOff x="3060" y="2242"/>
              <a:chExt cx="457" cy="823"/>
            </a:xfrm>
          </p:grpSpPr>
          <p:grpSp>
            <p:nvGrpSpPr>
              <p:cNvPr id="145496" name="Group 88"/>
              <p:cNvGrpSpPr>
                <a:grpSpLocks/>
              </p:cNvGrpSpPr>
              <p:nvPr/>
            </p:nvGrpSpPr>
            <p:grpSpPr bwMode="auto">
              <a:xfrm>
                <a:off x="3226" y="2242"/>
                <a:ext cx="229" cy="245"/>
                <a:chOff x="3997" y="3580"/>
                <a:chExt cx="499" cy="535"/>
              </a:xfrm>
            </p:grpSpPr>
            <p:sp>
              <p:nvSpPr>
                <p:cNvPr id="145497" name="Oval 89"/>
                <p:cNvSpPr>
                  <a:spLocks noChangeArrowheads="1"/>
                </p:cNvSpPr>
                <p:nvPr/>
              </p:nvSpPr>
              <p:spPr bwMode="auto">
                <a:xfrm>
                  <a:off x="3997" y="3655"/>
                  <a:ext cx="499" cy="460"/>
                </a:xfrm>
                <a:prstGeom prst="ellipse">
                  <a:avLst/>
                </a:prstGeom>
                <a:solidFill>
                  <a:srgbClr val="FFCC99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45498" name="Group 90"/>
                <p:cNvGrpSpPr>
                  <a:grpSpLocks/>
                </p:cNvGrpSpPr>
                <p:nvPr/>
              </p:nvGrpSpPr>
              <p:grpSpPr bwMode="auto">
                <a:xfrm>
                  <a:off x="4092" y="3804"/>
                  <a:ext cx="309" cy="53"/>
                  <a:chOff x="4092" y="3804"/>
                  <a:chExt cx="309" cy="53"/>
                </a:xfrm>
              </p:grpSpPr>
              <p:grpSp>
                <p:nvGrpSpPr>
                  <p:cNvPr id="145499" name="Group 91"/>
                  <p:cNvGrpSpPr>
                    <a:grpSpLocks/>
                  </p:cNvGrpSpPr>
                  <p:nvPr/>
                </p:nvGrpSpPr>
                <p:grpSpPr bwMode="auto">
                  <a:xfrm>
                    <a:off x="4113" y="3823"/>
                    <a:ext cx="86" cy="34"/>
                    <a:chOff x="4113" y="3823"/>
                    <a:chExt cx="86" cy="34"/>
                  </a:xfrm>
                </p:grpSpPr>
                <p:sp>
                  <p:nvSpPr>
                    <p:cNvPr id="145500" name="Oval 92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13" y="3823"/>
                      <a:ext cx="86" cy="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01" name="Oval 93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40" y="3823"/>
                      <a:ext cx="32" cy="34"/>
                    </a:xfrm>
                    <a:prstGeom prst="ellipse">
                      <a:avLst/>
                    </a:prstGeom>
                    <a:solidFill>
                      <a:schemeClr val="hlink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02" name="Oval 94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151" y="3834"/>
                      <a:ext cx="10" cy="1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45503" name="Group 95"/>
                  <p:cNvGrpSpPr>
                    <a:grpSpLocks/>
                  </p:cNvGrpSpPr>
                  <p:nvPr/>
                </p:nvGrpSpPr>
                <p:grpSpPr bwMode="auto">
                  <a:xfrm flipV="1">
                    <a:off x="4092" y="3804"/>
                    <a:ext cx="129" cy="23"/>
                    <a:chOff x="1945" y="3182"/>
                    <a:chExt cx="723" cy="198"/>
                  </a:xfrm>
                </p:grpSpPr>
                <p:sp>
                  <p:nvSpPr>
                    <p:cNvPr id="145504" name="Line 96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32" y="3246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05" name="Line 97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444" y="3226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06" name="Line 9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26" y="3184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07" name="Line 9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84" y="3207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08" name="Line 100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93" y="3239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09" name="Line 101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59" y="3244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10" name="Line 102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099" y="3224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11" name="Line 103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945" y="3182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12" name="Line 10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21" y="3205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13" name="Line 105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177" y="3237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45514" name="Group 106"/>
                  <p:cNvGrpSpPr>
                    <a:grpSpLocks/>
                  </p:cNvGrpSpPr>
                  <p:nvPr/>
                </p:nvGrpSpPr>
                <p:grpSpPr bwMode="auto">
                  <a:xfrm>
                    <a:off x="4293" y="3823"/>
                    <a:ext cx="86" cy="34"/>
                    <a:chOff x="4293" y="3823"/>
                    <a:chExt cx="86" cy="34"/>
                  </a:xfrm>
                </p:grpSpPr>
                <p:sp>
                  <p:nvSpPr>
                    <p:cNvPr id="145515" name="Oval 107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293" y="3823"/>
                      <a:ext cx="86" cy="34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16" name="Oval 108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320" y="3823"/>
                      <a:ext cx="32" cy="34"/>
                    </a:xfrm>
                    <a:prstGeom prst="ellipse">
                      <a:avLst/>
                    </a:prstGeom>
                    <a:solidFill>
                      <a:schemeClr val="hlink"/>
                    </a:solidFill>
                    <a:ln w="317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17" name="Oval 109"/>
                    <p:cNvSpPr>
                      <a:spLocks noChangeArrowheads="1"/>
                    </p:cNvSpPr>
                    <p:nvPr/>
                  </p:nvSpPr>
                  <p:spPr bwMode="auto">
                    <a:xfrm flipV="1">
                      <a:off x="4331" y="3834"/>
                      <a:ext cx="10" cy="12"/>
                    </a:xfrm>
                    <a:prstGeom prst="ellipse">
                      <a:avLst/>
                    </a:prstGeom>
                    <a:solidFill>
                      <a:schemeClr val="tx1"/>
                    </a:solidFill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grpSp>
                <p:nvGrpSpPr>
                  <p:cNvPr id="145518" name="Group 110"/>
                  <p:cNvGrpSpPr>
                    <a:grpSpLocks/>
                  </p:cNvGrpSpPr>
                  <p:nvPr/>
                </p:nvGrpSpPr>
                <p:grpSpPr bwMode="auto">
                  <a:xfrm flipV="1">
                    <a:off x="4272" y="3804"/>
                    <a:ext cx="129" cy="23"/>
                    <a:chOff x="1945" y="3182"/>
                    <a:chExt cx="723" cy="198"/>
                  </a:xfrm>
                </p:grpSpPr>
                <p:sp>
                  <p:nvSpPr>
                    <p:cNvPr id="145519" name="Line 111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32" y="3246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20" name="Line 112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444" y="3226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21" name="Line 1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526" y="3184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22" name="Line 1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84" y="3207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23" name="Line 115"/>
                    <p:cNvSpPr>
                      <a:spLocks noChangeShapeType="1"/>
                    </p:cNvSpPr>
                    <p:nvPr/>
                  </p:nvSpPr>
                  <p:spPr bwMode="auto">
                    <a:xfrm flipH="1" flipV="1">
                      <a:off x="2393" y="3239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24" name="Line 116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259" y="3244"/>
                      <a:ext cx="22" cy="13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25" name="Line 11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099" y="3224"/>
                      <a:ext cx="70" cy="121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26" name="Line 118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1945" y="3182"/>
                      <a:ext cx="142" cy="11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27" name="Line 119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21" y="3205"/>
                      <a:ext cx="108" cy="119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45528" name="Line 120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2177" y="3237"/>
                      <a:ext cx="43" cy="124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145529" name="Line 121"/>
                <p:cNvSpPr>
                  <a:spLocks noChangeShapeType="1"/>
                </p:cNvSpPr>
                <p:nvPr/>
              </p:nvSpPr>
              <p:spPr bwMode="auto">
                <a:xfrm>
                  <a:off x="4236" y="3870"/>
                  <a:ext cx="44" cy="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45530" name="Group 122"/>
                <p:cNvGrpSpPr>
                  <a:grpSpLocks/>
                </p:cNvGrpSpPr>
                <p:nvPr/>
              </p:nvGrpSpPr>
              <p:grpSpPr bwMode="auto">
                <a:xfrm flipV="1">
                  <a:off x="4148" y="3972"/>
                  <a:ext cx="198" cy="49"/>
                  <a:chOff x="3728" y="3496"/>
                  <a:chExt cx="323" cy="66"/>
                </a:xfrm>
              </p:grpSpPr>
              <p:sp>
                <p:nvSpPr>
                  <p:cNvPr id="145531" name="Arc 123"/>
                  <p:cNvSpPr>
                    <a:spLocks/>
                  </p:cNvSpPr>
                  <p:nvPr/>
                </p:nvSpPr>
                <p:spPr bwMode="auto">
                  <a:xfrm>
                    <a:off x="3890" y="3496"/>
                    <a:ext cx="161" cy="6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19586"/>
                      <a:gd name="T1" fmla="*/ 0 h 21600"/>
                      <a:gd name="T2" fmla="*/ 19586 w 19586"/>
                      <a:gd name="T3" fmla="*/ 12493 h 21600"/>
                      <a:gd name="T4" fmla="*/ 0 w 1958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586" h="21600" fill="none" extrusionOk="0">
                        <a:moveTo>
                          <a:pt x="-1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</a:path>
                      <a:path w="19586" h="21600" stroke="0" extrusionOk="0">
                        <a:moveTo>
                          <a:pt x="-1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5532" name="Arc 124"/>
                  <p:cNvSpPr>
                    <a:spLocks/>
                  </p:cNvSpPr>
                  <p:nvPr/>
                </p:nvSpPr>
                <p:spPr bwMode="auto">
                  <a:xfrm flipH="1">
                    <a:off x="3728" y="3496"/>
                    <a:ext cx="161" cy="66"/>
                  </a:xfrm>
                  <a:custGeom>
                    <a:avLst/>
                    <a:gdLst>
                      <a:gd name="G0" fmla="+- 0 0 0"/>
                      <a:gd name="G1" fmla="+- 21600 0 0"/>
                      <a:gd name="G2" fmla="+- 21600 0 0"/>
                      <a:gd name="T0" fmla="*/ 0 w 19586"/>
                      <a:gd name="T1" fmla="*/ 0 h 21600"/>
                      <a:gd name="T2" fmla="*/ 19586 w 19586"/>
                      <a:gd name="T3" fmla="*/ 12493 h 21600"/>
                      <a:gd name="T4" fmla="*/ 0 w 1958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586" h="21600" fill="none" extrusionOk="0">
                        <a:moveTo>
                          <a:pt x="-1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</a:path>
                      <a:path w="19586" h="21600" stroke="0" extrusionOk="0">
                        <a:moveTo>
                          <a:pt x="-1" y="0"/>
                        </a:moveTo>
                        <a:cubicBezTo>
                          <a:pt x="8402" y="0"/>
                          <a:pt x="16043" y="4873"/>
                          <a:pt x="19586" y="12492"/>
                        </a:cubicBez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FFCC99"/>
                  </a:solidFill>
                  <a:ln w="19050">
                    <a:solidFill>
                      <a:srgbClr val="FF00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45533" name="Group 125"/>
                <p:cNvGrpSpPr>
                  <a:grpSpLocks/>
                </p:cNvGrpSpPr>
                <p:nvPr/>
              </p:nvGrpSpPr>
              <p:grpSpPr bwMode="auto">
                <a:xfrm>
                  <a:off x="4184" y="3580"/>
                  <a:ext cx="115" cy="116"/>
                  <a:chOff x="4184" y="3580"/>
                  <a:chExt cx="115" cy="116"/>
                </a:xfrm>
              </p:grpSpPr>
              <p:sp>
                <p:nvSpPr>
                  <p:cNvPr id="145534" name="Line 126"/>
                  <p:cNvSpPr>
                    <a:spLocks noChangeShapeType="1"/>
                  </p:cNvSpPr>
                  <p:nvPr/>
                </p:nvSpPr>
                <p:spPr bwMode="auto">
                  <a:xfrm>
                    <a:off x="4184" y="3582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5535" name="Line 127"/>
                  <p:cNvSpPr>
                    <a:spLocks noChangeShapeType="1"/>
                  </p:cNvSpPr>
                  <p:nvPr/>
                </p:nvSpPr>
                <p:spPr bwMode="auto">
                  <a:xfrm>
                    <a:off x="4210" y="3580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5536" name="Line 128"/>
                  <p:cNvSpPr>
                    <a:spLocks noChangeShapeType="1"/>
                  </p:cNvSpPr>
                  <p:nvPr/>
                </p:nvSpPr>
                <p:spPr bwMode="auto">
                  <a:xfrm>
                    <a:off x="4237" y="3582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45537" name="Line 129"/>
                  <p:cNvSpPr>
                    <a:spLocks noChangeShapeType="1"/>
                  </p:cNvSpPr>
                  <p:nvPr/>
                </p:nvSpPr>
                <p:spPr bwMode="auto">
                  <a:xfrm>
                    <a:off x="4265" y="3585"/>
                    <a:ext cx="34" cy="111"/>
                  </a:xfrm>
                  <a:prstGeom prst="line">
                    <a:avLst/>
                  </a:prstGeom>
                  <a:noFill/>
                  <a:ln w="19050">
                    <a:solidFill>
                      <a:srgbClr val="6633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45538" name="Group 130"/>
              <p:cNvGrpSpPr>
                <a:grpSpLocks/>
              </p:cNvGrpSpPr>
              <p:nvPr/>
            </p:nvGrpSpPr>
            <p:grpSpPr bwMode="auto">
              <a:xfrm>
                <a:off x="3060" y="2494"/>
                <a:ext cx="457" cy="571"/>
                <a:chOff x="3060" y="2494"/>
                <a:chExt cx="457" cy="571"/>
              </a:xfrm>
            </p:grpSpPr>
            <p:sp>
              <p:nvSpPr>
                <p:cNvPr id="145539" name="Line 131"/>
                <p:cNvSpPr>
                  <a:spLocks noChangeShapeType="1"/>
                </p:cNvSpPr>
                <p:nvPr/>
              </p:nvSpPr>
              <p:spPr bwMode="auto">
                <a:xfrm>
                  <a:off x="3166" y="2753"/>
                  <a:ext cx="0" cy="162"/>
                </a:xfrm>
                <a:prstGeom prst="line">
                  <a:avLst/>
                </a:prstGeom>
                <a:noFill/>
                <a:ln w="38100">
                  <a:solidFill>
                    <a:srgbClr val="66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40" name="AutoShape 132"/>
                <p:cNvSpPr>
                  <a:spLocks noChangeArrowheads="1"/>
                </p:cNvSpPr>
                <p:nvPr/>
              </p:nvSpPr>
              <p:spPr bwMode="auto">
                <a:xfrm flipH="1">
                  <a:off x="3154" y="2750"/>
                  <a:ext cx="363" cy="129"/>
                </a:xfrm>
                <a:prstGeom prst="parallelogram">
                  <a:avLst>
                    <a:gd name="adj" fmla="val 110760"/>
                  </a:avLst>
                </a:prstGeom>
                <a:solidFill>
                  <a:srgbClr val="663300"/>
                </a:solidFill>
                <a:ln w="9525">
                  <a:solidFill>
                    <a:srgbClr val="6633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41" name="Line 133"/>
                <p:cNvSpPr>
                  <a:spLocks noChangeShapeType="1"/>
                </p:cNvSpPr>
                <p:nvPr/>
              </p:nvSpPr>
              <p:spPr bwMode="auto">
                <a:xfrm flipH="1">
                  <a:off x="3330" y="2494"/>
                  <a:ext cx="4" cy="264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42" name="Line 134"/>
                <p:cNvSpPr>
                  <a:spLocks noChangeShapeType="1"/>
                </p:cNvSpPr>
                <p:nvPr/>
              </p:nvSpPr>
              <p:spPr bwMode="auto">
                <a:xfrm flipV="1">
                  <a:off x="3251" y="2565"/>
                  <a:ext cx="79" cy="145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43" name="Line 135"/>
                <p:cNvSpPr>
                  <a:spLocks noChangeShapeType="1"/>
                </p:cNvSpPr>
                <p:nvPr/>
              </p:nvSpPr>
              <p:spPr bwMode="auto">
                <a:xfrm flipH="1" flipV="1">
                  <a:off x="3341" y="2571"/>
                  <a:ext cx="120" cy="195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44" name="Line 136"/>
                <p:cNvSpPr>
                  <a:spLocks noChangeShapeType="1"/>
                </p:cNvSpPr>
                <p:nvPr/>
              </p:nvSpPr>
              <p:spPr bwMode="auto">
                <a:xfrm flipH="1">
                  <a:off x="3235" y="2758"/>
                  <a:ext cx="114" cy="134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45" name="Line 137"/>
                <p:cNvSpPr>
                  <a:spLocks noChangeShapeType="1"/>
                </p:cNvSpPr>
                <p:nvPr/>
              </p:nvSpPr>
              <p:spPr bwMode="auto">
                <a:xfrm flipH="1">
                  <a:off x="3212" y="2884"/>
                  <a:ext cx="23" cy="172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46" name="Line 138"/>
                <p:cNvSpPr>
                  <a:spLocks noChangeShapeType="1"/>
                </p:cNvSpPr>
                <p:nvPr/>
              </p:nvSpPr>
              <p:spPr bwMode="auto">
                <a:xfrm flipH="1">
                  <a:off x="3174" y="2762"/>
                  <a:ext cx="156" cy="79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47" name="Line 139"/>
                <p:cNvSpPr>
                  <a:spLocks noChangeShapeType="1"/>
                </p:cNvSpPr>
                <p:nvPr/>
              </p:nvSpPr>
              <p:spPr bwMode="auto">
                <a:xfrm flipH="1">
                  <a:off x="3147" y="2831"/>
                  <a:ext cx="31" cy="232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48" name="Line 140"/>
                <p:cNvSpPr>
                  <a:spLocks noChangeShapeType="1"/>
                </p:cNvSpPr>
                <p:nvPr/>
              </p:nvSpPr>
              <p:spPr bwMode="auto">
                <a:xfrm>
                  <a:off x="3137" y="3016"/>
                  <a:ext cx="105" cy="28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49" name="Line 141"/>
                <p:cNvSpPr>
                  <a:spLocks noChangeShapeType="1"/>
                </p:cNvSpPr>
                <p:nvPr/>
              </p:nvSpPr>
              <p:spPr bwMode="auto">
                <a:xfrm>
                  <a:off x="3060" y="3053"/>
                  <a:ext cx="109" cy="12"/>
                </a:xfrm>
                <a:prstGeom prst="line">
                  <a:avLst/>
                </a:prstGeom>
                <a:noFill/>
                <a:ln w="762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50" name="Line 142"/>
                <p:cNvSpPr>
                  <a:spLocks noChangeShapeType="1"/>
                </p:cNvSpPr>
                <p:nvPr/>
              </p:nvSpPr>
              <p:spPr bwMode="auto">
                <a:xfrm>
                  <a:off x="3132" y="2640"/>
                  <a:ext cx="124" cy="51"/>
                </a:xfrm>
                <a:prstGeom prst="line">
                  <a:avLst/>
                </a:prstGeom>
                <a:noFill/>
                <a:ln w="7620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51" name="Line 143"/>
                <p:cNvSpPr>
                  <a:spLocks noChangeShapeType="1"/>
                </p:cNvSpPr>
                <p:nvPr/>
              </p:nvSpPr>
              <p:spPr bwMode="auto">
                <a:xfrm>
                  <a:off x="3302" y="2874"/>
                  <a:ext cx="0" cy="162"/>
                </a:xfrm>
                <a:prstGeom prst="line">
                  <a:avLst/>
                </a:prstGeom>
                <a:noFill/>
                <a:ln w="38100">
                  <a:solidFill>
                    <a:srgbClr val="66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45552" name="Line 144"/>
                <p:cNvSpPr>
                  <a:spLocks noChangeShapeType="1"/>
                </p:cNvSpPr>
                <p:nvPr/>
              </p:nvSpPr>
              <p:spPr bwMode="auto">
                <a:xfrm>
                  <a:off x="3506" y="2878"/>
                  <a:ext cx="0" cy="162"/>
                </a:xfrm>
                <a:prstGeom prst="line">
                  <a:avLst/>
                </a:prstGeom>
                <a:noFill/>
                <a:ln w="38100">
                  <a:solidFill>
                    <a:srgbClr val="6633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45553" name="AutoShape 145"/>
            <p:cNvSpPr>
              <a:spLocks noChangeArrowheads="1"/>
            </p:cNvSpPr>
            <p:nvPr/>
          </p:nvSpPr>
          <p:spPr bwMode="auto">
            <a:xfrm>
              <a:off x="1228" y="2443"/>
              <a:ext cx="514" cy="141"/>
            </a:xfrm>
            <a:prstGeom prst="triangle">
              <a:avLst>
                <a:gd name="adj" fmla="val 50000"/>
              </a:avLst>
            </a:prstGeom>
            <a:solidFill>
              <a:srgbClr val="6633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554" name="AutoShape 146"/>
            <p:cNvSpPr>
              <a:spLocks noChangeArrowheads="1"/>
            </p:cNvSpPr>
            <p:nvPr/>
          </p:nvSpPr>
          <p:spPr bwMode="auto">
            <a:xfrm>
              <a:off x="1606" y="2262"/>
              <a:ext cx="514" cy="141"/>
            </a:xfrm>
            <a:prstGeom prst="triangle">
              <a:avLst>
                <a:gd name="adj" fmla="val 50000"/>
              </a:avLst>
            </a:prstGeom>
            <a:solidFill>
              <a:srgbClr val="663300"/>
            </a:solidFill>
            <a:ln w="9525">
              <a:solidFill>
                <a:srgbClr val="66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45555" name="Object 147"/>
            <p:cNvGraphicFramePr>
              <a:graphicFrameLocks noChangeAspect="1"/>
            </p:cNvGraphicFramePr>
            <p:nvPr/>
          </p:nvGraphicFramePr>
          <p:xfrm>
            <a:off x="1244" y="1890"/>
            <a:ext cx="474" cy="275"/>
          </p:xfrm>
          <a:graphic>
            <a:graphicData uri="http://schemas.openxmlformats.org/presentationml/2006/ole">
              <p:oleObj spid="_x0000_s8221" name="Clip" r:id="rId5" imgW="5318125" imgH="3086100" progId="">
                <p:embed/>
              </p:oleObj>
            </a:graphicData>
          </a:graphic>
        </p:graphicFrame>
      </p:grpSp>
      <p:pic>
        <p:nvPicPr>
          <p:cNvPr id="8215" name="Picture 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15407" y="1295400"/>
            <a:ext cx="3882218" cy="2904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8907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/>
            <a:r>
              <a:rPr lang="en-GB" altLang="en-US"/>
              <a:t>physical controls, sensors etc.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4267200"/>
            <a:ext cx="6324600" cy="1752600"/>
          </a:xfrm>
        </p:spPr>
        <p:txBody>
          <a:bodyPr/>
          <a:lstStyle/>
          <a:p>
            <a:r>
              <a:rPr lang="en-GB" altLang="en-US" dirty="0"/>
              <a:t>special displays and gauges</a:t>
            </a:r>
          </a:p>
          <a:p>
            <a:r>
              <a:rPr lang="en-GB" altLang="en-US" dirty="0"/>
              <a:t>sound, touch, feel, smell</a:t>
            </a:r>
          </a:p>
          <a:p>
            <a:r>
              <a:rPr lang="en-GB" altLang="en-US" dirty="0"/>
              <a:t>physical controls</a:t>
            </a:r>
          </a:p>
          <a:p>
            <a:r>
              <a:rPr lang="en-GB" altLang="en-US" dirty="0"/>
              <a:t>environmental and bio-sensing </a:t>
            </a:r>
          </a:p>
        </p:txBody>
      </p:sp>
    </p:spTree>
    <p:extLst>
      <p:ext uri="{BB962C8B-B14F-4D97-AF65-F5344CB8AC3E}">
        <p14:creationId xmlns:p14="http://schemas.microsoft.com/office/powerpoint/2010/main" xmlns="" val="253943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dedicated displays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dirty="0"/>
              <a:t>analogue representations: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dials, gauges, lights, etc.</a:t>
            </a:r>
          </a:p>
          <a:p>
            <a:pPr>
              <a:lnSpc>
                <a:spcPct val="90000"/>
              </a:lnSpc>
            </a:pPr>
            <a:endParaRPr lang="en-GB" altLang="en-US" sz="1800" dirty="0"/>
          </a:p>
          <a:p>
            <a:pPr>
              <a:lnSpc>
                <a:spcPct val="90000"/>
              </a:lnSpc>
            </a:pPr>
            <a:r>
              <a:rPr lang="en-GB" altLang="en-US" dirty="0"/>
              <a:t>digital displays: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small LCD screens, LED lights, etc.</a:t>
            </a:r>
          </a:p>
          <a:p>
            <a:pPr>
              <a:lnSpc>
                <a:spcPct val="90000"/>
              </a:lnSpc>
            </a:pPr>
            <a:endParaRPr lang="en-GB" altLang="en-US" sz="1800" dirty="0"/>
          </a:p>
          <a:p>
            <a:pPr>
              <a:lnSpc>
                <a:spcPct val="90000"/>
              </a:lnSpc>
            </a:pPr>
            <a:r>
              <a:rPr lang="en-GB" altLang="en-US" dirty="0"/>
              <a:t>head-up displays 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found in aircraft cockpits</a:t>
            </a:r>
          </a:p>
          <a:p>
            <a:pPr lvl="1">
              <a:lnSpc>
                <a:spcPct val="90000"/>
              </a:lnSpc>
            </a:pPr>
            <a:r>
              <a:rPr lang="en-GB" altLang="en-US" dirty="0"/>
              <a:t>show most important controls</a:t>
            </a:r>
            <a:br>
              <a:rPr lang="en-GB" altLang="en-US" dirty="0"/>
            </a:br>
            <a:r>
              <a:rPr lang="en-GB" altLang="en-US" dirty="0"/>
              <a:t>			… depending on context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90600"/>
            <a:ext cx="2133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8400" y="38100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158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Sounds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beeps, bongs, clonks, whistles and whirrs</a:t>
            </a:r>
          </a:p>
          <a:p>
            <a:endParaRPr lang="en-GB" altLang="en-US"/>
          </a:p>
          <a:p>
            <a:r>
              <a:rPr lang="en-GB" altLang="en-US"/>
              <a:t>used for error indications</a:t>
            </a:r>
          </a:p>
          <a:p>
            <a:endParaRPr lang="en-GB" altLang="en-US"/>
          </a:p>
          <a:p>
            <a:r>
              <a:rPr lang="en-GB" altLang="en-US"/>
              <a:t>confirmation of actions e.g. keyclick</a:t>
            </a:r>
          </a:p>
          <a:p>
            <a:endParaRPr lang="en-GB" altLang="en-US"/>
          </a:p>
          <a:p>
            <a:pPr lvl="4" algn="r">
              <a:buFontTx/>
              <a:buChar char=" "/>
            </a:pPr>
            <a:r>
              <a:rPr lang="en-GB" altLang="en-US" sz="1400"/>
              <a:t>also see chapter 10</a:t>
            </a: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37939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Touch, feel, smell</a:t>
            </a:r>
          </a:p>
        </p:txBody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touch and feeling important</a:t>
            </a:r>
          </a:p>
          <a:p>
            <a:pPr lvl="1"/>
            <a:r>
              <a:rPr lang="en-GB" altLang="en-US"/>
              <a:t>in games … vibration, force feedback</a:t>
            </a:r>
          </a:p>
          <a:p>
            <a:pPr lvl="1"/>
            <a:r>
              <a:rPr lang="en-GB" altLang="en-US"/>
              <a:t>in simulation … feel of surgical instruments</a:t>
            </a:r>
          </a:p>
          <a:p>
            <a:pPr lvl="1"/>
            <a:r>
              <a:rPr lang="en-GB" altLang="en-US"/>
              <a:t>called </a:t>
            </a:r>
            <a:r>
              <a:rPr lang="en-GB" altLang="en-US" i="1"/>
              <a:t>haptic</a:t>
            </a:r>
            <a:r>
              <a:rPr lang="en-GB" altLang="en-US"/>
              <a:t> devices</a:t>
            </a:r>
          </a:p>
          <a:p>
            <a:endParaRPr lang="en-GB" altLang="en-US"/>
          </a:p>
          <a:p>
            <a:r>
              <a:rPr lang="en-GB" altLang="en-US"/>
              <a:t>texture, smell, taste</a:t>
            </a:r>
          </a:p>
          <a:p>
            <a:pPr lvl="1"/>
            <a:r>
              <a:rPr lang="en-GB" altLang="en-US"/>
              <a:t>current technology very limited</a:t>
            </a:r>
          </a:p>
          <a:p>
            <a:endParaRPr lang="en-GB" altLang="en-US" sz="1200"/>
          </a:p>
        </p:txBody>
      </p:sp>
    </p:spTree>
    <p:extLst>
      <p:ext uri="{BB962C8B-B14F-4D97-AF65-F5344CB8AC3E}">
        <p14:creationId xmlns:p14="http://schemas.microsoft.com/office/powerpoint/2010/main" xmlns="" val="28771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BMW </a:t>
            </a:r>
            <a:r>
              <a:rPr lang="en-GB" altLang="en-US" dirty="0" err="1"/>
              <a:t>iDrive</a:t>
            </a:r>
            <a:endParaRPr lang="en-GB" altLang="en-US" dirty="0"/>
          </a:p>
        </p:txBody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400"/>
              <a:t>for controlling menus</a:t>
            </a:r>
          </a:p>
          <a:p>
            <a:r>
              <a:rPr lang="en-GB" altLang="en-US" sz="2400"/>
              <a:t>feel small ‘bumps’ for each item</a:t>
            </a:r>
          </a:p>
          <a:p>
            <a:r>
              <a:rPr lang="en-GB" altLang="en-US" sz="2400"/>
              <a:t>makes it easier to select options by feel </a:t>
            </a:r>
          </a:p>
          <a:p>
            <a:r>
              <a:rPr lang="en-GB" altLang="en-US" sz="2400"/>
              <a:t>uses haptic technology from Immersion Corp.</a:t>
            </a:r>
          </a:p>
        </p:txBody>
      </p:sp>
      <p:pic>
        <p:nvPicPr>
          <p:cNvPr id="147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7461" name="Picture 5" descr="iDrive-controller.jpg                                          00057758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67200"/>
            <a:ext cx="7065963" cy="1944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838200" y="6172200"/>
            <a:ext cx="7772400" cy="457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717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physical controls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600200"/>
          </a:xfrm>
        </p:spPr>
        <p:txBody>
          <a:bodyPr/>
          <a:lstStyle/>
          <a:p>
            <a:r>
              <a:rPr lang="en-GB" altLang="en-US"/>
              <a:t>specialist controls needed …</a:t>
            </a:r>
          </a:p>
          <a:p>
            <a:pPr lvl="1"/>
            <a:r>
              <a:rPr lang="en-GB" altLang="en-US"/>
              <a:t>industrial controls,  consumer products, etc.</a:t>
            </a:r>
          </a:p>
          <a:p>
            <a:endParaRPr lang="en-GB" altLang="en-US"/>
          </a:p>
        </p:txBody>
      </p:sp>
      <p:pic>
        <p:nvPicPr>
          <p:cNvPr id="101380" name="Picture 4" descr="microwave-sml.jpg     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276600"/>
            <a:ext cx="1576388" cy="330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1381" name="Picture 5" descr="mini-disc-ctrl-sml.jpg 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1400" y="5486400"/>
            <a:ext cx="2762250" cy="105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1382" name="Picture 6" descr="washing-machine-sml.jpg                                        0007898DMacintosh HD                   ABA78158: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81400"/>
            <a:ext cx="3733800" cy="139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1383" name="Text Box 7"/>
          <p:cNvSpPr txBox="1">
            <a:spLocks noChangeArrowheads="1"/>
          </p:cNvSpPr>
          <p:nvPr/>
        </p:nvSpPr>
        <p:spPr bwMode="auto">
          <a:xfrm>
            <a:off x="5165725" y="19653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/>
          </a:p>
        </p:txBody>
      </p:sp>
      <p:sp>
        <p:nvSpPr>
          <p:cNvPr id="101384" name="Text Box 8"/>
          <p:cNvSpPr txBox="1">
            <a:spLocks noChangeArrowheads="1"/>
          </p:cNvSpPr>
          <p:nvPr/>
        </p:nvSpPr>
        <p:spPr bwMode="auto">
          <a:xfrm>
            <a:off x="152400" y="5029200"/>
            <a:ext cx="1765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large buttons</a:t>
            </a:r>
          </a:p>
        </p:txBody>
      </p:sp>
      <p:sp>
        <p:nvSpPr>
          <p:cNvPr id="101385" name="Text Box 9"/>
          <p:cNvSpPr txBox="1">
            <a:spLocks noChangeArrowheads="1"/>
          </p:cNvSpPr>
          <p:nvPr/>
        </p:nvSpPr>
        <p:spPr bwMode="auto">
          <a:xfrm>
            <a:off x="1851025" y="5257800"/>
            <a:ext cx="1425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clear dials</a:t>
            </a:r>
          </a:p>
        </p:txBody>
      </p:sp>
      <p:sp>
        <p:nvSpPr>
          <p:cNvPr id="101387" name="Oval 11"/>
          <p:cNvSpPr>
            <a:spLocks noChangeArrowheads="1"/>
          </p:cNvSpPr>
          <p:nvPr/>
        </p:nvSpPr>
        <p:spPr bwMode="auto">
          <a:xfrm>
            <a:off x="381000" y="3886200"/>
            <a:ext cx="1295400" cy="609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8" name="Oval 12"/>
          <p:cNvSpPr>
            <a:spLocks noChangeArrowheads="1"/>
          </p:cNvSpPr>
          <p:nvPr/>
        </p:nvSpPr>
        <p:spPr bwMode="auto">
          <a:xfrm>
            <a:off x="2743200" y="3886200"/>
            <a:ext cx="838200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Line 13"/>
          <p:cNvSpPr>
            <a:spLocks noChangeShapeType="1"/>
          </p:cNvSpPr>
          <p:nvPr/>
        </p:nvSpPr>
        <p:spPr bwMode="auto">
          <a:xfrm flipH="1">
            <a:off x="838200" y="4495800"/>
            <a:ext cx="15240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90" name="Line 14"/>
          <p:cNvSpPr>
            <a:spLocks noChangeShapeType="1"/>
          </p:cNvSpPr>
          <p:nvPr/>
        </p:nvSpPr>
        <p:spPr bwMode="auto">
          <a:xfrm flipH="1">
            <a:off x="2590800" y="4648200"/>
            <a:ext cx="3810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91" name="Text Box 15"/>
          <p:cNvSpPr txBox="1">
            <a:spLocks noChangeArrowheads="1"/>
          </p:cNvSpPr>
          <p:nvPr/>
        </p:nvSpPr>
        <p:spPr bwMode="auto">
          <a:xfrm>
            <a:off x="1600200" y="6019800"/>
            <a:ext cx="163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US"/>
              <a:t>tiny buttons</a:t>
            </a:r>
          </a:p>
        </p:txBody>
      </p:sp>
      <p:sp>
        <p:nvSpPr>
          <p:cNvPr id="101392" name="Text Box 16"/>
          <p:cNvSpPr txBox="1">
            <a:spLocks noChangeArrowheads="1"/>
          </p:cNvSpPr>
          <p:nvPr/>
        </p:nvSpPr>
        <p:spPr bwMode="auto">
          <a:xfrm>
            <a:off x="4114800" y="4495800"/>
            <a:ext cx="19415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/>
              <a:t>multi-function</a:t>
            </a:r>
            <a:br>
              <a:rPr lang="en-GB" altLang="en-US"/>
            </a:br>
            <a:r>
              <a:rPr lang="en-GB" altLang="en-US"/>
              <a:t>control</a:t>
            </a:r>
          </a:p>
        </p:txBody>
      </p:sp>
      <p:sp>
        <p:nvSpPr>
          <p:cNvPr id="101393" name="Text Box 17"/>
          <p:cNvSpPr txBox="1">
            <a:spLocks noChangeArrowheads="1"/>
          </p:cNvSpPr>
          <p:nvPr/>
        </p:nvSpPr>
        <p:spPr bwMode="auto">
          <a:xfrm>
            <a:off x="4446588" y="3276600"/>
            <a:ext cx="20542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GB" altLang="en-US"/>
              <a:t>easy-clean</a:t>
            </a:r>
          </a:p>
          <a:p>
            <a:pPr algn="ctr"/>
            <a:r>
              <a:rPr lang="en-GB" altLang="en-US"/>
              <a:t>smooth buttons</a:t>
            </a:r>
          </a:p>
        </p:txBody>
      </p:sp>
      <p:sp>
        <p:nvSpPr>
          <p:cNvPr id="101394" name="Oval 18"/>
          <p:cNvSpPr>
            <a:spLocks noChangeArrowheads="1"/>
          </p:cNvSpPr>
          <p:nvPr/>
        </p:nvSpPr>
        <p:spPr bwMode="auto">
          <a:xfrm>
            <a:off x="5486400" y="5791200"/>
            <a:ext cx="609600" cy="609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95" name="Line 19"/>
          <p:cNvSpPr>
            <a:spLocks noChangeShapeType="1"/>
          </p:cNvSpPr>
          <p:nvPr/>
        </p:nvSpPr>
        <p:spPr bwMode="auto">
          <a:xfrm>
            <a:off x="5410200" y="5257800"/>
            <a:ext cx="2286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96" name="Oval 20"/>
          <p:cNvSpPr>
            <a:spLocks noChangeArrowheads="1"/>
          </p:cNvSpPr>
          <p:nvPr/>
        </p:nvSpPr>
        <p:spPr bwMode="auto">
          <a:xfrm>
            <a:off x="4114800" y="5867400"/>
            <a:ext cx="1066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97" name="Line 21"/>
          <p:cNvSpPr>
            <a:spLocks noChangeShapeType="1"/>
          </p:cNvSpPr>
          <p:nvPr/>
        </p:nvSpPr>
        <p:spPr bwMode="auto">
          <a:xfrm flipH="1">
            <a:off x="3200400" y="6096000"/>
            <a:ext cx="914400" cy="152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98" name="Oval 22"/>
          <p:cNvSpPr>
            <a:spLocks noChangeArrowheads="1"/>
          </p:cNvSpPr>
          <p:nvPr/>
        </p:nvSpPr>
        <p:spPr bwMode="auto">
          <a:xfrm>
            <a:off x="7086600" y="4648200"/>
            <a:ext cx="838200" cy="9906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99" name="Line 23"/>
          <p:cNvSpPr>
            <a:spLocks noChangeShapeType="1"/>
          </p:cNvSpPr>
          <p:nvPr/>
        </p:nvSpPr>
        <p:spPr bwMode="auto">
          <a:xfrm>
            <a:off x="5867400" y="4038600"/>
            <a:ext cx="129540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191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Environment and bio-sensing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dirty="0"/>
              <a:t>sensors all around us</a:t>
            </a:r>
          </a:p>
          <a:p>
            <a:pPr lvl="1"/>
            <a:r>
              <a:rPr lang="en-GB" altLang="en-US" dirty="0"/>
              <a:t>car courtesy light – small switch on door</a:t>
            </a:r>
          </a:p>
          <a:p>
            <a:pPr lvl="1"/>
            <a:r>
              <a:rPr lang="en-GB" altLang="en-US" dirty="0"/>
              <a:t>ultrasound detectors – security, washbasins</a:t>
            </a:r>
          </a:p>
          <a:p>
            <a:pPr lvl="1"/>
            <a:r>
              <a:rPr lang="en-GB" altLang="en-US" dirty="0"/>
              <a:t>RFID security tags in shops</a:t>
            </a:r>
          </a:p>
          <a:p>
            <a:pPr lvl="1"/>
            <a:r>
              <a:rPr lang="en-GB" altLang="en-US" dirty="0"/>
              <a:t>temperature, weight, location </a:t>
            </a:r>
          </a:p>
          <a:p>
            <a:endParaRPr lang="en-GB" altLang="en-US" sz="1200" dirty="0"/>
          </a:p>
          <a:p>
            <a:r>
              <a:rPr lang="en-GB" altLang="en-US" dirty="0"/>
              <a:t>… and even our own bodies …</a:t>
            </a:r>
          </a:p>
          <a:p>
            <a:pPr lvl="1"/>
            <a:r>
              <a:rPr lang="en-GB" altLang="en-US" dirty="0"/>
              <a:t>iris scanners, body temperature, heart rate, galvanic skin response, blink rate</a:t>
            </a:r>
          </a:p>
        </p:txBody>
      </p:sp>
    </p:spTree>
    <p:extLst>
      <p:ext uri="{BB962C8B-B14F-4D97-AF65-F5344CB8AC3E}">
        <p14:creationId xmlns:p14="http://schemas.microsoft.com/office/powerpoint/2010/main" xmlns="" val="13983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/>
            <a:r>
              <a:rPr lang="en-GB" altLang="en-US"/>
              <a:t>paper: printing and scanning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print technology</a:t>
            </a:r>
          </a:p>
          <a:p>
            <a:r>
              <a:rPr lang="en-GB" altLang="en-US"/>
              <a:t>fonts, page description, WYSIWYG</a:t>
            </a:r>
          </a:p>
          <a:p>
            <a:r>
              <a:rPr lang="en-GB" altLang="en-US"/>
              <a:t>scanning, OCR</a:t>
            </a:r>
          </a:p>
        </p:txBody>
      </p:sp>
    </p:spTree>
    <p:extLst>
      <p:ext uri="{BB962C8B-B14F-4D97-AF65-F5344CB8AC3E}">
        <p14:creationId xmlns:p14="http://schemas.microsoft.com/office/powerpoint/2010/main" xmlns="" val="390037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Printing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/>
              <a:t>image made from small dots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allows any character set or graphic to be printed,</a:t>
            </a:r>
          </a:p>
          <a:p>
            <a:pPr>
              <a:lnSpc>
                <a:spcPct val="90000"/>
              </a:lnSpc>
            </a:pPr>
            <a:r>
              <a:rPr lang="en-GB" altLang="en-US"/>
              <a:t>critical features: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resolution</a:t>
            </a:r>
          </a:p>
          <a:p>
            <a:pPr lvl="2">
              <a:lnSpc>
                <a:spcPct val="90000"/>
              </a:lnSpc>
            </a:pPr>
            <a:r>
              <a:rPr lang="en-GB" altLang="en-US"/>
              <a:t>size and spacing of the dots</a:t>
            </a:r>
          </a:p>
          <a:p>
            <a:pPr lvl="2">
              <a:lnSpc>
                <a:spcPct val="90000"/>
              </a:lnSpc>
            </a:pPr>
            <a:r>
              <a:rPr lang="en-GB" altLang="en-US"/>
              <a:t>measured in dots per inch (dpi)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speed</a:t>
            </a:r>
          </a:p>
          <a:p>
            <a:pPr lvl="2">
              <a:lnSpc>
                <a:spcPct val="90000"/>
              </a:lnSpc>
            </a:pPr>
            <a:r>
              <a:rPr lang="en-GB" altLang="en-US"/>
              <a:t>usually measured in pages per minute</a:t>
            </a:r>
          </a:p>
          <a:p>
            <a:pPr lvl="1">
              <a:lnSpc>
                <a:spcPct val="90000"/>
              </a:lnSpc>
            </a:pPr>
            <a:r>
              <a:rPr lang="en-GB" altLang="en-US"/>
              <a:t>cost!!</a:t>
            </a:r>
          </a:p>
        </p:txBody>
      </p:sp>
      <p:grpSp>
        <p:nvGrpSpPr>
          <p:cNvPr id="103467" name="Group 43"/>
          <p:cNvGrpSpPr>
            <a:grpSpLocks/>
          </p:cNvGrpSpPr>
          <p:nvPr/>
        </p:nvGrpSpPr>
        <p:grpSpPr bwMode="auto">
          <a:xfrm>
            <a:off x="4038600" y="533400"/>
            <a:ext cx="3276600" cy="1295400"/>
            <a:chOff x="2400" y="336"/>
            <a:chExt cx="2064" cy="816"/>
          </a:xfrm>
        </p:grpSpPr>
        <p:sp>
          <p:nvSpPr>
            <p:cNvPr id="103428" name="Oval 4"/>
            <p:cNvSpPr>
              <a:spLocks noChangeArrowheads="1"/>
            </p:cNvSpPr>
            <p:nvPr/>
          </p:nvSpPr>
          <p:spPr bwMode="auto">
            <a:xfrm>
              <a:off x="4320" y="52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29" name="Oval 5"/>
            <p:cNvSpPr>
              <a:spLocks noChangeArrowheads="1"/>
            </p:cNvSpPr>
            <p:nvPr/>
          </p:nvSpPr>
          <p:spPr bwMode="auto">
            <a:xfrm>
              <a:off x="4224" y="43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0" name="Oval 6"/>
            <p:cNvSpPr>
              <a:spLocks noChangeArrowheads="1"/>
            </p:cNvSpPr>
            <p:nvPr/>
          </p:nvSpPr>
          <p:spPr bwMode="auto">
            <a:xfrm>
              <a:off x="4080" y="43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1" name="Oval 7"/>
            <p:cNvSpPr>
              <a:spLocks noChangeArrowheads="1"/>
            </p:cNvSpPr>
            <p:nvPr/>
          </p:nvSpPr>
          <p:spPr bwMode="auto">
            <a:xfrm>
              <a:off x="3984" y="52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2" name="Oval 8"/>
            <p:cNvSpPr>
              <a:spLocks noChangeArrowheads="1"/>
            </p:cNvSpPr>
            <p:nvPr/>
          </p:nvSpPr>
          <p:spPr bwMode="auto">
            <a:xfrm>
              <a:off x="4032" y="67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3" name="Oval 9"/>
            <p:cNvSpPr>
              <a:spLocks noChangeArrowheads="1"/>
            </p:cNvSpPr>
            <p:nvPr/>
          </p:nvSpPr>
          <p:spPr bwMode="auto">
            <a:xfrm>
              <a:off x="4176" y="720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4" name="Oval 10"/>
            <p:cNvSpPr>
              <a:spLocks noChangeArrowheads="1"/>
            </p:cNvSpPr>
            <p:nvPr/>
          </p:nvSpPr>
          <p:spPr bwMode="auto">
            <a:xfrm>
              <a:off x="4320" y="76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5" name="Oval 11"/>
            <p:cNvSpPr>
              <a:spLocks noChangeArrowheads="1"/>
            </p:cNvSpPr>
            <p:nvPr/>
          </p:nvSpPr>
          <p:spPr bwMode="auto">
            <a:xfrm>
              <a:off x="4320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6" name="Oval 12"/>
            <p:cNvSpPr>
              <a:spLocks noChangeArrowheads="1"/>
            </p:cNvSpPr>
            <p:nvPr/>
          </p:nvSpPr>
          <p:spPr bwMode="auto">
            <a:xfrm>
              <a:off x="4224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7" name="Oval 13"/>
            <p:cNvSpPr>
              <a:spLocks noChangeArrowheads="1"/>
            </p:cNvSpPr>
            <p:nvPr/>
          </p:nvSpPr>
          <p:spPr bwMode="auto">
            <a:xfrm>
              <a:off x="4080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8" name="Oval 14"/>
            <p:cNvSpPr>
              <a:spLocks noChangeArrowheads="1"/>
            </p:cNvSpPr>
            <p:nvPr/>
          </p:nvSpPr>
          <p:spPr bwMode="auto">
            <a:xfrm>
              <a:off x="3984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39" name="Oval 15"/>
            <p:cNvSpPr>
              <a:spLocks noChangeArrowheads="1"/>
            </p:cNvSpPr>
            <p:nvPr/>
          </p:nvSpPr>
          <p:spPr bwMode="auto">
            <a:xfrm>
              <a:off x="3696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40" name="Oval 16"/>
            <p:cNvSpPr>
              <a:spLocks noChangeArrowheads="1"/>
            </p:cNvSpPr>
            <p:nvPr/>
          </p:nvSpPr>
          <p:spPr bwMode="auto">
            <a:xfrm>
              <a:off x="3648" y="864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41" name="Oval 17"/>
            <p:cNvSpPr>
              <a:spLocks noChangeArrowheads="1"/>
            </p:cNvSpPr>
            <p:nvPr/>
          </p:nvSpPr>
          <p:spPr bwMode="auto">
            <a:xfrm>
              <a:off x="3648" y="720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42" name="Oval 18"/>
            <p:cNvSpPr>
              <a:spLocks noChangeArrowheads="1"/>
            </p:cNvSpPr>
            <p:nvPr/>
          </p:nvSpPr>
          <p:spPr bwMode="auto">
            <a:xfrm>
              <a:off x="3648" y="576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43" name="Oval 19"/>
            <p:cNvSpPr>
              <a:spLocks noChangeArrowheads="1"/>
            </p:cNvSpPr>
            <p:nvPr/>
          </p:nvSpPr>
          <p:spPr bwMode="auto">
            <a:xfrm>
              <a:off x="3648" y="43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44" name="Oval 20"/>
            <p:cNvSpPr>
              <a:spLocks noChangeArrowheads="1"/>
            </p:cNvSpPr>
            <p:nvPr/>
          </p:nvSpPr>
          <p:spPr bwMode="auto">
            <a:xfrm>
              <a:off x="3504" y="576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45" name="Oval 21"/>
            <p:cNvSpPr>
              <a:spLocks noChangeArrowheads="1"/>
            </p:cNvSpPr>
            <p:nvPr/>
          </p:nvSpPr>
          <p:spPr bwMode="auto">
            <a:xfrm>
              <a:off x="3792" y="576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46" name="Oval 22"/>
            <p:cNvSpPr>
              <a:spLocks noChangeArrowheads="1"/>
            </p:cNvSpPr>
            <p:nvPr/>
          </p:nvSpPr>
          <p:spPr bwMode="auto">
            <a:xfrm>
              <a:off x="3072" y="52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47" name="Oval 23"/>
            <p:cNvSpPr>
              <a:spLocks noChangeArrowheads="1"/>
            </p:cNvSpPr>
            <p:nvPr/>
          </p:nvSpPr>
          <p:spPr bwMode="auto">
            <a:xfrm>
              <a:off x="3216" y="52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48" name="Oval 24"/>
            <p:cNvSpPr>
              <a:spLocks noChangeArrowheads="1"/>
            </p:cNvSpPr>
            <p:nvPr/>
          </p:nvSpPr>
          <p:spPr bwMode="auto">
            <a:xfrm>
              <a:off x="3312" y="624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49" name="Oval 25"/>
            <p:cNvSpPr>
              <a:spLocks noChangeArrowheads="1"/>
            </p:cNvSpPr>
            <p:nvPr/>
          </p:nvSpPr>
          <p:spPr bwMode="auto">
            <a:xfrm>
              <a:off x="3312" y="76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50" name="Oval 26"/>
            <p:cNvSpPr>
              <a:spLocks noChangeArrowheads="1"/>
            </p:cNvSpPr>
            <p:nvPr/>
          </p:nvSpPr>
          <p:spPr bwMode="auto">
            <a:xfrm>
              <a:off x="3312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51" name="Oval 27"/>
            <p:cNvSpPr>
              <a:spLocks noChangeArrowheads="1"/>
            </p:cNvSpPr>
            <p:nvPr/>
          </p:nvSpPr>
          <p:spPr bwMode="auto">
            <a:xfrm>
              <a:off x="3216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52" name="Oval 28"/>
            <p:cNvSpPr>
              <a:spLocks noChangeArrowheads="1"/>
            </p:cNvSpPr>
            <p:nvPr/>
          </p:nvSpPr>
          <p:spPr bwMode="auto">
            <a:xfrm>
              <a:off x="3072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53" name="Oval 29"/>
            <p:cNvSpPr>
              <a:spLocks noChangeArrowheads="1"/>
            </p:cNvSpPr>
            <p:nvPr/>
          </p:nvSpPr>
          <p:spPr bwMode="auto">
            <a:xfrm>
              <a:off x="2976" y="624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54" name="Oval 30"/>
            <p:cNvSpPr>
              <a:spLocks noChangeArrowheads="1"/>
            </p:cNvSpPr>
            <p:nvPr/>
          </p:nvSpPr>
          <p:spPr bwMode="auto">
            <a:xfrm>
              <a:off x="2976" y="76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55" name="Oval 31"/>
            <p:cNvSpPr>
              <a:spLocks noChangeArrowheads="1"/>
            </p:cNvSpPr>
            <p:nvPr/>
          </p:nvSpPr>
          <p:spPr bwMode="auto">
            <a:xfrm>
              <a:off x="2976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56" name="Oval 32"/>
            <p:cNvSpPr>
              <a:spLocks noChangeArrowheads="1"/>
            </p:cNvSpPr>
            <p:nvPr/>
          </p:nvSpPr>
          <p:spPr bwMode="auto">
            <a:xfrm>
              <a:off x="2496" y="67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57" name="Oval 33"/>
            <p:cNvSpPr>
              <a:spLocks noChangeArrowheads="1"/>
            </p:cNvSpPr>
            <p:nvPr/>
          </p:nvSpPr>
          <p:spPr bwMode="auto">
            <a:xfrm>
              <a:off x="2736" y="480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58" name="Oval 34"/>
            <p:cNvSpPr>
              <a:spLocks noChangeArrowheads="1"/>
            </p:cNvSpPr>
            <p:nvPr/>
          </p:nvSpPr>
          <p:spPr bwMode="auto">
            <a:xfrm>
              <a:off x="2736" y="624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59" name="Oval 35"/>
            <p:cNvSpPr>
              <a:spLocks noChangeArrowheads="1"/>
            </p:cNvSpPr>
            <p:nvPr/>
          </p:nvSpPr>
          <p:spPr bwMode="auto">
            <a:xfrm>
              <a:off x="2736" y="76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60" name="Oval 36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61" name="Oval 37"/>
            <p:cNvSpPr>
              <a:spLocks noChangeArrowheads="1"/>
            </p:cNvSpPr>
            <p:nvPr/>
          </p:nvSpPr>
          <p:spPr bwMode="auto">
            <a:xfrm>
              <a:off x="2640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62" name="Oval 38"/>
            <p:cNvSpPr>
              <a:spLocks noChangeArrowheads="1"/>
            </p:cNvSpPr>
            <p:nvPr/>
          </p:nvSpPr>
          <p:spPr bwMode="auto">
            <a:xfrm>
              <a:off x="2496" y="100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63" name="Oval 39"/>
            <p:cNvSpPr>
              <a:spLocks noChangeArrowheads="1"/>
            </p:cNvSpPr>
            <p:nvPr/>
          </p:nvSpPr>
          <p:spPr bwMode="auto">
            <a:xfrm>
              <a:off x="2640" y="67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64" name="Oval 40"/>
            <p:cNvSpPr>
              <a:spLocks noChangeArrowheads="1"/>
            </p:cNvSpPr>
            <p:nvPr/>
          </p:nvSpPr>
          <p:spPr bwMode="auto">
            <a:xfrm>
              <a:off x="2400" y="768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65" name="Oval 41"/>
            <p:cNvSpPr>
              <a:spLocks noChangeArrowheads="1"/>
            </p:cNvSpPr>
            <p:nvPr/>
          </p:nvSpPr>
          <p:spPr bwMode="auto">
            <a:xfrm>
              <a:off x="2400" y="912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66" name="Oval 42"/>
            <p:cNvSpPr>
              <a:spLocks noChangeArrowheads="1"/>
            </p:cNvSpPr>
            <p:nvPr/>
          </p:nvSpPr>
          <p:spPr bwMode="auto">
            <a:xfrm>
              <a:off x="2736" y="336"/>
              <a:ext cx="144" cy="144"/>
            </a:xfrm>
            <a:prstGeom prst="ellipse">
              <a:avLst/>
            </a:prstGeom>
            <a:solidFill>
              <a:srgbClr val="45237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09388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Types of dot-based printers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000" dirty="0"/>
              <a:t>dot-matrix printers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use inked ribbon (like a typewriter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line of pins that can strike the ribbon, dotting the paper.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typical resolution 80-120 dpi</a:t>
            </a:r>
          </a:p>
          <a:p>
            <a:pPr>
              <a:lnSpc>
                <a:spcPct val="90000"/>
              </a:lnSpc>
            </a:pPr>
            <a:r>
              <a:rPr lang="en-GB" altLang="en-US" sz="2000" dirty="0"/>
              <a:t>ink-jet and bubble-jet printers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tiny blobs of ink sent from print head to paper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typically 300 dpi or better .</a:t>
            </a:r>
          </a:p>
          <a:p>
            <a:pPr>
              <a:lnSpc>
                <a:spcPct val="90000"/>
              </a:lnSpc>
            </a:pPr>
            <a:r>
              <a:rPr lang="en-GB" altLang="en-US" sz="2000" dirty="0"/>
              <a:t>laser printer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like photocopier: dots of electrostatic charge deposited on drum, which picks up toner (black powder form of ink) rolled onto paper which is then fixed with heat</a:t>
            </a:r>
          </a:p>
          <a:p>
            <a:pPr lvl="1">
              <a:lnSpc>
                <a:spcPct val="90000"/>
              </a:lnSpc>
            </a:pPr>
            <a:r>
              <a:rPr lang="en-GB" altLang="en-US" sz="1800" dirty="0"/>
              <a:t>typically 600 dpi or better.</a:t>
            </a:r>
          </a:p>
          <a:p>
            <a:pPr>
              <a:lnSpc>
                <a:spcPct val="90000"/>
              </a:lnSpc>
            </a:pPr>
            <a:endParaRPr lang="en-GB" altLang="en-US" sz="2000" dirty="0"/>
          </a:p>
        </p:txBody>
      </p:sp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0604" y="1219200"/>
            <a:ext cx="1735807" cy="1563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590800"/>
            <a:ext cx="2619375" cy="1519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5488" y="48006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0244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Printing in the workplace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400" dirty="0"/>
              <a:t>shop tills</a:t>
            </a:r>
          </a:p>
          <a:p>
            <a:pPr lvl="1"/>
            <a:r>
              <a:rPr lang="en-GB" altLang="en-US" sz="2000" dirty="0"/>
              <a:t>dot matrix</a:t>
            </a:r>
          </a:p>
          <a:p>
            <a:pPr lvl="1"/>
            <a:r>
              <a:rPr lang="en-GB" altLang="en-US" sz="2000" dirty="0"/>
              <a:t>same print head used for several paper rolls</a:t>
            </a:r>
          </a:p>
          <a:p>
            <a:pPr lvl="1"/>
            <a:r>
              <a:rPr lang="en-GB" altLang="en-US" sz="2000" dirty="0"/>
              <a:t>may also print cheques</a:t>
            </a:r>
          </a:p>
          <a:p>
            <a:endParaRPr lang="en-GB" altLang="en-US" sz="1800" dirty="0"/>
          </a:p>
          <a:p>
            <a:r>
              <a:rPr lang="en-GB" altLang="en-US" sz="2400" dirty="0"/>
              <a:t>thermal printers</a:t>
            </a:r>
          </a:p>
          <a:p>
            <a:pPr lvl="1"/>
            <a:r>
              <a:rPr lang="en-GB" altLang="en-US" sz="2000" dirty="0"/>
              <a:t>special heat-sensitive paper</a:t>
            </a:r>
          </a:p>
          <a:p>
            <a:pPr lvl="1"/>
            <a:r>
              <a:rPr lang="en-GB" altLang="en-US" sz="2000" dirty="0"/>
              <a:t>paper heated by pins makes a dot</a:t>
            </a:r>
          </a:p>
          <a:p>
            <a:pPr lvl="1"/>
            <a:r>
              <a:rPr lang="en-GB" altLang="en-US" sz="2000" dirty="0"/>
              <a:t>poor quality, but simple &amp; low maintenance</a:t>
            </a:r>
          </a:p>
          <a:p>
            <a:pPr lvl="1"/>
            <a:r>
              <a:rPr lang="en-GB" altLang="en-US" sz="2000" dirty="0"/>
              <a:t>used in some fax machines</a:t>
            </a:r>
          </a:p>
        </p:txBody>
      </p:sp>
      <p:pic>
        <p:nvPicPr>
          <p:cNvPr id="1054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054290"/>
            <a:ext cx="20574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038600"/>
            <a:ext cx="230505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3332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Fonts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92100" indent="-292100">
              <a:lnSpc>
                <a:spcPct val="90000"/>
              </a:lnSpc>
            </a:pPr>
            <a:r>
              <a:rPr lang="en-GB" altLang="en-US" sz="2000"/>
              <a:t>Font – the particular style of text</a:t>
            </a:r>
          </a:p>
          <a:p>
            <a:pPr marL="292100" indent="-292100">
              <a:lnSpc>
                <a:spcPct val="90000"/>
              </a:lnSpc>
              <a:buFontTx/>
              <a:buChar char=" "/>
            </a:pPr>
            <a:endParaRPr lang="en-GB" altLang="en-US" sz="1200"/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en-US" sz="1800">
                <a:latin typeface="Courier" charset="0"/>
                <a:cs typeface="Times New Roman" charset="0"/>
              </a:rPr>
              <a:t>Courier font</a:t>
            </a:r>
            <a:endParaRPr lang="en-US" altLang="en-US" sz="1200">
              <a:latin typeface="Palatino" charset="0"/>
              <a:cs typeface="Times New Roman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en-US" sz="1800">
                <a:latin typeface="Helvetica" charset="0"/>
                <a:cs typeface="Helvetica" charset="0"/>
              </a:rPr>
              <a:t>Helvetica font</a:t>
            </a:r>
            <a:endParaRPr lang="en-US" altLang="en-US" sz="1200">
              <a:latin typeface="Palatino" charset="0"/>
              <a:cs typeface="Times New Roman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en-US" sz="1800">
                <a:latin typeface="Palatino" charset="0"/>
                <a:cs typeface="Times New Roman" charset="0"/>
              </a:rPr>
              <a:t>Palatino font</a:t>
            </a:r>
            <a:endParaRPr lang="en-US" altLang="en-US" sz="1200">
              <a:latin typeface="Palatino" charset="0"/>
              <a:cs typeface="Times New Roman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en-US" sz="1800">
                <a:latin typeface="Times New Roman" charset="0"/>
                <a:cs typeface="Times" charset="0"/>
              </a:rPr>
              <a:t>Times Roman font</a:t>
            </a:r>
            <a:endParaRPr lang="en-US" altLang="en-US" sz="1200">
              <a:latin typeface="Palatino" charset="0"/>
              <a:cs typeface="Times New Roman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</a:pPr>
            <a:r>
              <a:rPr lang="en-US" altLang="en-US" sz="1800">
                <a:latin typeface="Symbol" charset="2"/>
                <a:cs typeface="Times New Roman" charset="0"/>
              </a:rPr>
              <a:t>§´µº¿Â Ä¿~ </a:t>
            </a:r>
            <a:r>
              <a:rPr lang="en-US" altLang="en-US" sz="1800">
                <a:latin typeface="Palatino" charset="0"/>
                <a:cs typeface="Helvetica" charset="0"/>
              </a:rPr>
              <a:t> (special symbol)</a:t>
            </a:r>
            <a:endParaRPr lang="en-GB" altLang="en-US" sz="1800">
              <a:latin typeface="Palatino" charset="0"/>
              <a:cs typeface="Helvetica" charset="0"/>
            </a:endParaRPr>
          </a:p>
          <a:p>
            <a:pPr marL="292100" indent="-292100">
              <a:lnSpc>
                <a:spcPct val="90000"/>
              </a:lnSpc>
              <a:buFontTx/>
              <a:buChar char=" "/>
            </a:pPr>
            <a:endParaRPr lang="en-GB" altLang="en-US" sz="1200"/>
          </a:p>
          <a:p>
            <a:pPr marL="292100" indent="-292100">
              <a:lnSpc>
                <a:spcPct val="90000"/>
              </a:lnSpc>
            </a:pPr>
            <a:r>
              <a:rPr lang="en-GB" altLang="en-US" sz="1800"/>
              <a:t>Size of a font measured in points (1 pt about 1/72”)</a:t>
            </a:r>
            <a:br>
              <a:rPr lang="en-GB" altLang="en-US" sz="1800"/>
            </a:br>
            <a:r>
              <a:rPr lang="en-GB" altLang="en-US" sz="1800"/>
              <a:t>(vaguely) related to its height</a:t>
            </a:r>
          </a:p>
          <a:p>
            <a:pPr marL="292100" indent="-292100">
              <a:lnSpc>
                <a:spcPct val="90000"/>
              </a:lnSpc>
              <a:buFontTx/>
              <a:buChar char=" "/>
            </a:pPr>
            <a:endParaRPr lang="en-GB" altLang="en-US" sz="800"/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en-US" sz="1000">
                <a:latin typeface="Helvetica" charset="0"/>
                <a:cs typeface="Helvetica" charset="0"/>
              </a:rPr>
              <a:t>This is ten point Helvetica</a:t>
            </a:r>
            <a:endParaRPr lang="en-US" altLang="en-US" sz="1200">
              <a:latin typeface="Helvetica" charset="0"/>
              <a:cs typeface="Times New Roman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en-US" sz="1200">
                <a:latin typeface="Helvetica" charset="0"/>
                <a:cs typeface="Helvetica" charset="0"/>
              </a:rPr>
              <a:t>This is twelve point</a:t>
            </a:r>
            <a:endParaRPr lang="en-US" altLang="en-US" sz="1200">
              <a:latin typeface="Helvetica" charset="0"/>
              <a:cs typeface="Times New Roman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en-US" sz="1400">
                <a:latin typeface="Helvetica" charset="0"/>
                <a:cs typeface="Helvetica" charset="0"/>
              </a:rPr>
              <a:t>This is fourteen point</a:t>
            </a:r>
            <a:endParaRPr lang="en-US" altLang="en-US" sz="1200">
              <a:latin typeface="Helvetica" charset="0"/>
              <a:cs typeface="Times New Roman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en-US" sz="1800">
                <a:latin typeface="Helvetica" charset="0"/>
                <a:cs typeface="Helvetica" charset="0"/>
              </a:rPr>
              <a:t>This is eighteen point</a:t>
            </a:r>
            <a:endParaRPr lang="en-US" altLang="en-US" sz="1200">
              <a:latin typeface="Helvetica" charset="0"/>
              <a:cs typeface="Times New Roman" charset="0"/>
            </a:endParaRPr>
          </a:p>
          <a:p>
            <a:pPr marL="292100" indent="-292100" algn="ctr" eaLnBrk="0" hangingPunct="0">
              <a:lnSpc>
                <a:spcPct val="90000"/>
              </a:lnSpc>
              <a:spcBef>
                <a:spcPct val="0"/>
              </a:spcBef>
              <a:buFontTx/>
              <a:buChar char=" "/>
            </a:pPr>
            <a:r>
              <a:rPr lang="en-US" altLang="en-US" sz="2400">
                <a:latin typeface="Helvetica" charset="0"/>
                <a:cs typeface="Helvetica" charset="0"/>
              </a:rPr>
              <a:t>and this is twenty-four point</a:t>
            </a:r>
            <a:endParaRPr lang="en-GB" altLang="en-US" sz="2400">
              <a:latin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247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Fonts (ctd)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 sz="2400"/>
              <a:t>Pitch</a:t>
            </a:r>
          </a:p>
          <a:p>
            <a:pPr lvl="1"/>
            <a:r>
              <a:rPr lang="en-GB" altLang="en-US" sz="2000"/>
              <a:t>fixed-pitch – every character has the same width</a:t>
            </a:r>
          </a:p>
          <a:p>
            <a:pPr lvl="2">
              <a:buFontTx/>
              <a:buChar char=" "/>
            </a:pPr>
            <a:r>
              <a:rPr lang="en-GB" altLang="en-US" sz="1800"/>
              <a:t>e.g. </a:t>
            </a:r>
            <a:r>
              <a:rPr lang="en-GB" altLang="en-US" sz="1800">
                <a:latin typeface="Courier" charset="0"/>
              </a:rPr>
              <a:t>Courier</a:t>
            </a:r>
            <a:endParaRPr lang="en-GB" altLang="en-US" sz="1800"/>
          </a:p>
          <a:p>
            <a:pPr lvl="1"/>
            <a:r>
              <a:rPr lang="en-GB" altLang="en-US" sz="2000"/>
              <a:t>variable-pitched  – some characters wider</a:t>
            </a:r>
          </a:p>
          <a:p>
            <a:pPr lvl="2">
              <a:buFontTx/>
              <a:buChar char=" "/>
            </a:pPr>
            <a:r>
              <a:rPr lang="en-GB" altLang="en-US" sz="1800"/>
              <a:t>e.g. </a:t>
            </a:r>
            <a:r>
              <a:rPr lang="en-GB" altLang="en-US" sz="1800">
                <a:latin typeface="Times New Roman" charset="0"/>
              </a:rPr>
              <a:t>Times Roman</a:t>
            </a:r>
            <a:r>
              <a:rPr lang="en-GB" altLang="en-US" sz="1800"/>
              <a:t> </a:t>
            </a:r>
            <a:r>
              <a:rPr lang="en-GB" altLang="en-US" sz="1600"/>
              <a:t>– compare the ‘i’ and the “m”</a:t>
            </a:r>
            <a:endParaRPr lang="en-GB" altLang="en-US" sz="1800"/>
          </a:p>
          <a:p>
            <a:pPr>
              <a:buFontTx/>
              <a:buNone/>
            </a:pPr>
            <a:r>
              <a:rPr lang="en-GB" altLang="en-US" sz="2400"/>
              <a:t>Serif or Sans-serif</a:t>
            </a:r>
          </a:p>
          <a:p>
            <a:pPr lvl="1"/>
            <a:r>
              <a:rPr lang="en-GB" altLang="en-US" sz="2000"/>
              <a:t>sans-serif – square-ended strokes</a:t>
            </a:r>
          </a:p>
          <a:p>
            <a:pPr lvl="2">
              <a:buFontTx/>
              <a:buChar char=" "/>
            </a:pPr>
            <a:r>
              <a:rPr lang="en-GB" altLang="en-US" sz="1800"/>
              <a:t>e.g. </a:t>
            </a:r>
            <a:r>
              <a:rPr lang="en-GB" altLang="en-US" sz="1800">
                <a:latin typeface="Helvetica" charset="0"/>
              </a:rPr>
              <a:t>Helvetica</a:t>
            </a:r>
            <a:endParaRPr lang="en-GB" altLang="en-US" sz="1800"/>
          </a:p>
          <a:p>
            <a:pPr lvl="1"/>
            <a:r>
              <a:rPr lang="en-GB" altLang="en-US" sz="2000"/>
              <a:t>serif  –  with splayed ends (such as)</a:t>
            </a:r>
          </a:p>
          <a:p>
            <a:pPr lvl="2">
              <a:buFontTx/>
              <a:buChar char=" "/>
            </a:pPr>
            <a:r>
              <a:rPr lang="en-GB" altLang="en-US" sz="1800"/>
              <a:t>e.g. </a:t>
            </a:r>
            <a:r>
              <a:rPr lang="en-GB" altLang="en-US" sz="1800">
                <a:latin typeface="Times New Roman" charset="0"/>
              </a:rPr>
              <a:t>Times Roman</a:t>
            </a:r>
            <a:r>
              <a:rPr lang="en-GB" altLang="en-US" sz="1800"/>
              <a:t> or </a:t>
            </a:r>
            <a:r>
              <a:rPr lang="en-GB" altLang="en-US" sz="1800">
                <a:latin typeface="Palatino" charset="0"/>
              </a:rPr>
              <a:t>Palatino</a:t>
            </a:r>
          </a:p>
        </p:txBody>
      </p:sp>
      <p:pic>
        <p:nvPicPr>
          <p:cNvPr id="1075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486400"/>
            <a:ext cx="508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75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191000"/>
            <a:ext cx="52070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7526" name="Oval 6"/>
          <p:cNvSpPr>
            <a:spLocks noChangeArrowheads="1"/>
          </p:cNvSpPr>
          <p:nvPr/>
        </p:nvSpPr>
        <p:spPr bwMode="auto">
          <a:xfrm>
            <a:off x="7086600" y="4648200"/>
            <a:ext cx="304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7527" name="Oval 7"/>
          <p:cNvSpPr>
            <a:spLocks noChangeArrowheads="1"/>
          </p:cNvSpPr>
          <p:nvPr/>
        </p:nvSpPr>
        <p:spPr bwMode="auto">
          <a:xfrm>
            <a:off x="7086600" y="5334000"/>
            <a:ext cx="304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365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Readability of text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lowercase</a:t>
            </a:r>
          </a:p>
          <a:p>
            <a:pPr lvl="1"/>
            <a:r>
              <a:rPr lang="en-GB" altLang="en-US"/>
              <a:t>easy to read shape of words</a:t>
            </a:r>
          </a:p>
          <a:p>
            <a:r>
              <a:rPr lang="en-GB" altLang="en-US"/>
              <a:t>UPPERCASE</a:t>
            </a:r>
          </a:p>
          <a:p>
            <a:pPr lvl="1"/>
            <a:r>
              <a:rPr lang="en-GB" altLang="en-US"/>
              <a:t>better for individual letters and non-words</a:t>
            </a:r>
            <a:br>
              <a:rPr lang="en-GB" altLang="en-US"/>
            </a:br>
            <a:r>
              <a:rPr lang="en-GB" altLang="en-US"/>
              <a:t>	</a:t>
            </a:r>
            <a:r>
              <a:rPr lang="en-GB" altLang="en-US" sz="2000"/>
              <a:t>e.g. flight numbers: BA793 vs. ba793</a:t>
            </a:r>
            <a:endParaRPr lang="en-GB" altLang="en-US"/>
          </a:p>
          <a:p>
            <a:pPr lvl="1"/>
            <a:endParaRPr lang="en-GB" altLang="en-US" sz="1200"/>
          </a:p>
          <a:p>
            <a:r>
              <a:rPr lang="en-GB" altLang="en-US"/>
              <a:t>serif fonts</a:t>
            </a:r>
          </a:p>
          <a:p>
            <a:pPr lvl="1"/>
            <a:r>
              <a:rPr lang="en-GB" altLang="en-US" sz="2800">
                <a:latin typeface="Times" charset="0"/>
              </a:rPr>
              <a:t>helps your eye on long lines of printed text</a:t>
            </a:r>
            <a:endParaRPr lang="en-GB" altLang="en-US"/>
          </a:p>
          <a:p>
            <a:pPr lvl="1"/>
            <a:r>
              <a:rPr lang="en-GB" altLang="en-US"/>
              <a:t>but sans serif often better on screen</a:t>
            </a:r>
          </a:p>
        </p:txBody>
      </p:sp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185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Page Description Languages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000"/>
              <a:t>Pages very complex</a:t>
            </a:r>
          </a:p>
          <a:p>
            <a:pPr lvl="1"/>
            <a:r>
              <a:rPr lang="en-GB" altLang="en-US" sz="1800"/>
              <a:t>different fonts, bitmaps, lines, digitised photos, etc. </a:t>
            </a:r>
          </a:p>
          <a:p>
            <a:endParaRPr lang="en-GB" altLang="en-US" sz="1200"/>
          </a:p>
          <a:p>
            <a:r>
              <a:rPr lang="en-GB" altLang="en-US" sz="2000"/>
              <a:t>Can convert it all into a bitmap and send to the printer</a:t>
            </a:r>
            <a:br>
              <a:rPr lang="en-GB" altLang="en-US" sz="2000"/>
            </a:br>
            <a:r>
              <a:rPr lang="en-GB" altLang="en-US" sz="2000"/>
              <a:t>	… but often huge !</a:t>
            </a:r>
          </a:p>
          <a:p>
            <a:endParaRPr lang="en-GB" altLang="en-US" sz="1200"/>
          </a:p>
          <a:p>
            <a:r>
              <a:rPr lang="en-GB" altLang="en-US" sz="2000"/>
              <a:t>Alternatively Use a page description language</a:t>
            </a:r>
          </a:p>
          <a:p>
            <a:pPr lvl="1"/>
            <a:r>
              <a:rPr lang="en-GB" altLang="en-US" sz="1800"/>
              <a:t>sends a </a:t>
            </a:r>
            <a:r>
              <a:rPr lang="en-GB" altLang="en-US" sz="1800" i="1"/>
              <a:t>description</a:t>
            </a:r>
            <a:r>
              <a:rPr lang="en-GB" altLang="en-US" sz="1800"/>
              <a:t> of the page can be sent,</a:t>
            </a:r>
          </a:p>
          <a:p>
            <a:pPr lvl="1"/>
            <a:r>
              <a:rPr lang="en-GB" altLang="en-US" sz="1800"/>
              <a:t>instructions for curves, lines, text in different styles, etc.</a:t>
            </a:r>
          </a:p>
          <a:p>
            <a:pPr lvl="1"/>
            <a:r>
              <a:rPr lang="en-GB" altLang="en-US" sz="1800"/>
              <a:t>like a programming language for printing! </a:t>
            </a:r>
          </a:p>
          <a:p>
            <a:endParaRPr lang="en-GB" altLang="en-US" sz="1200"/>
          </a:p>
          <a:p>
            <a:r>
              <a:rPr lang="en-GB" altLang="en-US" sz="2000"/>
              <a:t>PostScript is the most common</a:t>
            </a:r>
          </a:p>
        </p:txBody>
      </p:sp>
    </p:spTree>
    <p:extLst>
      <p:ext uri="{BB962C8B-B14F-4D97-AF65-F5344CB8AC3E}">
        <p14:creationId xmlns:p14="http://schemas.microsoft.com/office/powerpoint/2010/main" xmlns="" val="241348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Screen and page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400"/>
              <a:t>WYSIWYG</a:t>
            </a:r>
          </a:p>
          <a:p>
            <a:pPr lvl="1"/>
            <a:r>
              <a:rPr lang="en-GB" altLang="en-US" sz="2000"/>
              <a:t>what you see is what you get</a:t>
            </a:r>
          </a:p>
          <a:p>
            <a:pPr lvl="1"/>
            <a:r>
              <a:rPr lang="en-GB" altLang="en-US" sz="2000"/>
              <a:t>aim of word processing, etc. </a:t>
            </a:r>
          </a:p>
          <a:p>
            <a:r>
              <a:rPr lang="en-GB" altLang="en-US" sz="2400"/>
              <a:t>but …</a:t>
            </a:r>
          </a:p>
          <a:p>
            <a:pPr lvl="1"/>
            <a:r>
              <a:rPr lang="en-GB" altLang="en-US" sz="2000"/>
              <a:t>screen: 72 dpi, landscape image</a:t>
            </a:r>
          </a:p>
          <a:p>
            <a:pPr lvl="1"/>
            <a:r>
              <a:rPr lang="en-GB" altLang="en-US" sz="2000"/>
              <a:t>print: 600+ dpi, portrait</a:t>
            </a:r>
          </a:p>
          <a:p>
            <a:r>
              <a:rPr lang="en-GB" altLang="en-US" sz="2400"/>
              <a:t>can try to make them similar</a:t>
            </a:r>
            <a:br>
              <a:rPr lang="en-GB" altLang="en-US" sz="2400"/>
            </a:br>
            <a:r>
              <a:rPr lang="en-GB" altLang="en-US" sz="2400"/>
              <a:t>	but never quite the same</a:t>
            </a:r>
          </a:p>
          <a:p>
            <a:r>
              <a:rPr lang="en-GB" altLang="en-US" sz="2400"/>
              <a:t>so … need different designs, graphics etc, for screen and print</a:t>
            </a:r>
          </a:p>
        </p:txBody>
      </p:sp>
    </p:spTree>
    <p:extLst>
      <p:ext uri="{BB962C8B-B14F-4D97-AF65-F5344CB8AC3E}">
        <p14:creationId xmlns:p14="http://schemas.microsoft.com/office/powerpoint/2010/main" xmlns="" val="52096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Scanners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000" dirty="0"/>
              <a:t>Take paper and convert it into a bitmap</a:t>
            </a:r>
          </a:p>
          <a:p>
            <a:endParaRPr lang="en-GB" altLang="en-US" sz="1000" dirty="0"/>
          </a:p>
          <a:p>
            <a:r>
              <a:rPr lang="en-GB" altLang="en-US" sz="2000" dirty="0"/>
              <a:t>Two sorts of scanner</a:t>
            </a:r>
          </a:p>
          <a:p>
            <a:pPr lvl="1"/>
            <a:r>
              <a:rPr lang="en-GB" altLang="en-US" sz="1800" dirty="0"/>
              <a:t>flat-bed: paper placed on a glass plate, whole page converted into bitmap</a:t>
            </a:r>
          </a:p>
          <a:p>
            <a:pPr lvl="1"/>
            <a:r>
              <a:rPr lang="en-GB" altLang="en-US" sz="1800" dirty="0"/>
              <a:t>hand-held: scanner passed over paper, digitising strip typically 3-4” wide</a:t>
            </a:r>
          </a:p>
          <a:p>
            <a:endParaRPr lang="en-GB" altLang="en-US" sz="1000" dirty="0"/>
          </a:p>
          <a:p>
            <a:r>
              <a:rPr lang="en-GB" altLang="en-US" sz="2000" dirty="0"/>
              <a:t>Shines light at paper and note intensity of reflection</a:t>
            </a:r>
          </a:p>
          <a:p>
            <a:pPr lvl="1"/>
            <a:r>
              <a:rPr lang="en-GB" altLang="en-US" sz="1800" dirty="0"/>
              <a:t>colour or greyscale</a:t>
            </a:r>
          </a:p>
          <a:p>
            <a:endParaRPr lang="en-GB" altLang="en-US" sz="1000" dirty="0"/>
          </a:p>
          <a:p>
            <a:r>
              <a:rPr lang="en-GB" altLang="en-US" sz="2000" dirty="0"/>
              <a:t>Typical resolutions from 600–2400 dpi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96259" y="609600"/>
            <a:ext cx="260985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0386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4876800"/>
            <a:ext cx="2209800" cy="1860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5262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Scanners (ctd)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GB" altLang="en-US"/>
              <a:t>Used in</a:t>
            </a:r>
          </a:p>
          <a:p>
            <a:pPr>
              <a:lnSpc>
                <a:spcPct val="90000"/>
              </a:lnSpc>
              <a:buFontTx/>
              <a:buNone/>
            </a:pPr>
            <a:endParaRPr lang="en-GB" altLang="en-US" sz="1400"/>
          </a:p>
          <a:p>
            <a:pPr marL="946150" lvl="1" indent="-374650">
              <a:lnSpc>
                <a:spcPct val="90000"/>
              </a:lnSpc>
            </a:pPr>
            <a:r>
              <a:rPr lang="en-GB" altLang="en-US"/>
              <a:t>desktop publishing for incorporating photographs and other images</a:t>
            </a:r>
          </a:p>
          <a:p>
            <a:pPr marL="946150" lvl="1" indent="-374650">
              <a:lnSpc>
                <a:spcPct val="90000"/>
              </a:lnSpc>
            </a:pPr>
            <a:endParaRPr lang="en-GB" altLang="en-US" sz="1400"/>
          </a:p>
          <a:p>
            <a:pPr marL="946150" lvl="1" indent="-374650">
              <a:lnSpc>
                <a:spcPct val="90000"/>
              </a:lnSpc>
            </a:pPr>
            <a:r>
              <a:rPr lang="en-GB" altLang="en-US"/>
              <a:t>document storage and retrieval systems, doing away with paper storage</a:t>
            </a:r>
          </a:p>
          <a:p>
            <a:pPr marL="946150" lvl="1" indent="-374650">
              <a:lnSpc>
                <a:spcPct val="90000"/>
              </a:lnSpc>
            </a:pPr>
            <a:endParaRPr lang="en-GB" altLang="en-US" sz="1200"/>
          </a:p>
          <a:p>
            <a:pPr marL="946150" lvl="1" indent="-374650">
              <a:lnSpc>
                <a:spcPct val="90000"/>
              </a:lnSpc>
              <a:buFontTx/>
              <a:buChar char="+"/>
            </a:pPr>
            <a:r>
              <a:rPr lang="en-GB" altLang="en-US"/>
              <a:t>special scanners for slides and photographic negatives</a:t>
            </a:r>
          </a:p>
          <a:p>
            <a:pPr>
              <a:lnSpc>
                <a:spcPct val="90000"/>
              </a:lnSpc>
            </a:pPr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19820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Optical character recognition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/>
              <a:t>OCR converts bitmap back into text</a:t>
            </a:r>
          </a:p>
          <a:p>
            <a:r>
              <a:rPr lang="en-GB" altLang="en-US"/>
              <a:t>different fonts</a:t>
            </a:r>
          </a:p>
          <a:p>
            <a:pPr lvl="1"/>
            <a:r>
              <a:rPr lang="en-GB" altLang="en-US"/>
              <a:t>create problems for simple “template matching” algorithms</a:t>
            </a:r>
          </a:p>
          <a:p>
            <a:pPr lvl="1"/>
            <a:r>
              <a:rPr lang="en-GB" altLang="en-US"/>
              <a:t>more complex systems segment text, decompose it into lines and arcs, and decipher characters that way</a:t>
            </a:r>
          </a:p>
          <a:p>
            <a:r>
              <a:rPr lang="en-GB" altLang="en-US"/>
              <a:t>page format</a:t>
            </a:r>
          </a:p>
          <a:p>
            <a:pPr lvl="1"/>
            <a:r>
              <a:rPr lang="en-GB" altLang="en-US"/>
              <a:t>columns, pictures, headers and footers </a:t>
            </a:r>
          </a:p>
        </p:txBody>
      </p:sp>
    </p:spTree>
    <p:extLst>
      <p:ext uri="{BB962C8B-B14F-4D97-AF65-F5344CB8AC3E}">
        <p14:creationId xmlns:p14="http://schemas.microsoft.com/office/powerpoint/2010/main" xmlns="" val="199147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Paper-based interaction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000" dirty="0"/>
              <a:t>paper usually regarded as </a:t>
            </a:r>
            <a:r>
              <a:rPr lang="en-GB" altLang="en-US" sz="2000" i="1" dirty="0"/>
              <a:t>output</a:t>
            </a:r>
            <a:r>
              <a:rPr lang="en-GB" altLang="en-US" sz="2000" dirty="0"/>
              <a:t> only</a:t>
            </a:r>
          </a:p>
          <a:p>
            <a:pPr>
              <a:lnSpc>
                <a:spcPct val="90000"/>
              </a:lnSpc>
            </a:pPr>
            <a:endParaRPr lang="en-GB" altLang="en-US" sz="1000" dirty="0"/>
          </a:p>
          <a:p>
            <a:pPr>
              <a:lnSpc>
                <a:spcPct val="90000"/>
              </a:lnSpc>
            </a:pPr>
            <a:r>
              <a:rPr lang="en-GB" altLang="en-US" sz="2000" dirty="0"/>
              <a:t>can be </a:t>
            </a:r>
            <a:r>
              <a:rPr lang="en-GB" altLang="en-US" sz="2000" i="1" dirty="0"/>
              <a:t>input</a:t>
            </a:r>
            <a:r>
              <a:rPr lang="en-GB" altLang="en-US" sz="2000" dirty="0"/>
              <a:t> too – OCR, scanning, etc.</a:t>
            </a:r>
          </a:p>
          <a:p>
            <a:pPr>
              <a:lnSpc>
                <a:spcPct val="90000"/>
              </a:lnSpc>
            </a:pPr>
            <a:endParaRPr lang="en-GB" altLang="en-US" sz="1000" dirty="0"/>
          </a:p>
          <a:p>
            <a:pPr>
              <a:lnSpc>
                <a:spcPct val="90000"/>
              </a:lnSpc>
            </a:pPr>
            <a:r>
              <a:rPr lang="en-GB" altLang="en-US" sz="2000" dirty="0"/>
              <a:t>Xerox </a:t>
            </a:r>
            <a:r>
              <a:rPr lang="en-GB" altLang="en-US" sz="2000" dirty="0" err="1"/>
              <a:t>PaperWorks</a:t>
            </a:r>
            <a:endParaRPr lang="en-GB" altLang="en-US" sz="2000" dirty="0"/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glyphs – small patterns of /\\//\\\</a:t>
            </a:r>
          </a:p>
          <a:p>
            <a:pPr lvl="2">
              <a:lnSpc>
                <a:spcPct val="90000"/>
              </a:lnSpc>
            </a:pPr>
            <a:r>
              <a:rPr lang="en-GB" altLang="en-US" sz="1800" dirty="0"/>
              <a:t>used to identify forms etc.</a:t>
            </a:r>
          </a:p>
          <a:p>
            <a:pPr lvl="2">
              <a:lnSpc>
                <a:spcPct val="90000"/>
              </a:lnSpc>
            </a:pPr>
            <a:r>
              <a:rPr lang="en-GB" altLang="en-US" sz="1800" dirty="0"/>
              <a:t>used with scanner and fax to control applications</a:t>
            </a:r>
          </a:p>
          <a:p>
            <a:pPr>
              <a:lnSpc>
                <a:spcPct val="90000"/>
              </a:lnSpc>
            </a:pPr>
            <a:endParaRPr lang="en-GB" altLang="en-US" sz="1000" dirty="0"/>
          </a:p>
          <a:p>
            <a:pPr>
              <a:lnSpc>
                <a:spcPct val="90000"/>
              </a:lnSpc>
            </a:pPr>
            <a:r>
              <a:rPr lang="en-GB" altLang="en-US" sz="2000" dirty="0"/>
              <a:t>more recently</a:t>
            </a:r>
            <a:endParaRPr lang="en-GB" altLang="en-US" sz="2400" dirty="0"/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papers micro printed - like </a:t>
            </a:r>
            <a:r>
              <a:rPr lang="en-GB" altLang="en-US" sz="2000" dirty="0" err="1"/>
              <a:t>wattermarks</a:t>
            </a:r>
            <a:endParaRPr lang="en-GB" altLang="en-US" sz="2000" dirty="0"/>
          </a:p>
          <a:p>
            <a:pPr lvl="2">
              <a:lnSpc>
                <a:spcPct val="90000"/>
              </a:lnSpc>
            </a:pPr>
            <a:r>
              <a:rPr lang="en-GB" altLang="en-US" sz="1800" dirty="0"/>
              <a:t>identify </a:t>
            </a:r>
            <a:r>
              <a:rPr lang="en-GB" altLang="en-US" sz="1800" i="1" dirty="0"/>
              <a:t>which</a:t>
            </a:r>
            <a:r>
              <a:rPr lang="en-GB" altLang="en-US" sz="1800" dirty="0"/>
              <a:t> sheet and </a:t>
            </a:r>
            <a:r>
              <a:rPr lang="en-GB" altLang="en-US" sz="1800" i="1" dirty="0"/>
              <a:t>where</a:t>
            </a:r>
            <a:r>
              <a:rPr lang="en-GB" altLang="en-US" sz="1800" dirty="0"/>
              <a:t> you are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special ‘pen’ can read locations</a:t>
            </a:r>
          </a:p>
          <a:p>
            <a:pPr lvl="2">
              <a:lnSpc>
                <a:spcPct val="90000"/>
              </a:lnSpc>
            </a:pPr>
            <a:r>
              <a:rPr lang="en-GB" altLang="en-US" sz="1800" dirty="0"/>
              <a:t>know where they are writing</a:t>
            </a:r>
          </a:p>
        </p:txBody>
      </p:sp>
      <p:pic>
        <p:nvPicPr>
          <p:cNvPr id="1146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022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/>
            <a:r>
              <a:rPr lang="en-GB" altLang="en-US"/>
              <a:t>memory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short term and long term</a:t>
            </a:r>
          </a:p>
          <a:p>
            <a:r>
              <a:rPr lang="en-GB" altLang="en-US"/>
              <a:t>speed, capacity, compression</a:t>
            </a:r>
          </a:p>
          <a:p>
            <a:r>
              <a:rPr lang="en-GB" altLang="en-US"/>
              <a:t>formats, access</a:t>
            </a:r>
          </a:p>
        </p:txBody>
      </p:sp>
    </p:spTree>
    <p:extLst>
      <p:ext uri="{BB962C8B-B14F-4D97-AF65-F5344CB8AC3E}">
        <p14:creationId xmlns:p14="http://schemas.microsoft.com/office/powerpoint/2010/main" xmlns="" val="201354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Short-term Memory - RAM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Random access memory (RAM)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on silicon chips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100 nano-second access time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usually volatile (lose information if power turned off)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data transferred at around 100 Mbytes/sec</a:t>
            </a:r>
          </a:p>
          <a:p>
            <a:pPr>
              <a:lnSpc>
                <a:spcPct val="90000"/>
              </a:lnSpc>
            </a:pPr>
            <a:endParaRPr lang="en-GB" altLang="en-US" sz="2400"/>
          </a:p>
          <a:p>
            <a:pPr>
              <a:lnSpc>
                <a:spcPct val="90000"/>
              </a:lnSpc>
            </a:pPr>
            <a:r>
              <a:rPr lang="en-GB" altLang="en-US" sz="2400"/>
              <a:t>Some </a:t>
            </a:r>
            <a:r>
              <a:rPr lang="en-GB" altLang="en-US" sz="2400" i="1"/>
              <a:t>non-volatile RAM</a:t>
            </a:r>
            <a:r>
              <a:rPr lang="en-GB" altLang="en-US" sz="2400"/>
              <a:t> used to store basic set-up information</a:t>
            </a:r>
          </a:p>
          <a:p>
            <a:pPr>
              <a:lnSpc>
                <a:spcPct val="90000"/>
              </a:lnSpc>
            </a:pPr>
            <a:endParaRPr lang="en-GB" altLang="en-US" sz="2400"/>
          </a:p>
          <a:p>
            <a:pPr>
              <a:lnSpc>
                <a:spcPct val="90000"/>
              </a:lnSpc>
            </a:pPr>
            <a:r>
              <a:rPr lang="en-GB" altLang="en-US" sz="2400"/>
              <a:t>Typical desktop computers:</a:t>
            </a:r>
            <a:br>
              <a:rPr lang="en-GB" altLang="en-US" sz="2400"/>
            </a:br>
            <a:r>
              <a:rPr lang="en-GB" altLang="en-US" sz="2400"/>
              <a:t>	64 to 256 Mbytes RAM</a:t>
            </a:r>
          </a:p>
        </p:txBody>
      </p:sp>
    </p:spTree>
    <p:extLst>
      <p:ext uri="{BB962C8B-B14F-4D97-AF65-F5344CB8AC3E}">
        <p14:creationId xmlns:p14="http://schemas.microsoft.com/office/powerpoint/2010/main" xmlns="" val="270991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Long-term Memory - disks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 dirty="0"/>
              <a:t>magnetic disks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floppy disks store around 1.4 Mbytes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hard disks typically 40 </a:t>
            </a:r>
            <a:r>
              <a:rPr lang="en-GB" altLang="en-US" sz="2000" dirty="0" err="1"/>
              <a:t>Gbytes</a:t>
            </a:r>
            <a:r>
              <a:rPr lang="en-GB" altLang="en-US" sz="2000" dirty="0"/>
              <a:t> to 100s of </a:t>
            </a:r>
            <a:r>
              <a:rPr lang="en-GB" altLang="en-US" sz="2000" dirty="0" err="1"/>
              <a:t>Gbytes</a:t>
            </a:r>
            <a:r>
              <a:rPr lang="en-GB" altLang="en-US" sz="2000" dirty="0"/>
              <a:t/>
            </a:r>
            <a:br>
              <a:rPr lang="en-GB" altLang="en-US" sz="2000" dirty="0"/>
            </a:br>
            <a:r>
              <a:rPr lang="en-GB" altLang="en-US" sz="2000" dirty="0"/>
              <a:t>access time ~10ms, transfer rate 100kbytes/s</a:t>
            </a:r>
          </a:p>
          <a:p>
            <a:pPr>
              <a:lnSpc>
                <a:spcPct val="90000"/>
              </a:lnSpc>
            </a:pPr>
            <a:endParaRPr lang="en-GB" altLang="en-US" sz="1800" dirty="0"/>
          </a:p>
          <a:p>
            <a:pPr>
              <a:lnSpc>
                <a:spcPct val="90000"/>
              </a:lnSpc>
            </a:pPr>
            <a:r>
              <a:rPr lang="en-GB" altLang="en-US" sz="2400" dirty="0"/>
              <a:t>optical disks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use lasers to read and sometimes write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more robust that magnetic media</a:t>
            </a:r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CD-ROM</a:t>
            </a:r>
            <a:br>
              <a:rPr lang="en-GB" altLang="en-US" sz="2000" dirty="0"/>
            </a:br>
            <a:r>
              <a:rPr lang="en-GB" altLang="en-US" sz="2000" dirty="0"/>
              <a:t>	-  same technology as home audio, ~ 600 </a:t>
            </a:r>
            <a:r>
              <a:rPr lang="en-GB" altLang="en-US" sz="2000" dirty="0" smtClean="0"/>
              <a:t>M</a:t>
            </a:r>
            <a:r>
              <a:rPr lang="en-GB" altLang="en-US" sz="2000" dirty="0" smtClean="0"/>
              <a:t>bytes</a:t>
            </a:r>
            <a:endParaRPr lang="en-GB" altLang="en-US" sz="2000" dirty="0"/>
          </a:p>
          <a:p>
            <a:pPr lvl="1">
              <a:lnSpc>
                <a:spcPct val="90000"/>
              </a:lnSpc>
            </a:pPr>
            <a:r>
              <a:rPr lang="en-GB" altLang="en-US" sz="2000" dirty="0"/>
              <a:t>DVD - for AV applications, or very large files </a:t>
            </a:r>
          </a:p>
          <a:p>
            <a:pPr>
              <a:lnSpc>
                <a:spcPct val="90000"/>
              </a:lnSpc>
            </a:pPr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784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Blurring boundaries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019925" cy="4495800"/>
          </a:xfrm>
        </p:spPr>
        <p:txBody>
          <a:bodyPr/>
          <a:lstStyle/>
          <a:p>
            <a:r>
              <a:rPr lang="en-GB" altLang="en-US" dirty="0"/>
              <a:t>PDAs</a:t>
            </a:r>
          </a:p>
          <a:p>
            <a:pPr lvl="1"/>
            <a:r>
              <a:rPr lang="en-GB" altLang="en-US" dirty="0"/>
              <a:t>often use RAM for their main memory</a:t>
            </a:r>
          </a:p>
          <a:p>
            <a:endParaRPr lang="en-GB" altLang="en-US" dirty="0"/>
          </a:p>
          <a:p>
            <a:r>
              <a:rPr lang="en-GB" altLang="en-US" dirty="0"/>
              <a:t>Flash-Memory</a:t>
            </a:r>
          </a:p>
          <a:p>
            <a:pPr lvl="1"/>
            <a:r>
              <a:rPr lang="en-GB" altLang="en-US" dirty="0"/>
              <a:t>used in PDAs, cameras etc.</a:t>
            </a:r>
          </a:p>
          <a:p>
            <a:pPr lvl="1"/>
            <a:r>
              <a:rPr lang="en-GB" altLang="en-US" dirty="0"/>
              <a:t>silicon based but persistent</a:t>
            </a:r>
          </a:p>
          <a:p>
            <a:pPr lvl="1"/>
            <a:r>
              <a:rPr lang="en-GB" altLang="en-US" dirty="0"/>
              <a:t>plug-in USB devices for data transfer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19400"/>
            <a:ext cx="27622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81346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speed and capacity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400"/>
              <a:t>what do the numbers mean?</a:t>
            </a:r>
          </a:p>
          <a:p>
            <a:endParaRPr lang="en-GB" altLang="en-US" sz="1800"/>
          </a:p>
          <a:p>
            <a:r>
              <a:rPr lang="en-GB" altLang="en-US" sz="2400"/>
              <a:t>some sizes </a:t>
            </a:r>
            <a:r>
              <a:rPr lang="en-GB" altLang="en-US" sz="1800"/>
              <a:t>(all uncompressed)</a:t>
            </a:r>
            <a:r>
              <a:rPr lang="en-GB" altLang="en-US" sz="2400"/>
              <a:t> …</a:t>
            </a:r>
          </a:p>
          <a:p>
            <a:pPr lvl="1"/>
            <a:r>
              <a:rPr lang="en-GB" altLang="en-US" sz="2000"/>
              <a:t>this book, text only ~ 320,000 words, 2Mb</a:t>
            </a:r>
          </a:p>
          <a:p>
            <a:pPr lvl="1"/>
            <a:r>
              <a:rPr lang="en-GB" altLang="en-US" sz="2000"/>
              <a:t>the Bible ~ 4.5 Mbytes</a:t>
            </a:r>
          </a:p>
          <a:p>
            <a:pPr lvl="1"/>
            <a:r>
              <a:rPr lang="en-GB" altLang="en-US" sz="2000"/>
              <a:t>scanned page ~ 128 Mbytes</a:t>
            </a:r>
          </a:p>
          <a:p>
            <a:pPr lvl="2"/>
            <a:r>
              <a:rPr lang="en-GB" altLang="en-US" sz="1800"/>
              <a:t>(11x8 inches, 1200 dpi, 8bit greyscale)</a:t>
            </a:r>
          </a:p>
          <a:p>
            <a:pPr lvl="1"/>
            <a:r>
              <a:rPr lang="en-GB" altLang="en-US" sz="2000"/>
              <a:t>digital photo ~ 10 Mbytes</a:t>
            </a:r>
          </a:p>
          <a:p>
            <a:pPr lvl="2"/>
            <a:r>
              <a:rPr lang="en-GB" altLang="en-US" sz="1800"/>
              <a:t>(2–4 mega pixels, 24 bit colour) </a:t>
            </a:r>
          </a:p>
          <a:p>
            <a:pPr lvl="1"/>
            <a:r>
              <a:rPr lang="en-GB" altLang="en-US" sz="2000"/>
              <a:t>video ~ 10 Mbytes </a:t>
            </a:r>
            <a:r>
              <a:rPr lang="en-GB" altLang="en-US" sz="2000" i="1"/>
              <a:t>per second</a:t>
            </a:r>
          </a:p>
          <a:p>
            <a:pPr lvl="2"/>
            <a:r>
              <a:rPr lang="en-GB" altLang="en-US" sz="1800"/>
              <a:t>(512x512, 12 bit colour, 25 frames per sec)</a:t>
            </a:r>
          </a:p>
        </p:txBody>
      </p:sp>
    </p:spTree>
    <p:extLst>
      <p:ext uri="{BB962C8B-B14F-4D97-AF65-F5344CB8AC3E}">
        <p14:creationId xmlns:p14="http://schemas.microsoft.com/office/powerpoint/2010/main" xmlns="" val="63407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virtual memory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Problem: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running lots of programs + each program large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not enough RAM</a:t>
            </a:r>
          </a:p>
          <a:p>
            <a:pPr>
              <a:lnSpc>
                <a:spcPct val="90000"/>
              </a:lnSpc>
            </a:pPr>
            <a:endParaRPr lang="en-GB" altLang="en-US" sz="1800"/>
          </a:p>
          <a:p>
            <a:pPr>
              <a:lnSpc>
                <a:spcPct val="90000"/>
              </a:lnSpc>
            </a:pPr>
            <a:r>
              <a:rPr lang="en-GB" altLang="en-US" sz="2400"/>
              <a:t>Solution - Virtual memory :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store some programs temporarily on disk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makes RAM appear bigger</a:t>
            </a:r>
          </a:p>
          <a:p>
            <a:pPr>
              <a:lnSpc>
                <a:spcPct val="90000"/>
              </a:lnSpc>
            </a:pPr>
            <a:endParaRPr lang="en-GB" altLang="en-US" sz="1800"/>
          </a:p>
          <a:p>
            <a:pPr>
              <a:lnSpc>
                <a:spcPct val="90000"/>
              </a:lnSpc>
            </a:pPr>
            <a:r>
              <a:rPr lang="en-GB" altLang="en-US" sz="2400"/>
              <a:t>But … swopping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program on disk needs to run again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copied from disk to RAM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s l o w s     t  h  i  n  g  s        d    o    w    n</a:t>
            </a:r>
          </a:p>
        </p:txBody>
      </p:sp>
    </p:spTree>
    <p:extLst>
      <p:ext uri="{BB962C8B-B14F-4D97-AF65-F5344CB8AC3E}">
        <p14:creationId xmlns:p14="http://schemas.microsoft.com/office/powerpoint/2010/main" xmlns="" val="180988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Compression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reduce amount of storage required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lossless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recover exact text or image – e.g. GIF, ZIP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look for commonalities:</a:t>
            </a:r>
          </a:p>
          <a:p>
            <a:pPr lvl="2">
              <a:lnSpc>
                <a:spcPct val="90000"/>
              </a:lnSpc>
            </a:pPr>
            <a:r>
              <a:rPr lang="en-GB" altLang="en-US" sz="1800"/>
              <a:t>text: AAAAAAAAAABBBBBCCCCCCCC            10A5B8C</a:t>
            </a:r>
          </a:p>
          <a:p>
            <a:pPr lvl="2">
              <a:lnSpc>
                <a:spcPct val="90000"/>
              </a:lnSpc>
            </a:pPr>
            <a:r>
              <a:rPr lang="en-GB" altLang="en-US" sz="1800"/>
              <a:t>video:  compare successive frames and store change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lossy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recover something like original – e.g. JPEG, MP3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exploit perception</a:t>
            </a:r>
          </a:p>
          <a:p>
            <a:pPr lvl="2">
              <a:lnSpc>
                <a:spcPct val="90000"/>
              </a:lnSpc>
            </a:pPr>
            <a:r>
              <a:rPr lang="en-GB" altLang="en-US" sz="1800"/>
              <a:t>JPEG: lose rapid changes and some colour</a:t>
            </a:r>
          </a:p>
          <a:p>
            <a:pPr lvl="2">
              <a:lnSpc>
                <a:spcPct val="90000"/>
              </a:lnSpc>
            </a:pPr>
            <a:r>
              <a:rPr lang="en-GB" altLang="en-US" sz="1800"/>
              <a:t>MP3: reduce accuracy of drowned out notes</a:t>
            </a:r>
          </a:p>
        </p:txBody>
      </p:sp>
      <p:sp>
        <p:nvSpPr>
          <p:cNvPr id="119812" name="AutoShape 4"/>
          <p:cNvSpPr>
            <a:spLocks noChangeArrowheads="1"/>
          </p:cNvSpPr>
          <p:nvPr/>
        </p:nvSpPr>
        <p:spPr bwMode="auto">
          <a:xfrm>
            <a:off x="6400800" y="3505200"/>
            <a:ext cx="533400" cy="304800"/>
          </a:xfrm>
          <a:prstGeom prst="rightArrow">
            <a:avLst>
              <a:gd name="adj1" fmla="val 41667"/>
              <a:gd name="adj2" fmla="val 82639"/>
            </a:avLst>
          </a:prstGeom>
          <a:solidFill>
            <a:srgbClr val="5C4A8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021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Storage formats - text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000"/>
              <a:t>ASCII - 7-bit binary code for to each letter and character</a:t>
            </a:r>
          </a:p>
          <a:p>
            <a:r>
              <a:rPr lang="en-GB" altLang="en-US" sz="2000"/>
              <a:t>UTF-8 - 8-bit encoding of 16 bit character set</a:t>
            </a:r>
          </a:p>
          <a:p>
            <a:r>
              <a:rPr lang="en-GB" altLang="en-US" sz="2000"/>
              <a:t>RTF (rich text format)</a:t>
            </a:r>
            <a:br>
              <a:rPr lang="en-GB" altLang="en-US" sz="2000"/>
            </a:br>
            <a:r>
              <a:rPr lang="en-GB" altLang="en-US" sz="2000"/>
              <a:t>	-  text plus formatting and layout information</a:t>
            </a:r>
          </a:p>
          <a:p>
            <a:r>
              <a:rPr lang="en-GB" altLang="en-US" sz="2000"/>
              <a:t>SGML (standardized generalised markup language)</a:t>
            </a:r>
            <a:br>
              <a:rPr lang="en-GB" altLang="en-US" sz="2000"/>
            </a:br>
            <a:r>
              <a:rPr lang="en-GB" altLang="en-US" sz="2000"/>
              <a:t>	-  documents regarded as structured objects </a:t>
            </a:r>
          </a:p>
          <a:p>
            <a:r>
              <a:rPr lang="en-GB" altLang="en-US" sz="2000"/>
              <a:t>XML (extended markup language)</a:t>
            </a:r>
            <a:br>
              <a:rPr lang="en-GB" altLang="en-US" sz="2000"/>
            </a:br>
            <a:r>
              <a:rPr lang="en-GB" altLang="en-US" sz="2000"/>
              <a:t>	-  simpler version of SGML for web applications </a:t>
            </a:r>
          </a:p>
        </p:txBody>
      </p:sp>
    </p:spTree>
    <p:extLst>
      <p:ext uri="{BB962C8B-B14F-4D97-AF65-F5344CB8AC3E}">
        <p14:creationId xmlns:p14="http://schemas.microsoft.com/office/powerpoint/2010/main" xmlns="" val="945696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Storage formats - media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Images: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many storage formats :</a:t>
            </a:r>
            <a:br>
              <a:rPr lang="en-GB" altLang="en-US" sz="2000"/>
            </a:br>
            <a:r>
              <a:rPr lang="en-GB" altLang="en-US" sz="2000"/>
              <a:t>		(PostScript, GIFF, JPEG, TIFF, PICT, etc.)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plus different compression techniques</a:t>
            </a:r>
            <a:br>
              <a:rPr lang="en-GB" altLang="en-US" sz="2000"/>
            </a:br>
            <a:r>
              <a:rPr lang="en-GB" altLang="en-US" sz="2000"/>
              <a:t>		(to reduce their storage requirements)</a:t>
            </a:r>
          </a:p>
          <a:p>
            <a:pPr>
              <a:lnSpc>
                <a:spcPct val="90000"/>
              </a:lnSpc>
            </a:pPr>
            <a:endParaRPr lang="en-GB" altLang="en-US" sz="1200"/>
          </a:p>
          <a:p>
            <a:pPr>
              <a:lnSpc>
                <a:spcPct val="90000"/>
              </a:lnSpc>
            </a:pPr>
            <a:r>
              <a:rPr lang="en-GB" altLang="en-US" sz="2400"/>
              <a:t>Audio/Video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again lots of formats : </a:t>
            </a:r>
            <a:br>
              <a:rPr lang="en-GB" altLang="en-US" sz="2000"/>
            </a:br>
            <a:r>
              <a:rPr lang="en-GB" altLang="en-US" sz="2000"/>
              <a:t>		(QuickTime, MPEG, WAV, etc.)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compression even more important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also ‘streaming’ formats for network delivery</a:t>
            </a:r>
          </a:p>
          <a:p>
            <a:pPr>
              <a:lnSpc>
                <a:spcPct val="90000"/>
              </a:lnSpc>
            </a:pPr>
            <a:endParaRPr lang="en-GB" altLang="en-US" sz="2400"/>
          </a:p>
        </p:txBody>
      </p:sp>
    </p:spTree>
    <p:extLst>
      <p:ext uri="{BB962C8B-B14F-4D97-AF65-F5344CB8AC3E}">
        <p14:creationId xmlns:p14="http://schemas.microsoft.com/office/powerpoint/2010/main" xmlns="" val="106140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methods of access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2400" dirty="0"/>
              <a:t>large information store</a:t>
            </a:r>
          </a:p>
          <a:p>
            <a:pPr lvl="1"/>
            <a:r>
              <a:rPr lang="en-GB" altLang="en-US" sz="2000" dirty="0"/>
              <a:t>long time to search  =&gt;   use index</a:t>
            </a:r>
          </a:p>
          <a:p>
            <a:pPr lvl="1"/>
            <a:r>
              <a:rPr lang="en-GB" altLang="en-US" sz="2000" dirty="0"/>
              <a:t>what you index    -&gt;   what you can access</a:t>
            </a:r>
          </a:p>
          <a:p>
            <a:r>
              <a:rPr lang="en-GB" altLang="en-US" sz="2400" dirty="0"/>
              <a:t>simple index needs exact match</a:t>
            </a:r>
          </a:p>
          <a:p>
            <a:r>
              <a:rPr lang="en-GB" altLang="en-US" sz="2400" dirty="0"/>
              <a:t>forgiving systems:</a:t>
            </a:r>
          </a:p>
          <a:p>
            <a:pPr lvl="1"/>
            <a:r>
              <a:rPr lang="en-GB" altLang="en-US" sz="2000" dirty="0"/>
              <a:t>Xerox “do what I mean” (DWIM)</a:t>
            </a:r>
          </a:p>
          <a:p>
            <a:pPr lvl="1"/>
            <a:r>
              <a:rPr lang="en-GB" altLang="en-US" sz="2000" dirty="0" smtClean="0"/>
              <a:t>SOUNDEX – Smith </a:t>
            </a:r>
            <a:r>
              <a:rPr lang="en-GB" altLang="en-US" sz="2000" dirty="0"/>
              <a:t>~ </a:t>
            </a:r>
            <a:r>
              <a:rPr lang="en-US" sz="2000" dirty="0"/>
              <a:t> Schmidt</a:t>
            </a:r>
            <a:endParaRPr lang="en-GB" altLang="en-US" sz="2000" dirty="0"/>
          </a:p>
          <a:p>
            <a:r>
              <a:rPr lang="en-GB" altLang="en-US" sz="2400" dirty="0" smtClean="0"/>
              <a:t>access without structure …</a:t>
            </a:r>
          </a:p>
          <a:p>
            <a:pPr lvl="1"/>
            <a:r>
              <a:rPr lang="en-GB" altLang="en-US" sz="2000" dirty="0" smtClean="0"/>
              <a:t>free </a:t>
            </a:r>
            <a:r>
              <a:rPr lang="en-GB" altLang="en-US" sz="2000" dirty="0"/>
              <a:t>text indexing (all the words in a document)</a:t>
            </a:r>
          </a:p>
          <a:p>
            <a:pPr lvl="1"/>
            <a:r>
              <a:rPr lang="en-GB" altLang="en-US" sz="2000" dirty="0"/>
              <a:t>needs lots of space!!</a:t>
            </a:r>
          </a:p>
        </p:txBody>
      </p:sp>
    </p:spTree>
    <p:extLst>
      <p:ext uri="{BB962C8B-B14F-4D97-AF65-F5344CB8AC3E}">
        <p14:creationId xmlns:p14="http://schemas.microsoft.com/office/powerpoint/2010/main" xmlns="" val="264988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algn="ctr"/>
            <a:r>
              <a:rPr lang="en-GB" altLang="en-US"/>
              <a:t>processing and networks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altLang="en-US"/>
              <a:t>finite speed </a:t>
            </a:r>
            <a:r>
              <a:rPr lang="en-GB" altLang="en-US" sz="2400"/>
              <a:t>(but also Moore’s law)</a:t>
            </a:r>
          </a:p>
          <a:p>
            <a:r>
              <a:rPr lang="en-GB" altLang="en-US"/>
              <a:t>limits of interaction</a:t>
            </a:r>
          </a:p>
          <a:p>
            <a:r>
              <a:rPr lang="en-GB" altLang="en-US"/>
              <a:t>networked computing</a:t>
            </a:r>
          </a:p>
        </p:txBody>
      </p:sp>
    </p:spTree>
    <p:extLst>
      <p:ext uri="{BB962C8B-B14F-4D97-AF65-F5344CB8AC3E}">
        <p14:creationId xmlns:p14="http://schemas.microsoft.com/office/powerpoint/2010/main" xmlns="" val="2852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Finite processing speed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000"/>
              <a:t>Designers tend to assume fast processors, and make interfaces more and more complicated</a:t>
            </a:r>
          </a:p>
          <a:p>
            <a:pPr>
              <a:lnSpc>
                <a:spcPct val="90000"/>
              </a:lnSpc>
            </a:pPr>
            <a:endParaRPr lang="en-GB" altLang="en-US" sz="2000"/>
          </a:p>
          <a:p>
            <a:pPr>
              <a:lnSpc>
                <a:spcPct val="90000"/>
              </a:lnSpc>
            </a:pPr>
            <a:r>
              <a:rPr lang="en-GB" altLang="en-US" sz="2000"/>
              <a:t>But problems occur, because processing cannot keep up with all the tasks it needs to do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cursor overshooting because system has buffered keypresses</a:t>
            </a:r>
          </a:p>
          <a:p>
            <a:pPr lvl="1">
              <a:lnSpc>
                <a:spcPct val="90000"/>
              </a:lnSpc>
            </a:pPr>
            <a:r>
              <a:rPr lang="en-GB" altLang="en-US" sz="1800"/>
              <a:t>icon wars - user clicks on icon, nothing happens, clicks on another, then system responds and windows fly everywhere</a:t>
            </a:r>
          </a:p>
          <a:p>
            <a:pPr>
              <a:lnSpc>
                <a:spcPct val="90000"/>
              </a:lnSpc>
            </a:pPr>
            <a:endParaRPr lang="en-GB" altLang="en-US" sz="2000"/>
          </a:p>
          <a:p>
            <a:pPr>
              <a:lnSpc>
                <a:spcPct val="90000"/>
              </a:lnSpc>
            </a:pPr>
            <a:r>
              <a:rPr lang="en-GB" altLang="en-US" sz="2000"/>
              <a:t>Also problems if system is too fast - e.g. help screens may scroll through text much too rapidly to be read</a:t>
            </a:r>
          </a:p>
        </p:txBody>
      </p:sp>
    </p:spTree>
    <p:extLst>
      <p:ext uri="{BB962C8B-B14F-4D97-AF65-F5344CB8AC3E}">
        <p14:creationId xmlns:p14="http://schemas.microsoft.com/office/powerpoint/2010/main" xmlns="" val="320319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Moore’s law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91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altLang="en-US" sz="2400"/>
              <a:t>computers get faster and faster!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1965 …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Gordon Moore, co-founder of Intel, noticed a pattern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processor speed doubles every 18 months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PC … 1987: 1.5 Mhz, 2002: 1.5 GHz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similar pattern for memory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but doubles every 12 months!!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hard disk … 1991: 20Mbyte : 2002: 30 Gbyte</a:t>
            </a:r>
          </a:p>
          <a:p>
            <a:pPr>
              <a:lnSpc>
                <a:spcPct val="90000"/>
              </a:lnSpc>
            </a:pPr>
            <a:r>
              <a:rPr lang="en-GB" altLang="en-US" sz="2400"/>
              <a:t>baby born today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record all sound and vision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by 70 all life’s memories stored in a grain of dust!</a:t>
            </a:r>
          </a:p>
        </p:txBody>
      </p:sp>
      <p:pic>
        <p:nvPicPr>
          <p:cNvPr id="1239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313" y="609600"/>
            <a:ext cx="450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6270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the myth of the infinitely </a:t>
            </a:r>
            <a:br>
              <a:rPr lang="en-GB" altLang="en-US"/>
            </a:br>
            <a:r>
              <a:rPr lang="en-GB" altLang="en-US"/>
              <a:t>fast machine</a:t>
            </a:r>
          </a:p>
        </p:txBody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40000"/>
              </a:spcBef>
            </a:pPr>
            <a:endParaRPr lang="en-GB" altLang="en-US" sz="1200"/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GB" altLang="en-US" sz="2400"/>
              <a:t>implicit assumption … no delays</a:t>
            </a:r>
            <a:br>
              <a:rPr lang="en-GB" altLang="en-US" sz="2400"/>
            </a:br>
            <a:r>
              <a:rPr lang="en-GB" altLang="en-US" sz="2400"/>
              <a:t>	an infinitely fast machine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GB" altLang="en-US" sz="2400"/>
              <a:t>what is good design for real machines?</a:t>
            </a:r>
          </a:p>
          <a:p>
            <a:pPr>
              <a:lnSpc>
                <a:spcPct val="90000"/>
              </a:lnSpc>
              <a:spcBef>
                <a:spcPct val="40000"/>
              </a:spcBef>
            </a:pPr>
            <a:r>
              <a:rPr lang="en-GB" altLang="en-US" sz="2400"/>
              <a:t>good example … the telephone :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type keys too fast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hear tones as numbers sent down the line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actually an accident of implementation</a:t>
            </a:r>
          </a:p>
          <a:p>
            <a:pPr lvl="1">
              <a:lnSpc>
                <a:spcPct val="90000"/>
              </a:lnSpc>
            </a:pPr>
            <a:r>
              <a:rPr lang="en-GB" altLang="en-US" sz="2000"/>
              <a:t>emulate in deisgn</a:t>
            </a:r>
          </a:p>
          <a:p>
            <a:pPr>
              <a:lnSpc>
                <a:spcPct val="90000"/>
              </a:lnSpc>
              <a:spcBef>
                <a:spcPct val="40000"/>
              </a:spcBef>
              <a:buFontTx/>
              <a:buNone/>
            </a:pPr>
            <a:endParaRPr lang="en-GB" altLang="en-US" sz="2400"/>
          </a:p>
        </p:txBody>
      </p:sp>
      <p:pic>
        <p:nvPicPr>
          <p:cNvPr id="1259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963" y="609600"/>
            <a:ext cx="452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1584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Limitations on interactive performance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altLang="en-US" sz="2000"/>
              <a:t>Computation bound</a:t>
            </a:r>
          </a:p>
          <a:p>
            <a:pPr lvl="1"/>
            <a:r>
              <a:rPr lang="en-GB" altLang="en-US" sz="1800"/>
              <a:t>Computation takes ages, causing frustration for the user</a:t>
            </a:r>
          </a:p>
          <a:p>
            <a:pPr>
              <a:buFontTx/>
              <a:buNone/>
            </a:pPr>
            <a:r>
              <a:rPr lang="en-GB" altLang="en-US" sz="2000"/>
              <a:t>Storage channel bound</a:t>
            </a:r>
          </a:p>
          <a:p>
            <a:pPr lvl="1"/>
            <a:r>
              <a:rPr lang="en-GB" altLang="en-US" sz="1800"/>
              <a:t>Bottleneck in transference of data from disk to memory</a:t>
            </a:r>
          </a:p>
          <a:p>
            <a:pPr>
              <a:buFontTx/>
              <a:buNone/>
            </a:pPr>
            <a:r>
              <a:rPr lang="en-GB" altLang="en-US" sz="2000"/>
              <a:t>Graphics bound</a:t>
            </a:r>
          </a:p>
          <a:p>
            <a:pPr lvl="1"/>
            <a:r>
              <a:rPr lang="en-GB" altLang="en-US" sz="1800"/>
              <a:t>Common bottleneck: updating displays requires a lot of effort - sometimes helped by adding a graphics co-processor optimised to take on the burden</a:t>
            </a:r>
          </a:p>
          <a:p>
            <a:pPr>
              <a:buFontTx/>
              <a:buNone/>
            </a:pPr>
            <a:r>
              <a:rPr lang="en-GB" altLang="en-US" sz="2000"/>
              <a:t>Network capacity</a:t>
            </a:r>
          </a:p>
          <a:p>
            <a:pPr lvl="1"/>
            <a:r>
              <a:rPr lang="en-GB" altLang="en-US" sz="1800"/>
              <a:t>Many computers networked - shared resources and files, access to printers etc. - but interactive performance can be reduced by  slow network speed</a:t>
            </a:r>
          </a:p>
        </p:txBody>
      </p:sp>
    </p:spTree>
    <p:extLst>
      <p:ext uri="{BB962C8B-B14F-4D97-AF65-F5344CB8AC3E}">
        <p14:creationId xmlns:p14="http://schemas.microsoft.com/office/powerpoint/2010/main" xmlns="" val="333006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/>
              <a:t>Networked computing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 "/>
            </a:pPr>
            <a:r>
              <a:rPr lang="en-GB" altLang="en-US" sz="2400"/>
              <a:t>Networks allow access to  …</a:t>
            </a:r>
          </a:p>
          <a:p>
            <a:pPr lvl="1"/>
            <a:r>
              <a:rPr lang="en-GB" altLang="en-US" sz="2000"/>
              <a:t>large memory and processing</a:t>
            </a:r>
          </a:p>
          <a:p>
            <a:pPr lvl="1"/>
            <a:r>
              <a:rPr lang="en-GB" altLang="en-US" sz="2000"/>
              <a:t>other people (groupware, email)</a:t>
            </a:r>
          </a:p>
          <a:p>
            <a:pPr lvl="1"/>
            <a:r>
              <a:rPr lang="en-GB" altLang="en-US" sz="2000"/>
              <a:t>shared resources – esp. the web</a:t>
            </a:r>
          </a:p>
          <a:p>
            <a:pPr>
              <a:buFontTx/>
              <a:buChar char=" "/>
            </a:pPr>
            <a:endParaRPr lang="en-GB" altLang="en-US" sz="1000"/>
          </a:p>
          <a:p>
            <a:pPr>
              <a:buFontTx/>
              <a:buChar char=" "/>
            </a:pPr>
            <a:r>
              <a:rPr lang="en-GB" altLang="en-US" sz="2400"/>
              <a:t>Issues</a:t>
            </a:r>
          </a:p>
          <a:p>
            <a:pPr lvl="1"/>
            <a:r>
              <a:rPr lang="en-GB" altLang="en-US" sz="2000"/>
              <a:t>network delays – slow feedback</a:t>
            </a:r>
          </a:p>
          <a:p>
            <a:pPr lvl="1"/>
            <a:r>
              <a:rPr lang="en-GB" altLang="en-US" sz="2000"/>
              <a:t>conflicts - many people update data</a:t>
            </a:r>
          </a:p>
          <a:p>
            <a:pPr lvl="1"/>
            <a:r>
              <a:rPr lang="en-GB" altLang="en-US" sz="2000"/>
              <a:t>unpredictability</a:t>
            </a:r>
          </a:p>
        </p:txBody>
      </p:sp>
    </p:spTree>
    <p:extLst>
      <p:ext uri="{BB962C8B-B14F-4D97-AF65-F5344CB8AC3E}">
        <p14:creationId xmlns:p14="http://schemas.microsoft.com/office/powerpoint/2010/main" xmlns="" val="8769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DDB1280-0676-4822-8A4D-E954834AE2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Lecture 1</Template>
  <TotalTime>0</TotalTime>
  <Words>3397</Words>
  <Application>Microsoft Office PowerPoint</Application>
  <PresentationFormat>On-screen Show (4:3)</PresentationFormat>
  <Paragraphs>823</Paragraphs>
  <Slides>89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89</vt:i4>
      </vt:variant>
    </vt:vector>
  </HeadingPairs>
  <TitlesOfParts>
    <vt:vector size="92" baseType="lpstr">
      <vt:lpstr>Pixel</vt:lpstr>
      <vt:lpstr>Picture</vt:lpstr>
      <vt:lpstr>Clip</vt:lpstr>
      <vt:lpstr>HUMAN COMPUTER INTERACTION LECTURE 4</vt:lpstr>
      <vt:lpstr>Slide 2</vt:lpstr>
      <vt:lpstr>The Computer</vt:lpstr>
      <vt:lpstr>Interacting with computers</vt:lpstr>
      <vt:lpstr>A ‘typical’ computer system</vt:lpstr>
      <vt:lpstr>How many …</vt:lpstr>
      <vt:lpstr>How many computers …</vt:lpstr>
      <vt:lpstr>Interactivity?</vt:lpstr>
      <vt:lpstr>Richer interaction</vt:lpstr>
      <vt:lpstr>text entry devices</vt:lpstr>
      <vt:lpstr>Keyboards</vt:lpstr>
      <vt:lpstr>layout – QWERTY</vt:lpstr>
      <vt:lpstr>alternative keyboard layouts</vt:lpstr>
      <vt:lpstr>special keyboards</vt:lpstr>
      <vt:lpstr>Chord keyboards</vt:lpstr>
      <vt:lpstr>phone pad and T9 entry</vt:lpstr>
      <vt:lpstr>Handwriting recognition</vt:lpstr>
      <vt:lpstr>Speech recognition</vt:lpstr>
      <vt:lpstr>Numeric keypads</vt:lpstr>
      <vt:lpstr>positioning, pointing and drawing</vt:lpstr>
      <vt:lpstr>the Mouse</vt:lpstr>
      <vt:lpstr>the mouse (ctd)</vt:lpstr>
      <vt:lpstr>How does it work?</vt:lpstr>
      <vt:lpstr>Even by foot …</vt:lpstr>
      <vt:lpstr>Touchpad</vt:lpstr>
      <vt:lpstr>Trackball and thumbwheels</vt:lpstr>
      <vt:lpstr>Joystick and keyboard nipple</vt:lpstr>
      <vt:lpstr>Touch-sensitive screen</vt:lpstr>
      <vt:lpstr>Stylus and light pen</vt:lpstr>
      <vt:lpstr>Digitizing tablet</vt:lpstr>
      <vt:lpstr>Eyegaze</vt:lpstr>
      <vt:lpstr>Cursor keys</vt:lpstr>
      <vt:lpstr>Discrete positioning controls</vt:lpstr>
      <vt:lpstr>display devices</vt:lpstr>
      <vt:lpstr>bitmap displays</vt:lpstr>
      <vt:lpstr>resolution and colour depth</vt:lpstr>
      <vt:lpstr>anti-aliasing</vt:lpstr>
      <vt:lpstr>Cathode ray tube</vt:lpstr>
      <vt:lpstr>Health hazards of CRT !</vt:lpstr>
      <vt:lpstr>Health hints …</vt:lpstr>
      <vt:lpstr>Liquid crystal displays</vt:lpstr>
      <vt:lpstr>special displays</vt:lpstr>
      <vt:lpstr>large displays</vt:lpstr>
      <vt:lpstr>situated displays</vt:lpstr>
      <vt:lpstr>Hermes a situated display</vt:lpstr>
      <vt:lpstr>Digital paper</vt:lpstr>
      <vt:lpstr>virtual reality and 3D interaction</vt:lpstr>
      <vt:lpstr>positioning in 3D space</vt:lpstr>
      <vt:lpstr>pitch, yaw and roll</vt:lpstr>
      <vt:lpstr>3D displays</vt:lpstr>
      <vt:lpstr>VR headsets</vt:lpstr>
      <vt:lpstr>VR motion sickness</vt:lpstr>
      <vt:lpstr>simulators and VR caves</vt:lpstr>
      <vt:lpstr>physical controls, sensors etc.</vt:lpstr>
      <vt:lpstr>dedicated displays</vt:lpstr>
      <vt:lpstr>Sounds</vt:lpstr>
      <vt:lpstr>Touch, feel, smell</vt:lpstr>
      <vt:lpstr>BMW iDrive</vt:lpstr>
      <vt:lpstr>physical controls</vt:lpstr>
      <vt:lpstr>Environment and bio-sensing</vt:lpstr>
      <vt:lpstr>paper: printing and scanning</vt:lpstr>
      <vt:lpstr>Printing</vt:lpstr>
      <vt:lpstr>Types of dot-based printers</vt:lpstr>
      <vt:lpstr>Printing in the workplace</vt:lpstr>
      <vt:lpstr>Fonts</vt:lpstr>
      <vt:lpstr>Fonts (ctd)</vt:lpstr>
      <vt:lpstr>Readability of text</vt:lpstr>
      <vt:lpstr>Page Description Languages</vt:lpstr>
      <vt:lpstr>Screen and page</vt:lpstr>
      <vt:lpstr>Scanners</vt:lpstr>
      <vt:lpstr>Scanners (ctd)</vt:lpstr>
      <vt:lpstr>Optical character recognition</vt:lpstr>
      <vt:lpstr>Paper-based interaction</vt:lpstr>
      <vt:lpstr>memory</vt:lpstr>
      <vt:lpstr>Short-term Memory - RAM</vt:lpstr>
      <vt:lpstr>Long-term Memory - disks</vt:lpstr>
      <vt:lpstr>Blurring boundaries</vt:lpstr>
      <vt:lpstr>speed and capacity</vt:lpstr>
      <vt:lpstr>virtual memory</vt:lpstr>
      <vt:lpstr>Compression</vt:lpstr>
      <vt:lpstr>Storage formats - text</vt:lpstr>
      <vt:lpstr>Storage formats - media</vt:lpstr>
      <vt:lpstr>methods of access</vt:lpstr>
      <vt:lpstr>processing and networks</vt:lpstr>
      <vt:lpstr>Finite processing speed</vt:lpstr>
      <vt:lpstr>Moore’s law</vt:lpstr>
      <vt:lpstr>the myth of the infinitely  fast machine</vt:lpstr>
      <vt:lpstr>Limitations on interactive performance</vt:lpstr>
      <vt:lpstr>Networked computing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2013-02-03T16:38:09Z</dcterms:created>
  <dcterms:modified xsi:type="dcterms:W3CDTF">2014-11-17T19:10:23Z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TC101671251033</vt:lpwstr>
  </property>
</Properties>
</file>