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06" r:id="rId2"/>
  </p:sldMasterIdLst>
  <p:notesMasterIdLst>
    <p:notesMasterId r:id="rId70"/>
  </p:notesMasterIdLst>
  <p:sldIdLst>
    <p:sldId id="256" r:id="rId3"/>
    <p:sldId id="365" r:id="rId4"/>
    <p:sldId id="366" r:id="rId5"/>
    <p:sldId id="367" r:id="rId6"/>
    <p:sldId id="368" r:id="rId7"/>
    <p:sldId id="372" r:id="rId8"/>
    <p:sldId id="373" r:id="rId9"/>
    <p:sldId id="374" r:id="rId10"/>
    <p:sldId id="375" r:id="rId11"/>
    <p:sldId id="376" r:id="rId12"/>
    <p:sldId id="377" r:id="rId13"/>
    <p:sldId id="378" r:id="rId14"/>
    <p:sldId id="379" r:id="rId15"/>
    <p:sldId id="380" r:id="rId16"/>
    <p:sldId id="381" r:id="rId17"/>
    <p:sldId id="382" r:id="rId18"/>
    <p:sldId id="383" r:id="rId19"/>
    <p:sldId id="384" r:id="rId20"/>
    <p:sldId id="386" r:id="rId21"/>
    <p:sldId id="385" r:id="rId22"/>
    <p:sldId id="387" r:id="rId23"/>
    <p:sldId id="388" r:id="rId24"/>
    <p:sldId id="389" r:id="rId25"/>
    <p:sldId id="390" r:id="rId26"/>
    <p:sldId id="391" r:id="rId27"/>
    <p:sldId id="392" r:id="rId28"/>
    <p:sldId id="393" r:id="rId29"/>
    <p:sldId id="394" r:id="rId30"/>
    <p:sldId id="395" r:id="rId31"/>
    <p:sldId id="396" r:id="rId32"/>
    <p:sldId id="397" r:id="rId33"/>
    <p:sldId id="398" r:id="rId34"/>
    <p:sldId id="399" r:id="rId35"/>
    <p:sldId id="400" r:id="rId36"/>
    <p:sldId id="401" r:id="rId37"/>
    <p:sldId id="402" r:id="rId38"/>
    <p:sldId id="403" r:id="rId39"/>
    <p:sldId id="404" r:id="rId40"/>
    <p:sldId id="405" r:id="rId41"/>
    <p:sldId id="409" r:id="rId42"/>
    <p:sldId id="406" r:id="rId43"/>
    <p:sldId id="408" r:id="rId44"/>
    <p:sldId id="407" r:id="rId45"/>
    <p:sldId id="410" r:id="rId46"/>
    <p:sldId id="411" r:id="rId47"/>
    <p:sldId id="412" r:id="rId48"/>
    <p:sldId id="413" r:id="rId49"/>
    <p:sldId id="414" r:id="rId50"/>
    <p:sldId id="415" r:id="rId51"/>
    <p:sldId id="416" r:id="rId52"/>
    <p:sldId id="417" r:id="rId53"/>
    <p:sldId id="418" r:id="rId54"/>
    <p:sldId id="419" r:id="rId55"/>
    <p:sldId id="420" r:id="rId56"/>
    <p:sldId id="421" r:id="rId57"/>
    <p:sldId id="422" r:id="rId58"/>
    <p:sldId id="423" r:id="rId59"/>
    <p:sldId id="424" r:id="rId60"/>
    <p:sldId id="427" r:id="rId61"/>
    <p:sldId id="425" r:id="rId62"/>
    <p:sldId id="426" r:id="rId63"/>
    <p:sldId id="428" r:id="rId64"/>
    <p:sldId id="429" r:id="rId65"/>
    <p:sldId id="430" r:id="rId66"/>
    <p:sldId id="431" r:id="rId67"/>
    <p:sldId id="432" r:id="rId68"/>
    <p:sldId id="433" r:id="rId6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660"/>
  </p:normalViewPr>
  <p:slideViewPr>
    <p:cSldViewPr>
      <p:cViewPr>
        <p:scale>
          <a:sx n="70" d="100"/>
          <a:sy n="70" d="100"/>
        </p:scale>
        <p:origin x="-130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2447E72A-D913-4DC2-9E0A-E520CE8FCC86}" type="datetimeFigureOut">
              <a:rPr lang="en-US" smtClean="0"/>
              <a:pPr/>
              <a:t>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5D78FC6-CE17-4259-A63C-DDFC12E048FC}" type="slidenum">
              <a:rPr lang="en-US" smtClean="0"/>
              <a:pPr/>
              <a:t>‹#›</a:t>
            </a:fld>
            <a:endParaRPr lang="en-US"/>
          </a:p>
        </p:txBody>
      </p:sp>
    </p:spTree>
    <p:extLst>
      <p:ext uri="{BB962C8B-B14F-4D97-AF65-F5344CB8AC3E}">
        <p14:creationId xmlns:p14="http://schemas.microsoft.com/office/powerpoint/2010/main" val="949699677"/>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Haptic =relating to the sense of touch</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grpSp>
          <p:nvGrpSpPr>
            <p:cNvPr id="3"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grpSp>
      </p:grpSp>
      <p:sp>
        <p:nvSpPr>
          <p:cNvPr id="12187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smtClean="0"/>
              <a:t>Click to edit Master title style</a:t>
            </a:r>
            <a:endParaRPr lang="en-US"/>
          </a:p>
        </p:txBody>
      </p:sp>
      <p:sp>
        <p:nvSpPr>
          <p:cNvPr id="12187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pPr algn="ctr"/>
            <a:r>
              <a:rPr lang="en-US" smtClean="0"/>
              <a:t>‹#›</a:t>
            </a:r>
            <a:endParaRPr lang="en-US" sz="2000" dirty="0">
              <a:solidFill>
                <a:srgbClr val="FFFFFF"/>
              </a:solidFill>
            </a:endParaRPr>
          </a:p>
        </p:txBody>
      </p:sp>
      <p:sp>
        <p:nvSpPr>
          <p:cNvPr id="19" name="Rectangle 17"/>
          <p:cNvSpPr>
            <a:spLocks noGrp="1" noChangeArrowheads="1"/>
          </p:cNvSpPr>
          <p:nvPr>
            <p:ph type="ftr" sz="quarter" idx="11"/>
          </p:nvPr>
        </p:nvSpPr>
        <p:spPr/>
        <p:txBody>
          <a:bodyPr/>
          <a:lstStyle>
            <a:lvl1pPr>
              <a:defRPr smtClean="0"/>
            </a:lvl1pPr>
          </a:lstStyle>
          <a:p>
            <a:pPr algn="r"/>
            <a:endParaRPr lang="en-US" dirty="0">
              <a:solidFill>
                <a:schemeClr val="tx2"/>
              </a:solidFill>
            </a:endParaRPr>
          </a:p>
        </p:txBody>
      </p:sp>
      <p:sp>
        <p:nvSpPr>
          <p:cNvPr id="20" name="Rectangle 18"/>
          <p:cNvSpPr>
            <a:spLocks noGrp="1" noChangeArrowheads="1"/>
          </p:cNvSpPr>
          <p:nvPr>
            <p:ph type="sldNum" sz="quarter" idx="12"/>
          </p:nvPr>
        </p:nvSpPr>
        <p:spPr/>
        <p:txBody>
          <a:bodyPr/>
          <a:lstStyle>
            <a:lvl1pPr>
              <a:defRPr smtClean="0"/>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1AD93096-5B34-4342-9326-69289CEAE4C2}" type="slidenum">
              <a:rPr lang="en-US" smtClean="0"/>
              <a:pPr/>
              <a:t>‹#›</a:t>
            </a:fld>
            <a:endParaRPr lang="en-US" dirty="0">
              <a:solidFill>
                <a:srgbClr val="FFFFFF"/>
              </a:solidFill>
            </a:endParaRPr>
          </a:p>
        </p:txBody>
      </p:sp>
      <p:sp>
        <p:nvSpPr>
          <p:cNvPr id="6" name="Rectangle 16"/>
          <p:cNvSpPr>
            <a:spLocks noGrp="1" noChangeArrowheads="1"/>
          </p:cNvSpPr>
          <p:nvPr>
            <p:ph type="dt" sz="half" idx="12"/>
          </p:nvPr>
        </p:nvSpPr>
        <p:spPr>
          <a:ln/>
        </p:spPr>
        <p:txBody>
          <a:bodyPr/>
          <a:lstStyle>
            <a:lvl1pPr>
              <a:defRPr/>
            </a:lvl1pPr>
          </a:lstStyle>
          <a:p>
            <a:r>
              <a:rPr lang="en-US" smtClean="0"/>
              <a:t>‹#›</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pPr algn="ctr"/>
            <a:fld id="{1AD93096-5B34-4342-9326-69289CEAE4C2}" type="slidenum">
              <a:rPr lang="en-US" smtClean="0"/>
              <a:pPr algn="ctr"/>
              <a:t>‹#›</a:t>
            </a:fld>
            <a:endParaRPr lang="en-US" sz="2400" dirty="0">
              <a:solidFill>
                <a:srgbClr val="FFFFFF"/>
              </a:solidFill>
            </a:endParaRPr>
          </a:p>
        </p:txBody>
      </p:sp>
      <p:sp>
        <p:nvSpPr>
          <p:cNvPr id="6" name="Rectangle 16"/>
          <p:cNvSpPr>
            <a:spLocks noGrp="1" noChangeArrowheads="1"/>
          </p:cNvSpPr>
          <p:nvPr>
            <p:ph type="dt" sz="half" idx="12"/>
          </p:nvPr>
        </p:nvSpPr>
        <p:spPr>
          <a:ln/>
        </p:spPr>
        <p:txBody>
          <a:bodyPr/>
          <a:lstStyle>
            <a:lvl1pPr>
              <a:defRPr/>
            </a:lvl1pPr>
          </a:lstStyle>
          <a:p>
            <a:r>
              <a:rPr lang="en-US" smtClean="0"/>
              <a:t>‹#›</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pPr algn="ctr"/>
            <a:fld id="{1AD93096-5B34-4342-9326-69289CEAE4C2}" type="slidenum">
              <a:rPr lang="en-US" smtClean="0"/>
              <a:pPr algn="ctr"/>
              <a:t>‹#›</a:t>
            </a:fld>
            <a:endParaRPr lang="en-US"/>
          </a:p>
        </p:txBody>
      </p:sp>
      <p:sp>
        <p:nvSpPr>
          <p:cNvPr id="7" name="Rectangle 16"/>
          <p:cNvSpPr>
            <a:spLocks noGrp="1" noChangeArrowheads="1"/>
          </p:cNvSpPr>
          <p:nvPr>
            <p:ph type="dt" sz="half" idx="12"/>
          </p:nvPr>
        </p:nvSpPr>
        <p:spPr>
          <a:ln/>
        </p:spPr>
        <p:txBody>
          <a:bodyPr/>
          <a:lstStyle>
            <a:lvl1pPr>
              <a:defRPr/>
            </a:lvl1pPr>
          </a:lstStyle>
          <a:p>
            <a:r>
              <a:rPr lang="en-US" smtClean="0"/>
              <a:t>‹#›</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pPr algn="ctr"/>
            <a:fld id="{1AD93096-5B34-4342-9326-69289CEAE4C2}" type="slidenum">
              <a:rPr lang="en-US" smtClean="0"/>
              <a:pPr algn="ctr"/>
              <a:t>‹#›</a:t>
            </a:fld>
            <a:endParaRPr lang="en-US"/>
          </a:p>
        </p:txBody>
      </p:sp>
      <p:sp>
        <p:nvSpPr>
          <p:cNvPr id="9" name="Rectangle 16"/>
          <p:cNvSpPr>
            <a:spLocks noGrp="1" noChangeArrowheads="1"/>
          </p:cNvSpPr>
          <p:nvPr>
            <p:ph type="dt" sz="half" idx="12"/>
          </p:nvPr>
        </p:nvSpPr>
        <p:spPr>
          <a:ln/>
        </p:spPr>
        <p:txBody>
          <a:bodyPr/>
          <a:lstStyle>
            <a:lvl1pPr>
              <a:defRPr/>
            </a:lvl1pPr>
          </a:lstStyle>
          <a:p>
            <a:r>
              <a:rPr lang="en-US" smtClean="0"/>
              <a:t>‹#›</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1AD93096-5B34-4342-9326-69289CEAE4C2}" type="slidenum">
              <a:rPr lang="en-US" smtClean="0"/>
              <a:pPr/>
              <a:t>‹#›</a:t>
            </a:fld>
            <a:endParaRPr lang="en-US" dirty="0">
              <a:solidFill>
                <a:srgbClr val="FFFFFF"/>
              </a:solidFill>
            </a:endParaRPr>
          </a:p>
        </p:txBody>
      </p:sp>
      <p:sp>
        <p:nvSpPr>
          <p:cNvPr id="5" name="Rectangle 16"/>
          <p:cNvSpPr>
            <a:spLocks noGrp="1" noChangeArrowheads="1"/>
          </p:cNvSpPr>
          <p:nvPr>
            <p:ph type="dt" sz="half" idx="12"/>
          </p:nvPr>
        </p:nvSpPr>
        <p:spPr>
          <a:ln/>
        </p:spPr>
        <p:txBody>
          <a:bodyPr/>
          <a:lstStyle>
            <a:lvl1pPr>
              <a:defRPr/>
            </a:lvl1pPr>
          </a:lstStyle>
          <a:p>
            <a:r>
              <a:rPr lang="en-US" smtClean="0"/>
              <a:t>‹#›</a:t>
            </a:r>
            <a:endParaRPr lang="en-US"/>
          </a:p>
        </p:txBody>
      </p:sp>
      <p:sp>
        <p:nvSpPr>
          <p:cNvPr id="7" name="Content Placeholder 6"/>
          <p:cNvSpPr>
            <a:spLocks noGrp="1"/>
          </p:cNvSpPr>
          <p:nvPr>
            <p:ph sz="quarter" idx="13"/>
          </p:nvPr>
        </p:nvSpPr>
        <p:spPr>
          <a:xfrm>
            <a:off x="457200" y="16002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dirty="0"/>
          </a:p>
        </p:txBody>
      </p:sp>
      <p:sp>
        <p:nvSpPr>
          <p:cNvPr id="3" name="Rectangle 3"/>
          <p:cNvSpPr>
            <a:spLocks noGrp="1" noChangeArrowheads="1"/>
          </p:cNvSpPr>
          <p:nvPr>
            <p:ph type="sldNum" sz="quarter" idx="11"/>
          </p:nvPr>
        </p:nvSpPr>
        <p:spPr>
          <a:ln/>
        </p:spPr>
        <p:txBody>
          <a:bodyPr/>
          <a:lstStyle>
            <a:lvl1pPr>
              <a:defRPr/>
            </a:lvl1pPr>
          </a:lstStyle>
          <a:p>
            <a:fld id="{1AD93096-5B34-4342-9326-69289CEAE4C2}" type="slidenum">
              <a:rPr lang="en-US" smtClean="0"/>
              <a:pPr/>
              <a:t>‹#›</a:t>
            </a:fld>
            <a:endParaRPr lang="en-US" dirty="0">
              <a:solidFill>
                <a:schemeClr val="tx2"/>
              </a:solidFill>
            </a:endParaRPr>
          </a:p>
        </p:txBody>
      </p:sp>
      <p:sp>
        <p:nvSpPr>
          <p:cNvPr id="4" name="Rectangle 16"/>
          <p:cNvSpPr>
            <a:spLocks noGrp="1" noChangeArrowheads="1"/>
          </p:cNvSpPr>
          <p:nvPr>
            <p:ph type="dt" sz="half" idx="12"/>
          </p:nvPr>
        </p:nvSpPr>
        <p:spPr>
          <a:ln/>
        </p:spPr>
        <p:txBody>
          <a:bodyPr/>
          <a:lstStyle>
            <a:lvl1pPr>
              <a:defRPr/>
            </a:lvl1pPr>
          </a:lstStyle>
          <a:p>
            <a:r>
              <a:rPr lang="en-US" smtClean="0"/>
              <a:t>‹#›</a:t>
            </a:r>
            <a:endParaRPr lang="en-US"/>
          </a:p>
        </p:txBody>
      </p:sp>
      <p:sp>
        <p:nvSpPr>
          <p:cNvPr id="6" name="Content Placeholder 5"/>
          <p:cNvSpPr>
            <a:spLocks noGrp="1"/>
          </p:cNvSpPr>
          <p:nvPr>
            <p:ph sz="quarter" idx="13"/>
          </p:nvPr>
        </p:nvSpPr>
        <p:spPr>
          <a:xfrm>
            <a:off x="304800" y="1524000"/>
            <a:ext cx="8382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lgn="r"/>
            <a:endParaRPr lang="en-US" sz="1400" dirty="0">
              <a:solidFill>
                <a:schemeClr val="tx2"/>
              </a:solidFill>
            </a:endParaRPr>
          </a:p>
        </p:txBody>
      </p:sp>
      <p:sp>
        <p:nvSpPr>
          <p:cNvPr id="6" name="Rectangle 3"/>
          <p:cNvSpPr>
            <a:spLocks noGrp="1" noChangeArrowheads="1"/>
          </p:cNvSpPr>
          <p:nvPr>
            <p:ph type="sldNum" sz="quarter" idx="11"/>
          </p:nvPr>
        </p:nvSpPr>
        <p:spPr>
          <a:ln/>
        </p:spPr>
        <p:txBody>
          <a:bodyPr/>
          <a:lstStyle>
            <a:lvl1pPr>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
        <p:nvSpPr>
          <p:cNvPr id="7" name="Rectangle 16"/>
          <p:cNvSpPr>
            <a:spLocks noGrp="1" noChangeArrowheads="1"/>
          </p:cNvSpPr>
          <p:nvPr>
            <p:ph type="dt" sz="half" idx="12"/>
          </p:nvPr>
        </p:nvSpPr>
        <p:spPr>
          <a:ln/>
        </p:spPr>
        <p:txBody>
          <a:bodyPr/>
          <a:lstStyle>
            <a:lvl1pPr>
              <a:defRPr/>
            </a:lvl1pPr>
          </a:lstStyle>
          <a:p>
            <a:r>
              <a:rPr lang="en-US" smtClean="0">
                <a:solidFill>
                  <a:schemeClr val="tx2"/>
                </a:solidFill>
              </a:rPr>
              <a:t>‹#›</a:t>
            </a:r>
            <a:endParaRPr lang="en-US" sz="1400" dirty="0">
              <a:solidFill>
                <a:schemeClr val="tx2"/>
              </a:solidFill>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dirty="0"/>
          </a:p>
        </p:txBody>
      </p:sp>
      <p:sp>
        <p:nvSpPr>
          <p:cNvPr id="6" name="Rectangle 3"/>
          <p:cNvSpPr>
            <a:spLocks noGrp="1" noChangeArrowheads="1"/>
          </p:cNvSpPr>
          <p:nvPr>
            <p:ph type="sldNum" sz="quarter" idx="11"/>
          </p:nvPr>
        </p:nvSpPr>
        <p:spPr>
          <a:ln/>
        </p:spPr>
        <p:txBody>
          <a:bodyPr/>
          <a:lstStyle>
            <a:lvl1pPr>
              <a:defRPr/>
            </a:lvl1pPr>
          </a:lstStyle>
          <a:p>
            <a:pPr algn="ctr"/>
            <a:fld id="{1AD93096-5B34-4342-9326-69289CEAE4C2}" type="slidenum">
              <a:rPr lang="en-US" smtClean="0"/>
              <a:pPr algn="ctr"/>
              <a:t>‹#›</a:t>
            </a:fld>
            <a:endParaRPr lang="en-US" sz="2800" dirty="0"/>
          </a:p>
        </p:txBody>
      </p:sp>
      <p:sp>
        <p:nvSpPr>
          <p:cNvPr id="7" name="Rectangle 16"/>
          <p:cNvSpPr>
            <a:spLocks noGrp="1" noChangeArrowheads="1"/>
          </p:cNvSpPr>
          <p:nvPr>
            <p:ph type="dt" sz="half" idx="12"/>
          </p:nvPr>
        </p:nvSpPr>
        <p:spPr>
          <a:ln/>
        </p:spPr>
        <p:txBody>
          <a:bodyPr/>
          <a:lstStyle>
            <a:lvl1pPr>
              <a:defRPr/>
            </a:lvl1pPr>
          </a:lstStyle>
          <a:p>
            <a:r>
              <a:rPr lang="en-US" smtClean="0"/>
              <a:t>‹#›</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72AC53DF-4216-466D-99A7-94400E6C2A25}" type="slidenum">
              <a:rPr lang="en-US" sz="1200" smtClean="0">
                <a:solidFill>
                  <a:schemeClr val="tx2"/>
                </a:solidFill>
              </a:rPr>
              <a:pPr/>
              <a:t>‹#›</a:t>
            </a:fld>
            <a:endParaRPr lang="en-US"/>
          </a:p>
        </p:txBody>
      </p:sp>
      <p:sp>
        <p:nvSpPr>
          <p:cNvPr id="6" name="Rectangle 16"/>
          <p:cNvSpPr>
            <a:spLocks noGrp="1" noChangeArrowheads="1"/>
          </p:cNvSpPr>
          <p:nvPr>
            <p:ph type="dt" sz="half" idx="12"/>
          </p:nvPr>
        </p:nvSpPr>
        <p:spPr>
          <a:ln/>
        </p:spPr>
        <p:txBody>
          <a:bodyPr/>
          <a:lstStyle>
            <a:lvl1pPr>
              <a:defRPr/>
            </a:lvl1pPr>
          </a:lstStyle>
          <a:p>
            <a:r>
              <a:rPr lang="en-US" smtClean="0">
                <a:solidFill>
                  <a:schemeClr val="tx2"/>
                </a:solidFill>
              </a:rPr>
              <a:t>‹#›</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dirty="0"/>
          </a:p>
        </p:txBody>
      </p:sp>
      <p:sp>
        <p:nvSpPr>
          <p:cNvPr id="5" name="Rectangle 3"/>
          <p:cNvSpPr>
            <a:spLocks noGrp="1" noChangeArrowheads="1"/>
          </p:cNvSpPr>
          <p:nvPr>
            <p:ph type="sldNum" sz="quarter" idx="11"/>
          </p:nvPr>
        </p:nvSpPr>
        <p:spPr>
          <a:ln/>
        </p:spPr>
        <p:txBody>
          <a:bodyPr/>
          <a:lstStyle>
            <a:lvl1pPr>
              <a:defRPr/>
            </a:lvl1pPr>
          </a:lstStyle>
          <a:p>
            <a:fld id="{72AC53DF-4216-466D-99A7-94400E6C2A25}" type="slidenum">
              <a:rPr lang="en-US" sz="1200" smtClean="0">
                <a:solidFill>
                  <a:schemeClr val="tx2"/>
                </a:solidFill>
              </a:rPr>
              <a:pPr/>
              <a:t>‹#›</a:t>
            </a:fld>
            <a:endParaRPr lang="en-US" dirty="0"/>
          </a:p>
        </p:txBody>
      </p:sp>
      <p:sp>
        <p:nvSpPr>
          <p:cNvPr id="6" name="Rectangle 16"/>
          <p:cNvSpPr>
            <a:spLocks noGrp="1" noChangeArrowheads="1"/>
          </p:cNvSpPr>
          <p:nvPr>
            <p:ph type="dt" sz="half" idx="12"/>
          </p:nvPr>
        </p:nvSpPr>
        <p:spPr>
          <a:ln/>
        </p:spPr>
        <p:txBody>
          <a:bodyPr/>
          <a:lstStyle>
            <a:lvl1pPr>
              <a:defRPr/>
            </a:lvl1pPr>
          </a:lstStyle>
          <a:p>
            <a:r>
              <a:rPr lang="en-US" smtClean="0">
                <a:solidFill>
                  <a:schemeClr val="tx2"/>
                </a:solidFill>
              </a:rPr>
              <a:t>‹#›</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defRPr>
            </a:lvl1pPr>
          </a:lstStyle>
          <a:p>
            <a:pPr algn="r"/>
            <a:endParaRPr lang="en-US" sz="1400" dirty="0">
              <a:solidFill>
                <a:schemeClr val="tx2"/>
              </a:solidFill>
            </a:endParaRPr>
          </a:p>
        </p:txBody>
      </p:sp>
      <p:sp>
        <p:nvSpPr>
          <p:cNvPr id="1208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latin typeface="Arial Black" pitchFamily="34" charset="0"/>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grpSp>
        <p:nvGrpSpPr>
          <p:cNvPr id="2" name="Group 4"/>
          <p:cNvGrpSpPr>
            <a:grpSpLocks/>
          </p:cNvGrpSpPr>
          <p:nvPr/>
        </p:nvGrpSpPr>
        <p:grpSpPr bwMode="auto">
          <a:xfrm>
            <a:off x="0" y="0"/>
            <a:ext cx="9144000" cy="546100"/>
            <a:chOff x="0" y="0"/>
            <a:chExt cx="5760" cy="344"/>
          </a:xfrm>
        </p:grpSpPr>
        <p:sp>
          <p:nvSpPr>
            <p:cNvPr id="1208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1208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effectLst/>
                <a:latin typeface="Times New Roman" pitchFamily="18" charset="0"/>
              </a:endParaRPr>
            </a:p>
          </p:txBody>
        </p:sp>
        <p:sp>
          <p:nvSpPr>
            <p:cNvPr id="1208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08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grpSp>
      <p:sp>
        <p:nvSpPr>
          <p:cNvPr id="2053" name="Rectangle 14"/>
          <p:cNvSpPr>
            <a:spLocks noGrp="1" noChangeArrowheads="1"/>
          </p:cNvSpPr>
          <p:nvPr>
            <p:ph type="title"/>
          </p:nvPr>
        </p:nvSpPr>
        <p:spPr bwMode="auto">
          <a:xfrm>
            <a:off x="457200" y="4572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4" name="Rectangle 15"/>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08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defRPr>
            </a:lvl1pPr>
          </a:lstStyle>
          <a:p>
            <a:r>
              <a:rPr lang="en-US" smtClean="0">
                <a:solidFill>
                  <a:schemeClr val="tx2"/>
                </a:solidFill>
              </a:rPr>
              <a:t>‹#›</a:t>
            </a:r>
            <a:endParaRPr lang="en-US" sz="1400" dirty="0">
              <a:solidFill>
                <a:schemeClr val="tx2"/>
              </a:solidFill>
            </a:endParaRP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hdr="0" ftr="0" dt="0"/>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charset="0"/>
        </a:defRPr>
      </a:lvl2pPr>
      <a:lvl3pPr algn="l" rtl="0" eaLnBrk="1" fontAlgn="base" hangingPunct="1">
        <a:spcBef>
          <a:spcPct val="0"/>
        </a:spcBef>
        <a:spcAft>
          <a:spcPct val="0"/>
        </a:spcAft>
        <a:defRPr sz="4400">
          <a:solidFill>
            <a:schemeClr val="tx1"/>
          </a:solidFill>
          <a:latin typeface="Arial" charset="0"/>
        </a:defRPr>
      </a:lvl3pPr>
      <a:lvl4pPr algn="l" rtl="0" eaLnBrk="1" fontAlgn="base" hangingPunct="1">
        <a:spcBef>
          <a:spcPct val="0"/>
        </a:spcBef>
        <a:spcAft>
          <a:spcPct val="0"/>
        </a:spcAft>
        <a:defRPr sz="4400">
          <a:solidFill>
            <a:schemeClr val="tx1"/>
          </a:solidFill>
          <a:latin typeface="Arial" charset="0"/>
        </a:defRPr>
      </a:lvl4pPr>
      <a:lvl5pPr algn="l" rtl="0" eaLnBrk="1" fontAlgn="base" hangingPunct="1">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762000" y="2362200"/>
            <a:ext cx="8077200" cy="1447800"/>
          </a:xfrm>
        </p:spPr>
        <p:txBody>
          <a:bodyPr>
            <a:normAutofit fontScale="90000"/>
          </a:bodyPr>
          <a:lstStyle/>
          <a:p>
            <a:pPr algn="r"/>
            <a:r>
              <a:rPr lang="en-US" dirty="0" smtClean="0">
                <a:solidFill>
                  <a:schemeClr val="bg1"/>
                </a:solidFill>
              </a:rPr>
              <a:t>HUMAN COMPUTER INTERACTION</a:t>
            </a:r>
            <a:endParaRPr lang="en-US" dirty="0">
              <a:solidFill>
                <a:schemeClr val="bg1"/>
              </a:solidFill>
            </a:endParaRPr>
          </a:p>
        </p:txBody>
      </p:sp>
      <p:sp>
        <p:nvSpPr>
          <p:cNvPr id="3" name="Title 1"/>
          <p:cNvSpPr txBox="1">
            <a:spLocks/>
          </p:cNvSpPr>
          <p:nvPr/>
        </p:nvSpPr>
        <p:spPr bwMode="auto">
          <a:xfrm>
            <a:off x="3124200" y="4267200"/>
            <a:ext cx="5715000" cy="1828800"/>
          </a:xfrm>
          <a:prstGeom prst="rect">
            <a:avLst/>
          </a:prstGeom>
          <a:solidFill>
            <a:schemeClr val="bg1"/>
          </a:solidFill>
          <a:ln w="9525">
            <a:noFill/>
            <a:miter lim="800000"/>
            <a:headEnd/>
            <a:tailEnd/>
          </a:ln>
        </p:spPr>
        <p:txBody>
          <a:bodyPr vert="horz" wrap="square" lIns="45720" tIns="45720" rIns="4572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effectLst/>
                <a:uLnTx/>
                <a:uFillTx/>
                <a:latin typeface="+mj-lt"/>
                <a:ea typeface="+mj-ea"/>
                <a:cs typeface="+mj-cs"/>
              </a:rPr>
              <a:t>Summary</a:t>
            </a:r>
          </a:p>
          <a:p>
            <a:pPr marL="0" marR="0" lvl="0" indent="0" defTabSz="914400" rtl="0" eaLnBrk="1" fontAlgn="base" latinLnBrk="0" hangingPunct="1">
              <a:lnSpc>
                <a:spcPct val="100000"/>
              </a:lnSpc>
              <a:spcBef>
                <a:spcPct val="0"/>
              </a:spcBef>
              <a:spcAft>
                <a:spcPct val="0"/>
              </a:spcAft>
              <a:buClrTx/>
              <a:buSzTx/>
              <a:buFontTx/>
              <a:buNone/>
              <a:tabLst/>
              <a:defRPr/>
            </a:pPr>
            <a:r>
              <a:rPr lang="en-US" sz="4000" kern="0" dirty="0" smtClean="0">
                <a:latin typeface="+mj-lt"/>
                <a:ea typeface="+mj-ea"/>
                <a:cs typeface="+mj-cs"/>
              </a:rPr>
              <a:t>By</a:t>
            </a: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effectLst/>
                <a:uLnTx/>
                <a:uFillTx/>
                <a:latin typeface="+mj-lt"/>
                <a:ea typeface="+mj-ea"/>
                <a:cs typeface="+mj-cs"/>
              </a:rPr>
              <a:t>Prof. Dr. Sajjad Mohsin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have Covered!</a:t>
            </a:r>
          </a:p>
        </p:txBody>
      </p:sp>
      <p:sp>
        <p:nvSpPr>
          <p:cNvPr id="3" name="Content Placeholder 2"/>
          <p:cNvSpPr>
            <a:spLocks noGrp="1"/>
          </p:cNvSpPr>
          <p:nvPr>
            <p:ph idx="1"/>
          </p:nvPr>
        </p:nvSpPr>
        <p:spPr/>
        <p:txBody>
          <a:bodyPr/>
          <a:lstStyle/>
          <a:p>
            <a:r>
              <a:rPr lang="en-US" dirty="0" smtClean="0"/>
              <a:t>In HCI, we have covered,</a:t>
            </a:r>
          </a:p>
          <a:p>
            <a:pPr lvl="1"/>
            <a:r>
              <a:rPr lang="en-US" dirty="0" smtClean="0"/>
              <a:t>The human</a:t>
            </a:r>
          </a:p>
          <a:p>
            <a:pPr lvl="1"/>
            <a:r>
              <a:rPr lang="en-US" dirty="0" smtClean="0"/>
              <a:t>The computer</a:t>
            </a:r>
          </a:p>
          <a:p>
            <a:pPr lvl="1"/>
            <a:r>
              <a:rPr lang="en-US" dirty="0" smtClean="0"/>
              <a:t>The interaction</a:t>
            </a:r>
          </a:p>
          <a:p>
            <a:pPr lvl="1"/>
            <a:r>
              <a:rPr lang="en-US" dirty="0" smtClean="0"/>
              <a:t>Paradigms</a:t>
            </a:r>
            <a:endParaRPr lang="en-US" dirty="0"/>
          </a:p>
        </p:txBody>
      </p:sp>
      <p:sp>
        <p:nvSpPr>
          <p:cNvPr id="4" name="Slide Number Placeholder 3"/>
          <p:cNvSpPr>
            <a:spLocks noGrp="1"/>
          </p:cNvSpPr>
          <p:nvPr>
            <p:ph type="sldNum" sz="quarter" idx="11"/>
          </p:nvPr>
        </p:nvSpPr>
        <p:spPr/>
        <p:txBody>
          <a:bodyPr/>
          <a:lstStyle/>
          <a:p>
            <a:fld id="{1AD93096-5B34-4342-9326-69289CEAE4C2}" type="slidenum">
              <a:rPr lang="en-US" smtClean="0"/>
              <a:pPr/>
              <a:t>2</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We have Covered!</a:t>
            </a:r>
            <a:endParaRPr lang="en-US" sz="3600" dirty="0"/>
          </a:p>
        </p:txBody>
      </p:sp>
      <p:sp>
        <p:nvSpPr>
          <p:cNvPr id="3" name="Content Placeholder 2"/>
          <p:cNvSpPr>
            <a:spLocks noGrp="1"/>
          </p:cNvSpPr>
          <p:nvPr>
            <p:ph idx="1"/>
          </p:nvPr>
        </p:nvSpPr>
        <p:spPr/>
        <p:txBody>
          <a:bodyPr/>
          <a:lstStyle/>
          <a:p>
            <a:r>
              <a:rPr lang="en-US" dirty="0" smtClean="0"/>
              <a:t>    Interaction design basics</a:t>
            </a:r>
          </a:p>
          <a:p>
            <a:r>
              <a:rPr lang="en-US" dirty="0" smtClean="0"/>
              <a:t>    HCI in the software process</a:t>
            </a:r>
          </a:p>
          <a:p>
            <a:r>
              <a:rPr lang="en-US" dirty="0" smtClean="0"/>
              <a:t>    Design rules</a:t>
            </a:r>
          </a:p>
          <a:p>
            <a:r>
              <a:rPr lang="en-US" dirty="0" smtClean="0"/>
              <a:t>    Implementation support</a:t>
            </a:r>
          </a:p>
          <a:p>
            <a:r>
              <a:rPr lang="en-US" dirty="0" smtClean="0"/>
              <a:t>    Evaluation techniques</a:t>
            </a:r>
          </a:p>
          <a:p>
            <a:r>
              <a:rPr lang="en-US" dirty="0" smtClean="0"/>
              <a:t>    Universal design</a:t>
            </a:r>
          </a:p>
          <a:p>
            <a:r>
              <a:rPr lang="en-US" dirty="0" smtClean="0"/>
              <a:t>    User support</a:t>
            </a:r>
            <a:endParaRPr lang="en-US" dirty="0"/>
          </a:p>
        </p:txBody>
      </p:sp>
      <p:sp>
        <p:nvSpPr>
          <p:cNvPr id="4" name="Slide Number Placeholder 3"/>
          <p:cNvSpPr>
            <a:spLocks noGrp="1"/>
          </p:cNvSpPr>
          <p:nvPr>
            <p:ph type="sldNum" sz="quarter" idx="11"/>
          </p:nvPr>
        </p:nvSpPr>
        <p:spPr/>
        <p:txBody>
          <a:bodyPr/>
          <a:lstStyle/>
          <a:p>
            <a:fld id="{1AD93096-5B34-4342-9326-69289CEAE4C2}" type="slidenum">
              <a:rPr lang="en-US" smtClean="0"/>
              <a:pPr/>
              <a:t>3</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We have Covered!</a:t>
            </a:r>
            <a:endParaRPr lang="en-US" sz="3200" dirty="0"/>
          </a:p>
        </p:txBody>
      </p:sp>
      <p:sp>
        <p:nvSpPr>
          <p:cNvPr id="3" name="Content Placeholder 2"/>
          <p:cNvSpPr>
            <a:spLocks noGrp="1"/>
          </p:cNvSpPr>
          <p:nvPr>
            <p:ph idx="1"/>
          </p:nvPr>
        </p:nvSpPr>
        <p:spPr>
          <a:xfrm>
            <a:off x="457200" y="1524000"/>
            <a:ext cx="8229600" cy="4495800"/>
          </a:xfrm>
        </p:spPr>
        <p:txBody>
          <a:bodyPr/>
          <a:lstStyle/>
          <a:p>
            <a:r>
              <a:rPr lang="en-US" dirty="0" smtClean="0"/>
              <a:t>Cognitive models</a:t>
            </a:r>
          </a:p>
          <a:p>
            <a:r>
              <a:rPr lang="en-US" dirty="0" smtClean="0"/>
              <a:t>Socio-organizational issues and 	stakeholder requirements</a:t>
            </a:r>
          </a:p>
          <a:p>
            <a:r>
              <a:rPr lang="en-US" dirty="0" smtClean="0"/>
              <a:t>Communication and collaboration 	models</a:t>
            </a:r>
          </a:p>
          <a:p>
            <a:r>
              <a:rPr lang="en-US" dirty="0" smtClean="0"/>
              <a:t>Task analysis</a:t>
            </a:r>
          </a:p>
          <a:p>
            <a:r>
              <a:rPr lang="en-US" dirty="0" smtClean="0"/>
              <a:t>Dialogue notations and design</a:t>
            </a:r>
          </a:p>
        </p:txBody>
      </p:sp>
      <p:sp>
        <p:nvSpPr>
          <p:cNvPr id="4" name="Slide Number Placeholder 3"/>
          <p:cNvSpPr>
            <a:spLocks noGrp="1"/>
          </p:cNvSpPr>
          <p:nvPr>
            <p:ph type="sldNum" sz="quarter" idx="11"/>
          </p:nvPr>
        </p:nvSpPr>
        <p:spPr/>
        <p:txBody>
          <a:bodyPr/>
          <a:lstStyle/>
          <a:p>
            <a:fld id="{1AD93096-5B34-4342-9326-69289CEAE4C2}" type="slidenum">
              <a:rPr lang="en-US" smtClean="0"/>
              <a:pPr/>
              <a:t>4</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We have Covered!</a:t>
            </a:r>
            <a:endParaRPr lang="en-US" sz="3600" dirty="0"/>
          </a:p>
        </p:txBody>
      </p:sp>
      <p:sp>
        <p:nvSpPr>
          <p:cNvPr id="3" name="Content Placeholder 2"/>
          <p:cNvSpPr>
            <a:spLocks noGrp="1"/>
          </p:cNvSpPr>
          <p:nvPr>
            <p:ph idx="1"/>
          </p:nvPr>
        </p:nvSpPr>
        <p:spPr/>
        <p:txBody>
          <a:bodyPr/>
          <a:lstStyle/>
          <a:p>
            <a:r>
              <a:rPr lang="en-US" dirty="0" smtClean="0"/>
              <a:t>Models of the system</a:t>
            </a:r>
          </a:p>
          <a:p>
            <a:r>
              <a:rPr lang="en-US" dirty="0" smtClean="0"/>
              <a:t>Modeling rich interaction</a:t>
            </a:r>
          </a:p>
          <a:p>
            <a:r>
              <a:rPr lang="en-US" dirty="0" smtClean="0"/>
              <a:t>Groupware</a:t>
            </a:r>
          </a:p>
          <a:p>
            <a:r>
              <a:rPr lang="en-US" dirty="0" smtClean="0"/>
              <a:t>Ubiquitous computing and 	 		     augmented realities</a:t>
            </a:r>
          </a:p>
          <a:p>
            <a:r>
              <a:rPr lang="en-US" dirty="0" smtClean="0"/>
              <a:t>Hypertext, multimedia, and the 	  	     world wide web</a:t>
            </a:r>
            <a:endParaRPr lang="en-US" dirty="0"/>
          </a:p>
        </p:txBody>
      </p:sp>
      <p:sp>
        <p:nvSpPr>
          <p:cNvPr id="4" name="Slide Number Placeholder 3"/>
          <p:cNvSpPr>
            <a:spLocks noGrp="1"/>
          </p:cNvSpPr>
          <p:nvPr>
            <p:ph type="sldNum" sz="quarter" idx="11"/>
          </p:nvPr>
        </p:nvSpPr>
        <p:spPr/>
        <p:txBody>
          <a:bodyPr/>
          <a:lstStyle/>
          <a:p>
            <a:fld id="{1AD93096-5B34-4342-9326-69289CEAE4C2}" type="slidenum">
              <a:rPr lang="en-US" smtClean="0"/>
              <a:pPr/>
              <a:t>5</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76200"/>
            <a:ext cx="8229600" cy="1066800"/>
          </a:xfrm>
        </p:spPr>
        <p:txBody>
          <a:bodyPr/>
          <a:lstStyle/>
          <a:p>
            <a:r>
              <a:rPr lang="en-US" sz="2800" dirty="0"/>
              <a:t>Overview: Map of Human Computer Interaction</a:t>
            </a:r>
          </a:p>
        </p:txBody>
      </p:sp>
      <p:sp>
        <p:nvSpPr>
          <p:cNvPr id="25604" name="Rectangle 4"/>
          <p:cNvSpPr>
            <a:spLocks noChangeArrowheads="1"/>
          </p:cNvSpPr>
          <p:nvPr/>
        </p:nvSpPr>
        <p:spPr bwMode="auto">
          <a:xfrm>
            <a:off x="4419600" y="3657600"/>
            <a:ext cx="72072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Input and </a:t>
            </a:r>
            <a:endParaRPr lang="en-US" sz="1400">
              <a:latin typeface="Times New Roman" pitchFamily="18" charset="0"/>
            </a:endParaRPr>
          </a:p>
        </p:txBody>
      </p:sp>
      <p:sp>
        <p:nvSpPr>
          <p:cNvPr id="25605" name="Rectangle 5"/>
          <p:cNvSpPr>
            <a:spLocks noChangeArrowheads="1"/>
          </p:cNvSpPr>
          <p:nvPr/>
        </p:nvSpPr>
        <p:spPr bwMode="auto">
          <a:xfrm>
            <a:off x="4410075" y="3792538"/>
            <a:ext cx="1112838"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Output Devices</a:t>
            </a:r>
            <a:endParaRPr lang="en-US" sz="1400">
              <a:latin typeface="Times New Roman" pitchFamily="18" charset="0"/>
            </a:endParaRPr>
          </a:p>
        </p:txBody>
      </p:sp>
      <p:sp>
        <p:nvSpPr>
          <p:cNvPr id="25606" name="Arc 6"/>
          <p:cNvSpPr>
            <a:spLocks/>
          </p:cNvSpPr>
          <p:nvPr/>
        </p:nvSpPr>
        <p:spPr bwMode="auto">
          <a:xfrm>
            <a:off x="3462338" y="2384425"/>
            <a:ext cx="301625" cy="393700"/>
          </a:xfrm>
          <a:custGeom>
            <a:avLst/>
            <a:gdLst>
              <a:gd name="G0" fmla="+- 34 0 0"/>
              <a:gd name="G1" fmla="+- 21600 0 0"/>
              <a:gd name="G2" fmla="+- 21600 0 0"/>
              <a:gd name="T0" fmla="*/ 0 w 21634"/>
              <a:gd name="T1" fmla="*/ 0 h 21600"/>
              <a:gd name="T2" fmla="*/ 21634 w 21634"/>
              <a:gd name="T3" fmla="*/ 21600 h 21600"/>
              <a:gd name="T4" fmla="*/ 34 w 21634"/>
              <a:gd name="T5" fmla="*/ 21600 h 21600"/>
            </a:gdLst>
            <a:ahLst/>
            <a:cxnLst>
              <a:cxn ang="0">
                <a:pos x="T0" y="T1"/>
              </a:cxn>
              <a:cxn ang="0">
                <a:pos x="T2" y="T3"/>
              </a:cxn>
              <a:cxn ang="0">
                <a:pos x="T4" y="T5"/>
              </a:cxn>
            </a:cxnLst>
            <a:rect l="0" t="0" r="r" b="b"/>
            <a:pathLst>
              <a:path w="21634" h="21600" fill="none" extrusionOk="0">
                <a:moveTo>
                  <a:pt x="0" y="0"/>
                </a:moveTo>
                <a:cubicBezTo>
                  <a:pt x="11" y="0"/>
                  <a:pt x="22" y="-1"/>
                  <a:pt x="34" y="0"/>
                </a:cubicBezTo>
                <a:cubicBezTo>
                  <a:pt x="11963" y="0"/>
                  <a:pt x="21634" y="9670"/>
                  <a:pt x="21634" y="21600"/>
                </a:cubicBezTo>
              </a:path>
              <a:path w="21634" h="21600" stroke="0" extrusionOk="0">
                <a:moveTo>
                  <a:pt x="0" y="0"/>
                </a:moveTo>
                <a:cubicBezTo>
                  <a:pt x="11" y="0"/>
                  <a:pt x="22" y="-1"/>
                  <a:pt x="34" y="0"/>
                </a:cubicBezTo>
                <a:cubicBezTo>
                  <a:pt x="11963" y="0"/>
                  <a:pt x="21634" y="9670"/>
                  <a:pt x="21634" y="21600"/>
                </a:cubicBezTo>
                <a:lnTo>
                  <a:pt x="34" y="21600"/>
                </a:lnTo>
                <a:close/>
              </a:path>
            </a:pathLst>
          </a:custGeom>
          <a:noFill/>
          <a:ln w="12700">
            <a:solidFill>
              <a:srgbClr val="000000"/>
            </a:solidFill>
            <a:round/>
            <a:headEnd/>
            <a:tailEnd/>
          </a:ln>
        </p:spPr>
        <p:txBody>
          <a:bodyPr/>
          <a:lstStyle/>
          <a:p>
            <a:endParaRPr lang="en-US"/>
          </a:p>
        </p:txBody>
      </p:sp>
      <p:sp>
        <p:nvSpPr>
          <p:cNvPr id="25607" name="Line 7"/>
          <p:cNvSpPr>
            <a:spLocks noChangeShapeType="1"/>
          </p:cNvSpPr>
          <p:nvPr/>
        </p:nvSpPr>
        <p:spPr bwMode="auto">
          <a:xfrm flipH="1">
            <a:off x="3756025" y="2965450"/>
            <a:ext cx="92075" cy="1588"/>
          </a:xfrm>
          <a:prstGeom prst="line">
            <a:avLst/>
          </a:prstGeom>
          <a:noFill/>
          <a:ln w="12700">
            <a:solidFill>
              <a:srgbClr val="000000"/>
            </a:solidFill>
            <a:round/>
            <a:headEnd/>
            <a:tailEnd/>
          </a:ln>
        </p:spPr>
        <p:txBody>
          <a:bodyPr/>
          <a:lstStyle/>
          <a:p>
            <a:endParaRPr lang="en-US"/>
          </a:p>
        </p:txBody>
      </p:sp>
      <p:sp>
        <p:nvSpPr>
          <p:cNvPr id="25608" name="Line 8"/>
          <p:cNvSpPr>
            <a:spLocks noChangeShapeType="1"/>
          </p:cNvSpPr>
          <p:nvPr/>
        </p:nvSpPr>
        <p:spPr bwMode="auto">
          <a:xfrm>
            <a:off x="3756025" y="2965450"/>
            <a:ext cx="1588" cy="306388"/>
          </a:xfrm>
          <a:prstGeom prst="line">
            <a:avLst/>
          </a:prstGeom>
          <a:noFill/>
          <a:ln w="12700">
            <a:solidFill>
              <a:srgbClr val="000000"/>
            </a:solidFill>
            <a:round/>
            <a:headEnd/>
            <a:tailEnd/>
          </a:ln>
        </p:spPr>
        <p:txBody>
          <a:bodyPr/>
          <a:lstStyle/>
          <a:p>
            <a:endParaRPr lang="en-US"/>
          </a:p>
        </p:txBody>
      </p:sp>
      <p:sp>
        <p:nvSpPr>
          <p:cNvPr id="25609" name="Oval 9"/>
          <p:cNvSpPr>
            <a:spLocks noChangeArrowheads="1"/>
          </p:cNvSpPr>
          <p:nvPr/>
        </p:nvSpPr>
        <p:spPr bwMode="auto">
          <a:xfrm>
            <a:off x="3627438" y="2784475"/>
            <a:ext cx="68262" cy="66675"/>
          </a:xfrm>
          <a:prstGeom prst="ellipse">
            <a:avLst/>
          </a:prstGeom>
          <a:solidFill>
            <a:schemeClr val="tx1"/>
          </a:solidFill>
          <a:ln w="12700">
            <a:solidFill>
              <a:srgbClr val="000000"/>
            </a:solidFill>
            <a:round/>
            <a:headEnd/>
            <a:tailEnd/>
          </a:ln>
        </p:spPr>
        <p:txBody>
          <a:bodyPr/>
          <a:lstStyle/>
          <a:p>
            <a:endParaRPr lang="en-US"/>
          </a:p>
        </p:txBody>
      </p:sp>
      <p:sp>
        <p:nvSpPr>
          <p:cNvPr id="25610" name="Line 10"/>
          <p:cNvSpPr>
            <a:spLocks noChangeShapeType="1"/>
          </p:cNvSpPr>
          <p:nvPr/>
        </p:nvSpPr>
        <p:spPr bwMode="auto">
          <a:xfrm flipH="1">
            <a:off x="3541713" y="2698750"/>
            <a:ext cx="169862" cy="65088"/>
          </a:xfrm>
          <a:prstGeom prst="line">
            <a:avLst/>
          </a:prstGeom>
          <a:noFill/>
          <a:ln w="12700">
            <a:solidFill>
              <a:srgbClr val="000000"/>
            </a:solidFill>
            <a:round/>
            <a:headEnd/>
            <a:tailEnd/>
          </a:ln>
        </p:spPr>
        <p:txBody>
          <a:bodyPr/>
          <a:lstStyle/>
          <a:p>
            <a:endParaRPr lang="en-US"/>
          </a:p>
        </p:txBody>
      </p:sp>
      <p:sp>
        <p:nvSpPr>
          <p:cNvPr id="25611" name="Arc 11"/>
          <p:cNvSpPr>
            <a:spLocks/>
          </p:cNvSpPr>
          <p:nvPr/>
        </p:nvSpPr>
        <p:spPr bwMode="auto">
          <a:xfrm>
            <a:off x="3467100" y="3179763"/>
            <a:ext cx="295275" cy="101600"/>
          </a:xfrm>
          <a:custGeom>
            <a:avLst/>
            <a:gdLst>
              <a:gd name="G0" fmla="+- 21600 0 0"/>
              <a:gd name="G1" fmla="+- 75 0 0"/>
              <a:gd name="G2" fmla="+- 21600 0 0"/>
              <a:gd name="T0" fmla="*/ 21499 w 21600"/>
              <a:gd name="T1" fmla="*/ 21675 h 21675"/>
              <a:gd name="T2" fmla="*/ 0 w 21600"/>
              <a:gd name="T3" fmla="*/ 0 h 21675"/>
              <a:gd name="T4" fmla="*/ 21600 w 21600"/>
              <a:gd name="T5" fmla="*/ 75 h 21675"/>
            </a:gdLst>
            <a:ahLst/>
            <a:cxnLst>
              <a:cxn ang="0">
                <a:pos x="T0" y="T1"/>
              </a:cxn>
              <a:cxn ang="0">
                <a:pos x="T2" y="T3"/>
              </a:cxn>
              <a:cxn ang="0">
                <a:pos x="T4" y="T5"/>
              </a:cxn>
            </a:cxnLst>
            <a:rect l="0" t="0" r="r" b="b"/>
            <a:pathLst>
              <a:path w="21600" h="21675" fill="none" extrusionOk="0">
                <a:moveTo>
                  <a:pt x="21499" y="21674"/>
                </a:moveTo>
                <a:cubicBezTo>
                  <a:pt x="9609" y="21619"/>
                  <a:pt x="0" y="11964"/>
                  <a:pt x="0" y="75"/>
                </a:cubicBezTo>
                <a:cubicBezTo>
                  <a:pt x="-1" y="50"/>
                  <a:pt x="0" y="25"/>
                  <a:pt x="0" y="0"/>
                </a:cubicBezTo>
              </a:path>
              <a:path w="21600" h="21675" stroke="0" extrusionOk="0">
                <a:moveTo>
                  <a:pt x="21499" y="21674"/>
                </a:moveTo>
                <a:cubicBezTo>
                  <a:pt x="9609" y="21619"/>
                  <a:pt x="0" y="11964"/>
                  <a:pt x="0" y="75"/>
                </a:cubicBezTo>
                <a:cubicBezTo>
                  <a:pt x="-1" y="50"/>
                  <a:pt x="0" y="25"/>
                  <a:pt x="0" y="0"/>
                </a:cubicBezTo>
                <a:lnTo>
                  <a:pt x="21600" y="75"/>
                </a:lnTo>
                <a:close/>
              </a:path>
            </a:pathLst>
          </a:custGeom>
          <a:noFill/>
          <a:ln w="12700">
            <a:solidFill>
              <a:srgbClr val="000000"/>
            </a:solidFill>
            <a:round/>
            <a:headEnd/>
            <a:tailEnd/>
          </a:ln>
        </p:spPr>
        <p:txBody>
          <a:bodyPr/>
          <a:lstStyle/>
          <a:p>
            <a:endParaRPr lang="en-US"/>
          </a:p>
        </p:txBody>
      </p:sp>
      <p:sp>
        <p:nvSpPr>
          <p:cNvPr id="25612" name="Line 12"/>
          <p:cNvSpPr>
            <a:spLocks noChangeShapeType="1"/>
          </p:cNvSpPr>
          <p:nvPr/>
        </p:nvSpPr>
        <p:spPr bwMode="auto">
          <a:xfrm flipH="1" flipV="1">
            <a:off x="3648075" y="3086100"/>
            <a:ext cx="107950" cy="12700"/>
          </a:xfrm>
          <a:prstGeom prst="line">
            <a:avLst/>
          </a:prstGeom>
          <a:noFill/>
          <a:ln w="12700">
            <a:solidFill>
              <a:srgbClr val="000000"/>
            </a:solidFill>
            <a:round/>
            <a:headEnd/>
            <a:tailEnd/>
          </a:ln>
        </p:spPr>
        <p:txBody>
          <a:bodyPr/>
          <a:lstStyle/>
          <a:p>
            <a:endParaRPr lang="en-US"/>
          </a:p>
        </p:txBody>
      </p:sp>
      <p:sp>
        <p:nvSpPr>
          <p:cNvPr id="25613" name="Line 13"/>
          <p:cNvSpPr>
            <a:spLocks noChangeShapeType="1"/>
          </p:cNvSpPr>
          <p:nvPr/>
        </p:nvSpPr>
        <p:spPr bwMode="auto">
          <a:xfrm flipH="1" flipV="1">
            <a:off x="3756025" y="2767013"/>
            <a:ext cx="92075" cy="196850"/>
          </a:xfrm>
          <a:prstGeom prst="line">
            <a:avLst/>
          </a:prstGeom>
          <a:noFill/>
          <a:ln w="12700">
            <a:solidFill>
              <a:srgbClr val="000000"/>
            </a:solidFill>
            <a:round/>
            <a:headEnd/>
            <a:tailEnd/>
          </a:ln>
        </p:spPr>
        <p:txBody>
          <a:bodyPr/>
          <a:lstStyle/>
          <a:p>
            <a:endParaRPr lang="en-US"/>
          </a:p>
        </p:txBody>
      </p:sp>
      <p:sp>
        <p:nvSpPr>
          <p:cNvPr id="25614" name="Arc 14"/>
          <p:cNvSpPr>
            <a:spLocks/>
          </p:cNvSpPr>
          <p:nvPr/>
        </p:nvSpPr>
        <p:spPr bwMode="auto">
          <a:xfrm>
            <a:off x="4056063" y="4213225"/>
            <a:ext cx="53975" cy="53975"/>
          </a:xfrm>
          <a:custGeom>
            <a:avLst/>
            <a:gdLst>
              <a:gd name="G0" fmla="+- 102 0 0"/>
              <a:gd name="G1" fmla="+- 21600 0 0"/>
              <a:gd name="G2" fmla="+- 21600 0 0"/>
              <a:gd name="T0" fmla="*/ 0 w 21702"/>
              <a:gd name="T1" fmla="*/ 0 h 21600"/>
              <a:gd name="T2" fmla="*/ 21702 w 21702"/>
              <a:gd name="T3" fmla="*/ 21496 h 21600"/>
              <a:gd name="T4" fmla="*/ 102 w 21702"/>
              <a:gd name="T5" fmla="*/ 21600 h 21600"/>
            </a:gdLst>
            <a:ahLst/>
            <a:cxnLst>
              <a:cxn ang="0">
                <a:pos x="T0" y="T1"/>
              </a:cxn>
              <a:cxn ang="0">
                <a:pos x="T2" y="T3"/>
              </a:cxn>
              <a:cxn ang="0">
                <a:pos x="T4" y="T5"/>
              </a:cxn>
            </a:cxnLst>
            <a:rect l="0" t="0" r="r" b="b"/>
            <a:pathLst>
              <a:path w="21702" h="21600" fill="none" extrusionOk="0">
                <a:moveTo>
                  <a:pt x="0" y="0"/>
                </a:moveTo>
                <a:cubicBezTo>
                  <a:pt x="34" y="0"/>
                  <a:pt x="68" y="-1"/>
                  <a:pt x="102" y="0"/>
                </a:cubicBezTo>
                <a:cubicBezTo>
                  <a:pt x="11990" y="0"/>
                  <a:pt x="21644" y="9607"/>
                  <a:pt x="21701" y="21496"/>
                </a:cubicBezTo>
              </a:path>
              <a:path w="21702" h="21600" stroke="0" extrusionOk="0">
                <a:moveTo>
                  <a:pt x="0" y="0"/>
                </a:moveTo>
                <a:cubicBezTo>
                  <a:pt x="34" y="0"/>
                  <a:pt x="68" y="-1"/>
                  <a:pt x="102" y="0"/>
                </a:cubicBezTo>
                <a:cubicBezTo>
                  <a:pt x="11990" y="0"/>
                  <a:pt x="21644" y="9607"/>
                  <a:pt x="21701" y="21496"/>
                </a:cubicBezTo>
                <a:lnTo>
                  <a:pt x="102" y="21600"/>
                </a:lnTo>
                <a:close/>
              </a:path>
            </a:pathLst>
          </a:custGeom>
          <a:noFill/>
          <a:ln w="12700">
            <a:solidFill>
              <a:srgbClr val="000000"/>
            </a:solidFill>
            <a:round/>
            <a:headEnd/>
            <a:tailEnd/>
          </a:ln>
        </p:spPr>
        <p:txBody>
          <a:bodyPr/>
          <a:lstStyle/>
          <a:p>
            <a:endParaRPr lang="en-US"/>
          </a:p>
        </p:txBody>
      </p:sp>
      <p:sp>
        <p:nvSpPr>
          <p:cNvPr id="25615" name="Arc 15"/>
          <p:cNvSpPr>
            <a:spLocks/>
          </p:cNvSpPr>
          <p:nvPr/>
        </p:nvSpPr>
        <p:spPr bwMode="auto">
          <a:xfrm>
            <a:off x="4056063" y="4267200"/>
            <a:ext cx="53975" cy="53975"/>
          </a:xfrm>
          <a:custGeom>
            <a:avLst/>
            <a:gdLst>
              <a:gd name="G0" fmla="+- 104 0 0"/>
              <a:gd name="G1" fmla="+- 104 0 0"/>
              <a:gd name="G2" fmla="+- 21600 0 0"/>
              <a:gd name="T0" fmla="*/ 21704 w 21704"/>
              <a:gd name="T1" fmla="*/ 0 h 21704"/>
              <a:gd name="T2" fmla="*/ 0 w 21704"/>
              <a:gd name="T3" fmla="*/ 21704 h 21704"/>
              <a:gd name="T4" fmla="*/ 104 w 21704"/>
              <a:gd name="T5" fmla="*/ 104 h 21704"/>
            </a:gdLst>
            <a:ahLst/>
            <a:cxnLst>
              <a:cxn ang="0">
                <a:pos x="T0" y="T1"/>
              </a:cxn>
              <a:cxn ang="0">
                <a:pos x="T2" y="T3"/>
              </a:cxn>
              <a:cxn ang="0">
                <a:pos x="T4" y="T5"/>
              </a:cxn>
            </a:cxnLst>
            <a:rect l="0" t="0" r="r" b="b"/>
            <a:pathLst>
              <a:path w="21704" h="21704" fill="none" extrusionOk="0">
                <a:moveTo>
                  <a:pt x="21703" y="0"/>
                </a:moveTo>
                <a:cubicBezTo>
                  <a:pt x="21703" y="34"/>
                  <a:pt x="21704" y="69"/>
                  <a:pt x="21704" y="104"/>
                </a:cubicBezTo>
                <a:cubicBezTo>
                  <a:pt x="21704" y="12033"/>
                  <a:pt x="12033" y="21704"/>
                  <a:pt x="104" y="21704"/>
                </a:cubicBezTo>
                <a:cubicBezTo>
                  <a:pt x="69" y="21704"/>
                  <a:pt x="34" y="21703"/>
                  <a:pt x="0" y="21703"/>
                </a:cubicBezTo>
              </a:path>
              <a:path w="21704" h="21704" stroke="0" extrusionOk="0">
                <a:moveTo>
                  <a:pt x="21703" y="0"/>
                </a:moveTo>
                <a:cubicBezTo>
                  <a:pt x="21703" y="34"/>
                  <a:pt x="21704" y="69"/>
                  <a:pt x="21704" y="104"/>
                </a:cubicBezTo>
                <a:cubicBezTo>
                  <a:pt x="21704" y="12033"/>
                  <a:pt x="12033" y="21704"/>
                  <a:pt x="104" y="21704"/>
                </a:cubicBezTo>
                <a:cubicBezTo>
                  <a:pt x="69" y="21704"/>
                  <a:pt x="34" y="21703"/>
                  <a:pt x="0" y="21703"/>
                </a:cubicBezTo>
                <a:lnTo>
                  <a:pt x="104" y="104"/>
                </a:lnTo>
                <a:close/>
              </a:path>
            </a:pathLst>
          </a:custGeom>
          <a:noFill/>
          <a:ln w="12700">
            <a:solidFill>
              <a:srgbClr val="000000"/>
            </a:solidFill>
            <a:round/>
            <a:headEnd/>
            <a:tailEnd/>
          </a:ln>
        </p:spPr>
        <p:txBody>
          <a:bodyPr/>
          <a:lstStyle/>
          <a:p>
            <a:endParaRPr lang="en-US"/>
          </a:p>
        </p:txBody>
      </p:sp>
      <p:sp>
        <p:nvSpPr>
          <p:cNvPr id="25616" name="Arc 16"/>
          <p:cNvSpPr>
            <a:spLocks/>
          </p:cNvSpPr>
          <p:nvPr/>
        </p:nvSpPr>
        <p:spPr bwMode="auto">
          <a:xfrm>
            <a:off x="3856038" y="4319588"/>
            <a:ext cx="53975" cy="47625"/>
          </a:xfrm>
          <a:custGeom>
            <a:avLst/>
            <a:gdLst>
              <a:gd name="G0" fmla="+- 129 0 0"/>
              <a:gd name="G1" fmla="+- 21600 0 0"/>
              <a:gd name="G2" fmla="+- 21600 0 0"/>
              <a:gd name="T0" fmla="*/ 0 w 21729"/>
              <a:gd name="T1" fmla="*/ 0 h 21600"/>
              <a:gd name="T2" fmla="*/ 21729 w 21729"/>
              <a:gd name="T3" fmla="*/ 21600 h 21600"/>
              <a:gd name="T4" fmla="*/ 129 w 21729"/>
              <a:gd name="T5" fmla="*/ 21600 h 21600"/>
            </a:gdLst>
            <a:ahLst/>
            <a:cxnLst>
              <a:cxn ang="0">
                <a:pos x="T0" y="T1"/>
              </a:cxn>
              <a:cxn ang="0">
                <a:pos x="T2" y="T3"/>
              </a:cxn>
              <a:cxn ang="0">
                <a:pos x="T4" y="T5"/>
              </a:cxn>
            </a:cxnLst>
            <a:rect l="0" t="0" r="r" b="b"/>
            <a:pathLst>
              <a:path w="21729" h="21600" fill="none" extrusionOk="0">
                <a:moveTo>
                  <a:pt x="0" y="0"/>
                </a:moveTo>
                <a:cubicBezTo>
                  <a:pt x="43" y="0"/>
                  <a:pt x="86" y="-1"/>
                  <a:pt x="129" y="0"/>
                </a:cubicBezTo>
                <a:cubicBezTo>
                  <a:pt x="12058" y="0"/>
                  <a:pt x="21729" y="9670"/>
                  <a:pt x="21729" y="21600"/>
                </a:cubicBezTo>
              </a:path>
              <a:path w="21729" h="21600" stroke="0" extrusionOk="0">
                <a:moveTo>
                  <a:pt x="0" y="0"/>
                </a:moveTo>
                <a:cubicBezTo>
                  <a:pt x="43" y="0"/>
                  <a:pt x="86" y="-1"/>
                  <a:pt x="129" y="0"/>
                </a:cubicBezTo>
                <a:cubicBezTo>
                  <a:pt x="12058" y="0"/>
                  <a:pt x="21729" y="9670"/>
                  <a:pt x="21729" y="21600"/>
                </a:cubicBezTo>
                <a:lnTo>
                  <a:pt x="129" y="21600"/>
                </a:lnTo>
                <a:close/>
              </a:path>
            </a:pathLst>
          </a:custGeom>
          <a:noFill/>
          <a:ln w="12700">
            <a:solidFill>
              <a:srgbClr val="000000"/>
            </a:solidFill>
            <a:round/>
            <a:headEnd/>
            <a:tailEnd/>
          </a:ln>
        </p:spPr>
        <p:txBody>
          <a:bodyPr/>
          <a:lstStyle/>
          <a:p>
            <a:endParaRPr lang="en-US"/>
          </a:p>
        </p:txBody>
      </p:sp>
      <p:sp>
        <p:nvSpPr>
          <p:cNvPr id="25617" name="Arc 17"/>
          <p:cNvSpPr>
            <a:spLocks/>
          </p:cNvSpPr>
          <p:nvPr/>
        </p:nvSpPr>
        <p:spPr bwMode="auto">
          <a:xfrm>
            <a:off x="3856038" y="4367213"/>
            <a:ext cx="53975" cy="47625"/>
          </a:xfrm>
          <a:custGeom>
            <a:avLst/>
            <a:gdLst>
              <a:gd name="G0" fmla="+- 129 0 0"/>
              <a:gd name="G1" fmla="+- 0 0 0"/>
              <a:gd name="G2" fmla="+- 21600 0 0"/>
              <a:gd name="T0" fmla="*/ 21729 w 21729"/>
              <a:gd name="T1" fmla="*/ 0 h 21600"/>
              <a:gd name="T2" fmla="*/ 0 w 21729"/>
              <a:gd name="T3" fmla="*/ 21600 h 21600"/>
              <a:gd name="T4" fmla="*/ 129 w 21729"/>
              <a:gd name="T5" fmla="*/ 0 h 21600"/>
            </a:gdLst>
            <a:ahLst/>
            <a:cxnLst>
              <a:cxn ang="0">
                <a:pos x="T0" y="T1"/>
              </a:cxn>
              <a:cxn ang="0">
                <a:pos x="T2" y="T3"/>
              </a:cxn>
              <a:cxn ang="0">
                <a:pos x="T4" y="T5"/>
              </a:cxn>
            </a:cxnLst>
            <a:rect l="0" t="0" r="r" b="b"/>
            <a:pathLst>
              <a:path w="21729" h="21600" fill="none" extrusionOk="0">
                <a:moveTo>
                  <a:pt x="21729" y="0"/>
                </a:moveTo>
                <a:cubicBezTo>
                  <a:pt x="21729" y="11929"/>
                  <a:pt x="12058" y="21600"/>
                  <a:pt x="129" y="21600"/>
                </a:cubicBezTo>
                <a:cubicBezTo>
                  <a:pt x="86" y="21600"/>
                  <a:pt x="43" y="21599"/>
                  <a:pt x="0" y="21599"/>
                </a:cubicBezTo>
              </a:path>
              <a:path w="21729" h="21600" stroke="0" extrusionOk="0">
                <a:moveTo>
                  <a:pt x="21729" y="0"/>
                </a:moveTo>
                <a:cubicBezTo>
                  <a:pt x="21729" y="11929"/>
                  <a:pt x="12058" y="21600"/>
                  <a:pt x="129" y="21600"/>
                </a:cubicBezTo>
                <a:cubicBezTo>
                  <a:pt x="86" y="21600"/>
                  <a:pt x="43" y="21599"/>
                  <a:pt x="0" y="21599"/>
                </a:cubicBezTo>
                <a:lnTo>
                  <a:pt x="129" y="0"/>
                </a:lnTo>
                <a:close/>
              </a:path>
            </a:pathLst>
          </a:custGeom>
          <a:noFill/>
          <a:ln w="12700">
            <a:solidFill>
              <a:srgbClr val="000000"/>
            </a:solidFill>
            <a:round/>
            <a:headEnd/>
            <a:tailEnd/>
          </a:ln>
        </p:spPr>
        <p:txBody>
          <a:bodyPr/>
          <a:lstStyle/>
          <a:p>
            <a:endParaRPr lang="en-US"/>
          </a:p>
        </p:txBody>
      </p:sp>
      <p:sp>
        <p:nvSpPr>
          <p:cNvPr id="25618" name="Arc 18"/>
          <p:cNvSpPr>
            <a:spLocks/>
          </p:cNvSpPr>
          <p:nvPr/>
        </p:nvSpPr>
        <p:spPr bwMode="auto">
          <a:xfrm>
            <a:off x="3802063" y="4413250"/>
            <a:ext cx="53975" cy="53975"/>
          </a:xfrm>
          <a:custGeom>
            <a:avLst/>
            <a:gdLst>
              <a:gd name="G0" fmla="+- 102 0 0"/>
              <a:gd name="G1" fmla="+- 21600 0 0"/>
              <a:gd name="G2" fmla="+- 21600 0 0"/>
              <a:gd name="T0" fmla="*/ 0 w 21702"/>
              <a:gd name="T1" fmla="*/ 0 h 21600"/>
              <a:gd name="T2" fmla="*/ 21702 w 21702"/>
              <a:gd name="T3" fmla="*/ 21496 h 21600"/>
              <a:gd name="T4" fmla="*/ 102 w 21702"/>
              <a:gd name="T5" fmla="*/ 21600 h 21600"/>
            </a:gdLst>
            <a:ahLst/>
            <a:cxnLst>
              <a:cxn ang="0">
                <a:pos x="T0" y="T1"/>
              </a:cxn>
              <a:cxn ang="0">
                <a:pos x="T2" y="T3"/>
              </a:cxn>
              <a:cxn ang="0">
                <a:pos x="T4" y="T5"/>
              </a:cxn>
            </a:cxnLst>
            <a:rect l="0" t="0" r="r" b="b"/>
            <a:pathLst>
              <a:path w="21702" h="21600" fill="none" extrusionOk="0">
                <a:moveTo>
                  <a:pt x="0" y="0"/>
                </a:moveTo>
                <a:cubicBezTo>
                  <a:pt x="34" y="0"/>
                  <a:pt x="68" y="-1"/>
                  <a:pt x="102" y="0"/>
                </a:cubicBezTo>
                <a:cubicBezTo>
                  <a:pt x="11990" y="0"/>
                  <a:pt x="21644" y="9607"/>
                  <a:pt x="21701" y="21496"/>
                </a:cubicBezTo>
              </a:path>
              <a:path w="21702" h="21600" stroke="0" extrusionOk="0">
                <a:moveTo>
                  <a:pt x="0" y="0"/>
                </a:moveTo>
                <a:cubicBezTo>
                  <a:pt x="34" y="0"/>
                  <a:pt x="68" y="-1"/>
                  <a:pt x="102" y="0"/>
                </a:cubicBezTo>
                <a:cubicBezTo>
                  <a:pt x="11990" y="0"/>
                  <a:pt x="21644" y="9607"/>
                  <a:pt x="21701" y="21496"/>
                </a:cubicBezTo>
                <a:lnTo>
                  <a:pt x="102" y="21600"/>
                </a:lnTo>
                <a:close/>
              </a:path>
            </a:pathLst>
          </a:custGeom>
          <a:noFill/>
          <a:ln w="12700">
            <a:solidFill>
              <a:srgbClr val="000000"/>
            </a:solidFill>
            <a:round/>
            <a:headEnd/>
            <a:tailEnd/>
          </a:ln>
        </p:spPr>
        <p:txBody>
          <a:bodyPr/>
          <a:lstStyle/>
          <a:p>
            <a:endParaRPr lang="en-US"/>
          </a:p>
        </p:txBody>
      </p:sp>
      <p:sp>
        <p:nvSpPr>
          <p:cNvPr id="25619" name="Arc 19"/>
          <p:cNvSpPr>
            <a:spLocks/>
          </p:cNvSpPr>
          <p:nvPr/>
        </p:nvSpPr>
        <p:spPr bwMode="auto">
          <a:xfrm>
            <a:off x="3802063" y="4467225"/>
            <a:ext cx="53975" cy="53975"/>
          </a:xfrm>
          <a:custGeom>
            <a:avLst/>
            <a:gdLst>
              <a:gd name="G0" fmla="+- 104 0 0"/>
              <a:gd name="G1" fmla="+- 104 0 0"/>
              <a:gd name="G2" fmla="+- 21600 0 0"/>
              <a:gd name="T0" fmla="*/ 21704 w 21704"/>
              <a:gd name="T1" fmla="*/ 0 h 21704"/>
              <a:gd name="T2" fmla="*/ 0 w 21704"/>
              <a:gd name="T3" fmla="*/ 21704 h 21704"/>
              <a:gd name="T4" fmla="*/ 104 w 21704"/>
              <a:gd name="T5" fmla="*/ 104 h 21704"/>
            </a:gdLst>
            <a:ahLst/>
            <a:cxnLst>
              <a:cxn ang="0">
                <a:pos x="T0" y="T1"/>
              </a:cxn>
              <a:cxn ang="0">
                <a:pos x="T2" y="T3"/>
              </a:cxn>
              <a:cxn ang="0">
                <a:pos x="T4" y="T5"/>
              </a:cxn>
            </a:cxnLst>
            <a:rect l="0" t="0" r="r" b="b"/>
            <a:pathLst>
              <a:path w="21704" h="21704" fill="none" extrusionOk="0">
                <a:moveTo>
                  <a:pt x="21703" y="0"/>
                </a:moveTo>
                <a:cubicBezTo>
                  <a:pt x="21703" y="34"/>
                  <a:pt x="21704" y="69"/>
                  <a:pt x="21704" y="104"/>
                </a:cubicBezTo>
                <a:cubicBezTo>
                  <a:pt x="21704" y="12033"/>
                  <a:pt x="12033" y="21704"/>
                  <a:pt x="104" y="21704"/>
                </a:cubicBezTo>
                <a:cubicBezTo>
                  <a:pt x="69" y="21704"/>
                  <a:pt x="34" y="21703"/>
                  <a:pt x="0" y="21703"/>
                </a:cubicBezTo>
              </a:path>
              <a:path w="21704" h="21704" stroke="0" extrusionOk="0">
                <a:moveTo>
                  <a:pt x="21703" y="0"/>
                </a:moveTo>
                <a:cubicBezTo>
                  <a:pt x="21703" y="34"/>
                  <a:pt x="21704" y="69"/>
                  <a:pt x="21704" y="104"/>
                </a:cubicBezTo>
                <a:cubicBezTo>
                  <a:pt x="21704" y="12033"/>
                  <a:pt x="12033" y="21704"/>
                  <a:pt x="104" y="21704"/>
                </a:cubicBezTo>
                <a:cubicBezTo>
                  <a:pt x="69" y="21704"/>
                  <a:pt x="34" y="21703"/>
                  <a:pt x="0" y="21703"/>
                </a:cubicBezTo>
                <a:lnTo>
                  <a:pt x="104" y="104"/>
                </a:lnTo>
                <a:close/>
              </a:path>
            </a:pathLst>
          </a:custGeom>
          <a:noFill/>
          <a:ln w="12700">
            <a:solidFill>
              <a:srgbClr val="000000"/>
            </a:solidFill>
            <a:round/>
            <a:headEnd/>
            <a:tailEnd/>
          </a:ln>
        </p:spPr>
        <p:txBody>
          <a:bodyPr/>
          <a:lstStyle/>
          <a:p>
            <a:endParaRPr lang="en-US"/>
          </a:p>
        </p:txBody>
      </p:sp>
      <p:sp>
        <p:nvSpPr>
          <p:cNvPr id="25620" name="Line 20"/>
          <p:cNvSpPr>
            <a:spLocks noChangeShapeType="1"/>
          </p:cNvSpPr>
          <p:nvPr/>
        </p:nvSpPr>
        <p:spPr bwMode="auto">
          <a:xfrm>
            <a:off x="3662363" y="4206875"/>
            <a:ext cx="387350" cy="1588"/>
          </a:xfrm>
          <a:prstGeom prst="line">
            <a:avLst/>
          </a:prstGeom>
          <a:noFill/>
          <a:ln w="12700">
            <a:solidFill>
              <a:srgbClr val="000000"/>
            </a:solidFill>
            <a:round/>
            <a:headEnd/>
            <a:tailEnd/>
          </a:ln>
        </p:spPr>
        <p:txBody>
          <a:bodyPr/>
          <a:lstStyle/>
          <a:p>
            <a:endParaRPr lang="en-US"/>
          </a:p>
        </p:txBody>
      </p:sp>
      <p:sp>
        <p:nvSpPr>
          <p:cNvPr id="25621" name="Line 21"/>
          <p:cNvSpPr>
            <a:spLocks noChangeShapeType="1"/>
          </p:cNvSpPr>
          <p:nvPr/>
        </p:nvSpPr>
        <p:spPr bwMode="auto">
          <a:xfrm flipH="1">
            <a:off x="3756025" y="4313238"/>
            <a:ext cx="293688" cy="1587"/>
          </a:xfrm>
          <a:prstGeom prst="line">
            <a:avLst/>
          </a:prstGeom>
          <a:noFill/>
          <a:ln w="12700">
            <a:solidFill>
              <a:srgbClr val="000000"/>
            </a:solidFill>
            <a:round/>
            <a:headEnd/>
            <a:tailEnd/>
          </a:ln>
        </p:spPr>
        <p:txBody>
          <a:bodyPr/>
          <a:lstStyle/>
          <a:p>
            <a:endParaRPr lang="en-US"/>
          </a:p>
        </p:txBody>
      </p:sp>
      <p:sp>
        <p:nvSpPr>
          <p:cNvPr id="25622" name="Line 22"/>
          <p:cNvSpPr>
            <a:spLocks noChangeShapeType="1"/>
          </p:cNvSpPr>
          <p:nvPr/>
        </p:nvSpPr>
        <p:spPr bwMode="auto">
          <a:xfrm flipH="1">
            <a:off x="3756025" y="4406900"/>
            <a:ext cx="92075" cy="1588"/>
          </a:xfrm>
          <a:prstGeom prst="line">
            <a:avLst/>
          </a:prstGeom>
          <a:noFill/>
          <a:ln w="12700">
            <a:solidFill>
              <a:srgbClr val="000000"/>
            </a:solidFill>
            <a:round/>
            <a:headEnd/>
            <a:tailEnd/>
          </a:ln>
        </p:spPr>
        <p:txBody>
          <a:bodyPr/>
          <a:lstStyle/>
          <a:p>
            <a:endParaRPr lang="en-US"/>
          </a:p>
        </p:txBody>
      </p:sp>
      <p:sp>
        <p:nvSpPr>
          <p:cNvPr id="25623" name="Line 23"/>
          <p:cNvSpPr>
            <a:spLocks noChangeShapeType="1"/>
          </p:cNvSpPr>
          <p:nvPr/>
        </p:nvSpPr>
        <p:spPr bwMode="auto">
          <a:xfrm flipH="1">
            <a:off x="3756025" y="4514850"/>
            <a:ext cx="39688" cy="1588"/>
          </a:xfrm>
          <a:prstGeom prst="line">
            <a:avLst/>
          </a:prstGeom>
          <a:noFill/>
          <a:ln w="12700">
            <a:solidFill>
              <a:srgbClr val="000000"/>
            </a:solidFill>
            <a:round/>
            <a:headEnd/>
            <a:tailEnd/>
          </a:ln>
        </p:spPr>
        <p:txBody>
          <a:bodyPr/>
          <a:lstStyle/>
          <a:p>
            <a:endParaRPr lang="en-US"/>
          </a:p>
        </p:txBody>
      </p:sp>
      <p:sp>
        <p:nvSpPr>
          <p:cNvPr id="25624" name="Arc 24"/>
          <p:cNvSpPr>
            <a:spLocks/>
          </p:cNvSpPr>
          <p:nvPr/>
        </p:nvSpPr>
        <p:spPr bwMode="auto">
          <a:xfrm>
            <a:off x="3756025" y="4521200"/>
            <a:ext cx="47625" cy="47625"/>
          </a:xfrm>
          <a:custGeom>
            <a:avLst/>
            <a:gdLst>
              <a:gd name="G0" fmla="+- 0 0 0"/>
              <a:gd name="G1" fmla="+- 21600 0 0"/>
              <a:gd name="G2" fmla="+- 21600 0 0"/>
              <a:gd name="T0" fmla="*/ 0 w 21600"/>
              <a:gd name="T1" fmla="*/ 0 h 21600"/>
              <a:gd name="T2" fmla="*/ 21600 w 21600"/>
              <a:gd name="T3" fmla="*/ 21574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19" y="0"/>
                  <a:pt x="21585" y="9654"/>
                  <a:pt x="21599" y="21574"/>
                </a:cubicBezTo>
              </a:path>
              <a:path w="21600" h="21600" stroke="0" extrusionOk="0">
                <a:moveTo>
                  <a:pt x="-1" y="0"/>
                </a:moveTo>
                <a:cubicBezTo>
                  <a:pt x="11919" y="0"/>
                  <a:pt x="21585" y="9654"/>
                  <a:pt x="21599" y="21574"/>
                </a:cubicBezTo>
                <a:lnTo>
                  <a:pt x="0" y="21600"/>
                </a:lnTo>
                <a:close/>
              </a:path>
            </a:pathLst>
          </a:custGeom>
          <a:noFill/>
          <a:ln w="12700">
            <a:solidFill>
              <a:srgbClr val="000000"/>
            </a:solidFill>
            <a:round/>
            <a:headEnd/>
            <a:tailEnd/>
          </a:ln>
        </p:spPr>
        <p:txBody>
          <a:bodyPr/>
          <a:lstStyle/>
          <a:p>
            <a:endParaRPr lang="en-US"/>
          </a:p>
        </p:txBody>
      </p:sp>
      <p:sp>
        <p:nvSpPr>
          <p:cNvPr id="25625" name="Arc 25"/>
          <p:cNvSpPr>
            <a:spLocks/>
          </p:cNvSpPr>
          <p:nvPr/>
        </p:nvSpPr>
        <p:spPr bwMode="auto">
          <a:xfrm>
            <a:off x="3756025" y="4568825"/>
            <a:ext cx="47625" cy="47625"/>
          </a:xfrm>
          <a:custGeom>
            <a:avLst/>
            <a:gdLst>
              <a:gd name="G0" fmla="+- 0 0 0"/>
              <a:gd name="G1" fmla="+- 26 0 0"/>
              <a:gd name="G2" fmla="+- 21600 0 0"/>
              <a:gd name="T0" fmla="*/ 21600 w 21600"/>
              <a:gd name="T1" fmla="*/ 0 h 21626"/>
              <a:gd name="T2" fmla="*/ 0 w 21600"/>
              <a:gd name="T3" fmla="*/ 21626 h 21626"/>
              <a:gd name="T4" fmla="*/ 0 w 21600"/>
              <a:gd name="T5" fmla="*/ 26 h 21626"/>
            </a:gdLst>
            <a:ahLst/>
            <a:cxnLst>
              <a:cxn ang="0">
                <a:pos x="T0" y="T1"/>
              </a:cxn>
              <a:cxn ang="0">
                <a:pos x="T2" y="T3"/>
              </a:cxn>
              <a:cxn ang="0">
                <a:pos x="T4" y="T5"/>
              </a:cxn>
            </a:cxnLst>
            <a:rect l="0" t="0" r="r" b="b"/>
            <a:pathLst>
              <a:path w="21600" h="21626" fill="none" extrusionOk="0">
                <a:moveTo>
                  <a:pt x="21599" y="0"/>
                </a:moveTo>
                <a:cubicBezTo>
                  <a:pt x="21599" y="8"/>
                  <a:pt x="21600" y="17"/>
                  <a:pt x="21600" y="26"/>
                </a:cubicBezTo>
                <a:cubicBezTo>
                  <a:pt x="21600" y="11955"/>
                  <a:pt x="11929" y="21625"/>
                  <a:pt x="0" y="21626"/>
                </a:cubicBezTo>
              </a:path>
              <a:path w="21600" h="21626" stroke="0" extrusionOk="0">
                <a:moveTo>
                  <a:pt x="21599" y="0"/>
                </a:moveTo>
                <a:cubicBezTo>
                  <a:pt x="21599" y="8"/>
                  <a:pt x="21600" y="17"/>
                  <a:pt x="21600" y="26"/>
                </a:cubicBezTo>
                <a:cubicBezTo>
                  <a:pt x="21600" y="11955"/>
                  <a:pt x="11929" y="21625"/>
                  <a:pt x="0" y="21626"/>
                </a:cubicBezTo>
                <a:lnTo>
                  <a:pt x="0" y="26"/>
                </a:lnTo>
                <a:close/>
              </a:path>
            </a:pathLst>
          </a:custGeom>
          <a:noFill/>
          <a:ln w="12700">
            <a:solidFill>
              <a:srgbClr val="000000"/>
            </a:solidFill>
            <a:round/>
            <a:headEnd/>
            <a:tailEnd/>
          </a:ln>
        </p:spPr>
        <p:txBody>
          <a:bodyPr/>
          <a:lstStyle/>
          <a:p>
            <a:endParaRPr lang="en-US"/>
          </a:p>
        </p:txBody>
      </p:sp>
      <p:sp>
        <p:nvSpPr>
          <p:cNvPr id="25626" name="Line 26"/>
          <p:cNvSpPr>
            <a:spLocks noChangeShapeType="1"/>
          </p:cNvSpPr>
          <p:nvPr/>
        </p:nvSpPr>
        <p:spPr bwMode="auto">
          <a:xfrm flipH="1">
            <a:off x="3702050" y="4514850"/>
            <a:ext cx="93663" cy="1588"/>
          </a:xfrm>
          <a:prstGeom prst="line">
            <a:avLst/>
          </a:prstGeom>
          <a:noFill/>
          <a:ln w="12700">
            <a:solidFill>
              <a:srgbClr val="000000"/>
            </a:solidFill>
            <a:round/>
            <a:headEnd/>
            <a:tailEnd/>
          </a:ln>
        </p:spPr>
        <p:txBody>
          <a:bodyPr/>
          <a:lstStyle/>
          <a:p>
            <a:endParaRPr lang="en-US"/>
          </a:p>
        </p:txBody>
      </p:sp>
      <p:sp>
        <p:nvSpPr>
          <p:cNvPr id="25627" name="Line 27"/>
          <p:cNvSpPr>
            <a:spLocks noChangeShapeType="1"/>
          </p:cNvSpPr>
          <p:nvPr/>
        </p:nvSpPr>
        <p:spPr bwMode="auto">
          <a:xfrm flipH="1">
            <a:off x="3595688" y="4608513"/>
            <a:ext cx="160337" cy="1587"/>
          </a:xfrm>
          <a:prstGeom prst="line">
            <a:avLst/>
          </a:prstGeom>
          <a:noFill/>
          <a:ln w="12700">
            <a:solidFill>
              <a:srgbClr val="000000"/>
            </a:solidFill>
            <a:round/>
            <a:headEnd/>
            <a:tailEnd/>
          </a:ln>
        </p:spPr>
        <p:txBody>
          <a:bodyPr/>
          <a:lstStyle/>
          <a:p>
            <a:endParaRPr lang="en-US"/>
          </a:p>
        </p:txBody>
      </p:sp>
      <p:sp>
        <p:nvSpPr>
          <p:cNvPr id="25628" name="Line 28"/>
          <p:cNvSpPr>
            <a:spLocks noChangeShapeType="1"/>
          </p:cNvSpPr>
          <p:nvPr/>
        </p:nvSpPr>
        <p:spPr bwMode="auto">
          <a:xfrm flipV="1">
            <a:off x="4503738" y="2363788"/>
            <a:ext cx="293687" cy="293687"/>
          </a:xfrm>
          <a:prstGeom prst="line">
            <a:avLst/>
          </a:prstGeom>
          <a:noFill/>
          <a:ln w="12700">
            <a:solidFill>
              <a:srgbClr val="000000"/>
            </a:solidFill>
            <a:round/>
            <a:headEnd/>
            <a:tailEnd/>
          </a:ln>
        </p:spPr>
        <p:txBody>
          <a:bodyPr/>
          <a:lstStyle/>
          <a:p>
            <a:endParaRPr lang="en-US"/>
          </a:p>
        </p:txBody>
      </p:sp>
      <p:sp>
        <p:nvSpPr>
          <p:cNvPr id="25629" name="Line 29"/>
          <p:cNvSpPr>
            <a:spLocks noChangeShapeType="1"/>
          </p:cNvSpPr>
          <p:nvPr/>
        </p:nvSpPr>
        <p:spPr bwMode="auto">
          <a:xfrm>
            <a:off x="4503738" y="2657475"/>
            <a:ext cx="1587" cy="401638"/>
          </a:xfrm>
          <a:prstGeom prst="line">
            <a:avLst/>
          </a:prstGeom>
          <a:noFill/>
          <a:ln w="12700">
            <a:solidFill>
              <a:srgbClr val="000000"/>
            </a:solidFill>
            <a:round/>
            <a:headEnd/>
            <a:tailEnd/>
          </a:ln>
        </p:spPr>
        <p:txBody>
          <a:bodyPr/>
          <a:lstStyle/>
          <a:p>
            <a:endParaRPr lang="en-US"/>
          </a:p>
        </p:txBody>
      </p:sp>
      <p:sp>
        <p:nvSpPr>
          <p:cNvPr id="25630" name="Line 30"/>
          <p:cNvSpPr>
            <a:spLocks noChangeShapeType="1"/>
          </p:cNvSpPr>
          <p:nvPr/>
        </p:nvSpPr>
        <p:spPr bwMode="auto">
          <a:xfrm>
            <a:off x="4503738" y="3059113"/>
            <a:ext cx="293687" cy="293687"/>
          </a:xfrm>
          <a:prstGeom prst="line">
            <a:avLst/>
          </a:prstGeom>
          <a:noFill/>
          <a:ln w="12700">
            <a:solidFill>
              <a:srgbClr val="000000"/>
            </a:solidFill>
            <a:round/>
            <a:headEnd/>
            <a:tailEnd/>
          </a:ln>
        </p:spPr>
        <p:txBody>
          <a:bodyPr/>
          <a:lstStyle/>
          <a:p>
            <a:endParaRPr lang="en-US"/>
          </a:p>
        </p:txBody>
      </p:sp>
      <p:sp>
        <p:nvSpPr>
          <p:cNvPr id="25631" name="Line 31"/>
          <p:cNvSpPr>
            <a:spLocks noChangeShapeType="1"/>
          </p:cNvSpPr>
          <p:nvPr/>
        </p:nvSpPr>
        <p:spPr bwMode="auto">
          <a:xfrm flipV="1">
            <a:off x="4797425" y="2363788"/>
            <a:ext cx="1588" cy="989012"/>
          </a:xfrm>
          <a:prstGeom prst="line">
            <a:avLst/>
          </a:prstGeom>
          <a:noFill/>
          <a:ln w="12700">
            <a:solidFill>
              <a:srgbClr val="000000"/>
            </a:solidFill>
            <a:round/>
            <a:headEnd/>
            <a:tailEnd/>
          </a:ln>
        </p:spPr>
        <p:txBody>
          <a:bodyPr/>
          <a:lstStyle/>
          <a:p>
            <a:endParaRPr lang="en-US"/>
          </a:p>
        </p:txBody>
      </p:sp>
      <p:sp>
        <p:nvSpPr>
          <p:cNvPr id="25632" name="Line 32"/>
          <p:cNvSpPr>
            <a:spLocks noChangeShapeType="1"/>
          </p:cNvSpPr>
          <p:nvPr/>
        </p:nvSpPr>
        <p:spPr bwMode="auto">
          <a:xfrm>
            <a:off x="4797425" y="3352800"/>
            <a:ext cx="93663" cy="1588"/>
          </a:xfrm>
          <a:prstGeom prst="line">
            <a:avLst/>
          </a:prstGeom>
          <a:noFill/>
          <a:ln w="12700">
            <a:solidFill>
              <a:srgbClr val="000000"/>
            </a:solidFill>
            <a:round/>
            <a:headEnd/>
            <a:tailEnd/>
          </a:ln>
        </p:spPr>
        <p:txBody>
          <a:bodyPr/>
          <a:lstStyle/>
          <a:p>
            <a:endParaRPr lang="en-US"/>
          </a:p>
        </p:txBody>
      </p:sp>
      <p:sp>
        <p:nvSpPr>
          <p:cNvPr id="25633" name="Line 33"/>
          <p:cNvSpPr>
            <a:spLocks noChangeShapeType="1"/>
          </p:cNvSpPr>
          <p:nvPr/>
        </p:nvSpPr>
        <p:spPr bwMode="auto">
          <a:xfrm flipV="1">
            <a:off x="4891088" y="2363788"/>
            <a:ext cx="1587" cy="989012"/>
          </a:xfrm>
          <a:prstGeom prst="line">
            <a:avLst/>
          </a:prstGeom>
          <a:noFill/>
          <a:ln w="12700">
            <a:solidFill>
              <a:srgbClr val="000000"/>
            </a:solidFill>
            <a:round/>
            <a:headEnd/>
            <a:tailEnd/>
          </a:ln>
        </p:spPr>
        <p:txBody>
          <a:bodyPr/>
          <a:lstStyle/>
          <a:p>
            <a:endParaRPr lang="en-US"/>
          </a:p>
        </p:txBody>
      </p:sp>
      <p:sp>
        <p:nvSpPr>
          <p:cNvPr id="25634" name="Freeform 34"/>
          <p:cNvSpPr>
            <a:spLocks/>
          </p:cNvSpPr>
          <p:nvPr/>
        </p:nvSpPr>
        <p:spPr bwMode="auto">
          <a:xfrm>
            <a:off x="4543425" y="2551113"/>
            <a:ext cx="93663" cy="601662"/>
          </a:xfrm>
          <a:custGeom>
            <a:avLst/>
            <a:gdLst/>
            <a:ahLst/>
            <a:cxnLst>
              <a:cxn ang="0">
                <a:pos x="0" y="59"/>
              </a:cxn>
              <a:cxn ang="0">
                <a:pos x="0" y="311"/>
              </a:cxn>
              <a:cxn ang="0">
                <a:pos x="59" y="379"/>
              </a:cxn>
              <a:cxn ang="0">
                <a:pos x="59" y="0"/>
              </a:cxn>
              <a:cxn ang="0">
                <a:pos x="0" y="59"/>
              </a:cxn>
            </a:cxnLst>
            <a:rect l="0" t="0" r="r" b="b"/>
            <a:pathLst>
              <a:path w="59" h="379">
                <a:moveTo>
                  <a:pt x="0" y="59"/>
                </a:moveTo>
                <a:lnTo>
                  <a:pt x="0" y="311"/>
                </a:lnTo>
                <a:lnTo>
                  <a:pt x="59" y="379"/>
                </a:lnTo>
                <a:lnTo>
                  <a:pt x="59" y="0"/>
                </a:lnTo>
                <a:lnTo>
                  <a:pt x="0" y="59"/>
                </a:lnTo>
                <a:close/>
              </a:path>
            </a:pathLst>
          </a:custGeom>
          <a:solidFill>
            <a:srgbClr val="FFFFFF"/>
          </a:solidFill>
          <a:ln w="12700">
            <a:solidFill>
              <a:srgbClr val="000000"/>
            </a:solidFill>
            <a:prstDash val="solid"/>
            <a:round/>
            <a:headEnd/>
            <a:tailEnd/>
          </a:ln>
        </p:spPr>
        <p:txBody>
          <a:bodyPr/>
          <a:lstStyle/>
          <a:p>
            <a:endParaRPr lang="en-US"/>
          </a:p>
        </p:txBody>
      </p:sp>
      <p:sp>
        <p:nvSpPr>
          <p:cNvPr id="25635" name="Freeform 35"/>
          <p:cNvSpPr>
            <a:spLocks/>
          </p:cNvSpPr>
          <p:nvPr/>
        </p:nvSpPr>
        <p:spPr bwMode="auto">
          <a:xfrm>
            <a:off x="4637088" y="2644775"/>
            <a:ext cx="106362" cy="600075"/>
          </a:xfrm>
          <a:custGeom>
            <a:avLst/>
            <a:gdLst/>
            <a:ahLst/>
            <a:cxnLst>
              <a:cxn ang="0">
                <a:pos x="0" y="67"/>
              </a:cxn>
              <a:cxn ang="0">
                <a:pos x="0" y="320"/>
              </a:cxn>
              <a:cxn ang="0">
                <a:pos x="67" y="378"/>
              </a:cxn>
              <a:cxn ang="0">
                <a:pos x="67" y="0"/>
              </a:cxn>
              <a:cxn ang="0">
                <a:pos x="0" y="67"/>
              </a:cxn>
            </a:cxnLst>
            <a:rect l="0" t="0" r="r" b="b"/>
            <a:pathLst>
              <a:path w="67" h="378">
                <a:moveTo>
                  <a:pt x="0" y="67"/>
                </a:moveTo>
                <a:lnTo>
                  <a:pt x="0" y="320"/>
                </a:lnTo>
                <a:lnTo>
                  <a:pt x="67" y="378"/>
                </a:lnTo>
                <a:lnTo>
                  <a:pt x="67" y="0"/>
                </a:lnTo>
                <a:lnTo>
                  <a:pt x="0" y="67"/>
                </a:lnTo>
                <a:close/>
              </a:path>
            </a:pathLst>
          </a:custGeom>
          <a:solidFill>
            <a:srgbClr val="FFFFFF"/>
          </a:solidFill>
          <a:ln w="12700">
            <a:solidFill>
              <a:srgbClr val="000000"/>
            </a:solidFill>
            <a:prstDash val="solid"/>
            <a:round/>
            <a:headEnd/>
            <a:tailEnd/>
          </a:ln>
        </p:spPr>
        <p:txBody>
          <a:bodyPr/>
          <a:lstStyle/>
          <a:p>
            <a:endParaRPr lang="en-US"/>
          </a:p>
        </p:txBody>
      </p:sp>
      <p:sp>
        <p:nvSpPr>
          <p:cNvPr id="25636" name="Freeform 36"/>
          <p:cNvSpPr>
            <a:spLocks/>
          </p:cNvSpPr>
          <p:nvPr/>
        </p:nvSpPr>
        <p:spPr bwMode="auto">
          <a:xfrm>
            <a:off x="4637088" y="2444750"/>
            <a:ext cx="106362" cy="306388"/>
          </a:xfrm>
          <a:custGeom>
            <a:avLst/>
            <a:gdLst/>
            <a:ahLst/>
            <a:cxnLst>
              <a:cxn ang="0">
                <a:pos x="0" y="67"/>
              </a:cxn>
              <a:cxn ang="0">
                <a:pos x="67" y="0"/>
              </a:cxn>
              <a:cxn ang="0">
                <a:pos x="67" y="193"/>
              </a:cxn>
              <a:cxn ang="0">
                <a:pos x="0" y="193"/>
              </a:cxn>
              <a:cxn ang="0">
                <a:pos x="0" y="67"/>
              </a:cxn>
            </a:cxnLst>
            <a:rect l="0" t="0" r="r" b="b"/>
            <a:pathLst>
              <a:path w="67" h="193">
                <a:moveTo>
                  <a:pt x="0" y="67"/>
                </a:moveTo>
                <a:lnTo>
                  <a:pt x="67" y="0"/>
                </a:lnTo>
                <a:lnTo>
                  <a:pt x="67" y="193"/>
                </a:lnTo>
                <a:lnTo>
                  <a:pt x="0" y="193"/>
                </a:lnTo>
                <a:lnTo>
                  <a:pt x="0" y="67"/>
                </a:lnTo>
                <a:close/>
              </a:path>
            </a:pathLst>
          </a:custGeom>
          <a:solidFill>
            <a:schemeClr val="bg2"/>
          </a:solidFill>
          <a:ln w="12700">
            <a:solidFill>
              <a:srgbClr val="000000"/>
            </a:solidFill>
            <a:prstDash val="solid"/>
            <a:round/>
            <a:headEnd/>
            <a:tailEnd/>
          </a:ln>
        </p:spPr>
        <p:txBody>
          <a:bodyPr/>
          <a:lstStyle/>
          <a:p>
            <a:endParaRPr lang="en-US"/>
          </a:p>
        </p:txBody>
      </p:sp>
      <p:sp>
        <p:nvSpPr>
          <p:cNvPr id="25637" name="Freeform 37"/>
          <p:cNvSpPr>
            <a:spLocks/>
          </p:cNvSpPr>
          <p:nvPr/>
        </p:nvSpPr>
        <p:spPr bwMode="auto">
          <a:xfrm>
            <a:off x="4597400" y="2551113"/>
            <a:ext cx="106363" cy="601662"/>
          </a:xfrm>
          <a:custGeom>
            <a:avLst/>
            <a:gdLst/>
            <a:ahLst/>
            <a:cxnLst>
              <a:cxn ang="0">
                <a:pos x="0" y="59"/>
              </a:cxn>
              <a:cxn ang="0">
                <a:pos x="0" y="311"/>
              </a:cxn>
              <a:cxn ang="0">
                <a:pos x="67" y="379"/>
              </a:cxn>
              <a:cxn ang="0">
                <a:pos x="67" y="0"/>
              </a:cxn>
              <a:cxn ang="0">
                <a:pos x="0" y="59"/>
              </a:cxn>
            </a:cxnLst>
            <a:rect l="0" t="0" r="r" b="b"/>
            <a:pathLst>
              <a:path w="67" h="379">
                <a:moveTo>
                  <a:pt x="0" y="59"/>
                </a:moveTo>
                <a:lnTo>
                  <a:pt x="0" y="311"/>
                </a:lnTo>
                <a:lnTo>
                  <a:pt x="67" y="379"/>
                </a:lnTo>
                <a:lnTo>
                  <a:pt x="67" y="0"/>
                </a:lnTo>
                <a:lnTo>
                  <a:pt x="0" y="59"/>
                </a:lnTo>
                <a:close/>
              </a:path>
            </a:pathLst>
          </a:custGeom>
          <a:solidFill>
            <a:srgbClr val="FFFFFF"/>
          </a:solidFill>
          <a:ln w="12700">
            <a:solidFill>
              <a:srgbClr val="000000"/>
            </a:solidFill>
            <a:prstDash val="solid"/>
            <a:round/>
            <a:headEnd/>
            <a:tailEnd/>
          </a:ln>
        </p:spPr>
        <p:txBody>
          <a:bodyPr/>
          <a:lstStyle/>
          <a:p>
            <a:endParaRPr lang="en-US"/>
          </a:p>
        </p:txBody>
      </p:sp>
      <p:sp>
        <p:nvSpPr>
          <p:cNvPr id="25638" name="Line 38"/>
          <p:cNvSpPr>
            <a:spLocks noChangeShapeType="1"/>
          </p:cNvSpPr>
          <p:nvPr/>
        </p:nvSpPr>
        <p:spPr bwMode="auto">
          <a:xfrm>
            <a:off x="4676775" y="4060825"/>
            <a:ext cx="38100" cy="52388"/>
          </a:xfrm>
          <a:prstGeom prst="line">
            <a:avLst/>
          </a:prstGeom>
          <a:noFill/>
          <a:ln w="12700">
            <a:solidFill>
              <a:srgbClr val="000000"/>
            </a:solidFill>
            <a:round/>
            <a:headEnd/>
            <a:tailEnd/>
          </a:ln>
        </p:spPr>
        <p:txBody>
          <a:bodyPr/>
          <a:lstStyle/>
          <a:p>
            <a:endParaRPr lang="en-US"/>
          </a:p>
        </p:txBody>
      </p:sp>
      <p:sp>
        <p:nvSpPr>
          <p:cNvPr id="25639" name="Line 39"/>
          <p:cNvSpPr>
            <a:spLocks noChangeShapeType="1"/>
          </p:cNvSpPr>
          <p:nvPr/>
        </p:nvSpPr>
        <p:spPr bwMode="auto">
          <a:xfrm>
            <a:off x="4624388" y="4113213"/>
            <a:ext cx="52387" cy="38100"/>
          </a:xfrm>
          <a:prstGeom prst="line">
            <a:avLst/>
          </a:prstGeom>
          <a:noFill/>
          <a:ln w="12700">
            <a:solidFill>
              <a:srgbClr val="000000"/>
            </a:solidFill>
            <a:round/>
            <a:headEnd/>
            <a:tailEnd/>
          </a:ln>
        </p:spPr>
        <p:txBody>
          <a:bodyPr/>
          <a:lstStyle/>
          <a:p>
            <a:endParaRPr lang="en-US"/>
          </a:p>
        </p:txBody>
      </p:sp>
      <p:sp>
        <p:nvSpPr>
          <p:cNvPr id="25640" name="Line 40"/>
          <p:cNvSpPr>
            <a:spLocks noChangeShapeType="1"/>
          </p:cNvSpPr>
          <p:nvPr/>
        </p:nvSpPr>
        <p:spPr bwMode="auto">
          <a:xfrm flipH="1">
            <a:off x="4624388" y="4060825"/>
            <a:ext cx="52387" cy="52388"/>
          </a:xfrm>
          <a:prstGeom prst="line">
            <a:avLst/>
          </a:prstGeom>
          <a:noFill/>
          <a:ln w="12700">
            <a:solidFill>
              <a:srgbClr val="000000"/>
            </a:solidFill>
            <a:round/>
            <a:headEnd/>
            <a:tailEnd/>
          </a:ln>
        </p:spPr>
        <p:txBody>
          <a:bodyPr/>
          <a:lstStyle/>
          <a:p>
            <a:endParaRPr lang="en-US"/>
          </a:p>
        </p:txBody>
      </p:sp>
      <p:sp>
        <p:nvSpPr>
          <p:cNvPr id="25641" name="Line 41"/>
          <p:cNvSpPr>
            <a:spLocks noChangeShapeType="1"/>
          </p:cNvSpPr>
          <p:nvPr/>
        </p:nvSpPr>
        <p:spPr bwMode="auto">
          <a:xfrm flipH="1">
            <a:off x="4678363" y="4113213"/>
            <a:ext cx="39687" cy="39687"/>
          </a:xfrm>
          <a:prstGeom prst="line">
            <a:avLst/>
          </a:prstGeom>
          <a:noFill/>
          <a:ln w="12700">
            <a:solidFill>
              <a:srgbClr val="000000"/>
            </a:solidFill>
            <a:round/>
            <a:headEnd/>
            <a:tailEnd/>
          </a:ln>
        </p:spPr>
        <p:txBody>
          <a:bodyPr/>
          <a:lstStyle/>
          <a:p>
            <a:endParaRPr lang="en-US"/>
          </a:p>
        </p:txBody>
      </p:sp>
      <p:sp>
        <p:nvSpPr>
          <p:cNvPr id="25642" name="Line 42"/>
          <p:cNvSpPr>
            <a:spLocks noChangeShapeType="1"/>
          </p:cNvSpPr>
          <p:nvPr/>
        </p:nvSpPr>
        <p:spPr bwMode="auto">
          <a:xfrm>
            <a:off x="4770438" y="4113213"/>
            <a:ext cx="1587" cy="39687"/>
          </a:xfrm>
          <a:prstGeom prst="line">
            <a:avLst/>
          </a:prstGeom>
          <a:noFill/>
          <a:ln w="12700">
            <a:solidFill>
              <a:srgbClr val="000000"/>
            </a:solidFill>
            <a:round/>
            <a:headEnd/>
            <a:tailEnd/>
          </a:ln>
        </p:spPr>
        <p:txBody>
          <a:bodyPr/>
          <a:lstStyle/>
          <a:p>
            <a:endParaRPr lang="en-US"/>
          </a:p>
        </p:txBody>
      </p:sp>
      <p:sp>
        <p:nvSpPr>
          <p:cNvPr id="25643" name="Line 43"/>
          <p:cNvSpPr>
            <a:spLocks noChangeShapeType="1"/>
          </p:cNvSpPr>
          <p:nvPr/>
        </p:nvSpPr>
        <p:spPr bwMode="auto">
          <a:xfrm flipH="1">
            <a:off x="4570413" y="4154488"/>
            <a:ext cx="200025" cy="200025"/>
          </a:xfrm>
          <a:prstGeom prst="line">
            <a:avLst/>
          </a:prstGeom>
          <a:noFill/>
          <a:ln w="12700">
            <a:solidFill>
              <a:srgbClr val="000000"/>
            </a:solidFill>
            <a:round/>
            <a:headEnd/>
            <a:tailEnd/>
          </a:ln>
        </p:spPr>
        <p:txBody>
          <a:bodyPr/>
          <a:lstStyle/>
          <a:p>
            <a:endParaRPr lang="en-US"/>
          </a:p>
        </p:txBody>
      </p:sp>
      <p:sp>
        <p:nvSpPr>
          <p:cNvPr id="25644" name="Line 44"/>
          <p:cNvSpPr>
            <a:spLocks noChangeShapeType="1"/>
          </p:cNvSpPr>
          <p:nvPr/>
        </p:nvSpPr>
        <p:spPr bwMode="auto">
          <a:xfrm flipH="1" flipV="1">
            <a:off x="4476750" y="4260850"/>
            <a:ext cx="93663" cy="93663"/>
          </a:xfrm>
          <a:prstGeom prst="line">
            <a:avLst/>
          </a:prstGeom>
          <a:noFill/>
          <a:ln w="12700">
            <a:solidFill>
              <a:srgbClr val="000000"/>
            </a:solidFill>
            <a:round/>
            <a:headEnd/>
            <a:tailEnd/>
          </a:ln>
        </p:spPr>
        <p:txBody>
          <a:bodyPr/>
          <a:lstStyle/>
          <a:p>
            <a:endParaRPr lang="en-US"/>
          </a:p>
        </p:txBody>
      </p:sp>
      <p:sp>
        <p:nvSpPr>
          <p:cNvPr id="25645" name="Line 45"/>
          <p:cNvSpPr>
            <a:spLocks noChangeShapeType="1"/>
          </p:cNvSpPr>
          <p:nvPr/>
        </p:nvSpPr>
        <p:spPr bwMode="auto">
          <a:xfrm flipV="1">
            <a:off x="4476750" y="4206875"/>
            <a:ext cx="1588" cy="53975"/>
          </a:xfrm>
          <a:prstGeom prst="line">
            <a:avLst/>
          </a:prstGeom>
          <a:noFill/>
          <a:ln w="12700">
            <a:solidFill>
              <a:srgbClr val="000000"/>
            </a:solidFill>
            <a:round/>
            <a:headEnd/>
            <a:tailEnd/>
          </a:ln>
        </p:spPr>
        <p:txBody>
          <a:bodyPr/>
          <a:lstStyle/>
          <a:p>
            <a:endParaRPr lang="en-US"/>
          </a:p>
        </p:txBody>
      </p:sp>
      <p:sp>
        <p:nvSpPr>
          <p:cNvPr id="25646" name="Line 46"/>
          <p:cNvSpPr>
            <a:spLocks noChangeShapeType="1"/>
          </p:cNvSpPr>
          <p:nvPr/>
        </p:nvSpPr>
        <p:spPr bwMode="auto">
          <a:xfrm>
            <a:off x="4476750" y="4206875"/>
            <a:ext cx="93663" cy="106363"/>
          </a:xfrm>
          <a:prstGeom prst="line">
            <a:avLst/>
          </a:prstGeom>
          <a:noFill/>
          <a:ln w="12700">
            <a:solidFill>
              <a:srgbClr val="000000"/>
            </a:solidFill>
            <a:round/>
            <a:headEnd/>
            <a:tailEnd/>
          </a:ln>
        </p:spPr>
        <p:txBody>
          <a:bodyPr/>
          <a:lstStyle/>
          <a:p>
            <a:endParaRPr lang="en-US"/>
          </a:p>
        </p:txBody>
      </p:sp>
      <p:sp>
        <p:nvSpPr>
          <p:cNvPr id="25647" name="Line 47"/>
          <p:cNvSpPr>
            <a:spLocks noChangeShapeType="1"/>
          </p:cNvSpPr>
          <p:nvPr/>
        </p:nvSpPr>
        <p:spPr bwMode="auto">
          <a:xfrm flipV="1">
            <a:off x="4572000" y="4114800"/>
            <a:ext cx="198438" cy="198438"/>
          </a:xfrm>
          <a:prstGeom prst="line">
            <a:avLst/>
          </a:prstGeom>
          <a:noFill/>
          <a:ln w="12700">
            <a:solidFill>
              <a:srgbClr val="000000"/>
            </a:solidFill>
            <a:round/>
            <a:headEnd/>
            <a:tailEnd/>
          </a:ln>
        </p:spPr>
        <p:txBody>
          <a:bodyPr/>
          <a:lstStyle/>
          <a:p>
            <a:endParaRPr lang="en-US"/>
          </a:p>
        </p:txBody>
      </p:sp>
      <p:sp>
        <p:nvSpPr>
          <p:cNvPr id="25648" name="Line 48"/>
          <p:cNvSpPr>
            <a:spLocks noChangeShapeType="1"/>
          </p:cNvSpPr>
          <p:nvPr/>
        </p:nvSpPr>
        <p:spPr bwMode="auto">
          <a:xfrm flipH="1" flipV="1">
            <a:off x="4676775" y="4006850"/>
            <a:ext cx="93663" cy="106363"/>
          </a:xfrm>
          <a:prstGeom prst="line">
            <a:avLst/>
          </a:prstGeom>
          <a:noFill/>
          <a:ln w="12700">
            <a:solidFill>
              <a:srgbClr val="000000"/>
            </a:solidFill>
            <a:round/>
            <a:headEnd/>
            <a:tailEnd/>
          </a:ln>
        </p:spPr>
        <p:txBody>
          <a:bodyPr/>
          <a:lstStyle/>
          <a:p>
            <a:endParaRPr lang="en-US"/>
          </a:p>
        </p:txBody>
      </p:sp>
      <p:sp>
        <p:nvSpPr>
          <p:cNvPr id="25649" name="Line 49"/>
          <p:cNvSpPr>
            <a:spLocks noChangeShapeType="1"/>
          </p:cNvSpPr>
          <p:nvPr/>
        </p:nvSpPr>
        <p:spPr bwMode="auto">
          <a:xfrm flipH="1">
            <a:off x="4476750" y="4006850"/>
            <a:ext cx="200025" cy="198438"/>
          </a:xfrm>
          <a:prstGeom prst="line">
            <a:avLst/>
          </a:prstGeom>
          <a:noFill/>
          <a:ln w="12700">
            <a:solidFill>
              <a:srgbClr val="000000"/>
            </a:solidFill>
            <a:round/>
            <a:headEnd/>
            <a:tailEnd/>
          </a:ln>
        </p:spPr>
        <p:txBody>
          <a:bodyPr/>
          <a:lstStyle/>
          <a:p>
            <a:endParaRPr lang="en-US"/>
          </a:p>
        </p:txBody>
      </p:sp>
      <p:sp>
        <p:nvSpPr>
          <p:cNvPr id="25650" name="Line 50"/>
          <p:cNvSpPr>
            <a:spLocks noChangeShapeType="1"/>
          </p:cNvSpPr>
          <p:nvPr/>
        </p:nvSpPr>
        <p:spPr bwMode="auto">
          <a:xfrm>
            <a:off x="4570413" y="4313238"/>
            <a:ext cx="1587" cy="41275"/>
          </a:xfrm>
          <a:prstGeom prst="line">
            <a:avLst/>
          </a:prstGeom>
          <a:noFill/>
          <a:ln w="12700">
            <a:solidFill>
              <a:srgbClr val="000000"/>
            </a:solidFill>
            <a:round/>
            <a:headEnd/>
            <a:tailEnd/>
          </a:ln>
        </p:spPr>
        <p:txBody>
          <a:bodyPr/>
          <a:lstStyle/>
          <a:p>
            <a:endParaRPr lang="en-US"/>
          </a:p>
        </p:txBody>
      </p:sp>
      <p:sp>
        <p:nvSpPr>
          <p:cNvPr id="25651" name="Arc 51"/>
          <p:cNvSpPr>
            <a:spLocks/>
          </p:cNvSpPr>
          <p:nvPr/>
        </p:nvSpPr>
        <p:spPr bwMode="auto">
          <a:xfrm>
            <a:off x="4738688" y="4013200"/>
            <a:ext cx="100012" cy="53975"/>
          </a:xfrm>
          <a:custGeom>
            <a:avLst/>
            <a:gdLst>
              <a:gd name="G0" fmla="+- 21599 0 0"/>
              <a:gd name="G1" fmla="+- 21600 0 0"/>
              <a:gd name="G2" fmla="+- 21600 0 0"/>
              <a:gd name="T0" fmla="*/ 0 w 21599"/>
              <a:gd name="T1" fmla="*/ 21407 h 21600"/>
              <a:gd name="T2" fmla="*/ 21574 w 21599"/>
              <a:gd name="T3" fmla="*/ 0 h 21600"/>
              <a:gd name="T4" fmla="*/ 21599 w 21599"/>
              <a:gd name="T5" fmla="*/ 21600 h 21600"/>
            </a:gdLst>
            <a:ahLst/>
            <a:cxnLst>
              <a:cxn ang="0">
                <a:pos x="T0" y="T1"/>
              </a:cxn>
              <a:cxn ang="0">
                <a:pos x="T2" y="T3"/>
              </a:cxn>
              <a:cxn ang="0">
                <a:pos x="T4" y="T5"/>
              </a:cxn>
            </a:cxnLst>
            <a:rect l="0" t="0" r="r" b="b"/>
            <a:pathLst>
              <a:path w="21599" h="21600" fill="none" extrusionOk="0">
                <a:moveTo>
                  <a:pt x="-1" y="21406"/>
                </a:moveTo>
                <a:cubicBezTo>
                  <a:pt x="105" y="9563"/>
                  <a:pt x="9729" y="13"/>
                  <a:pt x="21574" y="0"/>
                </a:cubicBezTo>
              </a:path>
              <a:path w="21599" h="21600" stroke="0" extrusionOk="0">
                <a:moveTo>
                  <a:pt x="-1" y="21406"/>
                </a:moveTo>
                <a:cubicBezTo>
                  <a:pt x="105" y="9563"/>
                  <a:pt x="9729" y="13"/>
                  <a:pt x="21574" y="0"/>
                </a:cubicBezTo>
                <a:lnTo>
                  <a:pt x="21599" y="21600"/>
                </a:lnTo>
                <a:close/>
              </a:path>
            </a:pathLst>
          </a:custGeom>
          <a:noFill/>
          <a:ln w="12700">
            <a:solidFill>
              <a:srgbClr val="000000"/>
            </a:solidFill>
            <a:round/>
            <a:headEnd/>
            <a:tailEnd/>
          </a:ln>
        </p:spPr>
        <p:txBody>
          <a:bodyPr/>
          <a:lstStyle/>
          <a:p>
            <a:endParaRPr lang="en-US"/>
          </a:p>
        </p:txBody>
      </p:sp>
      <p:sp>
        <p:nvSpPr>
          <p:cNvPr id="25652" name="Arc 52"/>
          <p:cNvSpPr>
            <a:spLocks/>
          </p:cNvSpPr>
          <p:nvPr/>
        </p:nvSpPr>
        <p:spPr bwMode="auto">
          <a:xfrm>
            <a:off x="4838700" y="4013200"/>
            <a:ext cx="101600" cy="201613"/>
          </a:xfrm>
          <a:custGeom>
            <a:avLst/>
            <a:gdLst>
              <a:gd name="G0" fmla="+- 51 0 0"/>
              <a:gd name="G1" fmla="+- 21600 0 0"/>
              <a:gd name="G2" fmla="+- 21600 0 0"/>
              <a:gd name="T0" fmla="*/ 0 w 21651"/>
              <a:gd name="T1" fmla="*/ 0 h 21600"/>
              <a:gd name="T2" fmla="*/ 21651 w 21651"/>
              <a:gd name="T3" fmla="*/ 21474 h 21600"/>
              <a:gd name="T4" fmla="*/ 51 w 21651"/>
              <a:gd name="T5" fmla="*/ 21600 h 21600"/>
            </a:gdLst>
            <a:ahLst/>
            <a:cxnLst>
              <a:cxn ang="0">
                <a:pos x="T0" y="T1"/>
              </a:cxn>
              <a:cxn ang="0">
                <a:pos x="T2" y="T3"/>
              </a:cxn>
              <a:cxn ang="0">
                <a:pos x="T4" y="T5"/>
              </a:cxn>
            </a:cxnLst>
            <a:rect l="0" t="0" r="r" b="b"/>
            <a:pathLst>
              <a:path w="21651" h="21600" fill="none" extrusionOk="0">
                <a:moveTo>
                  <a:pt x="0" y="0"/>
                </a:moveTo>
                <a:cubicBezTo>
                  <a:pt x="17" y="0"/>
                  <a:pt x="34" y="-1"/>
                  <a:pt x="51" y="0"/>
                </a:cubicBezTo>
                <a:cubicBezTo>
                  <a:pt x="11931" y="0"/>
                  <a:pt x="21581" y="9594"/>
                  <a:pt x="21650" y="21474"/>
                </a:cubicBezTo>
              </a:path>
              <a:path w="21651" h="21600" stroke="0" extrusionOk="0">
                <a:moveTo>
                  <a:pt x="0" y="0"/>
                </a:moveTo>
                <a:cubicBezTo>
                  <a:pt x="17" y="0"/>
                  <a:pt x="34" y="-1"/>
                  <a:pt x="51" y="0"/>
                </a:cubicBezTo>
                <a:cubicBezTo>
                  <a:pt x="11931" y="0"/>
                  <a:pt x="21581" y="9594"/>
                  <a:pt x="21650" y="21474"/>
                </a:cubicBezTo>
                <a:lnTo>
                  <a:pt x="51" y="21600"/>
                </a:lnTo>
                <a:close/>
              </a:path>
            </a:pathLst>
          </a:custGeom>
          <a:noFill/>
          <a:ln w="12700">
            <a:solidFill>
              <a:srgbClr val="000000"/>
            </a:solidFill>
            <a:round/>
            <a:headEnd/>
            <a:tailEnd/>
          </a:ln>
        </p:spPr>
        <p:txBody>
          <a:bodyPr/>
          <a:lstStyle/>
          <a:p>
            <a:endParaRPr lang="en-US"/>
          </a:p>
        </p:txBody>
      </p:sp>
      <p:sp>
        <p:nvSpPr>
          <p:cNvPr id="25653" name="Arc 53"/>
          <p:cNvSpPr>
            <a:spLocks/>
          </p:cNvSpPr>
          <p:nvPr/>
        </p:nvSpPr>
        <p:spPr bwMode="auto">
          <a:xfrm>
            <a:off x="4603750" y="4514850"/>
            <a:ext cx="101600" cy="101600"/>
          </a:xfrm>
          <a:custGeom>
            <a:avLst/>
            <a:gdLst>
              <a:gd name="G0" fmla="+- 21600 0 0"/>
              <a:gd name="G1" fmla="+- 0 0 0"/>
              <a:gd name="G2" fmla="+- 21600 0 0"/>
              <a:gd name="T0" fmla="*/ 21574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574" y="21599"/>
                </a:moveTo>
                <a:cubicBezTo>
                  <a:pt x="9654" y="21585"/>
                  <a:pt x="0" y="11919"/>
                  <a:pt x="0" y="0"/>
                </a:cubicBezTo>
              </a:path>
              <a:path w="21600" h="21600" stroke="0" extrusionOk="0">
                <a:moveTo>
                  <a:pt x="21574" y="21599"/>
                </a:moveTo>
                <a:cubicBezTo>
                  <a:pt x="9654" y="21585"/>
                  <a:pt x="0" y="11919"/>
                  <a:pt x="0" y="0"/>
                </a:cubicBezTo>
                <a:lnTo>
                  <a:pt x="21600" y="0"/>
                </a:lnTo>
                <a:close/>
              </a:path>
            </a:pathLst>
          </a:custGeom>
          <a:noFill/>
          <a:ln w="12700">
            <a:solidFill>
              <a:srgbClr val="000000"/>
            </a:solidFill>
            <a:round/>
            <a:headEnd/>
            <a:tailEnd/>
          </a:ln>
        </p:spPr>
        <p:txBody>
          <a:bodyPr/>
          <a:lstStyle/>
          <a:p>
            <a:endParaRPr lang="en-US"/>
          </a:p>
        </p:txBody>
      </p:sp>
      <p:sp>
        <p:nvSpPr>
          <p:cNvPr id="25654" name="Arc 54"/>
          <p:cNvSpPr>
            <a:spLocks/>
          </p:cNvSpPr>
          <p:nvPr/>
        </p:nvSpPr>
        <p:spPr bwMode="auto">
          <a:xfrm>
            <a:off x="4603750" y="4413250"/>
            <a:ext cx="101600" cy="101600"/>
          </a:xfrm>
          <a:custGeom>
            <a:avLst/>
            <a:gdLst>
              <a:gd name="G0" fmla="+- 21600 0 0"/>
              <a:gd name="G1" fmla="+- 21600 0 0"/>
              <a:gd name="G2" fmla="+- 21600 0 0"/>
              <a:gd name="T0" fmla="*/ 0 w 21600"/>
              <a:gd name="T1" fmla="*/ 21600 h 21600"/>
              <a:gd name="T2" fmla="*/ 21574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80"/>
                  <a:pt x="9654" y="14"/>
                  <a:pt x="21574" y="0"/>
                </a:cubicBezTo>
              </a:path>
              <a:path w="21600" h="21600" stroke="0" extrusionOk="0">
                <a:moveTo>
                  <a:pt x="0" y="21600"/>
                </a:moveTo>
                <a:cubicBezTo>
                  <a:pt x="0" y="9680"/>
                  <a:pt x="9654" y="14"/>
                  <a:pt x="21574" y="0"/>
                </a:cubicBezTo>
                <a:lnTo>
                  <a:pt x="21600" y="21600"/>
                </a:lnTo>
                <a:close/>
              </a:path>
            </a:pathLst>
          </a:custGeom>
          <a:noFill/>
          <a:ln w="12700">
            <a:solidFill>
              <a:srgbClr val="000000"/>
            </a:solidFill>
            <a:round/>
            <a:headEnd/>
            <a:tailEnd/>
          </a:ln>
        </p:spPr>
        <p:txBody>
          <a:bodyPr/>
          <a:lstStyle/>
          <a:p>
            <a:endParaRPr lang="en-US"/>
          </a:p>
        </p:txBody>
      </p:sp>
      <p:sp>
        <p:nvSpPr>
          <p:cNvPr id="25655" name="Arc 55"/>
          <p:cNvSpPr>
            <a:spLocks/>
          </p:cNvSpPr>
          <p:nvPr/>
        </p:nvSpPr>
        <p:spPr bwMode="auto">
          <a:xfrm>
            <a:off x="4691063" y="4213225"/>
            <a:ext cx="247650" cy="201613"/>
          </a:xfrm>
          <a:custGeom>
            <a:avLst/>
            <a:gdLst>
              <a:gd name="G0" fmla="+- 0 0 0"/>
              <a:gd name="G1" fmla="+- 160 0 0"/>
              <a:gd name="G2" fmla="+- 21600 0 0"/>
              <a:gd name="T0" fmla="*/ 21599 w 21600"/>
              <a:gd name="T1" fmla="*/ 0 h 21760"/>
              <a:gd name="T2" fmla="*/ 0 w 21600"/>
              <a:gd name="T3" fmla="*/ 21760 h 21760"/>
              <a:gd name="T4" fmla="*/ 0 w 21600"/>
              <a:gd name="T5" fmla="*/ 160 h 21760"/>
            </a:gdLst>
            <a:ahLst/>
            <a:cxnLst>
              <a:cxn ang="0">
                <a:pos x="T0" y="T1"/>
              </a:cxn>
              <a:cxn ang="0">
                <a:pos x="T2" y="T3"/>
              </a:cxn>
              <a:cxn ang="0">
                <a:pos x="T4" y="T5"/>
              </a:cxn>
            </a:cxnLst>
            <a:rect l="0" t="0" r="r" b="b"/>
            <a:pathLst>
              <a:path w="21600" h="21760" fill="none" extrusionOk="0">
                <a:moveTo>
                  <a:pt x="21599" y="-1"/>
                </a:moveTo>
                <a:cubicBezTo>
                  <a:pt x="21599" y="53"/>
                  <a:pt x="21600" y="106"/>
                  <a:pt x="21600" y="160"/>
                </a:cubicBezTo>
                <a:cubicBezTo>
                  <a:pt x="21600" y="12089"/>
                  <a:pt x="11929" y="21759"/>
                  <a:pt x="0" y="21760"/>
                </a:cubicBezTo>
              </a:path>
              <a:path w="21600" h="21760" stroke="0" extrusionOk="0">
                <a:moveTo>
                  <a:pt x="21599" y="-1"/>
                </a:moveTo>
                <a:cubicBezTo>
                  <a:pt x="21599" y="53"/>
                  <a:pt x="21600" y="106"/>
                  <a:pt x="21600" y="160"/>
                </a:cubicBezTo>
                <a:cubicBezTo>
                  <a:pt x="21600" y="12089"/>
                  <a:pt x="11929" y="21759"/>
                  <a:pt x="0" y="21760"/>
                </a:cubicBezTo>
                <a:lnTo>
                  <a:pt x="0" y="160"/>
                </a:lnTo>
                <a:close/>
              </a:path>
            </a:pathLst>
          </a:custGeom>
          <a:noFill/>
          <a:ln w="12700">
            <a:solidFill>
              <a:srgbClr val="000000"/>
            </a:solidFill>
            <a:round/>
            <a:headEnd/>
            <a:tailEnd/>
          </a:ln>
        </p:spPr>
        <p:txBody>
          <a:bodyPr/>
          <a:lstStyle/>
          <a:p>
            <a:endParaRPr lang="en-US"/>
          </a:p>
        </p:txBody>
      </p:sp>
      <p:sp>
        <p:nvSpPr>
          <p:cNvPr id="25656" name="Rectangle 56"/>
          <p:cNvSpPr>
            <a:spLocks noChangeArrowheads="1"/>
          </p:cNvSpPr>
          <p:nvPr/>
        </p:nvSpPr>
        <p:spPr bwMode="auto">
          <a:xfrm>
            <a:off x="5305425" y="2482850"/>
            <a:ext cx="696913"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Dialogue </a:t>
            </a:r>
            <a:endParaRPr lang="en-US" sz="1400">
              <a:latin typeface="Times New Roman" pitchFamily="18" charset="0"/>
            </a:endParaRPr>
          </a:p>
        </p:txBody>
      </p:sp>
      <p:sp>
        <p:nvSpPr>
          <p:cNvPr id="25657" name="Rectangle 57"/>
          <p:cNvSpPr>
            <a:spLocks noChangeArrowheads="1"/>
          </p:cNvSpPr>
          <p:nvPr/>
        </p:nvSpPr>
        <p:spPr bwMode="auto">
          <a:xfrm>
            <a:off x="5332413" y="2643188"/>
            <a:ext cx="820737"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Techniques</a:t>
            </a:r>
            <a:endParaRPr lang="en-US" sz="1400">
              <a:latin typeface="Times New Roman" pitchFamily="18" charset="0"/>
            </a:endParaRPr>
          </a:p>
        </p:txBody>
      </p:sp>
      <p:sp>
        <p:nvSpPr>
          <p:cNvPr id="25658" name="Rectangle 58"/>
          <p:cNvSpPr>
            <a:spLocks noChangeArrowheads="1"/>
          </p:cNvSpPr>
          <p:nvPr/>
        </p:nvSpPr>
        <p:spPr bwMode="auto">
          <a:xfrm>
            <a:off x="5292725" y="3378200"/>
            <a:ext cx="741363"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Dialogue  </a:t>
            </a:r>
            <a:endParaRPr lang="en-US" sz="1400">
              <a:latin typeface="Times New Roman" pitchFamily="18" charset="0"/>
            </a:endParaRPr>
          </a:p>
        </p:txBody>
      </p:sp>
      <p:sp>
        <p:nvSpPr>
          <p:cNvPr id="25659" name="Rectangle 59"/>
          <p:cNvSpPr>
            <a:spLocks noChangeArrowheads="1"/>
          </p:cNvSpPr>
          <p:nvPr/>
        </p:nvSpPr>
        <p:spPr bwMode="auto">
          <a:xfrm>
            <a:off x="5478463" y="3538538"/>
            <a:ext cx="43497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Genre</a:t>
            </a:r>
            <a:endParaRPr lang="en-US" sz="1400">
              <a:latin typeface="Times New Roman" pitchFamily="18" charset="0"/>
            </a:endParaRPr>
          </a:p>
        </p:txBody>
      </p:sp>
      <p:sp>
        <p:nvSpPr>
          <p:cNvPr id="25660" name="Rectangle 60"/>
          <p:cNvSpPr>
            <a:spLocks noChangeArrowheads="1"/>
          </p:cNvSpPr>
          <p:nvPr/>
        </p:nvSpPr>
        <p:spPr bwMode="auto">
          <a:xfrm>
            <a:off x="3621088" y="2016125"/>
            <a:ext cx="1300162"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Application Areas</a:t>
            </a:r>
            <a:endParaRPr lang="en-US" sz="1400">
              <a:latin typeface="Times New Roman" pitchFamily="18" charset="0"/>
            </a:endParaRPr>
          </a:p>
        </p:txBody>
      </p:sp>
      <p:sp>
        <p:nvSpPr>
          <p:cNvPr id="25661" name="Rectangle 61"/>
          <p:cNvSpPr>
            <a:spLocks noChangeArrowheads="1"/>
          </p:cNvSpPr>
          <p:nvPr/>
        </p:nvSpPr>
        <p:spPr bwMode="auto">
          <a:xfrm>
            <a:off x="5791200" y="3733800"/>
            <a:ext cx="252413" cy="307975"/>
          </a:xfrm>
          <a:prstGeom prst="rect">
            <a:avLst/>
          </a:prstGeom>
          <a:solidFill>
            <a:srgbClr val="FFFFFF"/>
          </a:solidFill>
          <a:ln w="12700">
            <a:solidFill>
              <a:srgbClr val="000000"/>
            </a:solidFill>
            <a:miter lim="800000"/>
            <a:headEnd/>
            <a:tailEnd/>
          </a:ln>
        </p:spPr>
        <p:txBody>
          <a:bodyPr/>
          <a:lstStyle/>
          <a:p>
            <a:endParaRPr lang="en-US"/>
          </a:p>
        </p:txBody>
      </p:sp>
      <p:sp>
        <p:nvSpPr>
          <p:cNvPr id="25662" name="Rectangle 62"/>
          <p:cNvSpPr>
            <a:spLocks noChangeArrowheads="1"/>
          </p:cNvSpPr>
          <p:nvPr/>
        </p:nvSpPr>
        <p:spPr bwMode="auto">
          <a:xfrm>
            <a:off x="5559425" y="3846513"/>
            <a:ext cx="160338" cy="26987"/>
          </a:xfrm>
          <a:prstGeom prst="rect">
            <a:avLst/>
          </a:prstGeom>
          <a:noFill/>
          <a:ln w="9525">
            <a:noFill/>
            <a:miter lim="800000"/>
            <a:headEnd/>
            <a:tailEnd/>
          </a:ln>
        </p:spPr>
        <p:txBody>
          <a:bodyPr/>
          <a:lstStyle/>
          <a:p>
            <a:endParaRPr lang="en-US"/>
          </a:p>
        </p:txBody>
      </p:sp>
      <p:sp>
        <p:nvSpPr>
          <p:cNvPr id="25663" name="Rectangle 63"/>
          <p:cNvSpPr>
            <a:spLocks noChangeArrowheads="1"/>
          </p:cNvSpPr>
          <p:nvPr/>
        </p:nvSpPr>
        <p:spPr bwMode="auto">
          <a:xfrm>
            <a:off x="5559425" y="3925888"/>
            <a:ext cx="160338" cy="26987"/>
          </a:xfrm>
          <a:prstGeom prst="rect">
            <a:avLst/>
          </a:prstGeom>
          <a:noFill/>
          <a:ln w="9525">
            <a:noFill/>
            <a:miter lim="800000"/>
            <a:headEnd/>
            <a:tailEnd/>
          </a:ln>
        </p:spPr>
        <p:txBody>
          <a:bodyPr/>
          <a:lstStyle/>
          <a:p>
            <a:endParaRPr lang="en-US"/>
          </a:p>
        </p:txBody>
      </p:sp>
      <p:sp>
        <p:nvSpPr>
          <p:cNvPr id="25664" name="Rectangle 64"/>
          <p:cNvSpPr>
            <a:spLocks noChangeArrowheads="1"/>
          </p:cNvSpPr>
          <p:nvPr/>
        </p:nvSpPr>
        <p:spPr bwMode="auto">
          <a:xfrm>
            <a:off x="5559425" y="3994150"/>
            <a:ext cx="160338" cy="39688"/>
          </a:xfrm>
          <a:prstGeom prst="rect">
            <a:avLst/>
          </a:prstGeom>
          <a:noFill/>
          <a:ln w="9525">
            <a:noFill/>
            <a:miter lim="800000"/>
            <a:headEnd/>
            <a:tailEnd/>
          </a:ln>
        </p:spPr>
        <p:txBody>
          <a:bodyPr/>
          <a:lstStyle/>
          <a:p>
            <a:endParaRPr lang="en-US"/>
          </a:p>
        </p:txBody>
      </p:sp>
      <p:sp>
        <p:nvSpPr>
          <p:cNvPr id="25666" name="Line 66"/>
          <p:cNvSpPr>
            <a:spLocks noChangeShapeType="1"/>
          </p:cNvSpPr>
          <p:nvPr/>
        </p:nvSpPr>
        <p:spPr bwMode="auto">
          <a:xfrm>
            <a:off x="4703763" y="4608513"/>
            <a:ext cx="3087687" cy="1587"/>
          </a:xfrm>
          <a:prstGeom prst="line">
            <a:avLst/>
          </a:prstGeom>
          <a:noFill/>
          <a:ln w="12700">
            <a:solidFill>
              <a:srgbClr val="000000"/>
            </a:solidFill>
            <a:round/>
            <a:headEnd/>
            <a:tailEnd/>
          </a:ln>
        </p:spPr>
        <p:txBody>
          <a:bodyPr/>
          <a:lstStyle/>
          <a:p>
            <a:endParaRPr lang="en-US"/>
          </a:p>
        </p:txBody>
      </p:sp>
      <p:sp>
        <p:nvSpPr>
          <p:cNvPr id="25667" name="Line 67"/>
          <p:cNvSpPr>
            <a:spLocks noChangeShapeType="1"/>
          </p:cNvSpPr>
          <p:nvPr/>
        </p:nvSpPr>
        <p:spPr bwMode="auto">
          <a:xfrm flipV="1">
            <a:off x="3662363" y="3313113"/>
            <a:ext cx="1587" cy="893762"/>
          </a:xfrm>
          <a:prstGeom prst="line">
            <a:avLst/>
          </a:prstGeom>
          <a:noFill/>
          <a:ln w="12700">
            <a:solidFill>
              <a:srgbClr val="000000"/>
            </a:solidFill>
            <a:round/>
            <a:headEnd/>
            <a:tailEnd/>
          </a:ln>
        </p:spPr>
        <p:txBody>
          <a:bodyPr/>
          <a:lstStyle/>
          <a:p>
            <a:endParaRPr lang="en-US"/>
          </a:p>
        </p:txBody>
      </p:sp>
      <p:sp>
        <p:nvSpPr>
          <p:cNvPr id="25668" name="Rectangle 68"/>
          <p:cNvSpPr>
            <a:spLocks noChangeArrowheads="1"/>
          </p:cNvSpPr>
          <p:nvPr/>
        </p:nvSpPr>
        <p:spPr bwMode="auto">
          <a:xfrm>
            <a:off x="3327400" y="3686175"/>
            <a:ext cx="722313" cy="307975"/>
          </a:xfrm>
          <a:prstGeom prst="rect">
            <a:avLst/>
          </a:prstGeom>
          <a:noFill/>
          <a:ln w="9525">
            <a:noFill/>
            <a:miter lim="800000"/>
            <a:headEnd/>
            <a:tailEnd/>
          </a:ln>
        </p:spPr>
        <p:txBody>
          <a:bodyPr/>
          <a:lstStyle/>
          <a:p>
            <a:endParaRPr lang="en-US"/>
          </a:p>
        </p:txBody>
      </p:sp>
      <p:sp>
        <p:nvSpPr>
          <p:cNvPr id="25670" name="Rectangle 70"/>
          <p:cNvSpPr>
            <a:spLocks noChangeArrowheads="1"/>
          </p:cNvSpPr>
          <p:nvPr/>
        </p:nvSpPr>
        <p:spPr bwMode="auto">
          <a:xfrm>
            <a:off x="3341688" y="3792538"/>
            <a:ext cx="858837"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Ergonomics</a:t>
            </a:r>
            <a:endParaRPr lang="en-US" sz="1400">
              <a:latin typeface="Times New Roman" pitchFamily="18" charset="0"/>
            </a:endParaRPr>
          </a:p>
        </p:txBody>
      </p:sp>
      <p:sp>
        <p:nvSpPr>
          <p:cNvPr id="25671" name="Rectangle 71"/>
          <p:cNvSpPr>
            <a:spLocks noChangeArrowheads="1"/>
          </p:cNvSpPr>
          <p:nvPr/>
        </p:nvSpPr>
        <p:spPr bwMode="auto">
          <a:xfrm>
            <a:off x="1897063" y="4954588"/>
            <a:ext cx="814387"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Evaluation </a:t>
            </a:r>
            <a:endParaRPr lang="en-US" sz="1400">
              <a:latin typeface="Times New Roman" pitchFamily="18" charset="0"/>
            </a:endParaRPr>
          </a:p>
        </p:txBody>
      </p:sp>
      <p:sp>
        <p:nvSpPr>
          <p:cNvPr id="25672" name="Rectangle 72"/>
          <p:cNvSpPr>
            <a:spLocks noChangeArrowheads="1"/>
          </p:cNvSpPr>
          <p:nvPr/>
        </p:nvSpPr>
        <p:spPr bwMode="auto">
          <a:xfrm>
            <a:off x="1965325" y="5154613"/>
            <a:ext cx="820738"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Techniques</a:t>
            </a:r>
            <a:endParaRPr lang="en-US" sz="1400">
              <a:latin typeface="Times New Roman" pitchFamily="18" charset="0"/>
            </a:endParaRPr>
          </a:p>
        </p:txBody>
      </p:sp>
      <p:sp>
        <p:nvSpPr>
          <p:cNvPr id="25673" name="Rectangle 73"/>
          <p:cNvSpPr>
            <a:spLocks noChangeArrowheads="1"/>
          </p:cNvSpPr>
          <p:nvPr/>
        </p:nvSpPr>
        <p:spPr bwMode="auto">
          <a:xfrm>
            <a:off x="4049713" y="5354638"/>
            <a:ext cx="54927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Design </a:t>
            </a:r>
            <a:endParaRPr lang="en-US" sz="1400">
              <a:latin typeface="Times New Roman" pitchFamily="18" charset="0"/>
            </a:endParaRPr>
          </a:p>
        </p:txBody>
      </p:sp>
      <p:sp>
        <p:nvSpPr>
          <p:cNvPr id="25674" name="Rectangle 74"/>
          <p:cNvSpPr>
            <a:spLocks noChangeArrowheads="1"/>
          </p:cNvSpPr>
          <p:nvPr/>
        </p:nvSpPr>
        <p:spPr bwMode="auto">
          <a:xfrm>
            <a:off x="3995738" y="5554663"/>
            <a:ext cx="850900"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Approaches</a:t>
            </a:r>
            <a:endParaRPr lang="en-US" sz="1400">
              <a:latin typeface="Times New Roman" pitchFamily="18" charset="0"/>
            </a:endParaRPr>
          </a:p>
        </p:txBody>
      </p:sp>
      <p:sp>
        <p:nvSpPr>
          <p:cNvPr id="25675" name="Rectangle 75"/>
          <p:cNvSpPr>
            <a:spLocks noChangeArrowheads="1"/>
          </p:cNvSpPr>
          <p:nvPr/>
        </p:nvSpPr>
        <p:spPr bwMode="auto">
          <a:xfrm>
            <a:off x="6121400" y="4954588"/>
            <a:ext cx="1169988"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Implementation </a:t>
            </a:r>
            <a:endParaRPr lang="en-US" sz="1400">
              <a:latin typeface="Times New Roman" pitchFamily="18" charset="0"/>
            </a:endParaRPr>
          </a:p>
        </p:txBody>
      </p:sp>
      <p:sp>
        <p:nvSpPr>
          <p:cNvPr id="25676" name="Rectangle 76"/>
          <p:cNvSpPr>
            <a:spLocks noChangeArrowheads="1"/>
          </p:cNvSpPr>
          <p:nvPr/>
        </p:nvSpPr>
        <p:spPr bwMode="auto">
          <a:xfrm>
            <a:off x="6053138" y="5154613"/>
            <a:ext cx="157162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Techniques and Tools</a:t>
            </a:r>
            <a:endParaRPr lang="en-US" sz="1400">
              <a:latin typeface="Times New Roman" pitchFamily="18" charset="0"/>
            </a:endParaRPr>
          </a:p>
        </p:txBody>
      </p:sp>
      <p:sp>
        <p:nvSpPr>
          <p:cNvPr id="25677" name="Rectangle 77"/>
          <p:cNvSpPr>
            <a:spLocks noChangeArrowheads="1"/>
          </p:cNvSpPr>
          <p:nvPr/>
        </p:nvSpPr>
        <p:spPr bwMode="auto">
          <a:xfrm>
            <a:off x="3662363" y="4754563"/>
            <a:ext cx="1358900"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Example Systems  </a:t>
            </a:r>
            <a:endParaRPr lang="en-US" sz="1400">
              <a:latin typeface="Times New Roman" pitchFamily="18" charset="0"/>
            </a:endParaRPr>
          </a:p>
        </p:txBody>
      </p:sp>
      <p:sp>
        <p:nvSpPr>
          <p:cNvPr id="25678" name="Rectangle 78"/>
          <p:cNvSpPr>
            <a:spLocks noChangeArrowheads="1"/>
          </p:cNvSpPr>
          <p:nvPr/>
        </p:nvSpPr>
        <p:spPr bwMode="auto">
          <a:xfrm>
            <a:off x="3795713" y="4954588"/>
            <a:ext cx="1217612"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and Case Studies</a:t>
            </a:r>
            <a:endParaRPr lang="en-US" sz="1400">
              <a:latin typeface="Times New Roman" pitchFamily="18" charset="0"/>
            </a:endParaRPr>
          </a:p>
        </p:txBody>
      </p:sp>
      <p:sp>
        <p:nvSpPr>
          <p:cNvPr id="25679" name="Arc 79"/>
          <p:cNvSpPr>
            <a:spLocks/>
          </p:cNvSpPr>
          <p:nvPr/>
        </p:nvSpPr>
        <p:spPr bwMode="auto">
          <a:xfrm>
            <a:off x="1168400" y="2370138"/>
            <a:ext cx="101600" cy="93662"/>
          </a:xfrm>
          <a:custGeom>
            <a:avLst/>
            <a:gdLst>
              <a:gd name="G0" fmla="+- 21600 0 0"/>
              <a:gd name="G1" fmla="+- 21600 0 0"/>
              <a:gd name="G2" fmla="+- 21600 0 0"/>
              <a:gd name="T0" fmla="*/ 0 w 21600"/>
              <a:gd name="T1" fmla="*/ 21489 h 21600"/>
              <a:gd name="T2" fmla="*/ 2160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489"/>
                </a:moveTo>
                <a:cubicBezTo>
                  <a:pt x="61" y="9603"/>
                  <a:pt x="9713" y="0"/>
                  <a:pt x="21599" y="0"/>
                </a:cubicBezTo>
              </a:path>
              <a:path w="21600" h="21600" stroke="0" extrusionOk="0">
                <a:moveTo>
                  <a:pt x="0" y="21489"/>
                </a:moveTo>
                <a:cubicBezTo>
                  <a:pt x="61" y="9603"/>
                  <a:pt x="9713" y="0"/>
                  <a:pt x="21599" y="0"/>
                </a:cubicBezTo>
                <a:lnTo>
                  <a:pt x="21600" y="21600"/>
                </a:lnTo>
                <a:close/>
              </a:path>
            </a:pathLst>
          </a:custGeom>
          <a:noFill/>
          <a:ln w="12700">
            <a:solidFill>
              <a:srgbClr val="000000"/>
            </a:solidFill>
            <a:round/>
            <a:headEnd/>
            <a:tailEnd/>
          </a:ln>
        </p:spPr>
        <p:txBody>
          <a:bodyPr/>
          <a:lstStyle/>
          <a:p>
            <a:endParaRPr lang="en-US"/>
          </a:p>
        </p:txBody>
      </p:sp>
      <p:sp>
        <p:nvSpPr>
          <p:cNvPr id="25680" name="Line 80"/>
          <p:cNvSpPr>
            <a:spLocks noChangeShapeType="1"/>
          </p:cNvSpPr>
          <p:nvPr/>
        </p:nvSpPr>
        <p:spPr bwMode="auto">
          <a:xfrm>
            <a:off x="1255713" y="2363788"/>
            <a:ext cx="2205037" cy="1587"/>
          </a:xfrm>
          <a:prstGeom prst="line">
            <a:avLst/>
          </a:prstGeom>
          <a:noFill/>
          <a:ln w="12700">
            <a:solidFill>
              <a:srgbClr val="000000"/>
            </a:solidFill>
            <a:round/>
            <a:headEnd/>
            <a:tailEnd/>
          </a:ln>
        </p:spPr>
        <p:txBody>
          <a:bodyPr/>
          <a:lstStyle/>
          <a:p>
            <a:endParaRPr lang="en-US"/>
          </a:p>
        </p:txBody>
      </p:sp>
      <p:sp>
        <p:nvSpPr>
          <p:cNvPr id="25681" name="Line 81"/>
          <p:cNvSpPr>
            <a:spLocks noChangeShapeType="1"/>
          </p:cNvSpPr>
          <p:nvPr/>
        </p:nvSpPr>
        <p:spPr bwMode="auto">
          <a:xfrm>
            <a:off x="1162050" y="2457450"/>
            <a:ext cx="1588" cy="2057400"/>
          </a:xfrm>
          <a:prstGeom prst="line">
            <a:avLst/>
          </a:prstGeom>
          <a:noFill/>
          <a:ln w="12700">
            <a:solidFill>
              <a:srgbClr val="000000"/>
            </a:solidFill>
            <a:round/>
            <a:headEnd/>
            <a:tailEnd/>
          </a:ln>
        </p:spPr>
        <p:txBody>
          <a:bodyPr/>
          <a:lstStyle/>
          <a:p>
            <a:endParaRPr lang="en-US"/>
          </a:p>
        </p:txBody>
      </p:sp>
      <p:sp>
        <p:nvSpPr>
          <p:cNvPr id="25682" name="Rectangle 82"/>
          <p:cNvSpPr>
            <a:spLocks noChangeArrowheads="1"/>
          </p:cNvSpPr>
          <p:nvPr/>
        </p:nvSpPr>
        <p:spPr bwMode="auto">
          <a:xfrm>
            <a:off x="2017713" y="2284413"/>
            <a:ext cx="534987" cy="160337"/>
          </a:xfrm>
          <a:prstGeom prst="rect">
            <a:avLst/>
          </a:prstGeom>
          <a:noFill/>
          <a:ln w="9525">
            <a:noFill/>
            <a:miter lim="800000"/>
            <a:headEnd/>
            <a:tailEnd/>
          </a:ln>
        </p:spPr>
        <p:txBody>
          <a:bodyPr/>
          <a:lstStyle/>
          <a:p>
            <a:endParaRPr lang="en-US"/>
          </a:p>
        </p:txBody>
      </p:sp>
      <p:sp>
        <p:nvSpPr>
          <p:cNvPr id="25683" name="Rectangle 83"/>
          <p:cNvSpPr>
            <a:spLocks noChangeArrowheads="1"/>
          </p:cNvSpPr>
          <p:nvPr/>
        </p:nvSpPr>
        <p:spPr bwMode="auto">
          <a:xfrm>
            <a:off x="2032000" y="2243138"/>
            <a:ext cx="571500" cy="212725"/>
          </a:xfrm>
          <a:prstGeom prst="rect">
            <a:avLst/>
          </a:prstGeom>
          <a:solidFill>
            <a:srgbClr val="FFFFFF"/>
          </a:solidFill>
          <a:ln w="9525">
            <a:noFill/>
            <a:miter lim="800000"/>
            <a:headEnd/>
            <a:tailEnd/>
          </a:ln>
        </p:spPr>
        <p:txBody>
          <a:bodyPr wrap="none" lIns="0" tIns="0" rIns="0" bIns="0">
            <a:spAutoFit/>
          </a:bodyPr>
          <a:lstStyle/>
          <a:p>
            <a:r>
              <a:rPr lang="en-US" sz="1400">
                <a:solidFill>
                  <a:srgbClr val="000000"/>
                </a:solidFill>
                <a:latin typeface="Times New Roman" pitchFamily="18" charset="0"/>
              </a:rPr>
              <a:t>Human</a:t>
            </a:r>
            <a:endParaRPr lang="en-US" sz="1400">
              <a:latin typeface="Times New Roman" pitchFamily="18" charset="0"/>
            </a:endParaRPr>
          </a:p>
        </p:txBody>
      </p:sp>
      <p:sp>
        <p:nvSpPr>
          <p:cNvPr id="25684" name="Rectangle 84"/>
          <p:cNvSpPr>
            <a:spLocks noChangeArrowheads="1"/>
          </p:cNvSpPr>
          <p:nvPr/>
        </p:nvSpPr>
        <p:spPr bwMode="auto">
          <a:xfrm>
            <a:off x="1803400" y="3471863"/>
            <a:ext cx="79057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Language, </a:t>
            </a:r>
            <a:endParaRPr lang="en-US" sz="1400">
              <a:latin typeface="Times New Roman" pitchFamily="18" charset="0"/>
            </a:endParaRPr>
          </a:p>
        </p:txBody>
      </p:sp>
      <p:sp>
        <p:nvSpPr>
          <p:cNvPr id="25685" name="Rectangle 85"/>
          <p:cNvSpPr>
            <a:spLocks noChangeArrowheads="1"/>
          </p:cNvSpPr>
          <p:nvPr/>
        </p:nvSpPr>
        <p:spPr bwMode="auto">
          <a:xfrm>
            <a:off x="1751013" y="3632200"/>
            <a:ext cx="119062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Communication </a:t>
            </a:r>
            <a:endParaRPr lang="en-US" sz="1400">
              <a:latin typeface="Times New Roman" pitchFamily="18" charset="0"/>
            </a:endParaRPr>
          </a:p>
        </p:txBody>
      </p:sp>
      <p:sp>
        <p:nvSpPr>
          <p:cNvPr id="25686" name="Rectangle 86"/>
          <p:cNvSpPr>
            <a:spLocks noChangeArrowheads="1"/>
          </p:cNvSpPr>
          <p:nvPr/>
        </p:nvSpPr>
        <p:spPr bwMode="auto">
          <a:xfrm>
            <a:off x="1763713" y="3792538"/>
            <a:ext cx="1071562"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and Interaction</a:t>
            </a:r>
            <a:endParaRPr lang="en-US" sz="1400">
              <a:latin typeface="Times New Roman" pitchFamily="18" charset="0"/>
            </a:endParaRPr>
          </a:p>
        </p:txBody>
      </p:sp>
      <p:sp>
        <p:nvSpPr>
          <p:cNvPr id="25687" name="Arc 87"/>
          <p:cNvSpPr>
            <a:spLocks/>
          </p:cNvSpPr>
          <p:nvPr/>
        </p:nvSpPr>
        <p:spPr bwMode="auto">
          <a:xfrm>
            <a:off x="1168400" y="4514850"/>
            <a:ext cx="101600" cy="101600"/>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a:solidFill>
              <a:srgbClr val="000000"/>
            </a:solidFill>
            <a:round/>
            <a:headEnd/>
            <a:tailEnd/>
          </a:ln>
        </p:spPr>
        <p:txBody>
          <a:bodyPr/>
          <a:lstStyle/>
          <a:p>
            <a:endParaRPr lang="en-US"/>
          </a:p>
        </p:txBody>
      </p:sp>
      <p:sp>
        <p:nvSpPr>
          <p:cNvPr id="25688" name="Line 88"/>
          <p:cNvSpPr>
            <a:spLocks noChangeShapeType="1"/>
          </p:cNvSpPr>
          <p:nvPr/>
        </p:nvSpPr>
        <p:spPr bwMode="auto">
          <a:xfrm>
            <a:off x="1255713" y="4608513"/>
            <a:ext cx="2339975" cy="1587"/>
          </a:xfrm>
          <a:prstGeom prst="line">
            <a:avLst/>
          </a:prstGeom>
          <a:noFill/>
          <a:ln w="12700">
            <a:solidFill>
              <a:srgbClr val="000000"/>
            </a:solidFill>
            <a:round/>
            <a:headEnd/>
            <a:tailEnd/>
          </a:ln>
        </p:spPr>
        <p:txBody>
          <a:bodyPr/>
          <a:lstStyle/>
          <a:p>
            <a:endParaRPr lang="en-US"/>
          </a:p>
        </p:txBody>
      </p:sp>
      <p:sp>
        <p:nvSpPr>
          <p:cNvPr id="25689" name="Rectangle 89"/>
          <p:cNvSpPr>
            <a:spLocks noChangeArrowheads="1"/>
          </p:cNvSpPr>
          <p:nvPr/>
        </p:nvSpPr>
        <p:spPr bwMode="auto">
          <a:xfrm>
            <a:off x="1897063" y="2643188"/>
            <a:ext cx="56832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Human </a:t>
            </a:r>
            <a:endParaRPr lang="en-US" sz="1400">
              <a:latin typeface="Times New Roman" pitchFamily="18" charset="0"/>
            </a:endParaRPr>
          </a:p>
        </p:txBody>
      </p:sp>
      <p:sp>
        <p:nvSpPr>
          <p:cNvPr id="25690" name="Rectangle 90"/>
          <p:cNvSpPr>
            <a:spLocks noChangeArrowheads="1"/>
          </p:cNvSpPr>
          <p:nvPr/>
        </p:nvSpPr>
        <p:spPr bwMode="auto">
          <a:xfrm>
            <a:off x="1871663" y="2803525"/>
            <a:ext cx="89217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Information </a:t>
            </a:r>
            <a:endParaRPr lang="en-US" sz="1400">
              <a:latin typeface="Times New Roman" pitchFamily="18" charset="0"/>
            </a:endParaRPr>
          </a:p>
        </p:txBody>
      </p:sp>
      <p:sp>
        <p:nvSpPr>
          <p:cNvPr id="25691" name="Rectangle 91"/>
          <p:cNvSpPr>
            <a:spLocks noChangeArrowheads="1"/>
          </p:cNvSpPr>
          <p:nvPr/>
        </p:nvSpPr>
        <p:spPr bwMode="auto">
          <a:xfrm>
            <a:off x="1897063" y="2951163"/>
            <a:ext cx="77152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Processing</a:t>
            </a:r>
            <a:endParaRPr lang="en-US" sz="1400">
              <a:latin typeface="Times New Roman" pitchFamily="18" charset="0"/>
            </a:endParaRPr>
          </a:p>
        </p:txBody>
      </p:sp>
      <p:sp>
        <p:nvSpPr>
          <p:cNvPr id="25692" name="Oval 92"/>
          <p:cNvSpPr>
            <a:spLocks noChangeArrowheads="1"/>
          </p:cNvSpPr>
          <p:nvPr/>
        </p:nvSpPr>
        <p:spPr bwMode="auto">
          <a:xfrm>
            <a:off x="3227388" y="2503488"/>
            <a:ext cx="93662" cy="95250"/>
          </a:xfrm>
          <a:prstGeom prst="ellipse">
            <a:avLst/>
          </a:prstGeom>
          <a:solidFill>
            <a:srgbClr val="FFFFFF"/>
          </a:solidFill>
          <a:ln w="12700">
            <a:solidFill>
              <a:srgbClr val="000000"/>
            </a:solidFill>
            <a:round/>
            <a:headEnd/>
            <a:tailEnd/>
          </a:ln>
        </p:spPr>
        <p:txBody>
          <a:bodyPr/>
          <a:lstStyle/>
          <a:p>
            <a:endParaRPr lang="en-US"/>
          </a:p>
        </p:txBody>
      </p:sp>
      <p:sp>
        <p:nvSpPr>
          <p:cNvPr id="25693" name="Oval 93"/>
          <p:cNvSpPr>
            <a:spLocks noChangeArrowheads="1"/>
          </p:cNvSpPr>
          <p:nvPr/>
        </p:nvSpPr>
        <p:spPr bwMode="auto">
          <a:xfrm>
            <a:off x="2973388" y="2517775"/>
            <a:ext cx="201612" cy="200025"/>
          </a:xfrm>
          <a:prstGeom prst="ellipse">
            <a:avLst/>
          </a:prstGeom>
          <a:solidFill>
            <a:srgbClr val="FFFFFF"/>
          </a:solidFill>
          <a:ln w="12700">
            <a:solidFill>
              <a:srgbClr val="000000"/>
            </a:solidFill>
            <a:round/>
            <a:headEnd/>
            <a:tailEnd/>
          </a:ln>
        </p:spPr>
        <p:txBody>
          <a:bodyPr/>
          <a:lstStyle/>
          <a:p>
            <a:endParaRPr lang="en-US"/>
          </a:p>
        </p:txBody>
      </p:sp>
      <p:sp>
        <p:nvSpPr>
          <p:cNvPr id="25694" name="Oval 94"/>
          <p:cNvSpPr>
            <a:spLocks noChangeArrowheads="1"/>
          </p:cNvSpPr>
          <p:nvPr/>
        </p:nvSpPr>
        <p:spPr bwMode="auto">
          <a:xfrm>
            <a:off x="3414713" y="2544763"/>
            <a:ext cx="66675" cy="53975"/>
          </a:xfrm>
          <a:prstGeom prst="ellipse">
            <a:avLst/>
          </a:prstGeom>
          <a:solidFill>
            <a:srgbClr val="FFFFFF"/>
          </a:solidFill>
          <a:ln w="12700">
            <a:solidFill>
              <a:srgbClr val="000000"/>
            </a:solidFill>
            <a:round/>
            <a:headEnd/>
            <a:tailEnd/>
          </a:ln>
        </p:spPr>
        <p:txBody>
          <a:bodyPr/>
          <a:lstStyle/>
          <a:p>
            <a:endParaRPr lang="en-US"/>
          </a:p>
        </p:txBody>
      </p:sp>
      <p:sp>
        <p:nvSpPr>
          <p:cNvPr id="25695" name="Freeform 95"/>
          <p:cNvSpPr>
            <a:spLocks/>
          </p:cNvSpPr>
          <p:nvPr/>
        </p:nvSpPr>
        <p:spPr bwMode="auto">
          <a:xfrm>
            <a:off x="1363663" y="2617788"/>
            <a:ext cx="212725" cy="160337"/>
          </a:xfrm>
          <a:custGeom>
            <a:avLst/>
            <a:gdLst/>
            <a:ahLst/>
            <a:cxnLst>
              <a:cxn ang="0">
                <a:pos x="134" y="8"/>
              </a:cxn>
              <a:cxn ang="0">
                <a:pos x="118" y="8"/>
              </a:cxn>
              <a:cxn ang="0">
                <a:pos x="84" y="0"/>
              </a:cxn>
              <a:cxn ang="0">
                <a:pos x="67" y="0"/>
              </a:cxn>
              <a:cxn ang="0">
                <a:pos x="50" y="8"/>
              </a:cxn>
              <a:cxn ang="0">
                <a:pos x="33" y="8"/>
              </a:cxn>
              <a:cxn ang="0">
                <a:pos x="25" y="17"/>
              </a:cxn>
              <a:cxn ang="0">
                <a:pos x="8" y="34"/>
              </a:cxn>
              <a:cxn ang="0">
                <a:pos x="8" y="51"/>
              </a:cxn>
              <a:cxn ang="0">
                <a:pos x="0" y="93"/>
              </a:cxn>
              <a:cxn ang="0">
                <a:pos x="0" y="101"/>
              </a:cxn>
            </a:cxnLst>
            <a:rect l="0" t="0" r="r" b="b"/>
            <a:pathLst>
              <a:path w="134" h="101">
                <a:moveTo>
                  <a:pt x="134" y="8"/>
                </a:moveTo>
                <a:lnTo>
                  <a:pt x="118" y="8"/>
                </a:lnTo>
                <a:lnTo>
                  <a:pt x="84" y="0"/>
                </a:lnTo>
                <a:lnTo>
                  <a:pt x="67" y="0"/>
                </a:lnTo>
                <a:lnTo>
                  <a:pt x="50" y="8"/>
                </a:lnTo>
                <a:lnTo>
                  <a:pt x="33" y="8"/>
                </a:lnTo>
                <a:lnTo>
                  <a:pt x="25" y="17"/>
                </a:lnTo>
                <a:lnTo>
                  <a:pt x="8" y="34"/>
                </a:lnTo>
                <a:lnTo>
                  <a:pt x="8" y="51"/>
                </a:lnTo>
                <a:lnTo>
                  <a:pt x="0" y="93"/>
                </a:lnTo>
                <a:lnTo>
                  <a:pt x="0" y="101"/>
                </a:lnTo>
              </a:path>
            </a:pathLst>
          </a:custGeom>
          <a:noFill/>
          <a:ln w="12700">
            <a:solidFill>
              <a:srgbClr val="000000"/>
            </a:solidFill>
            <a:prstDash val="solid"/>
            <a:round/>
            <a:headEnd/>
            <a:tailEnd/>
          </a:ln>
        </p:spPr>
        <p:txBody>
          <a:bodyPr/>
          <a:lstStyle/>
          <a:p>
            <a:endParaRPr lang="en-US"/>
          </a:p>
        </p:txBody>
      </p:sp>
      <p:sp>
        <p:nvSpPr>
          <p:cNvPr id="25696" name="Freeform 96"/>
          <p:cNvSpPr>
            <a:spLocks/>
          </p:cNvSpPr>
          <p:nvPr/>
        </p:nvSpPr>
        <p:spPr bwMode="auto">
          <a:xfrm>
            <a:off x="1309688" y="2805113"/>
            <a:ext cx="66675" cy="239712"/>
          </a:xfrm>
          <a:custGeom>
            <a:avLst/>
            <a:gdLst/>
            <a:ahLst/>
            <a:cxnLst>
              <a:cxn ang="0">
                <a:pos x="34" y="0"/>
              </a:cxn>
              <a:cxn ang="0">
                <a:pos x="25" y="8"/>
              </a:cxn>
              <a:cxn ang="0">
                <a:pos x="8" y="25"/>
              </a:cxn>
              <a:cxn ang="0">
                <a:pos x="0" y="50"/>
              </a:cxn>
              <a:cxn ang="0">
                <a:pos x="0" y="59"/>
              </a:cxn>
              <a:cxn ang="0">
                <a:pos x="0" y="67"/>
              </a:cxn>
              <a:cxn ang="0">
                <a:pos x="0" y="84"/>
              </a:cxn>
              <a:cxn ang="0">
                <a:pos x="0" y="101"/>
              </a:cxn>
              <a:cxn ang="0">
                <a:pos x="0" y="109"/>
              </a:cxn>
              <a:cxn ang="0">
                <a:pos x="8" y="118"/>
              </a:cxn>
              <a:cxn ang="0">
                <a:pos x="25" y="134"/>
              </a:cxn>
              <a:cxn ang="0">
                <a:pos x="34" y="143"/>
              </a:cxn>
              <a:cxn ang="0">
                <a:pos x="42" y="151"/>
              </a:cxn>
            </a:cxnLst>
            <a:rect l="0" t="0" r="r" b="b"/>
            <a:pathLst>
              <a:path w="42" h="151">
                <a:moveTo>
                  <a:pt x="34" y="0"/>
                </a:moveTo>
                <a:lnTo>
                  <a:pt x="25" y="8"/>
                </a:lnTo>
                <a:lnTo>
                  <a:pt x="8" y="25"/>
                </a:lnTo>
                <a:lnTo>
                  <a:pt x="0" y="50"/>
                </a:lnTo>
                <a:lnTo>
                  <a:pt x="0" y="59"/>
                </a:lnTo>
                <a:lnTo>
                  <a:pt x="0" y="67"/>
                </a:lnTo>
                <a:lnTo>
                  <a:pt x="0" y="84"/>
                </a:lnTo>
                <a:lnTo>
                  <a:pt x="0" y="101"/>
                </a:lnTo>
                <a:lnTo>
                  <a:pt x="0" y="109"/>
                </a:lnTo>
                <a:lnTo>
                  <a:pt x="8" y="118"/>
                </a:lnTo>
                <a:lnTo>
                  <a:pt x="25" y="134"/>
                </a:lnTo>
                <a:lnTo>
                  <a:pt x="34" y="143"/>
                </a:lnTo>
                <a:lnTo>
                  <a:pt x="42" y="151"/>
                </a:lnTo>
              </a:path>
            </a:pathLst>
          </a:custGeom>
          <a:noFill/>
          <a:ln w="12700">
            <a:solidFill>
              <a:srgbClr val="000000"/>
            </a:solidFill>
            <a:prstDash val="solid"/>
            <a:round/>
            <a:headEnd/>
            <a:tailEnd/>
          </a:ln>
        </p:spPr>
        <p:txBody>
          <a:bodyPr/>
          <a:lstStyle/>
          <a:p>
            <a:endParaRPr lang="en-US"/>
          </a:p>
        </p:txBody>
      </p:sp>
      <p:sp>
        <p:nvSpPr>
          <p:cNvPr id="25697" name="Freeform 97"/>
          <p:cNvSpPr>
            <a:spLocks/>
          </p:cNvSpPr>
          <p:nvPr/>
        </p:nvSpPr>
        <p:spPr bwMode="auto">
          <a:xfrm>
            <a:off x="1376363" y="3044825"/>
            <a:ext cx="293687" cy="187325"/>
          </a:xfrm>
          <a:custGeom>
            <a:avLst/>
            <a:gdLst/>
            <a:ahLst/>
            <a:cxnLst>
              <a:cxn ang="0">
                <a:pos x="0" y="0"/>
              </a:cxn>
              <a:cxn ang="0">
                <a:pos x="9" y="17"/>
              </a:cxn>
              <a:cxn ang="0">
                <a:pos x="34" y="51"/>
              </a:cxn>
              <a:cxn ang="0">
                <a:pos x="42" y="76"/>
              </a:cxn>
              <a:cxn ang="0">
                <a:pos x="59" y="93"/>
              </a:cxn>
              <a:cxn ang="0">
                <a:pos x="76" y="110"/>
              </a:cxn>
              <a:cxn ang="0">
                <a:pos x="84" y="110"/>
              </a:cxn>
              <a:cxn ang="0">
                <a:pos x="93" y="118"/>
              </a:cxn>
              <a:cxn ang="0">
                <a:pos x="110" y="118"/>
              </a:cxn>
              <a:cxn ang="0">
                <a:pos x="118" y="118"/>
              </a:cxn>
              <a:cxn ang="0">
                <a:pos x="126" y="118"/>
              </a:cxn>
              <a:cxn ang="0">
                <a:pos x="152" y="110"/>
              </a:cxn>
              <a:cxn ang="0">
                <a:pos x="168" y="101"/>
              </a:cxn>
              <a:cxn ang="0">
                <a:pos x="177" y="93"/>
              </a:cxn>
              <a:cxn ang="0">
                <a:pos x="185" y="84"/>
              </a:cxn>
            </a:cxnLst>
            <a:rect l="0" t="0" r="r" b="b"/>
            <a:pathLst>
              <a:path w="185" h="118">
                <a:moveTo>
                  <a:pt x="0" y="0"/>
                </a:moveTo>
                <a:lnTo>
                  <a:pt x="9" y="17"/>
                </a:lnTo>
                <a:lnTo>
                  <a:pt x="34" y="51"/>
                </a:lnTo>
                <a:lnTo>
                  <a:pt x="42" y="76"/>
                </a:lnTo>
                <a:lnTo>
                  <a:pt x="59" y="93"/>
                </a:lnTo>
                <a:lnTo>
                  <a:pt x="76" y="110"/>
                </a:lnTo>
                <a:lnTo>
                  <a:pt x="84" y="110"/>
                </a:lnTo>
                <a:lnTo>
                  <a:pt x="93" y="118"/>
                </a:lnTo>
                <a:lnTo>
                  <a:pt x="110" y="118"/>
                </a:lnTo>
                <a:lnTo>
                  <a:pt x="118" y="118"/>
                </a:lnTo>
                <a:lnTo>
                  <a:pt x="126" y="118"/>
                </a:lnTo>
                <a:lnTo>
                  <a:pt x="152" y="110"/>
                </a:lnTo>
                <a:lnTo>
                  <a:pt x="168" y="101"/>
                </a:lnTo>
                <a:lnTo>
                  <a:pt x="177" y="93"/>
                </a:lnTo>
                <a:lnTo>
                  <a:pt x="185" y="84"/>
                </a:lnTo>
              </a:path>
            </a:pathLst>
          </a:custGeom>
          <a:noFill/>
          <a:ln w="12700">
            <a:solidFill>
              <a:srgbClr val="000000"/>
            </a:solidFill>
            <a:prstDash val="solid"/>
            <a:round/>
            <a:headEnd/>
            <a:tailEnd/>
          </a:ln>
        </p:spPr>
        <p:txBody>
          <a:bodyPr/>
          <a:lstStyle/>
          <a:p>
            <a:endParaRPr lang="en-US"/>
          </a:p>
        </p:txBody>
      </p:sp>
      <p:sp>
        <p:nvSpPr>
          <p:cNvPr id="25698" name="Freeform 98"/>
          <p:cNvSpPr>
            <a:spLocks/>
          </p:cNvSpPr>
          <p:nvPr/>
        </p:nvSpPr>
        <p:spPr bwMode="auto">
          <a:xfrm>
            <a:off x="1670050" y="3178175"/>
            <a:ext cx="547688" cy="214313"/>
          </a:xfrm>
          <a:custGeom>
            <a:avLst/>
            <a:gdLst/>
            <a:ahLst/>
            <a:cxnLst>
              <a:cxn ang="0">
                <a:pos x="0" y="0"/>
              </a:cxn>
              <a:cxn ang="0">
                <a:pos x="9" y="9"/>
              </a:cxn>
              <a:cxn ang="0">
                <a:pos x="26" y="34"/>
              </a:cxn>
              <a:cxn ang="0">
                <a:pos x="42" y="51"/>
              </a:cxn>
              <a:cxn ang="0">
                <a:pos x="59" y="68"/>
              </a:cxn>
              <a:cxn ang="0">
                <a:pos x="76" y="85"/>
              </a:cxn>
              <a:cxn ang="0">
                <a:pos x="93" y="101"/>
              </a:cxn>
              <a:cxn ang="0">
                <a:pos x="118" y="110"/>
              </a:cxn>
              <a:cxn ang="0">
                <a:pos x="135" y="118"/>
              </a:cxn>
              <a:cxn ang="0">
                <a:pos x="143" y="118"/>
              </a:cxn>
              <a:cxn ang="0">
                <a:pos x="160" y="127"/>
              </a:cxn>
              <a:cxn ang="0">
                <a:pos x="186" y="135"/>
              </a:cxn>
              <a:cxn ang="0">
                <a:pos x="211" y="135"/>
              </a:cxn>
              <a:cxn ang="0">
                <a:pos x="236" y="135"/>
              </a:cxn>
              <a:cxn ang="0">
                <a:pos x="244" y="135"/>
              </a:cxn>
              <a:cxn ang="0">
                <a:pos x="253" y="135"/>
              </a:cxn>
              <a:cxn ang="0">
                <a:pos x="270" y="127"/>
              </a:cxn>
              <a:cxn ang="0">
                <a:pos x="295" y="110"/>
              </a:cxn>
              <a:cxn ang="0">
                <a:pos x="320" y="93"/>
              </a:cxn>
              <a:cxn ang="0">
                <a:pos x="345" y="76"/>
              </a:cxn>
            </a:cxnLst>
            <a:rect l="0" t="0" r="r" b="b"/>
            <a:pathLst>
              <a:path w="345" h="135">
                <a:moveTo>
                  <a:pt x="0" y="0"/>
                </a:moveTo>
                <a:lnTo>
                  <a:pt x="9" y="9"/>
                </a:lnTo>
                <a:lnTo>
                  <a:pt x="26" y="34"/>
                </a:lnTo>
                <a:lnTo>
                  <a:pt x="42" y="51"/>
                </a:lnTo>
                <a:lnTo>
                  <a:pt x="59" y="68"/>
                </a:lnTo>
                <a:lnTo>
                  <a:pt x="76" y="85"/>
                </a:lnTo>
                <a:lnTo>
                  <a:pt x="93" y="101"/>
                </a:lnTo>
                <a:lnTo>
                  <a:pt x="118" y="110"/>
                </a:lnTo>
                <a:lnTo>
                  <a:pt x="135" y="118"/>
                </a:lnTo>
                <a:lnTo>
                  <a:pt x="143" y="118"/>
                </a:lnTo>
                <a:lnTo>
                  <a:pt x="160" y="127"/>
                </a:lnTo>
                <a:lnTo>
                  <a:pt x="186" y="135"/>
                </a:lnTo>
                <a:lnTo>
                  <a:pt x="211" y="135"/>
                </a:lnTo>
                <a:lnTo>
                  <a:pt x="236" y="135"/>
                </a:lnTo>
                <a:lnTo>
                  <a:pt x="244" y="135"/>
                </a:lnTo>
                <a:lnTo>
                  <a:pt x="253" y="135"/>
                </a:lnTo>
                <a:lnTo>
                  <a:pt x="270" y="127"/>
                </a:lnTo>
                <a:lnTo>
                  <a:pt x="295" y="110"/>
                </a:lnTo>
                <a:lnTo>
                  <a:pt x="320" y="93"/>
                </a:lnTo>
                <a:lnTo>
                  <a:pt x="345" y="76"/>
                </a:lnTo>
              </a:path>
            </a:pathLst>
          </a:custGeom>
          <a:noFill/>
          <a:ln w="12700">
            <a:solidFill>
              <a:srgbClr val="000000"/>
            </a:solidFill>
            <a:prstDash val="solid"/>
            <a:round/>
            <a:headEnd/>
            <a:tailEnd/>
          </a:ln>
        </p:spPr>
        <p:txBody>
          <a:bodyPr/>
          <a:lstStyle/>
          <a:p>
            <a:endParaRPr lang="en-US"/>
          </a:p>
        </p:txBody>
      </p:sp>
      <p:sp>
        <p:nvSpPr>
          <p:cNvPr id="25699" name="Freeform 99"/>
          <p:cNvSpPr>
            <a:spLocks/>
          </p:cNvSpPr>
          <p:nvPr/>
        </p:nvSpPr>
        <p:spPr bwMode="auto">
          <a:xfrm>
            <a:off x="2217738" y="3271838"/>
            <a:ext cx="522287" cy="147637"/>
          </a:xfrm>
          <a:custGeom>
            <a:avLst/>
            <a:gdLst/>
            <a:ahLst/>
            <a:cxnLst>
              <a:cxn ang="0">
                <a:pos x="0" y="17"/>
              </a:cxn>
              <a:cxn ang="0">
                <a:pos x="17" y="34"/>
              </a:cxn>
              <a:cxn ang="0">
                <a:pos x="43" y="51"/>
              </a:cxn>
              <a:cxn ang="0">
                <a:pos x="85" y="76"/>
              </a:cxn>
              <a:cxn ang="0">
                <a:pos x="110" y="93"/>
              </a:cxn>
              <a:cxn ang="0">
                <a:pos x="118" y="93"/>
              </a:cxn>
              <a:cxn ang="0">
                <a:pos x="127" y="93"/>
              </a:cxn>
              <a:cxn ang="0">
                <a:pos x="152" y="93"/>
              </a:cxn>
              <a:cxn ang="0">
                <a:pos x="177" y="93"/>
              </a:cxn>
              <a:cxn ang="0">
                <a:pos x="211" y="93"/>
              </a:cxn>
              <a:cxn ang="0">
                <a:pos x="228" y="84"/>
              </a:cxn>
              <a:cxn ang="0">
                <a:pos x="253" y="76"/>
              </a:cxn>
              <a:cxn ang="0">
                <a:pos x="278" y="59"/>
              </a:cxn>
              <a:cxn ang="0">
                <a:pos x="295" y="42"/>
              </a:cxn>
              <a:cxn ang="0">
                <a:pos x="320" y="9"/>
              </a:cxn>
              <a:cxn ang="0">
                <a:pos x="329" y="0"/>
              </a:cxn>
            </a:cxnLst>
            <a:rect l="0" t="0" r="r" b="b"/>
            <a:pathLst>
              <a:path w="329" h="93">
                <a:moveTo>
                  <a:pt x="0" y="17"/>
                </a:moveTo>
                <a:lnTo>
                  <a:pt x="17" y="34"/>
                </a:lnTo>
                <a:lnTo>
                  <a:pt x="43" y="51"/>
                </a:lnTo>
                <a:lnTo>
                  <a:pt x="85" y="76"/>
                </a:lnTo>
                <a:lnTo>
                  <a:pt x="110" y="93"/>
                </a:lnTo>
                <a:lnTo>
                  <a:pt x="118" y="93"/>
                </a:lnTo>
                <a:lnTo>
                  <a:pt x="127" y="93"/>
                </a:lnTo>
                <a:lnTo>
                  <a:pt x="152" y="93"/>
                </a:lnTo>
                <a:lnTo>
                  <a:pt x="177" y="93"/>
                </a:lnTo>
                <a:lnTo>
                  <a:pt x="211" y="93"/>
                </a:lnTo>
                <a:lnTo>
                  <a:pt x="228" y="84"/>
                </a:lnTo>
                <a:lnTo>
                  <a:pt x="253" y="76"/>
                </a:lnTo>
                <a:lnTo>
                  <a:pt x="278" y="59"/>
                </a:lnTo>
                <a:lnTo>
                  <a:pt x="295" y="42"/>
                </a:lnTo>
                <a:lnTo>
                  <a:pt x="320" y="9"/>
                </a:lnTo>
                <a:lnTo>
                  <a:pt x="329" y="0"/>
                </a:lnTo>
              </a:path>
            </a:pathLst>
          </a:custGeom>
          <a:noFill/>
          <a:ln w="12700">
            <a:solidFill>
              <a:srgbClr val="000000"/>
            </a:solidFill>
            <a:prstDash val="solid"/>
            <a:round/>
            <a:headEnd/>
            <a:tailEnd/>
          </a:ln>
        </p:spPr>
        <p:txBody>
          <a:bodyPr/>
          <a:lstStyle/>
          <a:p>
            <a:endParaRPr lang="en-US"/>
          </a:p>
        </p:txBody>
      </p:sp>
      <p:sp>
        <p:nvSpPr>
          <p:cNvPr id="25700" name="Freeform 100"/>
          <p:cNvSpPr>
            <a:spLocks/>
          </p:cNvSpPr>
          <p:nvPr/>
        </p:nvSpPr>
        <p:spPr bwMode="auto">
          <a:xfrm>
            <a:off x="2725738" y="2871788"/>
            <a:ext cx="347662" cy="400050"/>
          </a:xfrm>
          <a:custGeom>
            <a:avLst/>
            <a:gdLst/>
            <a:ahLst/>
            <a:cxnLst>
              <a:cxn ang="0">
                <a:pos x="0" y="252"/>
              </a:cxn>
              <a:cxn ang="0">
                <a:pos x="26" y="244"/>
              </a:cxn>
              <a:cxn ang="0">
                <a:pos x="68" y="227"/>
              </a:cxn>
              <a:cxn ang="0">
                <a:pos x="101" y="210"/>
              </a:cxn>
              <a:cxn ang="0">
                <a:pos x="135" y="185"/>
              </a:cxn>
              <a:cxn ang="0">
                <a:pos x="152" y="168"/>
              </a:cxn>
              <a:cxn ang="0">
                <a:pos x="169" y="151"/>
              </a:cxn>
              <a:cxn ang="0">
                <a:pos x="186" y="135"/>
              </a:cxn>
              <a:cxn ang="0">
                <a:pos x="202" y="101"/>
              </a:cxn>
              <a:cxn ang="0">
                <a:pos x="219" y="67"/>
              </a:cxn>
              <a:cxn ang="0">
                <a:pos x="219" y="59"/>
              </a:cxn>
              <a:cxn ang="0">
                <a:pos x="219" y="42"/>
              </a:cxn>
              <a:cxn ang="0">
                <a:pos x="219" y="17"/>
              </a:cxn>
              <a:cxn ang="0">
                <a:pos x="219" y="8"/>
              </a:cxn>
              <a:cxn ang="0">
                <a:pos x="219" y="0"/>
              </a:cxn>
            </a:cxnLst>
            <a:rect l="0" t="0" r="r" b="b"/>
            <a:pathLst>
              <a:path w="219" h="252">
                <a:moveTo>
                  <a:pt x="0" y="252"/>
                </a:moveTo>
                <a:lnTo>
                  <a:pt x="26" y="244"/>
                </a:lnTo>
                <a:lnTo>
                  <a:pt x="68" y="227"/>
                </a:lnTo>
                <a:lnTo>
                  <a:pt x="101" y="210"/>
                </a:lnTo>
                <a:lnTo>
                  <a:pt x="135" y="185"/>
                </a:lnTo>
                <a:lnTo>
                  <a:pt x="152" y="168"/>
                </a:lnTo>
                <a:lnTo>
                  <a:pt x="169" y="151"/>
                </a:lnTo>
                <a:lnTo>
                  <a:pt x="186" y="135"/>
                </a:lnTo>
                <a:lnTo>
                  <a:pt x="202" y="101"/>
                </a:lnTo>
                <a:lnTo>
                  <a:pt x="219" y="67"/>
                </a:lnTo>
                <a:lnTo>
                  <a:pt x="219" y="59"/>
                </a:lnTo>
                <a:lnTo>
                  <a:pt x="219" y="42"/>
                </a:lnTo>
                <a:lnTo>
                  <a:pt x="219" y="17"/>
                </a:lnTo>
                <a:lnTo>
                  <a:pt x="219" y="8"/>
                </a:lnTo>
                <a:lnTo>
                  <a:pt x="219" y="0"/>
                </a:lnTo>
              </a:path>
            </a:pathLst>
          </a:custGeom>
          <a:noFill/>
          <a:ln w="12700">
            <a:solidFill>
              <a:srgbClr val="000000"/>
            </a:solidFill>
            <a:prstDash val="solid"/>
            <a:round/>
            <a:headEnd/>
            <a:tailEnd/>
          </a:ln>
        </p:spPr>
        <p:txBody>
          <a:bodyPr/>
          <a:lstStyle/>
          <a:p>
            <a:endParaRPr lang="en-US"/>
          </a:p>
        </p:txBody>
      </p:sp>
      <p:sp>
        <p:nvSpPr>
          <p:cNvPr id="25701" name="Freeform 101"/>
          <p:cNvSpPr>
            <a:spLocks/>
          </p:cNvSpPr>
          <p:nvPr/>
        </p:nvSpPr>
        <p:spPr bwMode="auto">
          <a:xfrm>
            <a:off x="2725738" y="2605088"/>
            <a:ext cx="347662" cy="266700"/>
          </a:xfrm>
          <a:custGeom>
            <a:avLst/>
            <a:gdLst/>
            <a:ahLst/>
            <a:cxnLst>
              <a:cxn ang="0">
                <a:pos x="219" y="168"/>
              </a:cxn>
              <a:cxn ang="0">
                <a:pos x="211" y="151"/>
              </a:cxn>
              <a:cxn ang="0">
                <a:pos x="186" y="117"/>
              </a:cxn>
              <a:cxn ang="0">
                <a:pos x="169" y="84"/>
              </a:cxn>
              <a:cxn ang="0">
                <a:pos x="143" y="59"/>
              </a:cxn>
              <a:cxn ang="0">
                <a:pos x="127" y="33"/>
              </a:cxn>
              <a:cxn ang="0">
                <a:pos x="110" y="16"/>
              </a:cxn>
              <a:cxn ang="0">
                <a:pos x="93" y="8"/>
              </a:cxn>
              <a:cxn ang="0">
                <a:pos x="76" y="0"/>
              </a:cxn>
              <a:cxn ang="0">
                <a:pos x="68" y="0"/>
              </a:cxn>
              <a:cxn ang="0">
                <a:pos x="51" y="0"/>
              </a:cxn>
              <a:cxn ang="0">
                <a:pos x="34" y="0"/>
              </a:cxn>
              <a:cxn ang="0">
                <a:pos x="9" y="0"/>
              </a:cxn>
              <a:cxn ang="0">
                <a:pos x="0" y="0"/>
              </a:cxn>
            </a:cxnLst>
            <a:rect l="0" t="0" r="r" b="b"/>
            <a:pathLst>
              <a:path w="219" h="168">
                <a:moveTo>
                  <a:pt x="219" y="168"/>
                </a:moveTo>
                <a:lnTo>
                  <a:pt x="211" y="151"/>
                </a:lnTo>
                <a:lnTo>
                  <a:pt x="186" y="117"/>
                </a:lnTo>
                <a:lnTo>
                  <a:pt x="169" y="84"/>
                </a:lnTo>
                <a:lnTo>
                  <a:pt x="143" y="59"/>
                </a:lnTo>
                <a:lnTo>
                  <a:pt x="127" y="33"/>
                </a:lnTo>
                <a:lnTo>
                  <a:pt x="110" y="16"/>
                </a:lnTo>
                <a:lnTo>
                  <a:pt x="93" y="8"/>
                </a:lnTo>
                <a:lnTo>
                  <a:pt x="76" y="0"/>
                </a:lnTo>
                <a:lnTo>
                  <a:pt x="68" y="0"/>
                </a:lnTo>
                <a:lnTo>
                  <a:pt x="51" y="0"/>
                </a:lnTo>
                <a:lnTo>
                  <a:pt x="34" y="0"/>
                </a:lnTo>
                <a:lnTo>
                  <a:pt x="9" y="0"/>
                </a:lnTo>
                <a:lnTo>
                  <a:pt x="0" y="0"/>
                </a:lnTo>
              </a:path>
            </a:pathLst>
          </a:custGeom>
          <a:noFill/>
          <a:ln w="12700">
            <a:solidFill>
              <a:srgbClr val="000000"/>
            </a:solidFill>
            <a:prstDash val="solid"/>
            <a:round/>
            <a:headEnd/>
            <a:tailEnd/>
          </a:ln>
        </p:spPr>
        <p:txBody>
          <a:bodyPr/>
          <a:lstStyle/>
          <a:p>
            <a:endParaRPr lang="en-US"/>
          </a:p>
        </p:txBody>
      </p:sp>
      <p:sp>
        <p:nvSpPr>
          <p:cNvPr id="25702" name="Freeform 102"/>
          <p:cNvSpPr>
            <a:spLocks/>
          </p:cNvSpPr>
          <p:nvPr/>
        </p:nvSpPr>
        <p:spPr bwMode="auto">
          <a:xfrm>
            <a:off x="2405063" y="2497138"/>
            <a:ext cx="307975" cy="107950"/>
          </a:xfrm>
          <a:custGeom>
            <a:avLst/>
            <a:gdLst/>
            <a:ahLst/>
            <a:cxnLst>
              <a:cxn ang="0">
                <a:pos x="194" y="68"/>
              </a:cxn>
              <a:cxn ang="0">
                <a:pos x="186" y="59"/>
              </a:cxn>
              <a:cxn ang="0">
                <a:pos x="160" y="42"/>
              </a:cxn>
              <a:cxn ang="0">
                <a:pos x="135" y="26"/>
              </a:cxn>
              <a:cxn ang="0">
                <a:pos x="118" y="9"/>
              </a:cxn>
              <a:cxn ang="0">
                <a:pos x="93" y="0"/>
              </a:cxn>
              <a:cxn ang="0">
                <a:pos x="59" y="0"/>
              </a:cxn>
              <a:cxn ang="0">
                <a:pos x="51" y="0"/>
              </a:cxn>
              <a:cxn ang="0">
                <a:pos x="42" y="9"/>
              </a:cxn>
              <a:cxn ang="0">
                <a:pos x="17" y="26"/>
              </a:cxn>
              <a:cxn ang="0">
                <a:pos x="9" y="42"/>
              </a:cxn>
              <a:cxn ang="0">
                <a:pos x="0" y="51"/>
              </a:cxn>
            </a:cxnLst>
            <a:rect l="0" t="0" r="r" b="b"/>
            <a:pathLst>
              <a:path w="194" h="68">
                <a:moveTo>
                  <a:pt x="194" y="68"/>
                </a:moveTo>
                <a:lnTo>
                  <a:pt x="186" y="59"/>
                </a:lnTo>
                <a:lnTo>
                  <a:pt x="160" y="42"/>
                </a:lnTo>
                <a:lnTo>
                  <a:pt x="135" y="26"/>
                </a:lnTo>
                <a:lnTo>
                  <a:pt x="118" y="9"/>
                </a:lnTo>
                <a:lnTo>
                  <a:pt x="93" y="0"/>
                </a:lnTo>
                <a:lnTo>
                  <a:pt x="59" y="0"/>
                </a:lnTo>
                <a:lnTo>
                  <a:pt x="51" y="0"/>
                </a:lnTo>
                <a:lnTo>
                  <a:pt x="42" y="9"/>
                </a:lnTo>
                <a:lnTo>
                  <a:pt x="17" y="26"/>
                </a:lnTo>
                <a:lnTo>
                  <a:pt x="9" y="42"/>
                </a:lnTo>
                <a:lnTo>
                  <a:pt x="0" y="51"/>
                </a:lnTo>
              </a:path>
            </a:pathLst>
          </a:custGeom>
          <a:noFill/>
          <a:ln w="12700">
            <a:solidFill>
              <a:srgbClr val="000000"/>
            </a:solidFill>
            <a:prstDash val="solid"/>
            <a:round/>
            <a:headEnd/>
            <a:tailEnd/>
          </a:ln>
        </p:spPr>
        <p:txBody>
          <a:bodyPr/>
          <a:lstStyle/>
          <a:p>
            <a:endParaRPr lang="en-US"/>
          </a:p>
        </p:txBody>
      </p:sp>
      <p:sp>
        <p:nvSpPr>
          <p:cNvPr id="25703" name="Freeform 103"/>
          <p:cNvSpPr>
            <a:spLocks/>
          </p:cNvSpPr>
          <p:nvPr/>
        </p:nvSpPr>
        <p:spPr bwMode="auto">
          <a:xfrm>
            <a:off x="2032000" y="2538413"/>
            <a:ext cx="360363" cy="52387"/>
          </a:xfrm>
          <a:custGeom>
            <a:avLst/>
            <a:gdLst/>
            <a:ahLst/>
            <a:cxnLst>
              <a:cxn ang="0">
                <a:pos x="227" y="25"/>
              </a:cxn>
              <a:cxn ang="0">
                <a:pos x="202" y="16"/>
              </a:cxn>
              <a:cxn ang="0">
                <a:pos x="160" y="8"/>
              </a:cxn>
              <a:cxn ang="0">
                <a:pos x="117" y="0"/>
              </a:cxn>
              <a:cxn ang="0">
                <a:pos x="92" y="0"/>
              </a:cxn>
              <a:cxn ang="0">
                <a:pos x="75" y="0"/>
              </a:cxn>
              <a:cxn ang="0">
                <a:pos x="59" y="8"/>
              </a:cxn>
              <a:cxn ang="0">
                <a:pos x="33" y="16"/>
              </a:cxn>
              <a:cxn ang="0">
                <a:pos x="8" y="16"/>
              </a:cxn>
              <a:cxn ang="0">
                <a:pos x="0" y="25"/>
              </a:cxn>
              <a:cxn ang="0">
                <a:pos x="0" y="33"/>
              </a:cxn>
            </a:cxnLst>
            <a:rect l="0" t="0" r="r" b="b"/>
            <a:pathLst>
              <a:path w="227" h="33">
                <a:moveTo>
                  <a:pt x="227" y="25"/>
                </a:moveTo>
                <a:lnTo>
                  <a:pt x="202" y="16"/>
                </a:lnTo>
                <a:lnTo>
                  <a:pt x="160" y="8"/>
                </a:lnTo>
                <a:lnTo>
                  <a:pt x="117" y="0"/>
                </a:lnTo>
                <a:lnTo>
                  <a:pt x="92" y="0"/>
                </a:lnTo>
                <a:lnTo>
                  <a:pt x="75" y="0"/>
                </a:lnTo>
                <a:lnTo>
                  <a:pt x="59" y="8"/>
                </a:lnTo>
                <a:lnTo>
                  <a:pt x="33" y="16"/>
                </a:lnTo>
                <a:lnTo>
                  <a:pt x="8" y="16"/>
                </a:lnTo>
                <a:lnTo>
                  <a:pt x="0" y="25"/>
                </a:lnTo>
                <a:lnTo>
                  <a:pt x="0" y="33"/>
                </a:lnTo>
              </a:path>
            </a:pathLst>
          </a:custGeom>
          <a:noFill/>
          <a:ln w="12700">
            <a:solidFill>
              <a:srgbClr val="000000"/>
            </a:solidFill>
            <a:prstDash val="solid"/>
            <a:round/>
            <a:headEnd/>
            <a:tailEnd/>
          </a:ln>
        </p:spPr>
        <p:txBody>
          <a:bodyPr/>
          <a:lstStyle/>
          <a:p>
            <a:endParaRPr lang="en-US"/>
          </a:p>
        </p:txBody>
      </p:sp>
      <p:sp>
        <p:nvSpPr>
          <p:cNvPr id="25704" name="Freeform 104"/>
          <p:cNvSpPr>
            <a:spLocks/>
          </p:cNvSpPr>
          <p:nvPr/>
        </p:nvSpPr>
        <p:spPr bwMode="auto">
          <a:xfrm>
            <a:off x="1563688" y="2497138"/>
            <a:ext cx="401637" cy="133350"/>
          </a:xfrm>
          <a:custGeom>
            <a:avLst/>
            <a:gdLst/>
            <a:ahLst/>
            <a:cxnLst>
              <a:cxn ang="0">
                <a:pos x="0" y="84"/>
              </a:cxn>
              <a:cxn ang="0">
                <a:pos x="17" y="76"/>
              </a:cxn>
              <a:cxn ang="0">
                <a:pos x="50" y="51"/>
              </a:cxn>
              <a:cxn ang="0">
                <a:pos x="84" y="34"/>
              </a:cxn>
              <a:cxn ang="0">
                <a:pos x="118" y="17"/>
              </a:cxn>
              <a:cxn ang="0">
                <a:pos x="143" y="9"/>
              </a:cxn>
              <a:cxn ang="0">
                <a:pos x="168" y="0"/>
              </a:cxn>
              <a:cxn ang="0">
                <a:pos x="185" y="0"/>
              </a:cxn>
              <a:cxn ang="0">
                <a:pos x="202" y="9"/>
              </a:cxn>
              <a:cxn ang="0">
                <a:pos x="210" y="17"/>
              </a:cxn>
              <a:cxn ang="0">
                <a:pos x="236" y="34"/>
              </a:cxn>
              <a:cxn ang="0">
                <a:pos x="253" y="42"/>
              </a:cxn>
              <a:cxn ang="0">
                <a:pos x="253" y="59"/>
              </a:cxn>
            </a:cxnLst>
            <a:rect l="0" t="0" r="r" b="b"/>
            <a:pathLst>
              <a:path w="253" h="84">
                <a:moveTo>
                  <a:pt x="0" y="84"/>
                </a:moveTo>
                <a:lnTo>
                  <a:pt x="17" y="76"/>
                </a:lnTo>
                <a:lnTo>
                  <a:pt x="50" y="51"/>
                </a:lnTo>
                <a:lnTo>
                  <a:pt x="84" y="34"/>
                </a:lnTo>
                <a:lnTo>
                  <a:pt x="118" y="17"/>
                </a:lnTo>
                <a:lnTo>
                  <a:pt x="143" y="9"/>
                </a:lnTo>
                <a:lnTo>
                  <a:pt x="168" y="0"/>
                </a:lnTo>
                <a:lnTo>
                  <a:pt x="185" y="0"/>
                </a:lnTo>
                <a:lnTo>
                  <a:pt x="202" y="9"/>
                </a:lnTo>
                <a:lnTo>
                  <a:pt x="210" y="17"/>
                </a:lnTo>
                <a:lnTo>
                  <a:pt x="236" y="34"/>
                </a:lnTo>
                <a:lnTo>
                  <a:pt x="253" y="42"/>
                </a:lnTo>
                <a:lnTo>
                  <a:pt x="253" y="59"/>
                </a:lnTo>
              </a:path>
            </a:pathLst>
          </a:custGeom>
          <a:noFill/>
          <a:ln w="12700">
            <a:solidFill>
              <a:srgbClr val="000000"/>
            </a:solidFill>
            <a:prstDash val="solid"/>
            <a:round/>
            <a:headEnd/>
            <a:tailEnd/>
          </a:ln>
        </p:spPr>
        <p:txBody>
          <a:bodyPr/>
          <a:lstStyle/>
          <a:p>
            <a:endParaRPr lang="en-US"/>
          </a:p>
        </p:txBody>
      </p:sp>
      <p:sp>
        <p:nvSpPr>
          <p:cNvPr id="25705" name="Arc 105"/>
          <p:cNvSpPr>
            <a:spLocks/>
          </p:cNvSpPr>
          <p:nvPr/>
        </p:nvSpPr>
        <p:spPr bwMode="auto">
          <a:xfrm>
            <a:off x="1209675" y="3225800"/>
            <a:ext cx="1096963" cy="393700"/>
          </a:xfrm>
          <a:custGeom>
            <a:avLst/>
            <a:gdLst>
              <a:gd name="G0" fmla="+- 21600 0 0"/>
              <a:gd name="G1" fmla="+- 21600 0 0"/>
              <a:gd name="G2" fmla="+- 21600 0 0"/>
              <a:gd name="T0" fmla="*/ 0 w 21600"/>
              <a:gd name="T1" fmla="*/ 21600 h 21600"/>
              <a:gd name="T2" fmla="*/ 21472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720"/>
                  <a:pt x="9592" y="70"/>
                  <a:pt x="21472" y="0"/>
                </a:cubicBezTo>
              </a:path>
              <a:path w="21600" h="21600" stroke="0" extrusionOk="0">
                <a:moveTo>
                  <a:pt x="0" y="21600"/>
                </a:moveTo>
                <a:cubicBezTo>
                  <a:pt x="0" y="9720"/>
                  <a:pt x="9592" y="70"/>
                  <a:pt x="21472" y="0"/>
                </a:cubicBezTo>
                <a:lnTo>
                  <a:pt x="21600" y="21600"/>
                </a:lnTo>
                <a:close/>
              </a:path>
            </a:pathLst>
          </a:custGeom>
          <a:noFill/>
          <a:ln w="12700">
            <a:solidFill>
              <a:srgbClr val="000000"/>
            </a:solidFill>
            <a:round/>
            <a:headEnd/>
            <a:tailEnd/>
          </a:ln>
        </p:spPr>
        <p:txBody>
          <a:bodyPr/>
          <a:lstStyle/>
          <a:p>
            <a:endParaRPr lang="en-US"/>
          </a:p>
        </p:txBody>
      </p:sp>
      <p:sp>
        <p:nvSpPr>
          <p:cNvPr id="25706" name="Arc 106"/>
          <p:cNvSpPr>
            <a:spLocks/>
          </p:cNvSpPr>
          <p:nvPr/>
        </p:nvSpPr>
        <p:spPr bwMode="auto">
          <a:xfrm>
            <a:off x="2300288" y="3225800"/>
            <a:ext cx="900112" cy="393700"/>
          </a:xfrm>
          <a:custGeom>
            <a:avLst/>
            <a:gdLst>
              <a:gd name="G0" fmla="+- 103 0 0"/>
              <a:gd name="G1" fmla="+- 21600 0 0"/>
              <a:gd name="G2" fmla="+- 21600 0 0"/>
              <a:gd name="T0" fmla="*/ 0 w 21703"/>
              <a:gd name="T1" fmla="*/ 0 h 21600"/>
              <a:gd name="T2" fmla="*/ 21703 w 21703"/>
              <a:gd name="T3" fmla="*/ 21600 h 21600"/>
              <a:gd name="T4" fmla="*/ 103 w 21703"/>
              <a:gd name="T5" fmla="*/ 21600 h 21600"/>
            </a:gdLst>
            <a:ahLst/>
            <a:cxnLst>
              <a:cxn ang="0">
                <a:pos x="T0" y="T1"/>
              </a:cxn>
              <a:cxn ang="0">
                <a:pos x="T2" y="T3"/>
              </a:cxn>
              <a:cxn ang="0">
                <a:pos x="T4" y="T5"/>
              </a:cxn>
            </a:cxnLst>
            <a:rect l="0" t="0" r="r" b="b"/>
            <a:pathLst>
              <a:path w="21703" h="21600" fill="none" extrusionOk="0">
                <a:moveTo>
                  <a:pt x="0" y="0"/>
                </a:moveTo>
                <a:cubicBezTo>
                  <a:pt x="34" y="0"/>
                  <a:pt x="68" y="-1"/>
                  <a:pt x="103" y="0"/>
                </a:cubicBezTo>
                <a:cubicBezTo>
                  <a:pt x="12032" y="0"/>
                  <a:pt x="21703" y="9670"/>
                  <a:pt x="21703" y="21600"/>
                </a:cubicBezTo>
              </a:path>
              <a:path w="21703" h="21600" stroke="0" extrusionOk="0">
                <a:moveTo>
                  <a:pt x="0" y="0"/>
                </a:moveTo>
                <a:cubicBezTo>
                  <a:pt x="34" y="0"/>
                  <a:pt x="68" y="-1"/>
                  <a:pt x="103" y="0"/>
                </a:cubicBezTo>
                <a:cubicBezTo>
                  <a:pt x="12032" y="0"/>
                  <a:pt x="21703" y="9670"/>
                  <a:pt x="21703" y="21600"/>
                </a:cubicBezTo>
                <a:lnTo>
                  <a:pt x="103" y="21600"/>
                </a:lnTo>
                <a:close/>
              </a:path>
            </a:pathLst>
          </a:custGeom>
          <a:noFill/>
          <a:ln w="12700">
            <a:solidFill>
              <a:srgbClr val="000000"/>
            </a:solidFill>
            <a:round/>
            <a:headEnd/>
            <a:tailEnd/>
          </a:ln>
        </p:spPr>
        <p:txBody>
          <a:bodyPr/>
          <a:lstStyle/>
          <a:p>
            <a:endParaRPr lang="en-US"/>
          </a:p>
        </p:txBody>
      </p:sp>
      <p:sp>
        <p:nvSpPr>
          <p:cNvPr id="25707" name="Arc 107"/>
          <p:cNvSpPr>
            <a:spLocks/>
          </p:cNvSpPr>
          <p:nvPr/>
        </p:nvSpPr>
        <p:spPr bwMode="auto">
          <a:xfrm>
            <a:off x="2300288" y="3716338"/>
            <a:ext cx="900112" cy="406400"/>
          </a:xfrm>
          <a:custGeom>
            <a:avLst/>
            <a:gdLst>
              <a:gd name="G0" fmla="+- 106 0 0"/>
              <a:gd name="G1" fmla="+- 291 0 0"/>
              <a:gd name="G2" fmla="+- 21600 0 0"/>
              <a:gd name="T0" fmla="*/ 21704 w 21706"/>
              <a:gd name="T1" fmla="*/ 0 h 21891"/>
              <a:gd name="T2" fmla="*/ 0 w 21706"/>
              <a:gd name="T3" fmla="*/ 21891 h 21891"/>
              <a:gd name="T4" fmla="*/ 106 w 21706"/>
              <a:gd name="T5" fmla="*/ 291 h 21891"/>
            </a:gdLst>
            <a:ahLst/>
            <a:cxnLst>
              <a:cxn ang="0">
                <a:pos x="T0" y="T1"/>
              </a:cxn>
              <a:cxn ang="0">
                <a:pos x="T2" y="T3"/>
              </a:cxn>
              <a:cxn ang="0">
                <a:pos x="T4" y="T5"/>
              </a:cxn>
            </a:cxnLst>
            <a:rect l="0" t="0" r="r" b="b"/>
            <a:pathLst>
              <a:path w="21706" h="21891" fill="none" extrusionOk="0">
                <a:moveTo>
                  <a:pt x="21704" y="-1"/>
                </a:moveTo>
                <a:cubicBezTo>
                  <a:pt x="21705" y="96"/>
                  <a:pt x="21706" y="193"/>
                  <a:pt x="21706" y="291"/>
                </a:cubicBezTo>
                <a:cubicBezTo>
                  <a:pt x="21706" y="12220"/>
                  <a:pt x="12035" y="21891"/>
                  <a:pt x="106" y="21891"/>
                </a:cubicBezTo>
                <a:cubicBezTo>
                  <a:pt x="70" y="21891"/>
                  <a:pt x="35" y="21890"/>
                  <a:pt x="0" y="21890"/>
                </a:cubicBezTo>
              </a:path>
              <a:path w="21706" h="21891" stroke="0" extrusionOk="0">
                <a:moveTo>
                  <a:pt x="21704" y="-1"/>
                </a:moveTo>
                <a:cubicBezTo>
                  <a:pt x="21705" y="96"/>
                  <a:pt x="21706" y="193"/>
                  <a:pt x="21706" y="291"/>
                </a:cubicBezTo>
                <a:cubicBezTo>
                  <a:pt x="21706" y="12220"/>
                  <a:pt x="12035" y="21891"/>
                  <a:pt x="106" y="21891"/>
                </a:cubicBezTo>
                <a:cubicBezTo>
                  <a:pt x="70" y="21891"/>
                  <a:pt x="35" y="21890"/>
                  <a:pt x="0" y="21890"/>
                </a:cubicBezTo>
                <a:lnTo>
                  <a:pt x="106" y="291"/>
                </a:lnTo>
                <a:close/>
              </a:path>
            </a:pathLst>
          </a:custGeom>
          <a:noFill/>
          <a:ln w="12700">
            <a:solidFill>
              <a:srgbClr val="000000"/>
            </a:solidFill>
            <a:round/>
            <a:headEnd/>
            <a:tailEnd/>
          </a:ln>
        </p:spPr>
        <p:txBody>
          <a:bodyPr/>
          <a:lstStyle/>
          <a:p>
            <a:endParaRPr lang="en-US"/>
          </a:p>
        </p:txBody>
      </p:sp>
      <p:sp>
        <p:nvSpPr>
          <p:cNvPr id="25708" name="Arc 108"/>
          <p:cNvSpPr>
            <a:spLocks/>
          </p:cNvSpPr>
          <p:nvPr/>
        </p:nvSpPr>
        <p:spPr bwMode="auto">
          <a:xfrm>
            <a:off x="1209675" y="3619500"/>
            <a:ext cx="1096963" cy="501650"/>
          </a:xfrm>
          <a:custGeom>
            <a:avLst/>
            <a:gdLst>
              <a:gd name="G0" fmla="+- 21600 0 0"/>
              <a:gd name="G1" fmla="+- 0 0 0"/>
              <a:gd name="G2" fmla="+- 21600 0 0"/>
              <a:gd name="T0" fmla="*/ 2147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470" y="21599"/>
                </a:moveTo>
                <a:cubicBezTo>
                  <a:pt x="9591" y="21528"/>
                  <a:pt x="0" y="11878"/>
                  <a:pt x="0" y="0"/>
                </a:cubicBezTo>
              </a:path>
              <a:path w="21600" h="21600" stroke="0" extrusionOk="0">
                <a:moveTo>
                  <a:pt x="21470" y="21599"/>
                </a:moveTo>
                <a:cubicBezTo>
                  <a:pt x="9591" y="21528"/>
                  <a:pt x="0" y="11878"/>
                  <a:pt x="0" y="0"/>
                </a:cubicBezTo>
                <a:lnTo>
                  <a:pt x="21600" y="0"/>
                </a:lnTo>
                <a:close/>
              </a:path>
            </a:pathLst>
          </a:custGeom>
          <a:noFill/>
          <a:ln w="12700">
            <a:solidFill>
              <a:srgbClr val="000000"/>
            </a:solidFill>
            <a:round/>
            <a:headEnd/>
            <a:tailEnd/>
          </a:ln>
        </p:spPr>
        <p:txBody>
          <a:bodyPr/>
          <a:lstStyle/>
          <a:p>
            <a:endParaRPr lang="en-US"/>
          </a:p>
        </p:txBody>
      </p:sp>
      <p:sp>
        <p:nvSpPr>
          <p:cNvPr id="25709" name="Arc 109"/>
          <p:cNvSpPr>
            <a:spLocks/>
          </p:cNvSpPr>
          <p:nvPr/>
        </p:nvSpPr>
        <p:spPr bwMode="auto">
          <a:xfrm>
            <a:off x="3208338" y="3517900"/>
            <a:ext cx="301625" cy="95250"/>
          </a:xfrm>
          <a:custGeom>
            <a:avLst/>
            <a:gdLst>
              <a:gd name="G0" fmla="+- 25 0 0"/>
              <a:gd name="G1" fmla="+- 333 0 0"/>
              <a:gd name="G2" fmla="+- 21600 0 0"/>
              <a:gd name="T0" fmla="*/ 21622 w 21625"/>
              <a:gd name="T1" fmla="*/ 0 h 21933"/>
              <a:gd name="T2" fmla="*/ 0 w 21625"/>
              <a:gd name="T3" fmla="*/ 21933 h 21933"/>
              <a:gd name="T4" fmla="*/ 25 w 21625"/>
              <a:gd name="T5" fmla="*/ 333 h 21933"/>
            </a:gdLst>
            <a:ahLst/>
            <a:cxnLst>
              <a:cxn ang="0">
                <a:pos x="T0" y="T1"/>
              </a:cxn>
              <a:cxn ang="0">
                <a:pos x="T2" y="T3"/>
              </a:cxn>
              <a:cxn ang="0">
                <a:pos x="T4" y="T5"/>
              </a:cxn>
            </a:cxnLst>
            <a:rect l="0" t="0" r="r" b="b"/>
            <a:pathLst>
              <a:path w="21625" h="21933" fill="none" extrusionOk="0">
                <a:moveTo>
                  <a:pt x="21622" y="-1"/>
                </a:moveTo>
                <a:cubicBezTo>
                  <a:pt x="21624" y="110"/>
                  <a:pt x="21625" y="221"/>
                  <a:pt x="21625" y="333"/>
                </a:cubicBezTo>
                <a:cubicBezTo>
                  <a:pt x="21625" y="12262"/>
                  <a:pt x="11954" y="21933"/>
                  <a:pt x="25" y="21933"/>
                </a:cubicBezTo>
                <a:cubicBezTo>
                  <a:pt x="16" y="21933"/>
                  <a:pt x="8" y="21932"/>
                  <a:pt x="0" y="21932"/>
                </a:cubicBezTo>
              </a:path>
              <a:path w="21625" h="21933" stroke="0" extrusionOk="0">
                <a:moveTo>
                  <a:pt x="21622" y="-1"/>
                </a:moveTo>
                <a:cubicBezTo>
                  <a:pt x="21624" y="110"/>
                  <a:pt x="21625" y="221"/>
                  <a:pt x="21625" y="333"/>
                </a:cubicBezTo>
                <a:cubicBezTo>
                  <a:pt x="21625" y="12262"/>
                  <a:pt x="11954" y="21933"/>
                  <a:pt x="25" y="21933"/>
                </a:cubicBezTo>
                <a:cubicBezTo>
                  <a:pt x="16" y="21933"/>
                  <a:pt x="8" y="21932"/>
                  <a:pt x="0" y="21932"/>
                </a:cubicBezTo>
                <a:lnTo>
                  <a:pt x="25" y="333"/>
                </a:lnTo>
                <a:close/>
              </a:path>
            </a:pathLst>
          </a:custGeom>
          <a:noFill/>
          <a:ln w="12700">
            <a:solidFill>
              <a:srgbClr val="000000"/>
            </a:solidFill>
            <a:round/>
            <a:headEnd/>
            <a:tailEnd/>
          </a:ln>
        </p:spPr>
        <p:txBody>
          <a:bodyPr/>
          <a:lstStyle/>
          <a:p>
            <a:endParaRPr lang="en-US"/>
          </a:p>
        </p:txBody>
      </p:sp>
      <p:sp>
        <p:nvSpPr>
          <p:cNvPr id="25710" name="Arc 110"/>
          <p:cNvSpPr>
            <a:spLocks/>
          </p:cNvSpPr>
          <p:nvPr/>
        </p:nvSpPr>
        <p:spPr bwMode="auto">
          <a:xfrm>
            <a:off x="3208338" y="3517900"/>
            <a:ext cx="301625" cy="201613"/>
          </a:xfrm>
          <a:custGeom>
            <a:avLst/>
            <a:gdLst>
              <a:gd name="G0" fmla="+- 26 0 0"/>
              <a:gd name="G1" fmla="+- 156 0 0"/>
              <a:gd name="G2" fmla="+- 21600 0 0"/>
              <a:gd name="T0" fmla="*/ 21625 w 21626"/>
              <a:gd name="T1" fmla="*/ 0 h 21756"/>
              <a:gd name="T2" fmla="*/ 0 w 21626"/>
              <a:gd name="T3" fmla="*/ 21756 h 21756"/>
              <a:gd name="T4" fmla="*/ 26 w 21626"/>
              <a:gd name="T5" fmla="*/ 156 h 21756"/>
            </a:gdLst>
            <a:ahLst/>
            <a:cxnLst>
              <a:cxn ang="0">
                <a:pos x="T0" y="T1"/>
              </a:cxn>
              <a:cxn ang="0">
                <a:pos x="T2" y="T3"/>
              </a:cxn>
              <a:cxn ang="0">
                <a:pos x="T4" y="T5"/>
              </a:cxn>
            </a:cxnLst>
            <a:rect l="0" t="0" r="r" b="b"/>
            <a:pathLst>
              <a:path w="21626" h="21756" fill="none" extrusionOk="0">
                <a:moveTo>
                  <a:pt x="21625" y="-1"/>
                </a:moveTo>
                <a:cubicBezTo>
                  <a:pt x="21625" y="51"/>
                  <a:pt x="21626" y="103"/>
                  <a:pt x="21626" y="156"/>
                </a:cubicBezTo>
                <a:cubicBezTo>
                  <a:pt x="21626" y="12085"/>
                  <a:pt x="11955" y="21756"/>
                  <a:pt x="26" y="21756"/>
                </a:cubicBezTo>
                <a:cubicBezTo>
                  <a:pt x="17" y="21756"/>
                  <a:pt x="8" y="21755"/>
                  <a:pt x="0" y="21755"/>
                </a:cubicBezTo>
              </a:path>
              <a:path w="21626" h="21756" stroke="0" extrusionOk="0">
                <a:moveTo>
                  <a:pt x="21625" y="-1"/>
                </a:moveTo>
                <a:cubicBezTo>
                  <a:pt x="21625" y="51"/>
                  <a:pt x="21626" y="103"/>
                  <a:pt x="21626" y="156"/>
                </a:cubicBezTo>
                <a:cubicBezTo>
                  <a:pt x="21626" y="12085"/>
                  <a:pt x="11955" y="21756"/>
                  <a:pt x="26" y="21756"/>
                </a:cubicBezTo>
                <a:cubicBezTo>
                  <a:pt x="17" y="21756"/>
                  <a:pt x="8" y="21755"/>
                  <a:pt x="0" y="21755"/>
                </a:cubicBezTo>
                <a:lnTo>
                  <a:pt x="26" y="156"/>
                </a:lnTo>
                <a:close/>
              </a:path>
            </a:pathLst>
          </a:custGeom>
          <a:noFill/>
          <a:ln w="12700">
            <a:solidFill>
              <a:srgbClr val="000000"/>
            </a:solidFill>
            <a:round/>
            <a:headEnd/>
            <a:tailEnd/>
          </a:ln>
        </p:spPr>
        <p:txBody>
          <a:bodyPr/>
          <a:lstStyle/>
          <a:p>
            <a:endParaRPr lang="en-US"/>
          </a:p>
        </p:txBody>
      </p:sp>
      <p:sp>
        <p:nvSpPr>
          <p:cNvPr id="25711" name="Line 111"/>
          <p:cNvSpPr>
            <a:spLocks noChangeShapeType="1"/>
          </p:cNvSpPr>
          <p:nvPr/>
        </p:nvSpPr>
        <p:spPr bwMode="auto">
          <a:xfrm flipH="1">
            <a:off x="1255713" y="1122363"/>
            <a:ext cx="6535737" cy="1587"/>
          </a:xfrm>
          <a:prstGeom prst="line">
            <a:avLst/>
          </a:prstGeom>
          <a:noFill/>
          <a:ln w="12700">
            <a:solidFill>
              <a:srgbClr val="000000"/>
            </a:solidFill>
            <a:round/>
            <a:headEnd/>
            <a:tailEnd/>
          </a:ln>
        </p:spPr>
        <p:txBody>
          <a:bodyPr/>
          <a:lstStyle/>
          <a:p>
            <a:endParaRPr lang="en-US"/>
          </a:p>
        </p:txBody>
      </p:sp>
      <p:sp>
        <p:nvSpPr>
          <p:cNvPr id="25712" name="Rectangle 112"/>
          <p:cNvSpPr>
            <a:spLocks noChangeArrowheads="1"/>
          </p:cNvSpPr>
          <p:nvPr/>
        </p:nvSpPr>
        <p:spPr bwMode="auto">
          <a:xfrm>
            <a:off x="3916363" y="1028700"/>
            <a:ext cx="1241425" cy="160338"/>
          </a:xfrm>
          <a:prstGeom prst="rect">
            <a:avLst/>
          </a:prstGeom>
          <a:noFill/>
          <a:ln w="9525">
            <a:noFill/>
            <a:miter lim="800000"/>
            <a:headEnd/>
            <a:tailEnd/>
          </a:ln>
        </p:spPr>
        <p:txBody>
          <a:bodyPr/>
          <a:lstStyle/>
          <a:p>
            <a:endParaRPr lang="en-US"/>
          </a:p>
        </p:txBody>
      </p:sp>
      <p:sp>
        <p:nvSpPr>
          <p:cNvPr id="25713" name="Rectangle 113"/>
          <p:cNvSpPr>
            <a:spLocks noChangeArrowheads="1"/>
          </p:cNvSpPr>
          <p:nvPr/>
        </p:nvSpPr>
        <p:spPr bwMode="auto">
          <a:xfrm>
            <a:off x="3810000" y="914400"/>
            <a:ext cx="1298575" cy="212725"/>
          </a:xfrm>
          <a:prstGeom prst="rect">
            <a:avLst/>
          </a:prstGeom>
          <a:solidFill>
            <a:srgbClr val="FFFFFF"/>
          </a:solidFill>
          <a:ln w="9525">
            <a:noFill/>
            <a:miter lim="800000"/>
            <a:headEnd/>
            <a:tailEnd/>
          </a:ln>
        </p:spPr>
        <p:txBody>
          <a:bodyPr wrap="none" lIns="0" tIns="0" rIns="0" bIns="0">
            <a:spAutoFit/>
          </a:bodyPr>
          <a:lstStyle/>
          <a:p>
            <a:r>
              <a:rPr lang="en-US" sz="1400">
                <a:solidFill>
                  <a:srgbClr val="000000"/>
                </a:solidFill>
                <a:latin typeface="Times New Roman" pitchFamily="18" charset="0"/>
              </a:rPr>
              <a:t>Use and Context </a:t>
            </a:r>
            <a:endParaRPr lang="en-US" sz="1400">
              <a:latin typeface="Times New Roman" pitchFamily="18" charset="0"/>
            </a:endParaRPr>
          </a:p>
        </p:txBody>
      </p:sp>
      <p:sp>
        <p:nvSpPr>
          <p:cNvPr id="25714" name="Arc 114"/>
          <p:cNvSpPr>
            <a:spLocks/>
          </p:cNvSpPr>
          <p:nvPr/>
        </p:nvSpPr>
        <p:spPr bwMode="auto">
          <a:xfrm>
            <a:off x="1168400" y="1128713"/>
            <a:ext cx="101600" cy="93662"/>
          </a:xfrm>
          <a:custGeom>
            <a:avLst/>
            <a:gdLst>
              <a:gd name="G0" fmla="+- 21600 0 0"/>
              <a:gd name="G1" fmla="+- 21600 0 0"/>
              <a:gd name="G2" fmla="+- 21600 0 0"/>
              <a:gd name="T0" fmla="*/ 0 w 21600"/>
              <a:gd name="T1" fmla="*/ 21489 h 21600"/>
              <a:gd name="T2" fmla="*/ 2160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489"/>
                </a:moveTo>
                <a:cubicBezTo>
                  <a:pt x="61" y="9603"/>
                  <a:pt x="9713" y="0"/>
                  <a:pt x="21599" y="0"/>
                </a:cubicBezTo>
              </a:path>
              <a:path w="21600" h="21600" stroke="0" extrusionOk="0">
                <a:moveTo>
                  <a:pt x="0" y="21489"/>
                </a:moveTo>
                <a:cubicBezTo>
                  <a:pt x="61" y="9603"/>
                  <a:pt x="9713" y="0"/>
                  <a:pt x="21599" y="0"/>
                </a:cubicBezTo>
                <a:lnTo>
                  <a:pt x="21600" y="21600"/>
                </a:lnTo>
                <a:close/>
              </a:path>
            </a:pathLst>
          </a:custGeom>
          <a:noFill/>
          <a:ln w="12700">
            <a:solidFill>
              <a:srgbClr val="000000"/>
            </a:solidFill>
            <a:round/>
            <a:headEnd/>
            <a:tailEnd/>
          </a:ln>
        </p:spPr>
        <p:txBody>
          <a:bodyPr/>
          <a:lstStyle/>
          <a:p>
            <a:endParaRPr lang="en-US"/>
          </a:p>
        </p:txBody>
      </p:sp>
      <p:sp>
        <p:nvSpPr>
          <p:cNvPr id="25715" name="Line 115"/>
          <p:cNvSpPr>
            <a:spLocks noChangeShapeType="1"/>
          </p:cNvSpPr>
          <p:nvPr/>
        </p:nvSpPr>
        <p:spPr bwMode="auto">
          <a:xfrm>
            <a:off x="1162050" y="1216025"/>
            <a:ext cx="1588" cy="1095375"/>
          </a:xfrm>
          <a:prstGeom prst="line">
            <a:avLst/>
          </a:prstGeom>
          <a:noFill/>
          <a:ln w="12700">
            <a:solidFill>
              <a:srgbClr val="000000"/>
            </a:solidFill>
            <a:round/>
            <a:headEnd/>
            <a:tailEnd/>
          </a:ln>
        </p:spPr>
        <p:txBody>
          <a:bodyPr/>
          <a:lstStyle/>
          <a:p>
            <a:endParaRPr lang="en-US"/>
          </a:p>
        </p:txBody>
      </p:sp>
      <p:sp>
        <p:nvSpPr>
          <p:cNvPr id="25716" name="Rectangle 116"/>
          <p:cNvSpPr>
            <a:spLocks noChangeArrowheads="1"/>
          </p:cNvSpPr>
          <p:nvPr/>
        </p:nvSpPr>
        <p:spPr bwMode="auto">
          <a:xfrm>
            <a:off x="4957763" y="1549400"/>
            <a:ext cx="2584450"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Human-Machine Fit and Adaptation</a:t>
            </a:r>
            <a:endParaRPr lang="en-US" sz="1400">
              <a:latin typeface="Times New Roman" pitchFamily="18" charset="0"/>
            </a:endParaRPr>
          </a:p>
        </p:txBody>
      </p:sp>
      <p:sp>
        <p:nvSpPr>
          <p:cNvPr id="25717" name="Rectangle 117"/>
          <p:cNvSpPr>
            <a:spLocks noChangeArrowheads="1"/>
          </p:cNvSpPr>
          <p:nvPr/>
        </p:nvSpPr>
        <p:spPr bwMode="auto">
          <a:xfrm>
            <a:off x="1657350" y="1549400"/>
            <a:ext cx="2168525"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Social Organization and Work</a:t>
            </a:r>
            <a:endParaRPr lang="en-US" sz="1400">
              <a:latin typeface="Times New Roman" pitchFamily="18" charset="0"/>
            </a:endParaRPr>
          </a:p>
        </p:txBody>
      </p:sp>
      <p:sp>
        <p:nvSpPr>
          <p:cNvPr id="25718" name="Line 118"/>
          <p:cNvSpPr>
            <a:spLocks noChangeShapeType="1"/>
          </p:cNvSpPr>
          <p:nvPr/>
        </p:nvSpPr>
        <p:spPr bwMode="auto">
          <a:xfrm>
            <a:off x="4797425" y="2363788"/>
            <a:ext cx="2994025" cy="1587"/>
          </a:xfrm>
          <a:prstGeom prst="line">
            <a:avLst/>
          </a:prstGeom>
          <a:noFill/>
          <a:ln w="12700">
            <a:solidFill>
              <a:srgbClr val="000000"/>
            </a:solidFill>
            <a:round/>
            <a:headEnd/>
            <a:tailEnd/>
          </a:ln>
        </p:spPr>
        <p:txBody>
          <a:bodyPr/>
          <a:lstStyle/>
          <a:p>
            <a:endParaRPr lang="en-US"/>
          </a:p>
        </p:txBody>
      </p:sp>
      <p:sp>
        <p:nvSpPr>
          <p:cNvPr id="25719" name="Arc 119"/>
          <p:cNvSpPr>
            <a:spLocks/>
          </p:cNvSpPr>
          <p:nvPr/>
        </p:nvSpPr>
        <p:spPr bwMode="auto">
          <a:xfrm>
            <a:off x="7797800" y="2370138"/>
            <a:ext cx="93663" cy="93662"/>
          </a:xfrm>
          <a:custGeom>
            <a:avLst/>
            <a:gdLst>
              <a:gd name="G0" fmla="+- 102 0 0"/>
              <a:gd name="G1" fmla="+- 21600 0 0"/>
              <a:gd name="G2" fmla="+- 21600 0 0"/>
              <a:gd name="T0" fmla="*/ 0 w 21702"/>
              <a:gd name="T1" fmla="*/ 0 h 21600"/>
              <a:gd name="T2" fmla="*/ 21702 w 21702"/>
              <a:gd name="T3" fmla="*/ 21496 h 21600"/>
              <a:gd name="T4" fmla="*/ 102 w 21702"/>
              <a:gd name="T5" fmla="*/ 21600 h 21600"/>
            </a:gdLst>
            <a:ahLst/>
            <a:cxnLst>
              <a:cxn ang="0">
                <a:pos x="T0" y="T1"/>
              </a:cxn>
              <a:cxn ang="0">
                <a:pos x="T2" y="T3"/>
              </a:cxn>
              <a:cxn ang="0">
                <a:pos x="T4" y="T5"/>
              </a:cxn>
            </a:cxnLst>
            <a:rect l="0" t="0" r="r" b="b"/>
            <a:pathLst>
              <a:path w="21702" h="21600" fill="none" extrusionOk="0">
                <a:moveTo>
                  <a:pt x="0" y="0"/>
                </a:moveTo>
                <a:cubicBezTo>
                  <a:pt x="34" y="0"/>
                  <a:pt x="68" y="-1"/>
                  <a:pt x="102" y="0"/>
                </a:cubicBezTo>
                <a:cubicBezTo>
                  <a:pt x="11990" y="0"/>
                  <a:pt x="21644" y="9607"/>
                  <a:pt x="21701" y="21496"/>
                </a:cubicBezTo>
              </a:path>
              <a:path w="21702" h="21600" stroke="0" extrusionOk="0">
                <a:moveTo>
                  <a:pt x="0" y="0"/>
                </a:moveTo>
                <a:cubicBezTo>
                  <a:pt x="34" y="0"/>
                  <a:pt x="68" y="-1"/>
                  <a:pt x="102" y="0"/>
                </a:cubicBezTo>
                <a:cubicBezTo>
                  <a:pt x="11990" y="0"/>
                  <a:pt x="21644" y="9607"/>
                  <a:pt x="21701" y="21496"/>
                </a:cubicBezTo>
                <a:lnTo>
                  <a:pt x="102" y="21600"/>
                </a:lnTo>
                <a:close/>
              </a:path>
            </a:pathLst>
          </a:custGeom>
          <a:noFill/>
          <a:ln w="12700">
            <a:solidFill>
              <a:srgbClr val="000000"/>
            </a:solidFill>
            <a:round/>
            <a:headEnd/>
            <a:tailEnd/>
          </a:ln>
        </p:spPr>
        <p:txBody>
          <a:bodyPr/>
          <a:lstStyle/>
          <a:p>
            <a:endParaRPr lang="en-US"/>
          </a:p>
        </p:txBody>
      </p:sp>
      <p:sp>
        <p:nvSpPr>
          <p:cNvPr id="25720" name="Rectangle 120"/>
          <p:cNvSpPr>
            <a:spLocks noChangeArrowheads="1"/>
          </p:cNvSpPr>
          <p:nvPr/>
        </p:nvSpPr>
        <p:spPr bwMode="auto">
          <a:xfrm>
            <a:off x="5813425" y="2284413"/>
            <a:ext cx="762000" cy="160337"/>
          </a:xfrm>
          <a:prstGeom prst="rect">
            <a:avLst/>
          </a:prstGeom>
          <a:noFill/>
          <a:ln w="9525">
            <a:noFill/>
            <a:miter lim="800000"/>
            <a:headEnd/>
            <a:tailEnd/>
          </a:ln>
        </p:spPr>
        <p:txBody>
          <a:bodyPr/>
          <a:lstStyle/>
          <a:p>
            <a:endParaRPr lang="en-US"/>
          </a:p>
        </p:txBody>
      </p:sp>
      <p:sp>
        <p:nvSpPr>
          <p:cNvPr id="25721" name="Rectangle 121"/>
          <p:cNvSpPr>
            <a:spLocks noChangeArrowheads="1"/>
          </p:cNvSpPr>
          <p:nvPr/>
        </p:nvSpPr>
        <p:spPr bwMode="auto">
          <a:xfrm>
            <a:off x="5826125" y="2243138"/>
            <a:ext cx="779463" cy="212725"/>
          </a:xfrm>
          <a:prstGeom prst="rect">
            <a:avLst/>
          </a:prstGeom>
          <a:solidFill>
            <a:srgbClr val="FFFFFF"/>
          </a:solidFill>
          <a:ln w="9525">
            <a:noFill/>
            <a:miter lim="800000"/>
            <a:headEnd/>
            <a:tailEnd/>
          </a:ln>
        </p:spPr>
        <p:txBody>
          <a:bodyPr wrap="none" lIns="0" tIns="0" rIns="0" bIns="0">
            <a:spAutoFit/>
          </a:bodyPr>
          <a:lstStyle/>
          <a:p>
            <a:r>
              <a:rPr lang="en-US" sz="1400">
                <a:solidFill>
                  <a:srgbClr val="000000"/>
                </a:solidFill>
                <a:latin typeface="Times New Roman" pitchFamily="18" charset="0"/>
              </a:rPr>
              <a:t>Computer</a:t>
            </a:r>
            <a:endParaRPr lang="en-US" sz="1400">
              <a:latin typeface="Times New Roman" pitchFamily="18" charset="0"/>
            </a:endParaRPr>
          </a:p>
        </p:txBody>
      </p:sp>
      <p:sp>
        <p:nvSpPr>
          <p:cNvPr id="25722" name="Line 122"/>
          <p:cNvSpPr>
            <a:spLocks noChangeShapeType="1"/>
          </p:cNvSpPr>
          <p:nvPr/>
        </p:nvSpPr>
        <p:spPr bwMode="auto">
          <a:xfrm>
            <a:off x="7897813" y="2457450"/>
            <a:ext cx="1587" cy="2057400"/>
          </a:xfrm>
          <a:prstGeom prst="line">
            <a:avLst/>
          </a:prstGeom>
          <a:noFill/>
          <a:ln w="12700">
            <a:solidFill>
              <a:srgbClr val="000000"/>
            </a:solidFill>
            <a:round/>
            <a:headEnd/>
            <a:tailEnd/>
          </a:ln>
        </p:spPr>
        <p:txBody>
          <a:bodyPr/>
          <a:lstStyle/>
          <a:p>
            <a:endParaRPr lang="en-US"/>
          </a:p>
        </p:txBody>
      </p:sp>
      <p:sp>
        <p:nvSpPr>
          <p:cNvPr id="25723" name="Rectangle 123"/>
          <p:cNvSpPr>
            <a:spLocks noChangeArrowheads="1"/>
          </p:cNvSpPr>
          <p:nvPr/>
        </p:nvSpPr>
        <p:spPr bwMode="auto">
          <a:xfrm>
            <a:off x="6934200" y="2438400"/>
            <a:ext cx="755650"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Computer </a:t>
            </a:r>
            <a:endParaRPr lang="en-US" sz="1400">
              <a:latin typeface="Times New Roman" pitchFamily="18" charset="0"/>
            </a:endParaRPr>
          </a:p>
        </p:txBody>
      </p:sp>
      <p:sp>
        <p:nvSpPr>
          <p:cNvPr id="25724" name="Rectangle 124"/>
          <p:cNvSpPr>
            <a:spLocks noChangeArrowheads="1"/>
          </p:cNvSpPr>
          <p:nvPr/>
        </p:nvSpPr>
        <p:spPr bwMode="auto">
          <a:xfrm>
            <a:off x="6908800" y="2630488"/>
            <a:ext cx="642938"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Graphics</a:t>
            </a:r>
            <a:endParaRPr lang="en-US" sz="1400">
              <a:latin typeface="Times New Roman" pitchFamily="18" charset="0"/>
            </a:endParaRPr>
          </a:p>
        </p:txBody>
      </p:sp>
      <p:sp>
        <p:nvSpPr>
          <p:cNvPr id="25725" name="Rectangle 125"/>
          <p:cNvSpPr>
            <a:spLocks noChangeArrowheads="1"/>
          </p:cNvSpPr>
          <p:nvPr/>
        </p:nvSpPr>
        <p:spPr bwMode="auto">
          <a:xfrm>
            <a:off x="6788150" y="3365500"/>
            <a:ext cx="696913"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Dialogue </a:t>
            </a:r>
            <a:endParaRPr lang="en-US" sz="1400">
              <a:latin typeface="Times New Roman" pitchFamily="18" charset="0"/>
            </a:endParaRPr>
          </a:p>
        </p:txBody>
      </p:sp>
      <p:sp>
        <p:nvSpPr>
          <p:cNvPr id="25726" name="Rectangle 126"/>
          <p:cNvSpPr>
            <a:spLocks noChangeArrowheads="1"/>
          </p:cNvSpPr>
          <p:nvPr/>
        </p:nvSpPr>
        <p:spPr bwMode="auto">
          <a:xfrm>
            <a:off x="6788150" y="3525838"/>
            <a:ext cx="889000" cy="212725"/>
          </a:xfrm>
          <a:prstGeom prst="rect">
            <a:avLst/>
          </a:prstGeom>
          <a:noFill/>
          <a:ln w="9525">
            <a:noFill/>
            <a:miter lim="800000"/>
            <a:headEnd/>
            <a:tailEnd/>
          </a:ln>
        </p:spPr>
        <p:txBody>
          <a:bodyPr wrap="none" lIns="0" tIns="0" rIns="0" bIns="0">
            <a:spAutoFit/>
          </a:bodyPr>
          <a:lstStyle/>
          <a:p>
            <a:r>
              <a:rPr lang="en-US" sz="1400" b="0">
                <a:solidFill>
                  <a:srgbClr val="000000"/>
                </a:solidFill>
                <a:latin typeface="Times New Roman" pitchFamily="18" charset="0"/>
              </a:rPr>
              <a:t>Architecture</a:t>
            </a:r>
            <a:endParaRPr lang="en-US" sz="1400">
              <a:latin typeface="Times New Roman" pitchFamily="18" charset="0"/>
            </a:endParaRPr>
          </a:p>
        </p:txBody>
      </p:sp>
      <p:sp>
        <p:nvSpPr>
          <p:cNvPr id="25727" name="Arc 127"/>
          <p:cNvSpPr>
            <a:spLocks/>
          </p:cNvSpPr>
          <p:nvPr/>
        </p:nvSpPr>
        <p:spPr bwMode="auto">
          <a:xfrm>
            <a:off x="7797800" y="4514850"/>
            <a:ext cx="93663" cy="101600"/>
          </a:xfrm>
          <a:custGeom>
            <a:avLst/>
            <a:gdLst>
              <a:gd name="G0" fmla="+- 112 0 0"/>
              <a:gd name="G1" fmla="+- 0 0 0"/>
              <a:gd name="G2" fmla="+- 21600 0 0"/>
              <a:gd name="T0" fmla="*/ 21712 w 21712"/>
              <a:gd name="T1" fmla="*/ 0 h 21600"/>
              <a:gd name="T2" fmla="*/ 0 w 21712"/>
              <a:gd name="T3" fmla="*/ 21600 h 21600"/>
              <a:gd name="T4" fmla="*/ 112 w 21712"/>
              <a:gd name="T5" fmla="*/ 0 h 21600"/>
            </a:gdLst>
            <a:ahLst/>
            <a:cxnLst>
              <a:cxn ang="0">
                <a:pos x="T0" y="T1"/>
              </a:cxn>
              <a:cxn ang="0">
                <a:pos x="T2" y="T3"/>
              </a:cxn>
              <a:cxn ang="0">
                <a:pos x="T4" y="T5"/>
              </a:cxn>
            </a:cxnLst>
            <a:rect l="0" t="0" r="r" b="b"/>
            <a:pathLst>
              <a:path w="21712" h="21600" fill="none" extrusionOk="0">
                <a:moveTo>
                  <a:pt x="21712" y="0"/>
                </a:moveTo>
                <a:cubicBezTo>
                  <a:pt x="21712" y="11929"/>
                  <a:pt x="12041" y="21600"/>
                  <a:pt x="112" y="21600"/>
                </a:cubicBezTo>
                <a:cubicBezTo>
                  <a:pt x="74" y="21600"/>
                  <a:pt x="37" y="21599"/>
                  <a:pt x="0" y="21599"/>
                </a:cubicBezTo>
              </a:path>
              <a:path w="21712" h="21600" stroke="0" extrusionOk="0">
                <a:moveTo>
                  <a:pt x="21712" y="0"/>
                </a:moveTo>
                <a:cubicBezTo>
                  <a:pt x="21712" y="11929"/>
                  <a:pt x="12041" y="21600"/>
                  <a:pt x="112" y="21600"/>
                </a:cubicBezTo>
                <a:cubicBezTo>
                  <a:pt x="74" y="21600"/>
                  <a:pt x="37" y="21599"/>
                  <a:pt x="0" y="21599"/>
                </a:cubicBezTo>
                <a:lnTo>
                  <a:pt x="112" y="0"/>
                </a:lnTo>
                <a:close/>
              </a:path>
            </a:pathLst>
          </a:custGeom>
          <a:noFill/>
          <a:ln w="12700">
            <a:solidFill>
              <a:srgbClr val="000000"/>
            </a:solidFill>
            <a:round/>
            <a:headEnd/>
            <a:tailEnd/>
          </a:ln>
        </p:spPr>
        <p:txBody>
          <a:bodyPr/>
          <a:lstStyle/>
          <a:p>
            <a:endParaRPr lang="en-US"/>
          </a:p>
        </p:txBody>
      </p:sp>
      <p:sp>
        <p:nvSpPr>
          <p:cNvPr id="25728" name="Line 128"/>
          <p:cNvSpPr>
            <a:spLocks noChangeShapeType="1"/>
          </p:cNvSpPr>
          <p:nvPr/>
        </p:nvSpPr>
        <p:spPr bwMode="auto">
          <a:xfrm flipV="1">
            <a:off x="7164388" y="3875088"/>
            <a:ext cx="198437" cy="104775"/>
          </a:xfrm>
          <a:prstGeom prst="line">
            <a:avLst/>
          </a:prstGeom>
          <a:noFill/>
          <a:ln w="12700">
            <a:solidFill>
              <a:srgbClr val="000000"/>
            </a:solidFill>
            <a:round/>
            <a:headEnd/>
            <a:tailEnd/>
          </a:ln>
        </p:spPr>
        <p:txBody>
          <a:bodyPr/>
          <a:lstStyle/>
          <a:p>
            <a:endParaRPr lang="en-US"/>
          </a:p>
        </p:txBody>
      </p:sp>
      <p:sp>
        <p:nvSpPr>
          <p:cNvPr id="25729" name="Line 129"/>
          <p:cNvSpPr>
            <a:spLocks noChangeShapeType="1"/>
          </p:cNvSpPr>
          <p:nvPr/>
        </p:nvSpPr>
        <p:spPr bwMode="auto">
          <a:xfrm flipV="1">
            <a:off x="7165975" y="3983038"/>
            <a:ext cx="196850" cy="90487"/>
          </a:xfrm>
          <a:prstGeom prst="line">
            <a:avLst/>
          </a:prstGeom>
          <a:noFill/>
          <a:ln w="12700">
            <a:solidFill>
              <a:srgbClr val="000000"/>
            </a:solidFill>
            <a:round/>
            <a:headEnd/>
            <a:tailEnd/>
          </a:ln>
        </p:spPr>
        <p:txBody>
          <a:bodyPr/>
          <a:lstStyle/>
          <a:p>
            <a:endParaRPr lang="en-US"/>
          </a:p>
        </p:txBody>
      </p:sp>
      <p:sp>
        <p:nvSpPr>
          <p:cNvPr id="25730" name="Line 130"/>
          <p:cNvSpPr>
            <a:spLocks noChangeShapeType="1"/>
          </p:cNvSpPr>
          <p:nvPr/>
        </p:nvSpPr>
        <p:spPr bwMode="auto">
          <a:xfrm flipV="1">
            <a:off x="7164388" y="4075113"/>
            <a:ext cx="198437" cy="104775"/>
          </a:xfrm>
          <a:prstGeom prst="line">
            <a:avLst/>
          </a:prstGeom>
          <a:noFill/>
          <a:ln w="12700">
            <a:solidFill>
              <a:srgbClr val="000000"/>
            </a:solidFill>
            <a:round/>
            <a:headEnd/>
            <a:tailEnd/>
          </a:ln>
        </p:spPr>
        <p:txBody>
          <a:bodyPr/>
          <a:lstStyle/>
          <a:p>
            <a:endParaRPr lang="en-US"/>
          </a:p>
        </p:txBody>
      </p:sp>
      <p:sp>
        <p:nvSpPr>
          <p:cNvPr id="25731" name="Line 131"/>
          <p:cNvSpPr>
            <a:spLocks noChangeShapeType="1"/>
          </p:cNvSpPr>
          <p:nvPr/>
        </p:nvSpPr>
        <p:spPr bwMode="auto">
          <a:xfrm>
            <a:off x="6962775" y="3873500"/>
            <a:ext cx="200025" cy="106363"/>
          </a:xfrm>
          <a:prstGeom prst="line">
            <a:avLst/>
          </a:prstGeom>
          <a:noFill/>
          <a:ln w="12700">
            <a:solidFill>
              <a:srgbClr val="000000"/>
            </a:solidFill>
            <a:round/>
            <a:headEnd/>
            <a:tailEnd/>
          </a:ln>
        </p:spPr>
        <p:txBody>
          <a:bodyPr/>
          <a:lstStyle/>
          <a:p>
            <a:endParaRPr lang="en-US"/>
          </a:p>
        </p:txBody>
      </p:sp>
      <p:sp>
        <p:nvSpPr>
          <p:cNvPr id="25732" name="Line 132"/>
          <p:cNvSpPr>
            <a:spLocks noChangeShapeType="1"/>
          </p:cNvSpPr>
          <p:nvPr/>
        </p:nvSpPr>
        <p:spPr bwMode="auto">
          <a:xfrm>
            <a:off x="6962775" y="3979863"/>
            <a:ext cx="200025" cy="93662"/>
          </a:xfrm>
          <a:prstGeom prst="line">
            <a:avLst/>
          </a:prstGeom>
          <a:noFill/>
          <a:ln w="12700">
            <a:solidFill>
              <a:srgbClr val="000000"/>
            </a:solidFill>
            <a:round/>
            <a:headEnd/>
            <a:tailEnd/>
          </a:ln>
        </p:spPr>
        <p:txBody>
          <a:bodyPr/>
          <a:lstStyle/>
          <a:p>
            <a:endParaRPr lang="en-US"/>
          </a:p>
        </p:txBody>
      </p:sp>
      <p:sp>
        <p:nvSpPr>
          <p:cNvPr id="25733" name="Line 133"/>
          <p:cNvSpPr>
            <a:spLocks noChangeShapeType="1"/>
          </p:cNvSpPr>
          <p:nvPr/>
        </p:nvSpPr>
        <p:spPr bwMode="auto">
          <a:xfrm>
            <a:off x="6962775" y="4073525"/>
            <a:ext cx="200025" cy="106363"/>
          </a:xfrm>
          <a:prstGeom prst="line">
            <a:avLst/>
          </a:prstGeom>
          <a:noFill/>
          <a:ln w="12700">
            <a:solidFill>
              <a:srgbClr val="000000"/>
            </a:solidFill>
            <a:round/>
            <a:headEnd/>
            <a:tailEnd/>
          </a:ln>
        </p:spPr>
        <p:txBody>
          <a:bodyPr/>
          <a:lstStyle/>
          <a:p>
            <a:endParaRPr lang="en-US"/>
          </a:p>
        </p:txBody>
      </p:sp>
      <p:sp>
        <p:nvSpPr>
          <p:cNvPr id="25734" name="Line 134"/>
          <p:cNvSpPr>
            <a:spLocks noChangeShapeType="1"/>
          </p:cNvSpPr>
          <p:nvPr/>
        </p:nvSpPr>
        <p:spPr bwMode="auto">
          <a:xfrm flipV="1">
            <a:off x="6962775" y="3779838"/>
            <a:ext cx="200025" cy="93662"/>
          </a:xfrm>
          <a:prstGeom prst="line">
            <a:avLst/>
          </a:prstGeom>
          <a:noFill/>
          <a:ln w="12700">
            <a:solidFill>
              <a:srgbClr val="000000"/>
            </a:solidFill>
            <a:round/>
            <a:headEnd/>
            <a:tailEnd/>
          </a:ln>
        </p:spPr>
        <p:txBody>
          <a:bodyPr/>
          <a:lstStyle/>
          <a:p>
            <a:endParaRPr lang="en-US"/>
          </a:p>
        </p:txBody>
      </p:sp>
      <p:sp>
        <p:nvSpPr>
          <p:cNvPr id="25735" name="Line 135"/>
          <p:cNvSpPr>
            <a:spLocks noChangeShapeType="1"/>
          </p:cNvSpPr>
          <p:nvPr/>
        </p:nvSpPr>
        <p:spPr bwMode="auto">
          <a:xfrm flipV="1">
            <a:off x="6962775" y="3940175"/>
            <a:ext cx="93663" cy="39688"/>
          </a:xfrm>
          <a:prstGeom prst="line">
            <a:avLst/>
          </a:prstGeom>
          <a:noFill/>
          <a:ln w="12700">
            <a:solidFill>
              <a:srgbClr val="000000"/>
            </a:solidFill>
            <a:round/>
            <a:headEnd/>
            <a:tailEnd/>
          </a:ln>
        </p:spPr>
        <p:txBody>
          <a:bodyPr/>
          <a:lstStyle/>
          <a:p>
            <a:endParaRPr lang="en-US"/>
          </a:p>
        </p:txBody>
      </p:sp>
      <p:sp>
        <p:nvSpPr>
          <p:cNvPr id="25736" name="Line 136"/>
          <p:cNvSpPr>
            <a:spLocks noChangeShapeType="1"/>
          </p:cNvSpPr>
          <p:nvPr/>
        </p:nvSpPr>
        <p:spPr bwMode="auto">
          <a:xfrm flipV="1">
            <a:off x="6962775" y="4033838"/>
            <a:ext cx="93663" cy="39687"/>
          </a:xfrm>
          <a:prstGeom prst="line">
            <a:avLst/>
          </a:prstGeom>
          <a:noFill/>
          <a:ln w="12700">
            <a:solidFill>
              <a:srgbClr val="000000"/>
            </a:solidFill>
            <a:round/>
            <a:headEnd/>
            <a:tailEnd/>
          </a:ln>
        </p:spPr>
        <p:txBody>
          <a:bodyPr/>
          <a:lstStyle/>
          <a:p>
            <a:endParaRPr lang="en-US"/>
          </a:p>
        </p:txBody>
      </p:sp>
      <p:sp>
        <p:nvSpPr>
          <p:cNvPr id="25737" name="Line 137"/>
          <p:cNvSpPr>
            <a:spLocks noChangeShapeType="1"/>
          </p:cNvSpPr>
          <p:nvPr/>
        </p:nvSpPr>
        <p:spPr bwMode="auto">
          <a:xfrm>
            <a:off x="7259638" y="4033838"/>
            <a:ext cx="103187" cy="38100"/>
          </a:xfrm>
          <a:prstGeom prst="line">
            <a:avLst/>
          </a:prstGeom>
          <a:noFill/>
          <a:ln w="12700">
            <a:solidFill>
              <a:srgbClr val="000000"/>
            </a:solidFill>
            <a:round/>
            <a:headEnd/>
            <a:tailEnd/>
          </a:ln>
        </p:spPr>
        <p:txBody>
          <a:bodyPr/>
          <a:lstStyle/>
          <a:p>
            <a:endParaRPr lang="en-US"/>
          </a:p>
        </p:txBody>
      </p:sp>
      <p:sp>
        <p:nvSpPr>
          <p:cNvPr id="25738" name="Line 138"/>
          <p:cNvSpPr>
            <a:spLocks noChangeShapeType="1"/>
          </p:cNvSpPr>
          <p:nvPr/>
        </p:nvSpPr>
        <p:spPr bwMode="auto">
          <a:xfrm>
            <a:off x="7259638" y="3940175"/>
            <a:ext cx="103187" cy="38100"/>
          </a:xfrm>
          <a:prstGeom prst="line">
            <a:avLst/>
          </a:prstGeom>
          <a:noFill/>
          <a:ln w="12700">
            <a:solidFill>
              <a:srgbClr val="000000"/>
            </a:solidFill>
            <a:round/>
            <a:headEnd/>
            <a:tailEnd/>
          </a:ln>
        </p:spPr>
        <p:txBody>
          <a:bodyPr/>
          <a:lstStyle/>
          <a:p>
            <a:endParaRPr lang="en-US"/>
          </a:p>
        </p:txBody>
      </p:sp>
      <p:sp>
        <p:nvSpPr>
          <p:cNvPr id="25739" name="Line 139"/>
          <p:cNvSpPr>
            <a:spLocks noChangeShapeType="1"/>
          </p:cNvSpPr>
          <p:nvPr/>
        </p:nvSpPr>
        <p:spPr bwMode="auto">
          <a:xfrm>
            <a:off x="7165975" y="3779838"/>
            <a:ext cx="196850" cy="90487"/>
          </a:xfrm>
          <a:prstGeom prst="line">
            <a:avLst/>
          </a:prstGeom>
          <a:noFill/>
          <a:ln w="12700">
            <a:solidFill>
              <a:srgbClr val="000000"/>
            </a:solidFill>
            <a:round/>
            <a:headEnd/>
            <a:tailEnd/>
          </a:ln>
        </p:spPr>
        <p:txBody>
          <a:bodyPr/>
          <a:lstStyle/>
          <a:p>
            <a:endParaRPr lang="en-US"/>
          </a:p>
        </p:txBody>
      </p:sp>
      <p:sp>
        <p:nvSpPr>
          <p:cNvPr id="25740" name="Line 140"/>
          <p:cNvSpPr>
            <a:spLocks noChangeShapeType="1"/>
          </p:cNvSpPr>
          <p:nvPr/>
        </p:nvSpPr>
        <p:spPr bwMode="auto">
          <a:xfrm>
            <a:off x="6964363" y="3979863"/>
            <a:ext cx="92075" cy="52387"/>
          </a:xfrm>
          <a:prstGeom prst="line">
            <a:avLst/>
          </a:prstGeom>
          <a:noFill/>
          <a:ln w="12700">
            <a:solidFill>
              <a:srgbClr val="000000"/>
            </a:solidFill>
            <a:round/>
            <a:headEnd/>
            <a:tailEnd/>
          </a:ln>
        </p:spPr>
        <p:txBody>
          <a:bodyPr/>
          <a:lstStyle/>
          <a:p>
            <a:endParaRPr lang="en-US"/>
          </a:p>
        </p:txBody>
      </p:sp>
      <p:sp>
        <p:nvSpPr>
          <p:cNvPr id="25741" name="Line 141"/>
          <p:cNvSpPr>
            <a:spLocks noChangeShapeType="1"/>
          </p:cNvSpPr>
          <p:nvPr/>
        </p:nvSpPr>
        <p:spPr bwMode="auto">
          <a:xfrm>
            <a:off x="6962775" y="3873500"/>
            <a:ext cx="93663" cy="66675"/>
          </a:xfrm>
          <a:prstGeom prst="line">
            <a:avLst/>
          </a:prstGeom>
          <a:noFill/>
          <a:ln w="12700">
            <a:solidFill>
              <a:srgbClr val="000000"/>
            </a:solidFill>
            <a:round/>
            <a:headEnd/>
            <a:tailEnd/>
          </a:ln>
        </p:spPr>
        <p:txBody>
          <a:bodyPr/>
          <a:lstStyle/>
          <a:p>
            <a:endParaRPr lang="en-US"/>
          </a:p>
        </p:txBody>
      </p:sp>
      <p:sp>
        <p:nvSpPr>
          <p:cNvPr id="25742" name="Line 142"/>
          <p:cNvSpPr>
            <a:spLocks noChangeShapeType="1"/>
          </p:cNvSpPr>
          <p:nvPr/>
        </p:nvSpPr>
        <p:spPr bwMode="auto">
          <a:xfrm flipV="1">
            <a:off x="7258050" y="3875088"/>
            <a:ext cx="104775" cy="65087"/>
          </a:xfrm>
          <a:prstGeom prst="line">
            <a:avLst/>
          </a:prstGeom>
          <a:noFill/>
          <a:ln w="12700">
            <a:solidFill>
              <a:srgbClr val="000000"/>
            </a:solidFill>
            <a:round/>
            <a:headEnd/>
            <a:tailEnd/>
          </a:ln>
        </p:spPr>
        <p:txBody>
          <a:bodyPr/>
          <a:lstStyle/>
          <a:p>
            <a:endParaRPr lang="en-US"/>
          </a:p>
        </p:txBody>
      </p:sp>
      <p:sp>
        <p:nvSpPr>
          <p:cNvPr id="25743" name="Line 143"/>
          <p:cNvSpPr>
            <a:spLocks noChangeShapeType="1"/>
          </p:cNvSpPr>
          <p:nvPr/>
        </p:nvSpPr>
        <p:spPr bwMode="auto">
          <a:xfrm flipV="1">
            <a:off x="7256463" y="3981450"/>
            <a:ext cx="106362" cy="52388"/>
          </a:xfrm>
          <a:prstGeom prst="line">
            <a:avLst/>
          </a:prstGeom>
          <a:noFill/>
          <a:ln w="12700">
            <a:solidFill>
              <a:srgbClr val="000000"/>
            </a:solidFill>
            <a:round/>
            <a:headEnd/>
            <a:tailEnd/>
          </a:ln>
        </p:spPr>
        <p:txBody>
          <a:bodyPr/>
          <a:lstStyle/>
          <a:p>
            <a:endParaRPr lang="en-US"/>
          </a:p>
        </p:txBody>
      </p:sp>
      <p:sp>
        <p:nvSpPr>
          <p:cNvPr id="25744" name="Rectangle 144"/>
          <p:cNvSpPr>
            <a:spLocks noChangeArrowheads="1"/>
          </p:cNvSpPr>
          <p:nvPr/>
        </p:nvSpPr>
        <p:spPr bwMode="auto">
          <a:xfrm>
            <a:off x="6842125" y="2911475"/>
            <a:ext cx="655638" cy="360363"/>
          </a:xfrm>
          <a:prstGeom prst="rect">
            <a:avLst/>
          </a:prstGeom>
          <a:noFill/>
          <a:ln w="9525">
            <a:noFill/>
            <a:miter lim="800000"/>
            <a:headEnd/>
            <a:tailEnd/>
          </a:ln>
        </p:spPr>
        <p:txBody>
          <a:bodyPr/>
          <a:lstStyle/>
          <a:p>
            <a:endParaRPr lang="en-US"/>
          </a:p>
        </p:txBody>
      </p:sp>
      <p:sp>
        <p:nvSpPr>
          <p:cNvPr id="25745" name="Oval 145"/>
          <p:cNvSpPr>
            <a:spLocks noChangeArrowheads="1"/>
          </p:cNvSpPr>
          <p:nvPr/>
        </p:nvSpPr>
        <p:spPr bwMode="auto">
          <a:xfrm>
            <a:off x="7416800" y="3219450"/>
            <a:ext cx="53975" cy="52388"/>
          </a:xfrm>
          <a:prstGeom prst="ellipse">
            <a:avLst/>
          </a:prstGeom>
          <a:noFill/>
          <a:ln w="9525">
            <a:noFill/>
            <a:round/>
            <a:headEnd/>
            <a:tailEnd/>
          </a:ln>
        </p:spPr>
        <p:txBody>
          <a:bodyPr/>
          <a:lstStyle/>
          <a:p>
            <a:endParaRPr lang="en-US"/>
          </a:p>
        </p:txBody>
      </p:sp>
      <p:sp>
        <p:nvSpPr>
          <p:cNvPr id="25746" name="Oval 146"/>
          <p:cNvSpPr>
            <a:spLocks noChangeArrowheads="1"/>
          </p:cNvSpPr>
          <p:nvPr/>
        </p:nvSpPr>
        <p:spPr bwMode="auto">
          <a:xfrm>
            <a:off x="7377113" y="3165475"/>
            <a:ext cx="39687" cy="53975"/>
          </a:xfrm>
          <a:prstGeom prst="ellipse">
            <a:avLst/>
          </a:prstGeom>
          <a:noFill/>
          <a:ln w="9525">
            <a:noFill/>
            <a:round/>
            <a:headEnd/>
            <a:tailEnd/>
          </a:ln>
        </p:spPr>
        <p:txBody>
          <a:bodyPr/>
          <a:lstStyle/>
          <a:p>
            <a:endParaRPr lang="en-US"/>
          </a:p>
        </p:txBody>
      </p:sp>
      <p:sp>
        <p:nvSpPr>
          <p:cNvPr id="25747" name="Oval 147"/>
          <p:cNvSpPr>
            <a:spLocks noChangeArrowheads="1"/>
          </p:cNvSpPr>
          <p:nvPr/>
        </p:nvSpPr>
        <p:spPr bwMode="auto">
          <a:xfrm>
            <a:off x="7377113" y="3111500"/>
            <a:ext cx="39687" cy="53975"/>
          </a:xfrm>
          <a:prstGeom prst="ellipse">
            <a:avLst/>
          </a:prstGeom>
          <a:noFill/>
          <a:ln w="9525">
            <a:noFill/>
            <a:round/>
            <a:headEnd/>
            <a:tailEnd/>
          </a:ln>
        </p:spPr>
        <p:txBody>
          <a:bodyPr/>
          <a:lstStyle/>
          <a:p>
            <a:endParaRPr lang="en-US"/>
          </a:p>
        </p:txBody>
      </p:sp>
      <p:sp>
        <p:nvSpPr>
          <p:cNvPr id="25748" name="Oval 148"/>
          <p:cNvSpPr>
            <a:spLocks noChangeArrowheads="1"/>
          </p:cNvSpPr>
          <p:nvPr/>
        </p:nvSpPr>
        <p:spPr bwMode="auto">
          <a:xfrm>
            <a:off x="7377113" y="3071813"/>
            <a:ext cx="39687" cy="39687"/>
          </a:xfrm>
          <a:prstGeom prst="ellipse">
            <a:avLst/>
          </a:prstGeom>
          <a:noFill/>
          <a:ln w="9525">
            <a:noFill/>
            <a:round/>
            <a:headEnd/>
            <a:tailEnd/>
          </a:ln>
        </p:spPr>
        <p:txBody>
          <a:bodyPr/>
          <a:lstStyle/>
          <a:p>
            <a:endParaRPr lang="en-US"/>
          </a:p>
        </p:txBody>
      </p:sp>
      <p:sp>
        <p:nvSpPr>
          <p:cNvPr id="25749" name="Oval 149"/>
          <p:cNvSpPr>
            <a:spLocks noChangeArrowheads="1"/>
          </p:cNvSpPr>
          <p:nvPr/>
        </p:nvSpPr>
        <p:spPr bwMode="auto">
          <a:xfrm>
            <a:off x="7310438" y="3017838"/>
            <a:ext cx="66675" cy="53975"/>
          </a:xfrm>
          <a:prstGeom prst="ellipse">
            <a:avLst/>
          </a:prstGeom>
          <a:noFill/>
          <a:ln w="9525">
            <a:noFill/>
            <a:round/>
            <a:headEnd/>
            <a:tailEnd/>
          </a:ln>
        </p:spPr>
        <p:txBody>
          <a:bodyPr/>
          <a:lstStyle/>
          <a:p>
            <a:endParaRPr lang="en-US"/>
          </a:p>
        </p:txBody>
      </p:sp>
      <p:sp>
        <p:nvSpPr>
          <p:cNvPr id="25750" name="Oval 150"/>
          <p:cNvSpPr>
            <a:spLocks noChangeArrowheads="1"/>
          </p:cNvSpPr>
          <p:nvPr/>
        </p:nvSpPr>
        <p:spPr bwMode="auto">
          <a:xfrm>
            <a:off x="7016750" y="2965450"/>
            <a:ext cx="52388" cy="52388"/>
          </a:xfrm>
          <a:prstGeom prst="ellipse">
            <a:avLst/>
          </a:prstGeom>
          <a:noFill/>
          <a:ln w="9525">
            <a:noFill/>
            <a:round/>
            <a:headEnd/>
            <a:tailEnd/>
          </a:ln>
        </p:spPr>
        <p:txBody>
          <a:bodyPr/>
          <a:lstStyle/>
          <a:p>
            <a:endParaRPr lang="en-US"/>
          </a:p>
        </p:txBody>
      </p:sp>
      <p:sp>
        <p:nvSpPr>
          <p:cNvPr id="25751" name="Oval 151"/>
          <p:cNvSpPr>
            <a:spLocks noChangeArrowheads="1"/>
          </p:cNvSpPr>
          <p:nvPr/>
        </p:nvSpPr>
        <p:spPr bwMode="auto">
          <a:xfrm>
            <a:off x="6908800" y="2911475"/>
            <a:ext cx="66675" cy="53975"/>
          </a:xfrm>
          <a:prstGeom prst="ellipse">
            <a:avLst/>
          </a:prstGeom>
          <a:noFill/>
          <a:ln w="9525">
            <a:noFill/>
            <a:round/>
            <a:headEnd/>
            <a:tailEnd/>
          </a:ln>
        </p:spPr>
        <p:txBody>
          <a:bodyPr/>
          <a:lstStyle/>
          <a:p>
            <a:endParaRPr lang="en-US"/>
          </a:p>
        </p:txBody>
      </p:sp>
      <p:sp>
        <p:nvSpPr>
          <p:cNvPr id="25752" name="Oval 152"/>
          <p:cNvSpPr>
            <a:spLocks noChangeArrowheads="1"/>
          </p:cNvSpPr>
          <p:nvPr/>
        </p:nvSpPr>
        <p:spPr bwMode="auto">
          <a:xfrm>
            <a:off x="6908800" y="2965450"/>
            <a:ext cx="66675" cy="52388"/>
          </a:xfrm>
          <a:prstGeom prst="ellipse">
            <a:avLst/>
          </a:prstGeom>
          <a:noFill/>
          <a:ln w="9525">
            <a:noFill/>
            <a:round/>
            <a:headEnd/>
            <a:tailEnd/>
          </a:ln>
        </p:spPr>
        <p:txBody>
          <a:bodyPr/>
          <a:lstStyle/>
          <a:p>
            <a:endParaRPr lang="en-US"/>
          </a:p>
        </p:txBody>
      </p:sp>
      <p:sp>
        <p:nvSpPr>
          <p:cNvPr id="25753" name="Oval 153"/>
          <p:cNvSpPr>
            <a:spLocks noChangeArrowheads="1"/>
          </p:cNvSpPr>
          <p:nvPr/>
        </p:nvSpPr>
        <p:spPr bwMode="auto">
          <a:xfrm>
            <a:off x="6908800" y="3017838"/>
            <a:ext cx="66675" cy="53975"/>
          </a:xfrm>
          <a:prstGeom prst="ellipse">
            <a:avLst/>
          </a:prstGeom>
          <a:noFill/>
          <a:ln w="9525">
            <a:noFill/>
            <a:round/>
            <a:headEnd/>
            <a:tailEnd/>
          </a:ln>
        </p:spPr>
        <p:txBody>
          <a:bodyPr/>
          <a:lstStyle/>
          <a:p>
            <a:endParaRPr lang="en-US"/>
          </a:p>
        </p:txBody>
      </p:sp>
      <p:sp>
        <p:nvSpPr>
          <p:cNvPr id="25754" name="Oval 154"/>
          <p:cNvSpPr>
            <a:spLocks noChangeArrowheads="1"/>
          </p:cNvSpPr>
          <p:nvPr/>
        </p:nvSpPr>
        <p:spPr bwMode="auto">
          <a:xfrm>
            <a:off x="6869113" y="3111500"/>
            <a:ext cx="39687" cy="53975"/>
          </a:xfrm>
          <a:prstGeom prst="ellipse">
            <a:avLst/>
          </a:prstGeom>
          <a:noFill/>
          <a:ln w="9525">
            <a:noFill/>
            <a:round/>
            <a:headEnd/>
            <a:tailEnd/>
          </a:ln>
        </p:spPr>
        <p:txBody>
          <a:bodyPr/>
          <a:lstStyle/>
          <a:p>
            <a:endParaRPr lang="en-US"/>
          </a:p>
        </p:txBody>
      </p:sp>
      <p:sp>
        <p:nvSpPr>
          <p:cNvPr id="25755" name="Oval 155"/>
          <p:cNvSpPr>
            <a:spLocks noChangeArrowheads="1"/>
          </p:cNvSpPr>
          <p:nvPr/>
        </p:nvSpPr>
        <p:spPr bwMode="auto">
          <a:xfrm>
            <a:off x="6869113" y="3071813"/>
            <a:ext cx="39687" cy="39687"/>
          </a:xfrm>
          <a:prstGeom prst="ellipse">
            <a:avLst/>
          </a:prstGeom>
          <a:noFill/>
          <a:ln w="9525">
            <a:noFill/>
            <a:round/>
            <a:headEnd/>
            <a:tailEnd/>
          </a:ln>
        </p:spPr>
        <p:txBody>
          <a:bodyPr/>
          <a:lstStyle/>
          <a:p>
            <a:endParaRPr lang="en-US"/>
          </a:p>
        </p:txBody>
      </p:sp>
      <p:sp>
        <p:nvSpPr>
          <p:cNvPr id="25756" name="Oval 156"/>
          <p:cNvSpPr>
            <a:spLocks noChangeArrowheads="1"/>
          </p:cNvSpPr>
          <p:nvPr/>
        </p:nvSpPr>
        <p:spPr bwMode="auto">
          <a:xfrm>
            <a:off x="6975475" y="3071813"/>
            <a:ext cx="41275" cy="39687"/>
          </a:xfrm>
          <a:prstGeom prst="ellipse">
            <a:avLst/>
          </a:prstGeom>
          <a:noFill/>
          <a:ln w="9525">
            <a:noFill/>
            <a:round/>
            <a:headEnd/>
            <a:tailEnd/>
          </a:ln>
        </p:spPr>
        <p:txBody>
          <a:bodyPr/>
          <a:lstStyle/>
          <a:p>
            <a:endParaRPr lang="en-US"/>
          </a:p>
        </p:txBody>
      </p:sp>
      <p:sp>
        <p:nvSpPr>
          <p:cNvPr id="25757" name="Oval 157"/>
          <p:cNvSpPr>
            <a:spLocks noChangeArrowheads="1"/>
          </p:cNvSpPr>
          <p:nvPr/>
        </p:nvSpPr>
        <p:spPr bwMode="auto">
          <a:xfrm>
            <a:off x="7016750" y="2911475"/>
            <a:ext cx="52388" cy="53975"/>
          </a:xfrm>
          <a:prstGeom prst="ellipse">
            <a:avLst/>
          </a:prstGeom>
          <a:noFill/>
          <a:ln w="9525">
            <a:noFill/>
            <a:round/>
            <a:headEnd/>
            <a:tailEnd/>
          </a:ln>
        </p:spPr>
        <p:txBody>
          <a:bodyPr/>
          <a:lstStyle/>
          <a:p>
            <a:endParaRPr lang="en-US"/>
          </a:p>
        </p:txBody>
      </p:sp>
      <p:sp>
        <p:nvSpPr>
          <p:cNvPr id="25758" name="Oval 158"/>
          <p:cNvSpPr>
            <a:spLocks noChangeArrowheads="1"/>
          </p:cNvSpPr>
          <p:nvPr/>
        </p:nvSpPr>
        <p:spPr bwMode="auto">
          <a:xfrm>
            <a:off x="7016750" y="3017838"/>
            <a:ext cx="52388" cy="53975"/>
          </a:xfrm>
          <a:prstGeom prst="ellipse">
            <a:avLst/>
          </a:prstGeom>
          <a:noFill/>
          <a:ln w="9525">
            <a:noFill/>
            <a:round/>
            <a:headEnd/>
            <a:tailEnd/>
          </a:ln>
        </p:spPr>
        <p:txBody>
          <a:bodyPr/>
          <a:lstStyle/>
          <a:p>
            <a:endParaRPr lang="en-US"/>
          </a:p>
        </p:txBody>
      </p:sp>
      <p:sp>
        <p:nvSpPr>
          <p:cNvPr id="25759" name="Oval 159"/>
          <p:cNvSpPr>
            <a:spLocks noChangeArrowheads="1"/>
          </p:cNvSpPr>
          <p:nvPr/>
        </p:nvSpPr>
        <p:spPr bwMode="auto">
          <a:xfrm>
            <a:off x="7069138" y="3071813"/>
            <a:ext cx="39687" cy="39687"/>
          </a:xfrm>
          <a:prstGeom prst="ellipse">
            <a:avLst/>
          </a:prstGeom>
          <a:noFill/>
          <a:ln w="9525">
            <a:noFill/>
            <a:round/>
            <a:headEnd/>
            <a:tailEnd/>
          </a:ln>
        </p:spPr>
        <p:txBody>
          <a:bodyPr/>
          <a:lstStyle/>
          <a:p>
            <a:endParaRPr lang="en-US"/>
          </a:p>
        </p:txBody>
      </p:sp>
      <p:sp>
        <p:nvSpPr>
          <p:cNvPr id="25760" name="Oval 160"/>
          <p:cNvSpPr>
            <a:spLocks noChangeArrowheads="1"/>
          </p:cNvSpPr>
          <p:nvPr/>
        </p:nvSpPr>
        <p:spPr bwMode="auto">
          <a:xfrm>
            <a:off x="7108825" y="3071813"/>
            <a:ext cx="68263" cy="39687"/>
          </a:xfrm>
          <a:prstGeom prst="ellipse">
            <a:avLst/>
          </a:prstGeom>
          <a:noFill/>
          <a:ln w="9525">
            <a:noFill/>
            <a:round/>
            <a:headEnd/>
            <a:tailEnd/>
          </a:ln>
        </p:spPr>
        <p:txBody>
          <a:bodyPr/>
          <a:lstStyle/>
          <a:p>
            <a:endParaRPr lang="en-US"/>
          </a:p>
        </p:txBody>
      </p:sp>
      <p:sp>
        <p:nvSpPr>
          <p:cNvPr id="25761" name="Rectangle 161"/>
          <p:cNvSpPr>
            <a:spLocks noChangeArrowheads="1"/>
          </p:cNvSpPr>
          <p:nvPr/>
        </p:nvSpPr>
        <p:spPr bwMode="auto">
          <a:xfrm>
            <a:off x="7042150" y="2911475"/>
            <a:ext cx="347663" cy="106363"/>
          </a:xfrm>
          <a:prstGeom prst="rect">
            <a:avLst/>
          </a:prstGeom>
          <a:noFill/>
          <a:ln w="9525">
            <a:noFill/>
            <a:miter lim="800000"/>
            <a:headEnd/>
            <a:tailEnd/>
          </a:ln>
        </p:spPr>
        <p:txBody>
          <a:bodyPr/>
          <a:lstStyle/>
          <a:p>
            <a:endParaRPr lang="en-US"/>
          </a:p>
        </p:txBody>
      </p:sp>
      <p:sp>
        <p:nvSpPr>
          <p:cNvPr id="25762" name="Rectangle 162"/>
          <p:cNvSpPr>
            <a:spLocks noChangeArrowheads="1"/>
          </p:cNvSpPr>
          <p:nvPr/>
        </p:nvSpPr>
        <p:spPr bwMode="auto">
          <a:xfrm>
            <a:off x="7042150" y="3017838"/>
            <a:ext cx="147638" cy="53975"/>
          </a:xfrm>
          <a:prstGeom prst="rect">
            <a:avLst/>
          </a:prstGeom>
          <a:noFill/>
          <a:ln w="9525">
            <a:noFill/>
            <a:miter lim="800000"/>
            <a:headEnd/>
            <a:tailEnd/>
          </a:ln>
        </p:spPr>
        <p:txBody>
          <a:bodyPr/>
          <a:lstStyle/>
          <a:p>
            <a:endParaRPr lang="en-US"/>
          </a:p>
        </p:txBody>
      </p:sp>
      <p:sp>
        <p:nvSpPr>
          <p:cNvPr id="25763" name="Oval 163"/>
          <p:cNvSpPr>
            <a:spLocks noChangeArrowheads="1"/>
          </p:cNvSpPr>
          <p:nvPr/>
        </p:nvSpPr>
        <p:spPr bwMode="auto">
          <a:xfrm>
            <a:off x="7177088" y="3017838"/>
            <a:ext cx="39687" cy="53975"/>
          </a:xfrm>
          <a:prstGeom prst="ellipse">
            <a:avLst/>
          </a:prstGeom>
          <a:noFill/>
          <a:ln w="9525">
            <a:noFill/>
            <a:round/>
            <a:headEnd/>
            <a:tailEnd/>
          </a:ln>
        </p:spPr>
        <p:txBody>
          <a:bodyPr/>
          <a:lstStyle/>
          <a:p>
            <a:endParaRPr lang="en-US"/>
          </a:p>
        </p:txBody>
      </p:sp>
      <p:sp>
        <p:nvSpPr>
          <p:cNvPr id="25764" name="Rectangle 164"/>
          <p:cNvSpPr>
            <a:spLocks noChangeArrowheads="1"/>
          </p:cNvSpPr>
          <p:nvPr/>
        </p:nvSpPr>
        <p:spPr bwMode="auto">
          <a:xfrm>
            <a:off x="7096125" y="3071813"/>
            <a:ext cx="39688" cy="39687"/>
          </a:xfrm>
          <a:prstGeom prst="rect">
            <a:avLst/>
          </a:prstGeom>
          <a:noFill/>
          <a:ln w="9525">
            <a:noFill/>
            <a:miter lim="800000"/>
            <a:headEnd/>
            <a:tailEnd/>
          </a:ln>
        </p:spPr>
        <p:txBody>
          <a:bodyPr/>
          <a:lstStyle/>
          <a:p>
            <a:endParaRPr lang="en-US"/>
          </a:p>
        </p:txBody>
      </p:sp>
      <p:sp>
        <p:nvSpPr>
          <p:cNvPr id="25765" name="Rectangle 165"/>
          <p:cNvSpPr>
            <a:spLocks noChangeArrowheads="1"/>
          </p:cNvSpPr>
          <p:nvPr/>
        </p:nvSpPr>
        <p:spPr bwMode="auto">
          <a:xfrm>
            <a:off x="7337425" y="3017838"/>
            <a:ext cx="52388" cy="53975"/>
          </a:xfrm>
          <a:prstGeom prst="rect">
            <a:avLst/>
          </a:prstGeom>
          <a:noFill/>
          <a:ln w="9525">
            <a:noFill/>
            <a:miter lim="800000"/>
            <a:headEnd/>
            <a:tailEnd/>
          </a:ln>
        </p:spPr>
        <p:txBody>
          <a:bodyPr/>
          <a:lstStyle/>
          <a:p>
            <a:endParaRPr lang="en-US"/>
          </a:p>
        </p:txBody>
      </p:sp>
      <p:sp>
        <p:nvSpPr>
          <p:cNvPr id="25766" name="Rectangle 166"/>
          <p:cNvSpPr>
            <a:spLocks noChangeArrowheads="1"/>
          </p:cNvSpPr>
          <p:nvPr/>
        </p:nvSpPr>
        <p:spPr bwMode="auto">
          <a:xfrm>
            <a:off x="6842125" y="2911475"/>
            <a:ext cx="93663" cy="160338"/>
          </a:xfrm>
          <a:prstGeom prst="rect">
            <a:avLst/>
          </a:prstGeom>
          <a:noFill/>
          <a:ln w="9525">
            <a:noFill/>
            <a:miter lim="800000"/>
            <a:headEnd/>
            <a:tailEnd/>
          </a:ln>
        </p:spPr>
        <p:txBody>
          <a:bodyPr/>
          <a:lstStyle/>
          <a:p>
            <a:endParaRPr lang="en-US"/>
          </a:p>
        </p:txBody>
      </p:sp>
      <p:sp>
        <p:nvSpPr>
          <p:cNvPr id="25767" name="Oval 167"/>
          <p:cNvSpPr>
            <a:spLocks noChangeArrowheads="1"/>
          </p:cNvSpPr>
          <p:nvPr/>
        </p:nvSpPr>
        <p:spPr bwMode="auto">
          <a:xfrm>
            <a:off x="7069138" y="3111500"/>
            <a:ext cx="39687" cy="53975"/>
          </a:xfrm>
          <a:prstGeom prst="ellipse">
            <a:avLst/>
          </a:prstGeom>
          <a:noFill/>
          <a:ln w="9525">
            <a:noFill/>
            <a:round/>
            <a:headEnd/>
            <a:tailEnd/>
          </a:ln>
        </p:spPr>
        <p:txBody>
          <a:bodyPr/>
          <a:lstStyle/>
          <a:p>
            <a:endParaRPr lang="en-US"/>
          </a:p>
        </p:txBody>
      </p:sp>
      <p:sp>
        <p:nvSpPr>
          <p:cNvPr id="25768" name="Oval 168"/>
          <p:cNvSpPr>
            <a:spLocks noChangeArrowheads="1"/>
          </p:cNvSpPr>
          <p:nvPr/>
        </p:nvSpPr>
        <p:spPr bwMode="auto">
          <a:xfrm>
            <a:off x="7177088" y="3111500"/>
            <a:ext cx="39687" cy="53975"/>
          </a:xfrm>
          <a:prstGeom prst="ellipse">
            <a:avLst/>
          </a:prstGeom>
          <a:noFill/>
          <a:ln w="9525">
            <a:noFill/>
            <a:round/>
            <a:headEnd/>
            <a:tailEnd/>
          </a:ln>
        </p:spPr>
        <p:txBody>
          <a:bodyPr/>
          <a:lstStyle/>
          <a:p>
            <a:endParaRPr lang="en-US"/>
          </a:p>
        </p:txBody>
      </p:sp>
      <p:sp>
        <p:nvSpPr>
          <p:cNvPr id="25769" name="Rectangle 169"/>
          <p:cNvSpPr>
            <a:spLocks noChangeArrowheads="1"/>
          </p:cNvSpPr>
          <p:nvPr/>
        </p:nvSpPr>
        <p:spPr bwMode="auto">
          <a:xfrm>
            <a:off x="7096125" y="3111500"/>
            <a:ext cx="93663" cy="53975"/>
          </a:xfrm>
          <a:prstGeom prst="rect">
            <a:avLst/>
          </a:prstGeom>
          <a:noFill/>
          <a:ln w="9525">
            <a:noFill/>
            <a:miter lim="800000"/>
            <a:headEnd/>
            <a:tailEnd/>
          </a:ln>
        </p:spPr>
        <p:txBody>
          <a:bodyPr/>
          <a:lstStyle/>
          <a:p>
            <a:endParaRPr lang="en-US"/>
          </a:p>
        </p:txBody>
      </p:sp>
      <p:sp>
        <p:nvSpPr>
          <p:cNvPr id="25770" name="Oval 170"/>
          <p:cNvSpPr>
            <a:spLocks noChangeArrowheads="1"/>
          </p:cNvSpPr>
          <p:nvPr/>
        </p:nvSpPr>
        <p:spPr bwMode="auto">
          <a:xfrm>
            <a:off x="7108825" y="3165475"/>
            <a:ext cx="68263" cy="53975"/>
          </a:xfrm>
          <a:prstGeom prst="ellipse">
            <a:avLst/>
          </a:prstGeom>
          <a:noFill/>
          <a:ln w="9525">
            <a:noFill/>
            <a:round/>
            <a:headEnd/>
            <a:tailEnd/>
          </a:ln>
        </p:spPr>
        <p:txBody>
          <a:bodyPr/>
          <a:lstStyle/>
          <a:p>
            <a:endParaRPr lang="en-US"/>
          </a:p>
        </p:txBody>
      </p:sp>
      <p:sp>
        <p:nvSpPr>
          <p:cNvPr id="25771" name="Oval 171"/>
          <p:cNvSpPr>
            <a:spLocks noChangeArrowheads="1"/>
          </p:cNvSpPr>
          <p:nvPr/>
        </p:nvSpPr>
        <p:spPr bwMode="auto">
          <a:xfrm>
            <a:off x="7108825" y="3219450"/>
            <a:ext cx="68263" cy="52388"/>
          </a:xfrm>
          <a:prstGeom prst="ellipse">
            <a:avLst/>
          </a:prstGeom>
          <a:noFill/>
          <a:ln w="9525">
            <a:noFill/>
            <a:round/>
            <a:headEnd/>
            <a:tailEnd/>
          </a:ln>
        </p:spPr>
        <p:txBody>
          <a:bodyPr/>
          <a:lstStyle/>
          <a:p>
            <a:endParaRPr lang="en-US"/>
          </a:p>
        </p:txBody>
      </p:sp>
      <p:sp>
        <p:nvSpPr>
          <p:cNvPr id="25772" name="Oval 172"/>
          <p:cNvSpPr>
            <a:spLocks noChangeArrowheads="1"/>
          </p:cNvSpPr>
          <p:nvPr/>
        </p:nvSpPr>
        <p:spPr bwMode="auto">
          <a:xfrm>
            <a:off x="7016750" y="3219450"/>
            <a:ext cx="52388" cy="52388"/>
          </a:xfrm>
          <a:prstGeom prst="ellipse">
            <a:avLst/>
          </a:prstGeom>
          <a:noFill/>
          <a:ln w="9525">
            <a:noFill/>
            <a:round/>
            <a:headEnd/>
            <a:tailEnd/>
          </a:ln>
        </p:spPr>
        <p:txBody>
          <a:bodyPr/>
          <a:lstStyle/>
          <a:p>
            <a:endParaRPr lang="en-US"/>
          </a:p>
        </p:txBody>
      </p:sp>
      <p:sp>
        <p:nvSpPr>
          <p:cNvPr id="25773" name="Oval 173"/>
          <p:cNvSpPr>
            <a:spLocks noChangeArrowheads="1"/>
          </p:cNvSpPr>
          <p:nvPr/>
        </p:nvSpPr>
        <p:spPr bwMode="auto">
          <a:xfrm>
            <a:off x="7177088" y="3219450"/>
            <a:ext cx="39687" cy="52388"/>
          </a:xfrm>
          <a:prstGeom prst="ellipse">
            <a:avLst/>
          </a:prstGeom>
          <a:noFill/>
          <a:ln w="9525">
            <a:noFill/>
            <a:round/>
            <a:headEnd/>
            <a:tailEnd/>
          </a:ln>
        </p:spPr>
        <p:txBody>
          <a:bodyPr/>
          <a:lstStyle/>
          <a:p>
            <a:endParaRPr lang="en-US"/>
          </a:p>
        </p:txBody>
      </p:sp>
      <p:sp>
        <p:nvSpPr>
          <p:cNvPr id="25774" name="Rectangle 174"/>
          <p:cNvSpPr>
            <a:spLocks noChangeArrowheads="1"/>
          </p:cNvSpPr>
          <p:nvPr/>
        </p:nvSpPr>
        <p:spPr bwMode="auto">
          <a:xfrm>
            <a:off x="6935788" y="3219450"/>
            <a:ext cx="106362" cy="52388"/>
          </a:xfrm>
          <a:prstGeom prst="rect">
            <a:avLst/>
          </a:prstGeom>
          <a:noFill/>
          <a:ln w="9525">
            <a:noFill/>
            <a:miter lim="800000"/>
            <a:headEnd/>
            <a:tailEnd/>
          </a:ln>
        </p:spPr>
        <p:txBody>
          <a:bodyPr/>
          <a:lstStyle/>
          <a:p>
            <a:endParaRPr lang="en-US"/>
          </a:p>
        </p:txBody>
      </p:sp>
      <p:sp>
        <p:nvSpPr>
          <p:cNvPr id="25775" name="Oval 175"/>
          <p:cNvSpPr>
            <a:spLocks noChangeArrowheads="1"/>
          </p:cNvSpPr>
          <p:nvPr/>
        </p:nvSpPr>
        <p:spPr bwMode="auto">
          <a:xfrm>
            <a:off x="6908800" y="3219450"/>
            <a:ext cx="66675" cy="52388"/>
          </a:xfrm>
          <a:prstGeom prst="ellipse">
            <a:avLst/>
          </a:prstGeom>
          <a:noFill/>
          <a:ln w="9525">
            <a:noFill/>
            <a:round/>
            <a:headEnd/>
            <a:tailEnd/>
          </a:ln>
        </p:spPr>
        <p:txBody>
          <a:bodyPr/>
          <a:lstStyle/>
          <a:p>
            <a:endParaRPr lang="en-US"/>
          </a:p>
        </p:txBody>
      </p:sp>
      <p:sp>
        <p:nvSpPr>
          <p:cNvPr id="25776" name="Oval 176"/>
          <p:cNvSpPr>
            <a:spLocks noChangeArrowheads="1"/>
          </p:cNvSpPr>
          <p:nvPr/>
        </p:nvSpPr>
        <p:spPr bwMode="auto">
          <a:xfrm>
            <a:off x="7016750" y="3165475"/>
            <a:ext cx="52388" cy="53975"/>
          </a:xfrm>
          <a:prstGeom prst="ellipse">
            <a:avLst/>
          </a:prstGeom>
          <a:noFill/>
          <a:ln w="9525">
            <a:noFill/>
            <a:round/>
            <a:headEnd/>
            <a:tailEnd/>
          </a:ln>
        </p:spPr>
        <p:txBody>
          <a:bodyPr/>
          <a:lstStyle/>
          <a:p>
            <a:endParaRPr lang="en-US"/>
          </a:p>
        </p:txBody>
      </p:sp>
      <p:sp>
        <p:nvSpPr>
          <p:cNvPr id="25777" name="Rectangle 177"/>
          <p:cNvSpPr>
            <a:spLocks noChangeArrowheads="1"/>
          </p:cNvSpPr>
          <p:nvPr/>
        </p:nvSpPr>
        <p:spPr bwMode="auto">
          <a:xfrm>
            <a:off x="6935788" y="3165475"/>
            <a:ext cx="106362" cy="53975"/>
          </a:xfrm>
          <a:prstGeom prst="rect">
            <a:avLst/>
          </a:prstGeom>
          <a:noFill/>
          <a:ln w="9525">
            <a:noFill/>
            <a:miter lim="800000"/>
            <a:headEnd/>
            <a:tailEnd/>
          </a:ln>
        </p:spPr>
        <p:txBody>
          <a:bodyPr/>
          <a:lstStyle/>
          <a:p>
            <a:endParaRPr lang="en-US"/>
          </a:p>
        </p:txBody>
      </p:sp>
      <p:sp>
        <p:nvSpPr>
          <p:cNvPr id="25778" name="Oval 178"/>
          <p:cNvSpPr>
            <a:spLocks noChangeArrowheads="1"/>
          </p:cNvSpPr>
          <p:nvPr/>
        </p:nvSpPr>
        <p:spPr bwMode="auto">
          <a:xfrm>
            <a:off x="6908800" y="3165475"/>
            <a:ext cx="66675" cy="53975"/>
          </a:xfrm>
          <a:prstGeom prst="ellipse">
            <a:avLst/>
          </a:prstGeom>
          <a:noFill/>
          <a:ln w="9525">
            <a:noFill/>
            <a:round/>
            <a:headEnd/>
            <a:tailEnd/>
          </a:ln>
        </p:spPr>
        <p:txBody>
          <a:bodyPr/>
          <a:lstStyle/>
          <a:p>
            <a:endParaRPr lang="en-US"/>
          </a:p>
        </p:txBody>
      </p:sp>
      <p:sp>
        <p:nvSpPr>
          <p:cNvPr id="25779" name="Oval 179"/>
          <p:cNvSpPr>
            <a:spLocks noChangeArrowheads="1"/>
          </p:cNvSpPr>
          <p:nvPr/>
        </p:nvSpPr>
        <p:spPr bwMode="auto">
          <a:xfrm>
            <a:off x="7216775" y="3071813"/>
            <a:ext cx="53975" cy="39687"/>
          </a:xfrm>
          <a:prstGeom prst="ellipse">
            <a:avLst/>
          </a:prstGeom>
          <a:noFill/>
          <a:ln w="9525">
            <a:noFill/>
            <a:round/>
            <a:headEnd/>
            <a:tailEnd/>
          </a:ln>
        </p:spPr>
        <p:txBody>
          <a:bodyPr/>
          <a:lstStyle/>
          <a:p>
            <a:endParaRPr lang="en-US"/>
          </a:p>
        </p:txBody>
      </p:sp>
      <p:sp>
        <p:nvSpPr>
          <p:cNvPr id="25780" name="Oval 180"/>
          <p:cNvSpPr>
            <a:spLocks noChangeArrowheads="1"/>
          </p:cNvSpPr>
          <p:nvPr/>
        </p:nvSpPr>
        <p:spPr bwMode="auto">
          <a:xfrm>
            <a:off x="7270750" y="3071813"/>
            <a:ext cx="39688" cy="39687"/>
          </a:xfrm>
          <a:prstGeom prst="ellipse">
            <a:avLst/>
          </a:prstGeom>
          <a:noFill/>
          <a:ln w="9525">
            <a:noFill/>
            <a:round/>
            <a:headEnd/>
            <a:tailEnd/>
          </a:ln>
        </p:spPr>
        <p:txBody>
          <a:bodyPr/>
          <a:lstStyle/>
          <a:p>
            <a:endParaRPr lang="en-US"/>
          </a:p>
        </p:txBody>
      </p:sp>
      <p:sp>
        <p:nvSpPr>
          <p:cNvPr id="25781" name="Rectangle 181"/>
          <p:cNvSpPr>
            <a:spLocks noChangeArrowheads="1"/>
          </p:cNvSpPr>
          <p:nvPr/>
        </p:nvSpPr>
        <p:spPr bwMode="auto">
          <a:xfrm>
            <a:off x="7243763" y="3071813"/>
            <a:ext cx="52387" cy="39687"/>
          </a:xfrm>
          <a:prstGeom prst="rect">
            <a:avLst/>
          </a:prstGeom>
          <a:noFill/>
          <a:ln w="9525">
            <a:noFill/>
            <a:miter lim="800000"/>
            <a:headEnd/>
            <a:tailEnd/>
          </a:ln>
        </p:spPr>
        <p:txBody>
          <a:bodyPr/>
          <a:lstStyle/>
          <a:p>
            <a:endParaRPr lang="en-US"/>
          </a:p>
        </p:txBody>
      </p:sp>
      <p:sp>
        <p:nvSpPr>
          <p:cNvPr id="25782" name="Oval 182"/>
          <p:cNvSpPr>
            <a:spLocks noChangeArrowheads="1"/>
          </p:cNvSpPr>
          <p:nvPr/>
        </p:nvSpPr>
        <p:spPr bwMode="auto">
          <a:xfrm>
            <a:off x="7216775" y="3165475"/>
            <a:ext cx="53975" cy="53975"/>
          </a:xfrm>
          <a:prstGeom prst="ellipse">
            <a:avLst/>
          </a:prstGeom>
          <a:noFill/>
          <a:ln w="9525">
            <a:noFill/>
            <a:round/>
            <a:headEnd/>
            <a:tailEnd/>
          </a:ln>
        </p:spPr>
        <p:txBody>
          <a:bodyPr/>
          <a:lstStyle/>
          <a:p>
            <a:endParaRPr lang="en-US"/>
          </a:p>
        </p:txBody>
      </p:sp>
      <p:sp>
        <p:nvSpPr>
          <p:cNvPr id="25783" name="Oval 183"/>
          <p:cNvSpPr>
            <a:spLocks noChangeArrowheads="1"/>
          </p:cNvSpPr>
          <p:nvPr/>
        </p:nvSpPr>
        <p:spPr bwMode="auto">
          <a:xfrm>
            <a:off x="7270750" y="3165475"/>
            <a:ext cx="39688" cy="53975"/>
          </a:xfrm>
          <a:prstGeom prst="ellipse">
            <a:avLst/>
          </a:prstGeom>
          <a:noFill/>
          <a:ln w="9525">
            <a:noFill/>
            <a:round/>
            <a:headEnd/>
            <a:tailEnd/>
          </a:ln>
        </p:spPr>
        <p:txBody>
          <a:bodyPr/>
          <a:lstStyle/>
          <a:p>
            <a:endParaRPr lang="en-US"/>
          </a:p>
        </p:txBody>
      </p:sp>
      <p:sp>
        <p:nvSpPr>
          <p:cNvPr id="25784" name="Rectangle 184"/>
          <p:cNvSpPr>
            <a:spLocks noChangeArrowheads="1"/>
          </p:cNvSpPr>
          <p:nvPr/>
        </p:nvSpPr>
        <p:spPr bwMode="auto">
          <a:xfrm>
            <a:off x="7243763" y="3165475"/>
            <a:ext cx="52387" cy="53975"/>
          </a:xfrm>
          <a:prstGeom prst="rect">
            <a:avLst/>
          </a:prstGeom>
          <a:noFill/>
          <a:ln w="9525">
            <a:noFill/>
            <a:miter lim="800000"/>
            <a:headEnd/>
            <a:tailEnd/>
          </a:ln>
        </p:spPr>
        <p:txBody>
          <a:bodyPr/>
          <a:lstStyle/>
          <a:p>
            <a:endParaRPr lang="en-US"/>
          </a:p>
        </p:txBody>
      </p:sp>
      <p:sp>
        <p:nvSpPr>
          <p:cNvPr id="25785" name="Rectangle 185"/>
          <p:cNvSpPr>
            <a:spLocks noChangeArrowheads="1"/>
          </p:cNvSpPr>
          <p:nvPr/>
        </p:nvSpPr>
        <p:spPr bwMode="auto">
          <a:xfrm>
            <a:off x="6842125" y="3071813"/>
            <a:ext cx="53975" cy="39687"/>
          </a:xfrm>
          <a:prstGeom prst="rect">
            <a:avLst/>
          </a:prstGeom>
          <a:noFill/>
          <a:ln w="9525">
            <a:noFill/>
            <a:miter lim="800000"/>
            <a:headEnd/>
            <a:tailEnd/>
          </a:ln>
        </p:spPr>
        <p:txBody>
          <a:bodyPr/>
          <a:lstStyle/>
          <a:p>
            <a:endParaRPr lang="en-US"/>
          </a:p>
        </p:txBody>
      </p:sp>
      <p:sp>
        <p:nvSpPr>
          <p:cNvPr id="25786" name="Rectangle 186"/>
          <p:cNvSpPr>
            <a:spLocks noChangeArrowheads="1"/>
          </p:cNvSpPr>
          <p:nvPr/>
        </p:nvSpPr>
        <p:spPr bwMode="auto">
          <a:xfrm>
            <a:off x="7389813" y="3071813"/>
            <a:ext cx="107950" cy="147637"/>
          </a:xfrm>
          <a:prstGeom prst="rect">
            <a:avLst/>
          </a:prstGeom>
          <a:noFill/>
          <a:ln w="9525">
            <a:noFill/>
            <a:miter lim="800000"/>
            <a:headEnd/>
            <a:tailEnd/>
          </a:ln>
        </p:spPr>
        <p:txBody>
          <a:bodyPr/>
          <a:lstStyle/>
          <a:p>
            <a:endParaRPr lang="en-US"/>
          </a:p>
        </p:txBody>
      </p:sp>
      <p:sp>
        <p:nvSpPr>
          <p:cNvPr id="25787" name="Rectangle 187"/>
          <p:cNvSpPr>
            <a:spLocks noChangeArrowheads="1"/>
          </p:cNvSpPr>
          <p:nvPr/>
        </p:nvSpPr>
        <p:spPr bwMode="auto">
          <a:xfrm>
            <a:off x="7389813" y="2911475"/>
            <a:ext cx="107950" cy="160338"/>
          </a:xfrm>
          <a:prstGeom prst="rect">
            <a:avLst/>
          </a:prstGeom>
          <a:noFill/>
          <a:ln w="9525">
            <a:noFill/>
            <a:miter lim="800000"/>
            <a:headEnd/>
            <a:tailEnd/>
          </a:ln>
        </p:spPr>
        <p:txBody>
          <a:bodyPr/>
          <a:lstStyle/>
          <a:p>
            <a:endParaRPr lang="en-US"/>
          </a:p>
        </p:txBody>
      </p:sp>
      <p:sp>
        <p:nvSpPr>
          <p:cNvPr id="25788" name="Rectangle 188"/>
          <p:cNvSpPr>
            <a:spLocks noChangeArrowheads="1"/>
          </p:cNvSpPr>
          <p:nvPr/>
        </p:nvSpPr>
        <p:spPr bwMode="auto">
          <a:xfrm>
            <a:off x="7431088" y="3219450"/>
            <a:ext cx="66675" cy="52388"/>
          </a:xfrm>
          <a:prstGeom prst="rect">
            <a:avLst/>
          </a:prstGeom>
          <a:noFill/>
          <a:ln w="9525">
            <a:noFill/>
            <a:miter lim="800000"/>
            <a:headEnd/>
            <a:tailEnd/>
          </a:ln>
        </p:spPr>
        <p:txBody>
          <a:bodyPr/>
          <a:lstStyle/>
          <a:p>
            <a:endParaRPr lang="en-US"/>
          </a:p>
        </p:txBody>
      </p:sp>
      <p:sp>
        <p:nvSpPr>
          <p:cNvPr id="25789" name="Oval 189"/>
          <p:cNvSpPr>
            <a:spLocks noChangeArrowheads="1"/>
          </p:cNvSpPr>
          <p:nvPr/>
        </p:nvSpPr>
        <p:spPr bwMode="auto">
          <a:xfrm>
            <a:off x="7310438" y="3219450"/>
            <a:ext cx="66675" cy="52388"/>
          </a:xfrm>
          <a:prstGeom prst="ellipse">
            <a:avLst/>
          </a:prstGeom>
          <a:noFill/>
          <a:ln w="9525">
            <a:noFill/>
            <a:round/>
            <a:headEnd/>
            <a:tailEnd/>
          </a:ln>
        </p:spPr>
        <p:txBody>
          <a:bodyPr/>
          <a:lstStyle/>
          <a:p>
            <a:endParaRPr lang="en-US"/>
          </a:p>
        </p:txBody>
      </p:sp>
      <p:sp>
        <p:nvSpPr>
          <p:cNvPr id="25790" name="Rectangle 190"/>
          <p:cNvSpPr>
            <a:spLocks noChangeArrowheads="1"/>
          </p:cNvSpPr>
          <p:nvPr/>
        </p:nvSpPr>
        <p:spPr bwMode="auto">
          <a:xfrm>
            <a:off x="6842125" y="3111500"/>
            <a:ext cx="53975" cy="53975"/>
          </a:xfrm>
          <a:prstGeom prst="rect">
            <a:avLst/>
          </a:prstGeom>
          <a:noFill/>
          <a:ln w="9525">
            <a:noFill/>
            <a:miter lim="800000"/>
            <a:headEnd/>
            <a:tailEnd/>
          </a:ln>
        </p:spPr>
        <p:txBody>
          <a:bodyPr/>
          <a:lstStyle/>
          <a:p>
            <a:endParaRPr lang="en-US"/>
          </a:p>
        </p:txBody>
      </p:sp>
      <p:sp>
        <p:nvSpPr>
          <p:cNvPr id="25791" name="Oval 191"/>
          <p:cNvSpPr>
            <a:spLocks noChangeArrowheads="1"/>
          </p:cNvSpPr>
          <p:nvPr/>
        </p:nvSpPr>
        <p:spPr bwMode="auto">
          <a:xfrm>
            <a:off x="6815138" y="3165475"/>
            <a:ext cx="53975" cy="53975"/>
          </a:xfrm>
          <a:prstGeom prst="ellipse">
            <a:avLst/>
          </a:prstGeom>
          <a:noFill/>
          <a:ln w="9525">
            <a:noFill/>
            <a:round/>
            <a:headEnd/>
            <a:tailEnd/>
          </a:ln>
        </p:spPr>
        <p:txBody>
          <a:bodyPr/>
          <a:lstStyle/>
          <a:p>
            <a:endParaRPr lang="en-US"/>
          </a:p>
        </p:txBody>
      </p:sp>
      <p:sp>
        <p:nvSpPr>
          <p:cNvPr id="25792" name="Oval 192"/>
          <p:cNvSpPr>
            <a:spLocks noChangeArrowheads="1"/>
          </p:cNvSpPr>
          <p:nvPr/>
        </p:nvSpPr>
        <p:spPr bwMode="auto">
          <a:xfrm>
            <a:off x="6815138" y="3219450"/>
            <a:ext cx="53975" cy="52388"/>
          </a:xfrm>
          <a:prstGeom prst="ellipse">
            <a:avLst/>
          </a:prstGeom>
          <a:noFill/>
          <a:ln w="9525">
            <a:noFill/>
            <a:round/>
            <a:headEnd/>
            <a:tailEnd/>
          </a:ln>
        </p:spPr>
        <p:txBody>
          <a:bodyPr/>
          <a:lstStyle/>
          <a:p>
            <a:endParaRPr lang="en-US"/>
          </a:p>
        </p:txBody>
      </p:sp>
      <p:sp>
        <p:nvSpPr>
          <p:cNvPr id="25793" name="Rectangle 193"/>
          <p:cNvSpPr>
            <a:spLocks noChangeArrowheads="1"/>
          </p:cNvSpPr>
          <p:nvPr/>
        </p:nvSpPr>
        <p:spPr bwMode="auto">
          <a:xfrm>
            <a:off x="7135813" y="3219450"/>
            <a:ext cx="53975" cy="52388"/>
          </a:xfrm>
          <a:prstGeom prst="rect">
            <a:avLst/>
          </a:prstGeom>
          <a:noFill/>
          <a:ln w="9525">
            <a:noFill/>
            <a:miter lim="800000"/>
            <a:headEnd/>
            <a:tailEnd/>
          </a:ln>
        </p:spPr>
        <p:txBody>
          <a:bodyPr/>
          <a:lstStyle/>
          <a:p>
            <a:endParaRPr lang="en-US"/>
          </a:p>
        </p:txBody>
      </p:sp>
      <p:sp>
        <p:nvSpPr>
          <p:cNvPr id="25794" name="Line 194"/>
          <p:cNvSpPr>
            <a:spLocks noChangeShapeType="1"/>
          </p:cNvSpPr>
          <p:nvPr/>
        </p:nvSpPr>
        <p:spPr bwMode="auto">
          <a:xfrm>
            <a:off x="6842125" y="2911475"/>
            <a:ext cx="641350" cy="1588"/>
          </a:xfrm>
          <a:prstGeom prst="line">
            <a:avLst/>
          </a:prstGeom>
          <a:noFill/>
          <a:ln w="12700">
            <a:solidFill>
              <a:srgbClr val="000000"/>
            </a:solidFill>
            <a:round/>
            <a:headEnd/>
            <a:tailEnd/>
          </a:ln>
        </p:spPr>
        <p:txBody>
          <a:bodyPr/>
          <a:lstStyle/>
          <a:p>
            <a:endParaRPr lang="en-US"/>
          </a:p>
        </p:txBody>
      </p:sp>
      <p:sp>
        <p:nvSpPr>
          <p:cNvPr id="25795" name="Line 195"/>
          <p:cNvSpPr>
            <a:spLocks noChangeShapeType="1"/>
          </p:cNvSpPr>
          <p:nvPr/>
        </p:nvSpPr>
        <p:spPr bwMode="auto">
          <a:xfrm>
            <a:off x="6842125" y="2965450"/>
            <a:ext cx="641350" cy="1588"/>
          </a:xfrm>
          <a:prstGeom prst="line">
            <a:avLst/>
          </a:prstGeom>
          <a:noFill/>
          <a:ln w="12700">
            <a:solidFill>
              <a:srgbClr val="000000"/>
            </a:solidFill>
            <a:round/>
            <a:headEnd/>
            <a:tailEnd/>
          </a:ln>
        </p:spPr>
        <p:txBody>
          <a:bodyPr/>
          <a:lstStyle/>
          <a:p>
            <a:endParaRPr lang="en-US"/>
          </a:p>
        </p:txBody>
      </p:sp>
      <p:sp>
        <p:nvSpPr>
          <p:cNvPr id="25796" name="Line 196"/>
          <p:cNvSpPr>
            <a:spLocks noChangeShapeType="1"/>
          </p:cNvSpPr>
          <p:nvPr/>
        </p:nvSpPr>
        <p:spPr bwMode="auto">
          <a:xfrm>
            <a:off x="6842125" y="3017838"/>
            <a:ext cx="641350" cy="1587"/>
          </a:xfrm>
          <a:prstGeom prst="line">
            <a:avLst/>
          </a:prstGeom>
          <a:noFill/>
          <a:ln w="12700">
            <a:solidFill>
              <a:srgbClr val="000000"/>
            </a:solidFill>
            <a:round/>
            <a:headEnd/>
            <a:tailEnd/>
          </a:ln>
        </p:spPr>
        <p:txBody>
          <a:bodyPr/>
          <a:lstStyle/>
          <a:p>
            <a:endParaRPr lang="en-US"/>
          </a:p>
        </p:txBody>
      </p:sp>
      <p:sp>
        <p:nvSpPr>
          <p:cNvPr id="25797" name="Line 197"/>
          <p:cNvSpPr>
            <a:spLocks noChangeShapeType="1"/>
          </p:cNvSpPr>
          <p:nvPr/>
        </p:nvSpPr>
        <p:spPr bwMode="auto">
          <a:xfrm>
            <a:off x="6842125" y="3071813"/>
            <a:ext cx="641350" cy="1587"/>
          </a:xfrm>
          <a:prstGeom prst="line">
            <a:avLst/>
          </a:prstGeom>
          <a:noFill/>
          <a:ln w="12700">
            <a:solidFill>
              <a:srgbClr val="000000"/>
            </a:solidFill>
            <a:round/>
            <a:headEnd/>
            <a:tailEnd/>
          </a:ln>
        </p:spPr>
        <p:txBody>
          <a:bodyPr/>
          <a:lstStyle/>
          <a:p>
            <a:endParaRPr lang="en-US"/>
          </a:p>
        </p:txBody>
      </p:sp>
      <p:sp>
        <p:nvSpPr>
          <p:cNvPr id="25798" name="Line 198"/>
          <p:cNvSpPr>
            <a:spLocks noChangeShapeType="1"/>
          </p:cNvSpPr>
          <p:nvPr/>
        </p:nvSpPr>
        <p:spPr bwMode="auto">
          <a:xfrm>
            <a:off x="6842125" y="3111500"/>
            <a:ext cx="641350" cy="1588"/>
          </a:xfrm>
          <a:prstGeom prst="line">
            <a:avLst/>
          </a:prstGeom>
          <a:noFill/>
          <a:ln w="12700">
            <a:solidFill>
              <a:srgbClr val="000000"/>
            </a:solidFill>
            <a:round/>
            <a:headEnd/>
            <a:tailEnd/>
          </a:ln>
        </p:spPr>
        <p:txBody>
          <a:bodyPr/>
          <a:lstStyle/>
          <a:p>
            <a:endParaRPr lang="en-US"/>
          </a:p>
        </p:txBody>
      </p:sp>
      <p:sp>
        <p:nvSpPr>
          <p:cNvPr id="25799" name="Line 199"/>
          <p:cNvSpPr>
            <a:spLocks noChangeShapeType="1"/>
          </p:cNvSpPr>
          <p:nvPr/>
        </p:nvSpPr>
        <p:spPr bwMode="auto">
          <a:xfrm>
            <a:off x="6842125" y="3165475"/>
            <a:ext cx="641350" cy="1588"/>
          </a:xfrm>
          <a:prstGeom prst="line">
            <a:avLst/>
          </a:prstGeom>
          <a:noFill/>
          <a:ln w="12700">
            <a:solidFill>
              <a:srgbClr val="000000"/>
            </a:solidFill>
            <a:round/>
            <a:headEnd/>
            <a:tailEnd/>
          </a:ln>
        </p:spPr>
        <p:txBody>
          <a:bodyPr/>
          <a:lstStyle/>
          <a:p>
            <a:endParaRPr lang="en-US"/>
          </a:p>
        </p:txBody>
      </p:sp>
      <p:sp>
        <p:nvSpPr>
          <p:cNvPr id="25800" name="Line 200"/>
          <p:cNvSpPr>
            <a:spLocks noChangeShapeType="1"/>
          </p:cNvSpPr>
          <p:nvPr/>
        </p:nvSpPr>
        <p:spPr bwMode="auto">
          <a:xfrm>
            <a:off x="6842125" y="3219450"/>
            <a:ext cx="641350" cy="1588"/>
          </a:xfrm>
          <a:prstGeom prst="line">
            <a:avLst/>
          </a:prstGeom>
          <a:noFill/>
          <a:ln w="12700">
            <a:solidFill>
              <a:srgbClr val="000000"/>
            </a:solidFill>
            <a:round/>
            <a:headEnd/>
            <a:tailEnd/>
          </a:ln>
        </p:spPr>
        <p:txBody>
          <a:bodyPr/>
          <a:lstStyle/>
          <a:p>
            <a:endParaRPr lang="en-US"/>
          </a:p>
        </p:txBody>
      </p:sp>
      <p:sp>
        <p:nvSpPr>
          <p:cNvPr id="25801" name="Line 201"/>
          <p:cNvSpPr>
            <a:spLocks noChangeShapeType="1"/>
          </p:cNvSpPr>
          <p:nvPr/>
        </p:nvSpPr>
        <p:spPr bwMode="auto">
          <a:xfrm>
            <a:off x="6842125" y="3271838"/>
            <a:ext cx="641350" cy="1587"/>
          </a:xfrm>
          <a:prstGeom prst="line">
            <a:avLst/>
          </a:prstGeom>
          <a:noFill/>
          <a:ln w="12700">
            <a:solidFill>
              <a:srgbClr val="000000"/>
            </a:solidFill>
            <a:round/>
            <a:headEnd/>
            <a:tailEnd/>
          </a:ln>
        </p:spPr>
        <p:txBody>
          <a:bodyPr/>
          <a:lstStyle/>
          <a:p>
            <a:endParaRPr lang="en-US"/>
          </a:p>
        </p:txBody>
      </p:sp>
      <p:sp>
        <p:nvSpPr>
          <p:cNvPr id="25802" name="Line 202"/>
          <p:cNvSpPr>
            <a:spLocks noChangeShapeType="1"/>
          </p:cNvSpPr>
          <p:nvPr/>
        </p:nvSpPr>
        <p:spPr bwMode="auto">
          <a:xfrm flipV="1">
            <a:off x="5265738" y="2965450"/>
            <a:ext cx="1587" cy="333375"/>
          </a:xfrm>
          <a:prstGeom prst="line">
            <a:avLst/>
          </a:prstGeom>
          <a:noFill/>
          <a:ln w="12700">
            <a:solidFill>
              <a:srgbClr val="000000"/>
            </a:solidFill>
            <a:round/>
            <a:headEnd/>
            <a:tailEnd/>
          </a:ln>
        </p:spPr>
        <p:txBody>
          <a:bodyPr/>
          <a:lstStyle/>
          <a:p>
            <a:endParaRPr lang="en-US"/>
          </a:p>
        </p:txBody>
      </p:sp>
      <p:sp>
        <p:nvSpPr>
          <p:cNvPr id="25803" name="Line 203"/>
          <p:cNvSpPr>
            <a:spLocks noChangeShapeType="1"/>
          </p:cNvSpPr>
          <p:nvPr/>
        </p:nvSpPr>
        <p:spPr bwMode="auto">
          <a:xfrm>
            <a:off x="5265738" y="2965450"/>
            <a:ext cx="200025" cy="1588"/>
          </a:xfrm>
          <a:prstGeom prst="line">
            <a:avLst/>
          </a:prstGeom>
          <a:noFill/>
          <a:ln w="12700">
            <a:solidFill>
              <a:srgbClr val="000000"/>
            </a:solidFill>
            <a:round/>
            <a:headEnd/>
            <a:tailEnd/>
          </a:ln>
        </p:spPr>
        <p:txBody>
          <a:bodyPr/>
          <a:lstStyle/>
          <a:p>
            <a:endParaRPr lang="en-US"/>
          </a:p>
        </p:txBody>
      </p:sp>
      <p:sp>
        <p:nvSpPr>
          <p:cNvPr id="25805" name="Line 205"/>
          <p:cNvSpPr>
            <a:spLocks noChangeShapeType="1"/>
          </p:cNvSpPr>
          <p:nvPr/>
        </p:nvSpPr>
        <p:spPr bwMode="auto">
          <a:xfrm>
            <a:off x="5465763" y="2965450"/>
            <a:ext cx="1587" cy="66675"/>
          </a:xfrm>
          <a:prstGeom prst="line">
            <a:avLst/>
          </a:prstGeom>
          <a:noFill/>
          <a:ln w="12700">
            <a:solidFill>
              <a:srgbClr val="000000"/>
            </a:solidFill>
            <a:round/>
            <a:headEnd/>
            <a:tailEnd/>
          </a:ln>
        </p:spPr>
        <p:txBody>
          <a:bodyPr/>
          <a:lstStyle/>
          <a:p>
            <a:endParaRPr lang="en-US"/>
          </a:p>
        </p:txBody>
      </p:sp>
      <p:sp>
        <p:nvSpPr>
          <p:cNvPr id="25806" name="Line 206"/>
          <p:cNvSpPr>
            <a:spLocks noChangeShapeType="1"/>
          </p:cNvSpPr>
          <p:nvPr/>
        </p:nvSpPr>
        <p:spPr bwMode="auto">
          <a:xfrm>
            <a:off x="5465763" y="3032125"/>
            <a:ext cx="80962" cy="1588"/>
          </a:xfrm>
          <a:prstGeom prst="line">
            <a:avLst/>
          </a:prstGeom>
          <a:noFill/>
          <a:ln w="12700">
            <a:solidFill>
              <a:srgbClr val="000000"/>
            </a:solidFill>
            <a:round/>
            <a:headEnd/>
            <a:tailEnd/>
          </a:ln>
        </p:spPr>
        <p:txBody>
          <a:bodyPr/>
          <a:lstStyle/>
          <a:p>
            <a:endParaRPr lang="en-US"/>
          </a:p>
        </p:txBody>
      </p:sp>
      <p:sp>
        <p:nvSpPr>
          <p:cNvPr id="25807" name="Line 207"/>
          <p:cNvSpPr>
            <a:spLocks noChangeShapeType="1"/>
          </p:cNvSpPr>
          <p:nvPr/>
        </p:nvSpPr>
        <p:spPr bwMode="auto">
          <a:xfrm>
            <a:off x="5546725" y="3032125"/>
            <a:ext cx="1588" cy="266700"/>
          </a:xfrm>
          <a:prstGeom prst="line">
            <a:avLst/>
          </a:prstGeom>
          <a:noFill/>
          <a:ln w="12700">
            <a:solidFill>
              <a:srgbClr val="000000"/>
            </a:solidFill>
            <a:round/>
            <a:headEnd/>
            <a:tailEnd/>
          </a:ln>
        </p:spPr>
        <p:txBody>
          <a:bodyPr/>
          <a:lstStyle/>
          <a:p>
            <a:endParaRPr lang="en-US"/>
          </a:p>
        </p:txBody>
      </p:sp>
      <p:sp>
        <p:nvSpPr>
          <p:cNvPr id="25808" name="Line 208"/>
          <p:cNvSpPr>
            <a:spLocks noChangeShapeType="1"/>
          </p:cNvSpPr>
          <p:nvPr/>
        </p:nvSpPr>
        <p:spPr bwMode="auto">
          <a:xfrm flipH="1">
            <a:off x="5265738" y="3298825"/>
            <a:ext cx="280987" cy="1588"/>
          </a:xfrm>
          <a:prstGeom prst="line">
            <a:avLst/>
          </a:prstGeom>
          <a:noFill/>
          <a:ln w="12700">
            <a:solidFill>
              <a:srgbClr val="000000"/>
            </a:solidFill>
            <a:round/>
            <a:headEnd/>
            <a:tailEnd/>
          </a:ln>
        </p:spPr>
        <p:txBody>
          <a:bodyPr/>
          <a:lstStyle/>
          <a:p>
            <a:endParaRPr lang="en-US"/>
          </a:p>
        </p:txBody>
      </p:sp>
      <p:sp>
        <p:nvSpPr>
          <p:cNvPr id="25809" name="Line 209"/>
          <p:cNvSpPr>
            <a:spLocks noChangeShapeType="1"/>
          </p:cNvSpPr>
          <p:nvPr/>
        </p:nvSpPr>
        <p:spPr bwMode="auto">
          <a:xfrm>
            <a:off x="5467350" y="2965450"/>
            <a:ext cx="79375" cy="65088"/>
          </a:xfrm>
          <a:prstGeom prst="line">
            <a:avLst/>
          </a:prstGeom>
          <a:noFill/>
          <a:ln w="12700">
            <a:solidFill>
              <a:srgbClr val="000000"/>
            </a:solidFill>
            <a:round/>
            <a:headEnd/>
            <a:tailEnd/>
          </a:ln>
        </p:spPr>
        <p:txBody>
          <a:bodyPr/>
          <a:lstStyle/>
          <a:p>
            <a:endParaRPr lang="en-US"/>
          </a:p>
        </p:txBody>
      </p:sp>
      <p:sp>
        <p:nvSpPr>
          <p:cNvPr id="25810" name="Freeform 210"/>
          <p:cNvSpPr>
            <a:spLocks/>
          </p:cNvSpPr>
          <p:nvPr/>
        </p:nvSpPr>
        <p:spPr bwMode="auto">
          <a:xfrm>
            <a:off x="5680075" y="2965450"/>
            <a:ext cx="400050" cy="333375"/>
          </a:xfrm>
          <a:custGeom>
            <a:avLst/>
            <a:gdLst/>
            <a:ahLst/>
            <a:cxnLst>
              <a:cxn ang="0">
                <a:pos x="0" y="134"/>
              </a:cxn>
              <a:cxn ang="0">
                <a:pos x="0" y="25"/>
              </a:cxn>
              <a:cxn ang="0">
                <a:pos x="17" y="0"/>
              </a:cxn>
              <a:cxn ang="0">
                <a:pos x="76" y="0"/>
              </a:cxn>
              <a:cxn ang="0">
                <a:pos x="92" y="25"/>
              </a:cxn>
              <a:cxn ang="0">
                <a:pos x="252" y="25"/>
              </a:cxn>
              <a:cxn ang="0">
                <a:pos x="252" y="210"/>
              </a:cxn>
              <a:cxn ang="0">
                <a:pos x="0" y="210"/>
              </a:cxn>
              <a:cxn ang="0">
                <a:pos x="0" y="134"/>
              </a:cxn>
            </a:cxnLst>
            <a:rect l="0" t="0" r="r" b="b"/>
            <a:pathLst>
              <a:path w="252" h="210">
                <a:moveTo>
                  <a:pt x="0" y="134"/>
                </a:moveTo>
                <a:lnTo>
                  <a:pt x="0" y="25"/>
                </a:lnTo>
                <a:lnTo>
                  <a:pt x="17" y="0"/>
                </a:lnTo>
                <a:lnTo>
                  <a:pt x="76" y="0"/>
                </a:lnTo>
                <a:lnTo>
                  <a:pt x="92" y="25"/>
                </a:lnTo>
                <a:lnTo>
                  <a:pt x="252" y="25"/>
                </a:lnTo>
                <a:lnTo>
                  <a:pt x="252" y="210"/>
                </a:lnTo>
                <a:lnTo>
                  <a:pt x="0" y="210"/>
                </a:lnTo>
                <a:lnTo>
                  <a:pt x="0" y="134"/>
                </a:lnTo>
                <a:close/>
              </a:path>
            </a:pathLst>
          </a:custGeom>
          <a:noFill/>
          <a:ln w="12700">
            <a:solidFill>
              <a:srgbClr val="000000"/>
            </a:solidFill>
            <a:prstDash val="solid"/>
            <a:round/>
            <a:headEnd/>
            <a:tailEnd/>
          </a:ln>
        </p:spPr>
        <p:txBody>
          <a:bodyPr/>
          <a:lstStyle/>
          <a:p>
            <a:endParaRPr lang="en-US"/>
          </a:p>
        </p:txBody>
      </p:sp>
      <p:sp>
        <p:nvSpPr>
          <p:cNvPr id="25811" name="Freeform 211"/>
          <p:cNvSpPr>
            <a:spLocks/>
          </p:cNvSpPr>
          <p:nvPr/>
        </p:nvSpPr>
        <p:spPr bwMode="auto">
          <a:xfrm>
            <a:off x="5426075" y="2898775"/>
            <a:ext cx="547688" cy="66675"/>
          </a:xfrm>
          <a:custGeom>
            <a:avLst/>
            <a:gdLst/>
            <a:ahLst/>
            <a:cxnLst>
              <a:cxn ang="0">
                <a:pos x="0" y="17"/>
              </a:cxn>
              <a:cxn ang="0">
                <a:pos x="33" y="8"/>
              </a:cxn>
              <a:cxn ang="0">
                <a:pos x="84" y="0"/>
              </a:cxn>
              <a:cxn ang="0">
                <a:pos x="118" y="0"/>
              </a:cxn>
              <a:cxn ang="0">
                <a:pos x="143" y="0"/>
              </a:cxn>
              <a:cxn ang="0">
                <a:pos x="185" y="0"/>
              </a:cxn>
              <a:cxn ang="0">
                <a:pos x="202" y="0"/>
              </a:cxn>
              <a:cxn ang="0">
                <a:pos x="210" y="0"/>
              </a:cxn>
              <a:cxn ang="0">
                <a:pos x="244" y="0"/>
              </a:cxn>
              <a:cxn ang="0">
                <a:pos x="252" y="0"/>
              </a:cxn>
              <a:cxn ang="0">
                <a:pos x="278" y="8"/>
              </a:cxn>
              <a:cxn ang="0">
                <a:pos x="303" y="17"/>
              </a:cxn>
              <a:cxn ang="0">
                <a:pos x="311" y="17"/>
              </a:cxn>
              <a:cxn ang="0">
                <a:pos x="320" y="25"/>
              </a:cxn>
              <a:cxn ang="0">
                <a:pos x="337" y="33"/>
              </a:cxn>
              <a:cxn ang="0">
                <a:pos x="345" y="42"/>
              </a:cxn>
            </a:cxnLst>
            <a:rect l="0" t="0" r="r" b="b"/>
            <a:pathLst>
              <a:path w="345" h="42">
                <a:moveTo>
                  <a:pt x="0" y="17"/>
                </a:moveTo>
                <a:lnTo>
                  <a:pt x="33" y="8"/>
                </a:lnTo>
                <a:lnTo>
                  <a:pt x="84" y="0"/>
                </a:lnTo>
                <a:lnTo>
                  <a:pt x="118" y="0"/>
                </a:lnTo>
                <a:lnTo>
                  <a:pt x="143" y="0"/>
                </a:lnTo>
                <a:lnTo>
                  <a:pt x="185" y="0"/>
                </a:lnTo>
                <a:lnTo>
                  <a:pt x="202" y="0"/>
                </a:lnTo>
                <a:lnTo>
                  <a:pt x="210" y="0"/>
                </a:lnTo>
                <a:lnTo>
                  <a:pt x="244" y="0"/>
                </a:lnTo>
                <a:lnTo>
                  <a:pt x="252" y="0"/>
                </a:lnTo>
                <a:lnTo>
                  <a:pt x="278" y="8"/>
                </a:lnTo>
                <a:lnTo>
                  <a:pt x="303" y="17"/>
                </a:lnTo>
                <a:lnTo>
                  <a:pt x="311" y="17"/>
                </a:lnTo>
                <a:lnTo>
                  <a:pt x="320" y="25"/>
                </a:lnTo>
                <a:lnTo>
                  <a:pt x="337" y="33"/>
                </a:lnTo>
                <a:lnTo>
                  <a:pt x="345" y="42"/>
                </a:lnTo>
              </a:path>
            </a:pathLst>
          </a:custGeom>
          <a:noFill/>
          <a:ln w="12700">
            <a:solidFill>
              <a:srgbClr val="000000"/>
            </a:solidFill>
            <a:prstDash val="solid"/>
            <a:round/>
            <a:headEnd/>
            <a:tailEnd/>
          </a:ln>
        </p:spPr>
        <p:txBody>
          <a:bodyPr/>
          <a:lstStyle/>
          <a:p>
            <a:endParaRPr lang="en-US"/>
          </a:p>
        </p:txBody>
      </p:sp>
      <p:sp>
        <p:nvSpPr>
          <p:cNvPr id="25812" name="Line 212"/>
          <p:cNvSpPr>
            <a:spLocks noChangeShapeType="1"/>
          </p:cNvSpPr>
          <p:nvPr/>
        </p:nvSpPr>
        <p:spPr bwMode="auto">
          <a:xfrm flipV="1">
            <a:off x="5973763" y="2898775"/>
            <a:ext cx="1587" cy="66675"/>
          </a:xfrm>
          <a:prstGeom prst="line">
            <a:avLst/>
          </a:prstGeom>
          <a:noFill/>
          <a:ln w="12700">
            <a:solidFill>
              <a:srgbClr val="000000"/>
            </a:solidFill>
            <a:round/>
            <a:headEnd/>
            <a:tailEnd/>
          </a:ln>
        </p:spPr>
        <p:txBody>
          <a:bodyPr/>
          <a:lstStyle/>
          <a:p>
            <a:endParaRPr lang="en-US"/>
          </a:p>
        </p:txBody>
      </p:sp>
      <p:sp>
        <p:nvSpPr>
          <p:cNvPr id="25813" name="Line 213"/>
          <p:cNvSpPr>
            <a:spLocks noChangeShapeType="1"/>
          </p:cNvSpPr>
          <p:nvPr/>
        </p:nvSpPr>
        <p:spPr bwMode="auto">
          <a:xfrm flipH="1">
            <a:off x="5907088" y="2965450"/>
            <a:ext cx="66675" cy="1588"/>
          </a:xfrm>
          <a:prstGeom prst="line">
            <a:avLst/>
          </a:prstGeom>
          <a:noFill/>
          <a:ln w="12700">
            <a:solidFill>
              <a:srgbClr val="000000"/>
            </a:solidFill>
            <a:round/>
            <a:headEnd/>
            <a:tailEnd/>
          </a:ln>
        </p:spPr>
        <p:txBody>
          <a:bodyPr/>
          <a:lstStyle/>
          <a:p>
            <a:endParaRPr lang="en-US"/>
          </a:p>
        </p:txBody>
      </p:sp>
      <p:sp>
        <p:nvSpPr>
          <p:cNvPr id="25815" name="Arc 215"/>
          <p:cNvSpPr>
            <a:spLocks/>
          </p:cNvSpPr>
          <p:nvPr/>
        </p:nvSpPr>
        <p:spPr bwMode="auto">
          <a:xfrm>
            <a:off x="7797800" y="1128713"/>
            <a:ext cx="93663" cy="93662"/>
          </a:xfrm>
          <a:custGeom>
            <a:avLst/>
            <a:gdLst>
              <a:gd name="G0" fmla="+- 102 0 0"/>
              <a:gd name="G1" fmla="+- 21600 0 0"/>
              <a:gd name="G2" fmla="+- 21600 0 0"/>
              <a:gd name="T0" fmla="*/ 0 w 21702"/>
              <a:gd name="T1" fmla="*/ 0 h 21600"/>
              <a:gd name="T2" fmla="*/ 21702 w 21702"/>
              <a:gd name="T3" fmla="*/ 21496 h 21600"/>
              <a:gd name="T4" fmla="*/ 102 w 21702"/>
              <a:gd name="T5" fmla="*/ 21600 h 21600"/>
            </a:gdLst>
            <a:ahLst/>
            <a:cxnLst>
              <a:cxn ang="0">
                <a:pos x="T0" y="T1"/>
              </a:cxn>
              <a:cxn ang="0">
                <a:pos x="T2" y="T3"/>
              </a:cxn>
              <a:cxn ang="0">
                <a:pos x="T4" y="T5"/>
              </a:cxn>
            </a:cxnLst>
            <a:rect l="0" t="0" r="r" b="b"/>
            <a:pathLst>
              <a:path w="21702" h="21600" fill="none" extrusionOk="0">
                <a:moveTo>
                  <a:pt x="0" y="0"/>
                </a:moveTo>
                <a:cubicBezTo>
                  <a:pt x="34" y="0"/>
                  <a:pt x="68" y="-1"/>
                  <a:pt x="102" y="0"/>
                </a:cubicBezTo>
                <a:cubicBezTo>
                  <a:pt x="11990" y="0"/>
                  <a:pt x="21644" y="9607"/>
                  <a:pt x="21701" y="21496"/>
                </a:cubicBezTo>
              </a:path>
              <a:path w="21702" h="21600" stroke="0" extrusionOk="0">
                <a:moveTo>
                  <a:pt x="0" y="0"/>
                </a:moveTo>
                <a:cubicBezTo>
                  <a:pt x="34" y="0"/>
                  <a:pt x="68" y="-1"/>
                  <a:pt x="102" y="0"/>
                </a:cubicBezTo>
                <a:cubicBezTo>
                  <a:pt x="11990" y="0"/>
                  <a:pt x="21644" y="9607"/>
                  <a:pt x="21701" y="21496"/>
                </a:cubicBezTo>
                <a:lnTo>
                  <a:pt x="102" y="21600"/>
                </a:lnTo>
                <a:close/>
              </a:path>
            </a:pathLst>
          </a:custGeom>
          <a:noFill/>
          <a:ln w="12700">
            <a:solidFill>
              <a:srgbClr val="000000"/>
            </a:solidFill>
            <a:round/>
            <a:headEnd/>
            <a:tailEnd/>
          </a:ln>
        </p:spPr>
        <p:txBody>
          <a:bodyPr/>
          <a:lstStyle/>
          <a:p>
            <a:endParaRPr lang="en-US"/>
          </a:p>
        </p:txBody>
      </p:sp>
      <p:sp>
        <p:nvSpPr>
          <p:cNvPr id="25816" name="Line 216"/>
          <p:cNvSpPr>
            <a:spLocks noChangeShapeType="1"/>
          </p:cNvSpPr>
          <p:nvPr/>
        </p:nvSpPr>
        <p:spPr bwMode="auto">
          <a:xfrm>
            <a:off x="7897813" y="1216025"/>
            <a:ext cx="1587" cy="1095375"/>
          </a:xfrm>
          <a:prstGeom prst="line">
            <a:avLst/>
          </a:prstGeom>
          <a:noFill/>
          <a:ln w="12700">
            <a:solidFill>
              <a:srgbClr val="000000"/>
            </a:solidFill>
            <a:round/>
            <a:headEnd/>
            <a:tailEnd/>
          </a:ln>
        </p:spPr>
        <p:txBody>
          <a:bodyPr/>
          <a:lstStyle/>
          <a:p>
            <a:endParaRPr lang="en-US"/>
          </a:p>
        </p:txBody>
      </p:sp>
      <p:sp>
        <p:nvSpPr>
          <p:cNvPr id="25817" name="Line 217"/>
          <p:cNvSpPr>
            <a:spLocks noChangeShapeType="1"/>
          </p:cNvSpPr>
          <p:nvPr/>
        </p:nvSpPr>
        <p:spPr bwMode="auto">
          <a:xfrm>
            <a:off x="1162050" y="4660900"/>
            <a:ext cx="1588" cy="1149350"/>
          </a:xfrm>
          <a:prstGeom prst="line">
            <a:avLst/>
          </a:prstGeom>
          <a:noFill/>
          <a:ln w="12700">
            <a:solidFill>
              <a:srgbClr val="000000"/>
            </a:solidFill>
            <a:round/>
            <a:headEnd/>
            <a:tailEnd/>
          </a:ln>
        </p:spPr>
        <p:txBody>
          <a:bodyPr/>
          <a:lstStyle/>
          <a:p>
            <a:endParaRPr lang="en-US"/>
          </a:p>
        </p:txBody>
      </p:sp>
      <p:sp>
        <p:nvSpPr>
          <p:cNvPr id="25818" name="Arc 218"/>
          <p:cNvSpPr>
            <a:spLocks/>
          </p:cNvSpPr>
          <p:nvPr/>
        </p:nvSpPr>
        <p:spPr bwMode="auto">
          <a:xfrm>
            <a:off x="1168400" y="5816600"/>
            <a:ext cx="101600" cy="93663"/>
          </a:xfrm>
          <a:custGeom>
            <a:avLst/>
            <a:gdLst>
              <a:gd name="G0" fmla="+- 21600 0 0"/>
              <a:gd name="G1" fmla="+- 111 0 0"/>
              <a:gd name="G2" fmla="+- 21600 0 0"/>
              <a:gd name="T0" fmla="*/ 21600 w 21600"/>
              <a:gd name="T1" fmla="*/ 21711 h 21711"/>
              <a:gd name="T2" fmla="*/ 0 w 21600"/>
              <a:gd name="T3" fmla="*/ 0 h 21711"/>
              <a:gd name="T4" fmla="*/ 21600 w 21600"/>
              <a:gd name="T5" fmla="*/ 111 h 21711"/>
            </a:gdLst>
            <a:ahLst/>
            <a:cxnLst>
              <a:cxn ang="0">
                <a:pos x="T0" y="T1"/>
              </a:cxn>
              <a:cxn ang="0">
                <a:pos x="T2" y="T3"/>
              </a:cxn>
              <a:cxn ang="0">
                <a:pos x="T4" y="T5"/>
              </a:cxn>
            </a:cxnLst>
            <a:rect l="0" t="0" r="r" b="b"/>
            <a:pathLst>
              <a:path w="21600" h="21711" fill="none" extrusionOk="0">
                <a:moveTo>
                  <a:pt x="21600" y="21711"/>
                </a:moveTo>
                <a:cubicBezTo>
                  <a:pt x="9670" y="21711"/>
                  <a:pt x="0" y="12040"/>
                  <a:pt x="0" y="111"/>
                </a:cubicBezTo>
                <a:cubicBezTo>
                  <a:pt x="-1" y="74"/>
                  <a:pt x="0" y="37"/>
                  <a:pt x="0" y="0"/>
                </a:cubicBezTo>
              </a:path>
              <a:path w="21600" h="21711" stroke="0" extrusionOk="0">
                <a:moveTo>
                  <a:pt x="21600" y="21711"/>
                </a:moveTo>
                <a:cubicBezTo>
                  <a:pt x="9670" y="21711"/>
                  <a:pt x="0" y="12040"/>
                  <a:pt x="0" y="111"/>
                </a:cubicBezTo>
                <a:cubicBezTo>
                  <a:pt x="-1" y="74"/>
                  <a:pt x="0" y="37"/>
                  <a:pt x="0" y="0"/>
                </a:cubicBezTo>
                <a:lnTo>
                  <a:pt x="21600" y="111"/>
                </a:lnTo>
                <a:close/>
              </a:path>
            </a:pathLst>
          </a:custGeom>
          <a:noFill/>
          <a:ln w="12700">
            <a:solidFill>
              <a:srgbClr val="000000"/>
            </a:solidFill>
            <a:round/>
            <a:headEnd/>
            <a:tailEnd/>
          </a:ln>
        </p:spPr>
        <p:txBody>
          <a:bodyPr/>
          <a:lstStyle/>
          <a:p>
            <a:endParaRPr lang="en-US"/>
          </a:p>
        </p:txBody>
      </p:sp>
      <p:sp>
        <p:nvSpPr>
          <p:cNvPr id="25819" name="Line 219"/>
          <p:cNvSpPr>
            <a:spLocks noChangeShapeType="1"/>
          </p:cNvSpPr>
          <p:nvPr/>
        </p:nvSpPr>
        <p:spPr bwMode="auto">
          <a:xfrm>
            <a:off x="1255713" y="5916613"/>
            <a:ext cx="6535737" cy="1587"/>
          </a:xfrm>
          <a:prstGeom prst="line">
            <a:avLst/>
          </a:prstGeom>
          <a:noFill/>
          <a:ln w="12700">
            <a:solidFill>
              <a:srgbClr val="000000"/>
            </a:solidFill>
            <a:round/>
            <a:headEnd/>
            <a:tailEnd/>
          </a:ln>
        </p:spPr>
        <p:txBody>
          <a:bodyPr/>
          <a:lstStyle/>
          <a:p>
            <a:endParaRPr lang="en-US"/>
          </a:p>
        </p:txBody>
      </p:sp>
      <p:sp>
        <p:nvSpPr>
          <p:cNvPr id="25820" name="Rectangle 220"/>
          <p:cNvSpPr>
            <a:spLocks noChangeArrowheads="1"/>
          </p:cNvSpPr>
          <p:nvPr/>
        </p:nvSpPr>
        <p:spPr bwMode="auto">
          <a:xfrm>
            <a:off x="3595688" y="5822950"/>
            <a:ext cx="1630362" cy="160338"/>
          </a:xfrm>
          <a:prstGeom prst="rect">
            <a:avLst/>
          </a:prstGeom>
          <a:noFill/>
          <a:ln w="9525">
            <a:noFill/>
            <a:miter lim="800000"/>
            <a:headEnd/>
            <a:tailEnd/>
          </a:ln>
        </p:spPr>
        <p:txBody>
          <a:bodyPr/>
          <a:lstStyle/>
          <a:p>
            <a:endParaRPr lang="en-US"/>
          </a:p>
        </p:txBody>
      </p:sp>
      <p:sp>
        <p:nvSpPr>
          <p:cNvPr id="25821" name="Rectangle 221"/>
          <p:cNvSpPr>
            <a:spLocks noChangeArrowheads="1"/>
          </p:cNvSpPr>
          <p:nvPr/>
        </p:nvSpPr>
        <p:spPr bwMode="auto">
          <a:xfrm>
            <a:off x="3581400" y="5791200"/>
            <a:ext cx="1660525" cy="212725"/>
          </a:xfrm>
          <a:prstGeom prst="rect">
            <a:avLst/>
          </a:prstGeom>
          <a:solidFill>
            <a:srgbClr val="FFFFFF"/>
          </a:solidFill>
          <a:ln w="9525">
            <a:noFill/>
            <a:miter lim="800000"/>
            <a:headEnd/>
            <a:tailEnd/>
          </a:ln>
        </p:spPr>
        <p:txBody>
          <a:bodyPr wrap="none" lIns="0" tIns="0" rIns="0" bIns="0">
            <a:spAutoFit/>
          </a:bodyPr>
          <a:lstStyle/>
          <a:p>
            <a:r>
              <a:rPr lang="en-US" sz="1400">
                <a:solidFill>
                  <a:srgbClr val="000000"/>
                </a:solidFill>
                <a:latin typeface="Times New Roman" pitchFamily="18" charset="0"/>
              </a:rPr>
              <a:t>Development Process </a:t>
            </a:r>
            <a:endParaRPr lang="en-US" sz="1400">
              <a:latin typeface="Times New Roman" pitchFamily="18" charset="0"/>
            </a:endParaRPr>
          </a:p>
        </p:txBody>
      </p:sp>
      <p:sp>
        <p:nvSpPr>
          <p:cNvPr id="25822" name="Arc 222"/>
          <p:cNvSpPr>
            <a:spLocks/>
          </p:cNvSpPr>
          <p:nvPr/>
        </p:nvSpPr>
        <p:spPr bwMode="auto">
          <a:xfrm>
            <a:off x="7797800" y="5816600"/>
            <a:ext cx="93663" cy="93663"/>
          </a:xfrm>
          <a:custGeom>
            <a:avLst/>
            <a:gdLst>
              <a:gd name="G0" fmla="+- 104 0 0"/>
              <a:gd name="G1" fmla="+- 104 0 0"/>
              <a:gd name="G2" fmla="+- 21600 0 0"/>
              <a:gd name="T0" fmla="*/ 21704 w 21704"/>
              <a:gd name="T1" fmla="*/ 0 h 21704"/>
              <a:gd name="T2" fmla="*/ 0 w 21704"/>
              <a:gd name="T3" fmla="*/ 21704 h 21704"/>
              <a:gd name="T4" fmla="*/ 104 w 21704"/>
              <a:gd name="T5" fmla="*/ 104 h 21704"/>
            </a:gdLst>
            <a:ahLst/>
            <a:cxnLst>
              <a:cxn ang="0">
                <a:pos x="T0" y="T1"/>
              </a:cxn>
              <a:cxn ang="0">
                <a:pos x="T2" y="T3"/>
              </a:cxn>
              <a:cxn ang="0">
                <a:pos x="T4" y="T5"/>
              </a:cxn>
            </a:cxnLst>
            <a:rect l="0" t="0" r="r" b="b"/>
            <a:pathLst>
              <a:path w="21704" h="21704" fill="none" extrusionOk="0">
                <a:moveTo>
                  <a:pt x="21703" y="0"/>
                </a:moveTo>
                <a:cubicBezTo>
                  <a:pt x="21703" y="34"/>
                  <a:pt x="21704" y="69"/>
                  <a:pt x="21704" y="104"/>
                </a:cubicBezTo>
                <a:cubicBezTo>
                  <a:pt x="21704" y="12033"/>
                  <a:pt x="12033" y="21704"/>
                  <a:pt x="104" y="21704"/>
                </a:cubicBezTo>
                <a:cubicBezTo>
                  <a:pt x="69" y="21704"/>
                  <a:pt x="34" y="21703"/>
                  <a:pt x="0" y="21703"/>
                </a:cubicBezTo>
              </a:path>
              <a:path w="21704" h="21704" stroke="0" extrusionOk="0">
                <a:moveTo>
                  <a:pt x="21703" y="0"/>
                </a:moveTo>
                <a:cubicBezTo>
                  <a:pt x="21703" y="34"/>
                  <a:pt x="21704" y="69"/>
                  <a:pt x="21704" y="104"/>
                </a:cubicBezTo>
                <a:cubicBezTo>
                  <a:pt x="21704" y="12033"/>
                  <a:pt x="12033" y="21704"/>
                  <a:pt x="104" y="21704"/>
                </a:cubicBezTo>
                <a:cubicBezTo>
                  <a:pt x="69" y="21704"/>
                  <a:pt x="34" y="21703"/>
                  <a:pt x="0" y="21703"/>
                </a:cubicBezTo>
                <a:lnTo>
                  <a:pt x="104" y="104"/>
                </a:lnTo>
                <a:close/>
              </a:path>
            </a:pathLst>
          </a:custGeom>
          <a:noFill/>
          <a:ln w="12700">
            <a:solidFill>
              <a:srgbClr val="000000"/>
            </a:solidFill>
            <a:round/>
            <a:headEnd/>
            <a:tailEnd/>
          </a:ln>
        </p:spPr>
        <p:txBody>
          <a:bodyPr/>
          <a:lstStyle/>
          <a:p>
            <a:endParaRPr lang="en-US"/>
          </a:p>
        </p:txBody>
      </p:sp>
      <p:sp>
        <p:nvSpPr>
          <p:cNvPr id="25823" name="Line 223"/>
          <p:cNvSpPr>
            <a:spLocks noChangeShapeType="1"/>
          </p:cNvSpPr>
          <p:nvPr/>
        </p:nvSpPr>
        <p:spPr bwMode="auto">
          <a:xfrm>
            <a:off x="7897813" y="4660900"/>
            <a:ext cx="1587" cy="1149350"/>
          </a:xfrm>
          <a:prstGeom prst="line">
            <a:avLst/>
          </a:prstGeom>
          <a:noFill/>
          <a:ln w="12700">
            <a:solidFill>
              <a:srgbClr val="000000"/>
            </a:solidFill>
            <a:round/>
            <a:headEnd/>
            <a:tailEnd/>
          </a:ln>
        </p:spPr>
        <p:txBody>
          <a:bodyPr/>
          <a:lstStyle/>
          <a:p>
            <a:endParaRPr lang="en-US"/>
          </a:p>
        </p:txBody>
      </p:sp>
      <p:grpSp>
        <p:nvGrpSpPr>
          <p:cNvPr id="2" name="Group 285"/>
          <p:cNvGrpSpPr>
            <a:grpSpLocks/>
          </p:cNvGrpSpPr>
          <p:nvPr/>
        </p:nvGrpSpPr>
        <p:grpSpPr bwMode="auto">
          <a:xfrm>
            <a:off x="4035425" y="1289050"/>
            <a:ext cx="476250" cy="595313"/>
            <a:chOff x="2542" y="812"/>
            <a:chExt cx="300" cy="375"/>
          </a:xfrm>
        </p:grpSpPr>
        <p:sp>
          <p:nvSpPr>
            <p:cNvPr id="25824" name="Oval 224"/>
            <p:cNvSpPr>
              <a:spLocks noChangeArrowheads="1"/>
            </p:cNvSpPr>
            <p:nvPr/>
          </p:nvSpPr>
          <p:spPr bwMode="auto">
            <a:xfrm>
              <a:off x="2698" y="812"/>
              <a:ext cx="51" cy="59"/>
            </a:xfrm>
            <a:prstGeom prst="ellipse">
              <a:avLst/>
            </a:prstGeom>
            <a:solidFill>
              <a:srgbClr val="FFFFFF"/>
            </a:solidFill>
            <a:ln w="12700">
              <a:solidFill>
                <a:srgbClr val="000000"/>
              </a:solidFill>
              <a:round/>
              <a:headEnd/>
              <a:tailEnd/>
            </a:ln>
          </p:spPr>
          <p:txBody>
            <a:bodyPr/>
            <a:lstStyle/>
            <a:p>
              <a:endParaRPr lang="en-US"/>
            </a:p>
          </p:txBody>
        </p:sp>
        <p:sp>
          <p:nvSpPr>
            <p:cNvPr id="25825" name="Arc 225"/>
            <p:cNvSpPr>
              <a:spLocks/>
            </p:cNvSpPr>
            <p:nvPr/>
          </p:nvSpPr>
          <p:spPr bwMode="auto">
            <a:xfrm>
              <a:off x="2673" y="871"/>
              <a:ext cx="26" cy="26"/>
            </a:xfrm>
            <a:custGeom>
              <a:avLst/>
              <a:gdLst>
                <a:gd name="G0" fmla="+- 21600 0 0"/>
                <a:gd name="G1" fmla="+- 21600 0 0"/>
                <a:gd name="G2" fmla="+- 21600 0 0"/>
                <a:gd name="T0" fmla="*/ 0 w 21600"/>
                <a:gd name="T1" fmla="*/ 21471 h 21600"/>
                <a:gd name="T2" fmla="*/ 21471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471"/>
                  </a:moveTo>
                  <a:cubicBezTo>
                    <a:pt x="71" y="9642"/>
                    <a:pt x="9642" y="71"/>
                    <a:pt x="21471" y="0"/>
                  </a:cubicBezTo>
                </a:path>
                <a:path w="21600" h="21600" stroke="0" extrusionOk="0">
                  <a:moveTo>
                    <a:pt x="0" y="21471"/>
                  </a:moveTo>
                  <a:cubicBezTo>
                    <a:pt x="71" y="9642"/>
                    <a:pt x="9642" y="71"/>
                    <a:pt x="21471" y="0"/>
                  </a:cubicBezTo>
                  <a:lnTo>
                    <a:pt x="21600" y="21600"/>
                  </a:lnTo>
                  <a:close/>
                </a:path>
              </a:pathLst>
            </a:custGeom>
            <a:solidFill>
              <a:srgbClr val="FFFFFF"/>
            </a:solidFill>
            <a:ln w="12700">
              <a:solidFill>
                <a:srgbClr val="000000"/>
              </a:solidFill>
              <a:round/>
              <a:headEnd/>
              <a:tailEnd/>
            </a:ln>
          </p:spPr>
          <p:txBody>
            <a:bodyPr/>
            <a:lstStyle/>
            <a:p>
              <a:endParaRPr lang="en-US"/>
            </a:p>
          </p:txBody>
        </p:sp>
        <p:sp>
          <p:nvSpPr>
            <p:cNvPr id="25826" name="Arc 226"/>
            <p:cNvSpPr>
              <a:spLocks/>
            </p:cNvSpPr>
            <p:nvPr/>
          </p:nvSpPr>
          <p:spPr bwMode="auto">
            <a:xfrm>
              <a:off x="2753" y="871"/>
              <a:ext cx="29" cy="26"/>
            </a:xfrm>
            <a:custGeom>
              <a:avLst/>
              <a:gdLst>
                <a:gd name="G0" fmla="+- 0 0 0"/>
                <a:gd name="G1" fmla="+- 21600 0 0"/>
                <a:gd name="G2" fmla="+- 21600 0 0"/>
                <a:gd name="T0" fmla="*/ 0 w 21599"/>
                <a:gd name="T1" fmla="*/ 0 h 21600"/>
                <a:gd name="T2" fmla="*/ 21599 w 21599"/>
                <a:gd name="T3" fmla="*/ 21450 h 21600"/>
                <a:gd name="T4" fmla="*/ 0 w 21599"/>
                <a:gd name="T5" fmla="*/ 21600 h 21600"/>
              </a:gdLst>
              <a:ahLst/>
              <a:cxnLst>
                <a:cxn ang="0">
                  <a:pos x="T0" y="T1"/>
                </a:cxn>
                <a:cxn ang="0">
                  <a:pos x="T2" y="T3"/>
                </a:cxn>
                <a:cxn ang="0">
                  <a:pos x="T4" y="T5"/>
                </a:cxn>
              </a:cxnLst>
              <a:rect l="0" t="0" r="r" b="b"/>
              <a:pathLst>
                <a:path w="21599" h="21600" fill="none" extrusionOk="0">
                  <a:moveTo>
                    <a:pt x="-1" y="0"/>
                  </a:moveTo>
                  <a:cubicBezTo>
                    <a:pt x="11870" y="0"/>
                    <a:pt x="21517" y="9579"/>
                    <a:pt x="21599" y="21449"/>
                  </a:cubicBezTo>
                </a:path>
                <a:path w="21599" h="21600" stroke="0" extrusionOk="0">
                  <a:moveTo>
                    <a:pt x="-1" y="0"/>
                  </a:moveTo>
                  <a:cubicBezTo>
                    <a:pt x="11870" y="0"/>
                    <a:pt x="21517" y="9579"/>
                    <a:pt x="21599" y="21449"/>
                  </a:cubicBezTo>
                  <a:lnTo>
                    <a:pt x="0" y="21600"/>
                  </a:lnTo>
                  <a:close/>
                </a:path>
              </a:pathLst>
            </a:custGeom>
            <a:solidFill>
              <a:srgbClr val="FFFFFF"/>
            </a:solidFill>
            <a:ln w="12700">
              <a:solidFill>
                <a:srgbClr val="000000"/>
              </a:solidFill>
              <a:round/>
              <a:headEnd/>
              <a:tailEnd/>
            </a:ln>
          </p:spPr>
          <p:txBody>
            <a:bodyPr/>
            <a:lstStyle/>
            <a:p>
              <a:endParaRPr lang="en-US"/>
            </a:p>
          </p:txBody>
        </p:sp>
        <p:sp>
          <p:nvSpPr>
            <p:cNvPr id="25827" name="Line 227"/>
            <p:cNvSpPr>
              <a:spLocks noChangeShapeType="1"/>
            </p:cNvSpPr>
            <p:nvPr/>
          </p:nvSpPr>
          <p:spPr bwMode="auto">
            <a:xfrm>
              <a:off x="2694" y="867"/>
              <a:ext cx="59" cy="1"/>
            </a:xfrm>
            <a:prstGeom prst="line">
              <a:avLst/>
            </a:prstGeom>
            <a:noFill/>
            <a:ln w="12700">
              <a:solidFill>
                <a:srgbClr val="000000"/>
              </a:solidFill>
              <a:round/>
              <a:headEnd/>
              <a:tailEnd/>
            </a:ln>
          </p:spPr>
          <p:txBody>
            <a:bodyPr/>
            <a:lstStyle/>
            <a:p>
              <a:endParaRPr lang="en-US"/>
            </a:p>
          </p:txBody>
        </p:sp>
        <p:sp>
          <p:nvSpPr>
            <p:cNvPr id="25828" name="Line 228"/>
            <p:cNvSpPr>
              <a:spLocks noChangeShapeType="1"/>
            </p:cNvSpPr>
            <p:nvPr/>
          </p:nvSpPr>
          <p:spPr bwMode="auto">
            <a:xfrm>
              <a:off x="2669" y="892"/>
              <a:ext cx="1" cy="92"/>
            </a:xfrm>
            <a:prstGeom prst="line">
              <a:avLst/>
            </a:prstGeom>
            <a:noFill/>
            <a:ln w="12700">
              <a:solidFill>
                <a:srgbClr val="000000"/>
              </a:solidFill>
              <a:round/>
              <a:headEnd/>
              <a:tailEnd/>
            </a:ln>
          </p:spPr>
          <p:txBody>
            <a:bodyPr/>
            <a:lstStyle/>
            <a:p>
              <a:endParaRPr lang="en-US"/>
            </a:p>
          </p:txBody>
        </p:sp>
        <p:sp>
          <p:nvSpPr>
            <p:cNvPr id="25829" name="Line 229"/>
            <p:cNvSpPr>
              <a:spLocks noChangeShapeType="1"/>
            </p:cNvSpPr>
            <p:nvPr/>
          </p:nvSpPr>
          <p:spPr bwMode="auto">
            <a:xfrm>
              <a:off x="2669" y="984"/>
              <a:ext cx="25" cy="1"/>
            </a:xfrm>
            <a:prstGeom prst="line">
              <a:avLst/>
            </a:prstGeom>
            <a:noFill/>
            <a:ln w="12700">
              <a:solidFill>
                <a:srgbClr val="000000"/>
              </a:solidFill>
              <a:round/>
              <a:headEnd/>
              <a:tailEnd/>
            </a:ln>
          </p:spPr>
          <p:txBody>
            <a:bodyPr/>
            <a:lstStyle/>
            <a:p>
              <a:endParaRPr lang="en-US"/>
            </a:p>
          </p:txBody>
        </p:sp>
        <p:sp>
          <p:nvSpPr>
            <p:cNvPr id="25830" name="Line 230"/>
            <p:cNvSpPr>
              <a:spLocks noChangeShapeType="1"/>
            </p:cNvSpPr>
            <p:nvPr/>
          </p:nvSpPr>
          <p:spPr bwMode="auto">
            <a:xfrm>
              <a:off x="2694" y="984"/>
              <a:ext cx="1" cy="135"/>
            </a:xfrm>
            <a:prstGeom prst="line">
              <a:avLst/>
            </a:prstGeom>
            <a:noFill/>
            <a:ln w="12700">
              <a:solidFill>
                <a:srgbClr val="000000"/>
              </a:solidFill>
              <a:round/>
              <a:headEnd/>
              <a:tailEnd/>
            </a:ln>
          </p:spPr>
          <p:txBody>
            <a:bodyPr/>
            <a:lstStyle/>
            <a:p>
              <a:endParaRPr lang="en-US"/>
            </a:p>
          </p:txBody>
        </p:sp>
        <p:sp>
          <p:nvSpPr>
            <p:cNvPr id="25831" name="Line 231"/>
            <p:cNvSpPr>
              <a:spLocks noChangeShapeType="1"/>
            </p:cNvSpPr>
            <p:nvPr/>
          </p:nvSpPr>
          <p:spPr bwMode="auto">
            <a:xfrm>
              <a:off x="2694" y="1119"/>
              <a:ext cx="59" cy="1"/>
            </a:xfrm>
            <a:prstGeom prst="line">
              <a:avLst/>
            </a:prstGeom>
            <a:noFill/>
            <a:ln w="12700">
              <a:solidFill>
                <a:srgbClr val="000000"/>
              </a:solidFill>
              <a:round/>
              <a:headEnd/>
              <a:tailEnd/>
            </a:ln>
          </p:spPr>
          <p:txBody>
            <a:bodyPr/>
            <a:lstStyle/>
            <a:p>
              <a:endParaRPr lang="en-US"/>
            </a:p>
          </p:txBody>
        </p:sp>
        <p:sp>
          <p:nvSpPr>
            <p:cNvPr id="25832" name="Line 232"/>
            <p:cNvSpPr>
              <a:spLocks noChangeShapeType="1"/>
            </p:cNvSpPr>
            <p:nvPr/>
          </p:nvSpPr>
          <p:spPr bwMode="auto">
            <a:xfrm flipV="1">
              <a:off x="2753" y="1043"/>
              <a:ext cx="1" cy="76"/>
            </a:xfrm>
            <a:prstGeom prst="line">
              <a:avLst/>
            </a:prstGeom>
            <a:noFill/>
            <a:ln w="12700">
              <a:solidFill>
                <a:srgbClr val="000000"/>
              </a:solidFill>
              <a:round/>
              <a:headEnd/>
              <a:tailEnd/>
            </a:ln>
          </p:spPr>
          <p:txBody>
            <a:bodyPr/>
            <a:lstStyle/>
            <a:p>
              <a:endParaRPr lang="en-US"/>
            </a:p>
          </p:txBody>
        </p:sp>
        <p:sp>
          <p:nvSpPr>
            <p:cNvPr id="25833" name="Oval 233"/>
            <p:cNvSpPr>
              <a:spLocks noChangeArrowheads="1"/>
            </p:cNvSpPr>
            <p:nvPr/>
          </p:nvSpPr>
          <p:spPr bwMode="auto">
            <a:xfrm>
              <a:off x="2572" y="879"/>
              <a:ext cx="59" cy="51"/>
            </a:xfrm>
            <a:prstGeom prst="ellipse">
              <a:avLst/>
            </a:prstGeom>
            <a:solidFill>
              <a:srgbClr val="FFFFFF"/>
            </a:solidFill>
            <a:ln w="12700">
              <a:solidFill>
                <a:srgbClr val="000000"/>
              </a:solidFill>
              <a:round/>
              <a:headEnd/>
              <a:tailEnd/>
            </a:ln>
          </p:spPr>
          <p:txBody>
            <a:bodyPr/>
            <a:lstStyle/>
            <a:p>
              <a:endParaRPr lang="en-US"/>
            </a:p>
          </p:txBody>
        </p:sp>
        <p:sp>
          <p:nvSpPr>
            <p:cNvPr id="25834" name="Arc 234"/>
            <p:cNvSpPr>
              <a:spLocks/>
            </p:cNvSpPr>
            <p:nvPr/>
          </p:nvSpPr>
          <p:spPr bwMode="auto">
            <a:xfrm>
              <a:off x="2546" y="930"/>
              <a:ext cx="26" cy="30"/>
            </a:xfrm>
            <a:custGeom>
              <a:avLst/>
              <a:gdLst>
                <a:gd name="G0" fmla="+- 21600 0 0"/>
                <a:gd name="G1" fmla="+- 21600 0 0"/>
                <a:gd name="G2" fmla="+- 21600 0 0"/>
                <a:gd name="T0" fmla="*/ 0 w 21600"/>
                <a:gd name="T1" fmla="*/ 21574 h 21600"/>
                <a:gd name="T2" fmla="*/ 2148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74"/>
                  </a:moveTo>
                  <a:cubicBezTo>
                    <a:pt x="14" y="9701"/>
                    <a:pt x="9607" y="66"/>
                    <a:pt x="21480" y="0"/>
                  </a:cubicBezTo>
                </a:path>
                <a:path w="21600" h="21600" stroke="0" extrusionOk="0">
                  <a:moveTo>
                    <a:pt x="0" y="21574"/>
                  </a:moveTo>
                  <a:cubicBezTo>
                    <a:pt x="14" y="9701"/>
                    <a:pt x="9607" y="66"/>
                    <a:pt x="21480" y="0"/>
                  </a:cubicBezTo>
                  <a:lnTo>
                    <a:pt x="21600" y="21600"/>
                  </a:lnTo>
                  <a:close/>
                </a:path>
              </a:pathLst>
            </a:custGeom>
            <a:solidFill>
              <a:srgbClr val="FFFFFF"/>
            </a:solidFill>
            <a:ln w="12700">
              <a:solidFill>
                <a:srgbClr val="000000"/>
              </a:solidFill>
              <a:round/>
              <a:headEnd/>
              <a:tailEnd/>
            </a:ln>
          </p:spPr>
          <p:txBody>
            <a:bodyPr/>
            <a:lstStyle/>
            <a:p>
              <a:endParaRPr lang="en-US"/>
            </a:p>
          </p:txBody>
        </p:sp>
        <p:sp>
          <p:nvSpPr>
            <p:cNvPr id="25835" name="Arc 235"/>
            <p:cNvSpPr>
              <a:spLocks/>
            </p:cNvSpPr>
            <p:nvPr/>
          </p:nvSpPr>
          <p:spPr bwMode="auto">
            <a:xfrm>
              <a:off x="2627" y="930"/>
              <a:ext cx="30" cy="30"/>
            </a:xfrm>
            <a:custGeom>
              <a:avLst/>
              <a:gdLst>
                <a:gd name="G0" fmla="+- 0 0 0"/>
                <a:gd name="G1" fmla="+- 21600 0 0"/>
                <a:gd name="G2" fmla="+- 21600 0 0"/>
                <a:gd name="T0" fmla="*/ 0 w 21600"/>
                <a:gd name="T1" fmla="*/ 0 h 21600"/>
                <a:gd name="T2" fmla="*/ 21600 w 21600"/>
                <a:gd name="T3" fmla="*/ 21574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19" y="0"/>
                    <a:pt x="21585" y="9654"/>
                    <a:pt x="21599" y="21574"/>
                  </a:cubicBezTo>
                </a:path>
                <a:path w="21600" h="21600" stroke="0" extrusionOk="0">
                  <a:moveTo>
                    <a:pt x="-1" y="0"/>
                  </a:moveTo>
                  <a:cubicBezTo>
                    <a:pt x="11919" y="0"/>
                    <a:pt x="21585" y="9654"/>
                    <a:pt x="21599" y="21574"/>
                  </a:cubicBezTo>
                  <a:lnTo>
                    <a:pt x="0" y="21600"/>
                  </a:lnTo>
                  <a:close/>
                </a:path>
              </a:pathLst>
            </a:custGeom>
            <a:solidFill>
              <a:srgbClr val="FFFFFF"/>
            </a:solidFill>
            <a:ln w="12700">
              <a:solidFill>
                <a:srgbClr val="000000"/>
              </a:solidFill>
              <a:round/>
              <a:headEnd/>
              <a:tailEnd/>
            </a:ln>
          </p:spPr>
          <p:txBody>
            <a:bodyPr/>
            <a:lstStyle/>
            <a:p>
              <a:endParaRPr lang="en-US"/>
            </a:p>
          </p:txBody>
        </p:sp>
        <p:sp>
          <p:nvSpPr>
            <p:cNvPr id="25836" name="Line 236"/>
            <p:cNvSpPr>
              <a:spLocks noChangeShapeType="1"/>
            </p:cNvSpPr>
            <p:nvPr/>
          </p:nvSpPr>
          <p:spPr bwMode="auto">
            <a:xfrm>
              <a:off x="2568" y="926"/>
              <a:ext cx="59" cy="1"/>
            </a:xfrm>
            <a:prstGeom prst="line">
              <a:avLst/>
            </a:prstGeom>
            <a:noFill/>
            <a:ln w="12700">
              <a:solidFill>
                <a:srgbClr val="000000"/>
              </a:solidFill>
              <a:round/>
              <a:headEnd/>
              <a:tailEnd/>
            </a:ln>
          </p:spPr>
          <p:txBody>
            <a:bodyPr/>
            <a:lstStyle/>
            <a:p>
              <a:endParaRPr lang="en-US"/>
            </a:p>
          </p:txBody>
        </p:sp>
        <p:sp>
          <p:nvSpPr>
            <p:cNvPr id="25837" name="Line 237"/>
            <p:cNvSpPr>
              <a:spLocks noChangeShapeType="1"/>
            </p:cNvSpPr>
            <p:nvPr/>
          </p:nvSpPr>
          <p:spPr bwMode="auto">
            <a:xfrm>
              <a:off x="2542" y="959"/>
              <a:ext cx="1" cy="84"/>
            </a:xfrm>
            <a:prstGeom prst="line">
              <a:avLst/>
            </a:prstGeom>
            <a:noFill/>
            <a:ln w="12700">
              <a:solidFill>
                <a:srgbClr val="000000"/>
              </a:solidFill>
              <a:round/>
              <a:headEnd/>
              <a:tailEnd/>
            </a:ln>
          </p:spPr>
          <p:txBody>
            <a:bodyPr/>
            <a:lstStyle/>
            <a:p>
              <a:endParaRPr lang="en-US"/>
            </a:p>
          </p:txBody>
        </p:sp>
        <p:sp>
          <p:nvSpPr>
            <p:cNvPr id="25838" name="Line 238"/>
            <p:cNvSpPr>
              <a:spLocks noChangeShapeType="1"/>
            </p:cNvSpPr>
            <p:nvPr/>
          </p:nvSpPr>
          <p:spPr bwMode="auto">
            <a:xfrm>
              <a:off x="2542" y="1043"/>
              <a:ext cx="26" cy="1"/>
            </a:xfrm>
            <a:prstGeom prst="line">
              <a:avLst/>
            </a:prstGeom>
            <a:noFill/>
            <a:ln w="12700">
              <a:solidFill>
                <a:srgbClr val="000000"/>
              </a:solidFill>
              <a:round/>
              <a:headEnd/>
              <a:tailEnd/>
            </a:ln>
          </p:spPr>
          <p:txBody>
            <a:bodyPr/>
            <a:lstStyle/>
            <a:p>
              <a:endParaRPr lang="en-US"/>
            </a:p>
          </p:txBody>
        </p:sp>
        <p:sp>
          <p:nvSpPr>
            <p:cNvPr id="25839" name="Line 239"/>
            <p:cNvSpPr>
              <a:spLocks noChangeShapeType="1"/>
            </p:cNvSpPr>
            <p:nvPr/>
          </p:nvSpPr>
          <p:spPr bwMode="auto">
            <a:xfrm>
              <a:off x="2568" y="1043"/>
              <a:ext cx="1" cy="143"/>
            </a:xfrm>
            <a:prstGeom prst="line">
              <a:avLst/>
            </a:prstGeom>
            <a:noFill/>
            <a:ln w="12700">
              <a:solidFill>
                <a:srgbClr val="000000"/>
              </a:solidFill>
              <a:round/>
              <a:headEnd/>
              <a:tailEnd/>
            </a:ln>
          </p:spPr>
          <p:txBody>
            <a:bodyPr/>
            <a:lstStyle/>
            <a:p>
              <a:endParaRPr lang="en-US"/>
            </a:p>
          </p:txBody>
        </p:sp>
        <p:sp>
          <p:nvSpPr>
            <p:cNvPr id="25840" name="Line 240"/>
            <p:cNvSpPr>
              <a:spLocks noChangeShapeType="1"/>
            </p:cNvSpPr>
            <p:nvPr/>
          </p:nvSpPr>
          <p:spPr bwMode="auto">
            <a:xfrm>
              <a:off x="2568" y="1186"/>
              <a:ext cx="59" cy="1"/>
            </a:xfrm>
            <a:prstGeom prst="line">
              <a:avLst/>
            </a:prstGeom>
            <a:noFill/>
            <a:ln w="12700">
              <a:solidFill>
                <a:srgbClr val="000000"/>
              </a:solidFill>
              <a:round/>
              <a:headEnd/>
              <a:tailEnd/>
            </a:ln>
          </p:spPr>
          <p:txBody>
            <a:bodyPr/>
            <a:lstStyle/>
            <a:p>
              <a:endParaRPr lang="en-US"/>
            </a:p>
          </p:txBody>
        </p:sp>
        <p:sp>
          <p:nvSpPr>
            <p:cNvPr id="25841" name="Line 241"/>
            <p:cNvSpPr>
              <a:spLocks noChangeShapeType="1"/>
            </p:cNvSpPr>
            <p:nvPr/>
          </p:nvSpPr>
          <p:spPr bwMode="auto">
            <a:xfrm flipV="1">
              <a:off x="2627" y="1043"/>
              <a:ext cx="1" cy="143"/>
            </a:xfrm>
            <a:prstGeom prst="line">
              <a:avLst/>
            </a:prstGeom>
            <a:noFill/>
            <a:ln w="12700">
              <a:solidFill>
                <a:srgbClr val="000000"/>
              </a:solidFill>
              <a:round/>
              <a:headEnd/>
              <a:tailEnd/>
            </a:ln>
          </p:spPr>
          <p:txBody>
            <a:bodyPr/>
            <a:lstStyle/>
            <a:p>
              <a:endParaRPr lang="en-US"/>
            </a:p>
          </p:txBody>
        </p:sp>
        <p:sp>
          <p:nvSpPr>
            <p:cNvPr id="25842" name="Line 242"/>
            <p:cNvSpPr>
              <a:spLocks noChangeShapeType="1"/>
            </p:cNvSpPr>
            <p:nvPr/>
          </p:nvSpPr>
          <p:spPr bwMode="auto">
            <a:xfrm>
              <a:off x="2627" y="1043"/>
              <a:ext cx="25" cy="1"/>
            </a:xfrm>
            <a:prstGeom prst="line">
              <a:avLst/>
            </a:prstGeom>
            <a:noFill/>
            <a:ln w="12700">
              <a:solidFill>
                <a:srgbClr val="000000"/>
              </a:solidFill>
              <a:round/>
              <a:headEnd/>
              <a:tailEnd/>
            </a:ln>
          </p:spPr>
          <p:txBody>
            <a:bodyPr/>
            <a:lstStyle/>
            <a:p>
              <a:endParaRPr lang="en-US"/>
            </a:p>
          </p:txBody>
        </p:sp>
        <p:sp>
          <p:nvSpPr>
            <p:cNvPr id="25843" name="Line 243"/>
            <p:cNvSpPr>
              <a:spLocks noChangeShapeType="1"/>
            </p:cNvSpPr>
            <p:nvPr/>
          </p:nvSpPr>
          <p:spPr bwMode="auto">
            <a:xfrm flipV="1">
              <a:off x="2652" y="959"/>
              <a:ext cx="1" cy="84"/>
            </a:xfrm>
            <a:prstGeom prst="line">
              <a:avLst/>
            </a:prstGeom>
            <a:noFill/>
            <a:ln w="12700">
              <a:solidFill>
                <a:srgbClr val="000000"/>
              </a:solidFill>
              <a:round/>
              <a:headEnd/>
              <a:tailEnd/>
            </a:ln>
          </p:spPr>
          <p:txBody>
            <a:bodyPr/>
            <a:lstStyle/>
            <a:p>
              <a:endParaRPr lang="en-US"/>
            </a:p>
          </p:txBody>
        </p:sp>
        <p:sp>
          <p:nvSpPr>
            <p:cNvPr id="25844" name="Oval 244"/>
            <p:cNvSpPr>
              <a:spLocks noChangeArrowheads="1"/>
            </p:cNvSpPr>
            <p:nvPr/>
          </p:nvSpPr>
          <p:spPr bwMode="auto">
            <a:xfrm>
              <a:off x="2757" y="879"/>
              <a:ext cx="59" cy="51"/>
            </a:xfrm>
            <a:prstGeom prst="ellipse">
              <a:avLst/>
            </a:prstGeom>
            <a:solidFill>
              <a:srgbClr val="FFFFFF"/>
            </a:solidFill>
            <a:ln w="12700">
              <a:solidFill>
                <a:srgbClr val="000000"/>
              </a:solidFill>
              <a:round/>
              <a:headEnd/>
              <a:tailEnd/>
            </a:ln>
          </p:spPr>
          <p:txBody>
            <a:bodyPr/>
            <a:lstStyle/>
            <a:p>
              <a:endParaRPr lang="en-US"/>
            </a:p>
          </p:txBody>
        </p:sp>
        <p:sp>
          <p:nvSpPr>
            <p:cNvPr id="25845" name="Arc 245"/>
            <p:cNvSpPr>
              <a:spLocks/>
            </p:cNvSpPr>
            <p:nvPr/>
          </p:nvSpPr>
          <p:spPr bwMode="auto">
            <a:xfrm>
              <a:off x="2732" y="930"/>
              <a:ext cx="30" cy="30"/>
            </a:xfrm>
            <a:custGeom>
              <a:avLst/>
              <a:gdLst>
                <a:gd name="G0" fmla="+- 21600 0 0"/>
                <a:gd name="G1" fmla="+- 21600 0 0"/>
                <a:gd name="G2" fmla="+- 21600 0 0"/>
                <a:gd name="T0" fmla="*/ 0 w 21600"/>
                <a:gd name="T1" fmla="*/ 21574 h 21600"/>
                <a:gd name="T2" fmla="*/ 21574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574"/>
                  </a:moveTo>
                  <a:cubicBezTo>
                    <a:pt x="14" y="9664"/>
                    <a:pt x="9664" y="14"/>
                    <a:pt x="21574" y="0"/>
                  </a:cubicBezTo>
                </a:path>
                <a:path w="21600" h="21600" stroke="0" extrusionOk="0">
                  <a:moveTo>
                    <a:pt x="0" y="21574"/>
                  </a:moveTo>
                  <a:cubicBezTo>
                    <a:pt x="14" y="9664"/>
                    <a:pt x="9664" y="14"/>
                    <a:pt x="21574" y="0"/>
                  </a:cubicBezTo>
                  <a:lnTo>
                    <a:pt x="21600" y="21600"/>
                  </a:lnTo>
                  <a:close/>
                </a:path>
              </a:pathLst>
            </a:custGeom>
            <a:solidFill>
              <a:srgbClr val="FFFFFF"/>
            </a:solidFill>
            <a:ln w="12700">
              <a:solidFill>
                <a:srgbClr val="000000"/>
              </a:solidFill>
              <a:round/>
              <a:headEnd/>
              <a:tailEnd/>
            </a:ln>
          </p:spPr>
          <p:txBody>
            <a:bodyPr/>
            <a:lstStyle/>
            <a:p>
              <a:endParaRPr lang="en-US"/>
            </a:p>
          </p:txBody>
        </p:sp>
        <p:sp>
          <p:nvSpPr>
            <p:cNvPr id="25846" name="Arc 246"/>
            <p:cNvSpPr>
              <a:spLocks/>
            </p:cNvSpPr>
            <p:nvPr/>
          </p:nvSpPr>
          <p:spPr bwMode="auto">
            <a:xfrm>
              <a:off x="2816" y="930"/>
              <a:ext cx="26" cy="30"/>
            </a:xfrm>
            <a:custGeom>
              <a:avLst/>
              <a:gdLst>
                <a:gd name="G0" fmla="+- 119 0 0"/>
                <a:gd name="G1" fmla="+- 21600 0 0"/>
                <a:gd name="G2" fmla="+- 21600 0 0"/>
                <a:gd name="T0" fmla="*/ 0 w 21719"/>
                <a:gd name="T1" fmla="*/ 0 h 21600"/>
                <a:gd name="T2" fmla="*/ 21719 w 21719"/>
                <a:gd name="T3" fmla="*/ 21574 h 21600"/>
                <a:gd name="T4" fmla="*/ 119 w 21719"/>
                <a:gd name="T5" fmla="*/ 21600 h 21600"/>
              </a:gdLst>
              <a:ahLst/>
              <a:cxnLst>
                <a:cxn ang="0">
                  <a:pos x="T0" y="T1"/>
                </a:cxn>
                <a:cxn ang="0">
                  <a:pos x="T2" y="T3"/>
                </a:cxn>
                <a:cxn ang="0">
                  <a:pos x="T4" y="T5"/>
                </a:cxn>
              </a:cxnLst>
              <a:rect l="0" t="0" r="r" b="b"/>
              <a:pathLst>
                <a:path w="21719" h="21600" fill="none" extrusionOk="0">
                  <a:moveTo>
                    <a:pt x="0" y="0"/>
                  </a:moveTo>
                  <a:cubicBezTo>
                    <a:pt x="39" y="0"/>
                    <a:pt x="79" y="-1"/>
                    <a:pt x="119" y="0"/>
                  </a:cubicBezTo>
                  <a:cubicBezTo>
                    <a:pt x="12038" y="0"/>
                    <a:pt x="21704" y="9654"/>
                    <a:pt x="21718" y="21574"/>
                  </a:cubicBezTo>
                </a:path>
                <a:path w="21719" h="21600" stroke="0" extrusionOk="0">
                  <a:moveTo>
                    <a:pt x="0" y="0"/>
                  </a:moveTo>
                  <a:cubicBezTo>
                    <a:pt x="39" y="0"/>
                    <a:pt x="79" y="-1"/>
                    <a:pt x="119" y="0"/>
                  </a:cubicBezTo>
                  <a:cubicBezTo>
                    <a:pt x="12038" y="0"/>
                    <a:pt x="21704" y="9654"/>
                    <a:pt x="21718" y="21574"/>
                  </a:cubicBezTo>
                  <a:lnTo>
                    <a:pt x="119" y="21600"/>
                  </a:lnTo>
                  <a:close/>
                </a:path>
              </a:pathLst>
            </a:custGeom>
            <a:solidFill>
              <a:srgbClr val="FFFFFF"/>
            </a:solidFill>
            <a:ln w="12700">
              <a:solidFill>
                <a:srgbClr val="000000"/>
              </a:solidFill>
              <a:round/>
              <a:headEnd/>
              <a:tailEnd/>
            </a:ln>
          </p:spPr>
          <p:txBody>
            <a:bodyPr/>
            <a:lstStyle/>
            <a:p>
              <a:endParaRPr lang="en-US"/>
            </a:p>
          </p:txBody>
        </p:sp>
        <p:sp>
          <p:nvSpPr>
            <p:cNvPr id="25847" name="Line 247"/>
            <p:cNvSpPr>
              <a:spLocks noChangeShapeType="1"/>
            </p:cNvSpPr>
            <p:nvPr/>
          </p:nvSpPr>
          <p:spPr bwMode="auto">
            <a:xfrm>
              <a:off x="2753" y="926"/>
              <a:ext cx="59" cy="1"/>
            </a:xfrm>
            <a:prstGeom prst="line">
              <a:avLst/>
            </a:prstGeom>
            <a:noFill/>
            <a:ln w="12700">
              <a:solidFill>
                <a:srgbClr val="000000"/>
              </a:solidFill>
              <a:round/>
              <a:headEnd/>
              <a:tailEnd/>
            </a:ln>
          </p:spPr>
          <p:txBody>
            <a:bodyPr/>
            <a:lstStyle/>
            <a:p>
              <a:endParaRPr lang="en-US"/>
            </a:p>
          </p:txBody>
        </p:sp>
        <p:sp>
          <p:nvSpPr>
            <p:cNvPr id="25848" name="Line 248"/>
            <p:cNvSpPr>
              <a:spLocks noChangeShapeType="1"/>
            </p:cNvSpPr>
            <p:nvPr/>
          </p:nvSpPr>
          <p:spPr bwMode="auto">
            <a:xfrm>
              <a:off x="2728" y="959"/>
              <a:ext cx="1" cy="84"/>
            </a:xfrm>
            <a:prstGeom prst="line">
              <a:avLst/>
            </a:prstGeom>
            <a:noFill/>
            <a:ln w="12700">
              <a:solidFill>
                <a:srgbClr val="000000"/>
              </a:solidFill>
              <a:round/>
              <a:headEnd/>
              <a:tailEnd/>
            </a:ln>
          </p:spPr>
          <p:txBody>
            <a:bodyPr/>
            <a:lstStyle/>
            <a:p>
              <a:endParaRPr lang="en-US"/>
            </a:p>
          </p:txBody>
        </p:sp>
        <p:sp>
          <p:nvSpPr>
            <p:cNvPr id="25849" name="Line 249"/>
            <p:cNvSpPr>
              <a:spLocks noChangeShapeType="1"/>
            </p:cNvSpPr>
            <p:nvPr/>
          </p:nvSpPr>
          <p:spPr bwMode="auto">
            <a:xfrm>
              <a:off x="2728" y="1043"/>
              <a:ext cx="25" cy="1"/>
            </a:xfrm>
            <a:prstGeom prst="line">
              <a:avLst/>
            </a:prstGeom>
            <a:noFill/>
            <a:ln w="12700">
              <a:solidFill>
                <a:srgbClr val="000000"/>
              </a:solidFill>
              <a:round/>
              <a:headEnd/>
              <a:tailEnd/>
            </a:ln>
          </p:spPr>
          <p:txBody>
            <a:bodyPr/>
            <a:lstStyle/>
            <a:p>
              <a:endParaRPr lang="en-US"/>
            </a:p>
          </p:txBody>
        </p:sp>
        <p:sp>
          <p:nvSpPr>
            <p:cNvPr id="25850" name="Line 250"/>
            <p:cNvSpPr>
              <a:spLocks noChangeShapeType="1"/>
            </p:cNvSpPr>
            <p:nvPr/>
          </p:nvSpPr>
          <p:spPr bwMode="auto">
            <a:xfrm>
              <a:off x="2753" y="1043"/>
              <a:ext cx="1" cy="143"/>
            </a:xfrm>
            <a:prstGeom prst="line">
              <a:avLst/>
            </a:prstGeom>
            <a:noFill/>
            <a:ln w="12700">
              <a:solidFill>
                <a:srgbClr val="000000"/>
              </a:solidFill>
              <a:round/>
              <a:headEnd/>
              <a:tailEnd/>
            </a:ln>
          </p:spPr>
          <p:txBody>
            <a:bodyPr/>
            <a:lstStyle/>
            <a:p>
              <a:endParaRPr lang="en-US"/>
            </a:p>
          </p:txBody>
        </p:sp>
        <p:sp>
          <p:nvSpPr>
            <p:cNvPr id="25851" name="Line 251"/>
            <p:cNvSpPr>
              <a:spLocks noChangeShapeType="1"/>
            </p:cNvSpPr>
            <p:nvPr/>
          </p:nvSpPr>
          <p:spPr bwMode="auto">
            <a:xfrm>
              <a:off x="2753" y="1186"/>
              <a:ext cx="59" cy="1"/>
            </a:xfrm>
            <a:prstGeom prst="line">
              <a:avLst/>
            </a:prstGeom>
            <a:noFill/>
            <a:ln w="12700">
              <a:solidFill>
                <a:srgbClr val="000000"/>
              </a:solidFill>
              <a:round/>
              <a:headEnd/>
              <a:tailEnd/>
            </a:ln>
          </p:spPr>
          <p:txBody>
            <a:bodyPr/>
            <a:lstStyle/>
            <a:p>
              <a:endParaRPr lang="en-US"/>
            </a:p>
          </p:txBody>
        </p:sp>
        <p:sp>
          <p:nvSpPr>
            <p:cNvPr id="25852" name="Line 252"/>
            <p:cNvSpPr>
              <a:spLocks noChangeShapeType="1"/>
            </p:cNvSpPr>
            <p:nvPr/>
          </p:nvSpPr>
          <p:spPr bwMode="auto">
            <a:xfrm flipV="1">
              <a:off x="2812" y="1043"/>
              <a:ext cx="1" cy="143"/>
            </a:xfrm>
            <a:prstGeom prst="line">
              <a:avLst/>
            </a:prstGeom>
            <a:noFill/>
            <a:ln w="12700">
              <a:solidFill>
                <a:srgbClr val="000000"/>
              </a:solidFill>
              <a:round/>
              <a:headEnd/>
              <a:tailEnd/>
            </a:ln>
          </p:spPr>
          <p:txBody>
            <a:bodyPr/>
            <a:lstStyle/>
            <a:p>
              <a:endParaRPr lang="en-US"/>
            </a:p>
          </p:txBody>
        </p:sp>
        <p:sp>
          <p:nvSpPr>
            <p:cNvPr id="25853" name="Line 253"/>
            <p:cNvSpPr>
              <a:spLocks noChangeShapeType="1"/>
            </p:cNvSpPr>
            <p:nvPr/>
          </p:nvSpPr>
          <p:spPr bwMode="auto">
            <a:xfrm>
              <a:off x="2812" y="1043"/>
              <a:ext cx="25" cy="1"/>
            </a:xfrm>
            <a:prstGeom prst="line">
              <a:avLst/>
            </a:prstGeom>
            <a:noFill/>
            <a:ln w="12700">
              <a:solidFill>
                <a:srgbClr val="000000"/>
              </a:solidFill>
              <a:round/>
              <a:headEnd/>
              <a:tailEnd/>
            </a:ln>
          </p:spPr>
          <p:txBody>
            <a:bodyPr/>
            <a:lstStyle/>
            <a:p>
              <a:endParaRPr lang="en-US"/>
            </a:p>
          </p:txBody>
        </p:sp>
        <p:sp>
          <p:nvSpPr>
            <p:cNvPr id="25854" name="Line 254"/>
            <p:cNvSpPr>
              <a:spLocks noChangeShapeType="1"/>
            </p:cNvSpPr>
            <p:nvPr/>
          </p:nvSpPr>
          <p:spPr bwMode="auto">
            <a:xfrm flipV="1">
              <a:off x="2837" y="959"/>
              <a:ext cx="1" cy="84"/>
            </a:xfrm>
            <a:prstGeom prst="line">
              <a:avLst/>
            </a:prstGeom>
            <a:noFill/>
            <a:ln w="12700">
              <a:solidFill>
                <a:srgbClr val="000000"/>
              </a:solidFill>
              <a:round/>
              <a:headEnd/>
              <a:tailEnd/>
            </a:ln>
          </p:spPr>
          <p:txBody>
            <a:bodyPr/>
            <a:lstStyle/>
            <a:p>
              <a:endParaRPr lang="en-US"/>
            </a:p>
          </p:txBody>
        </p:sp>
      </p:grpSp>
      <p:sp>
        <p:nvSpPr>
          <p:cNvPr id="25855" name="Arc 255"/>
          <p:cNvSpPr>
            <a:spLocks/>
          </p:cNvSpPr>
          <p:nvPr/>
        </p:nvSpPr>
        <p:spPr bwMode="auto">
          <a:xfrm>
            <a:off x="2879725" y="5156200"/>
            <a:ext cx="949325" cy="406400"/>
          </a:xfrm>
          <a:custGeom>
            <a:avLst/>
            <a:gdLst>
              <a:gd name="G0" fmla="+- 21600 0 0"/>
              <a:gd name="G1" fmla="+- 305 0 0"/>
              <a:gd name="G2" fmla="+- 21600 0 0"/>
              <a:gd name="T0" fmla="*/ 21495 w 21600"/>
              <a:gd name="T1" fmla="*/ 21905 h 21905"/>
              <a:gd name="T2" fmla="*/ 2 w 21600"/>
              <a:gd name="T3" fmla="*/ 0 h 21905"/>
              <a:gd name="T4" fmla="*/ 21600 w 21600"/>
              <a:gd name="T5" fmla="*/ 305 h 21905"/>
            </a:gdLst>
            <a:ahLst/>
            <a:cxnLst>
              <a:cxn ang="0">
                <a:pos x="T0" y="T1"/>
              </a:cxn>
              <a:cxn ang="0">
                <a:pos x="T2" y="T3"/>
              </a:cxn>
              <a:cxn ang="0">
                <a:pos x="T4" y="T5"/>
              </a:cxn>
            </a:cxnLst>
            <a:rect l="0" t="0" r="r" b="b"/>
            <a:pathLst>
              <a:path w="21600" h="21905" fill="none" extrusionOk="0">
                <a:moveTo>
                  <a:pt x="21495" y="21904"/>
                </a:moveTo>
                <a:cubicBezTo>
                  <a:pt x="9606" y="21846"/>
                  <a:pt x="0" y="12193"/>
                  <a:pt x="0" y="305"/>
                </a:cubicBezTo>
                <a:cubicBezTo>
                  <a:pt x="-1" y="203"/>
                  <a:pt x="0" y="101"/>
                  <a:pt x="2" y="0"/>
                </a:cubicBezTo>
              </a:path>
              <a:path w="21600" h="21905" stroke="0" extrusionOk="0">
                <a:moveTo>
                  <a:pt x="21495" y="21904"/>
                </a:moveTo>
                <a:cubicBezTo>
                  <a:pt x="9606" y="21846"/>
                  <a:pt x="0" y="12193"/>
                  <a:pt x="0" y="305"/>
                </a:cubicBezTo>
                <a:cubicBezTo>
                  <a:pt x="-1" y="203"/>
                  <a:pt x="0" y="101"/>
                  <a:pt x="2" y="0"/>
                </a:cubicBezTo>
                <a:lnTo>
                  <a:pt x="21600" y="305"/>
                </a:lnTo>
                <a:close/>
              </a:path>
            </a:pathLst>
          </a:custGeom>
          <a:noFill/>
          <a:ln w="12700">
            <a:solidFill>
              <a:srgbClr val="000000"/>
            </a:solidFill>
            <a:round/>
            <a:headEnd/>
            <a:tailEnd/>
          </a:ln>
        </p:spPr>
        <p:txBody>
          <a:bodyPr/>
          <a:lstStyle/>
          <a:p>
            <a:endParaRPr lang="en-US"/>
          </a:p>
        </p:txBody>
      </p:sp>
      <p:sp>
        <p:nvSpPr>
          <p:cNvPr id="25856" name="Arc 256"/>
          <p:cNvSpPr>
            <a:spLocks/>
          </p:cNvSpPr>
          <p:nvPr/>
        </p:nvSpPr>
        <p:spPr bwMode="auto">
          <a:xfrm>
            <a:off x="4826000" y="5210175"/>
            <a:ext cx="1103313" cy="352425"/>
          </a:xfrm>
          <a:custGeom>
            <a:avLst/>
            <a:gdLst>
              <a:gd name="G0" fmla="+- 133 0 0"/>
              <a:gd name="G1" fmla="+- 329 0 0"/>
              <a:gd name="G2" fmla="+- 21600 0 0"/>
              <a:gd name="T0" fmla="*/ 21730 w 21733"/>
              <a:gd name="T1" fmla="*/ 0 h 21929"/>
              <a:gd name="T2" fmla="*/ 0 w 21733"/>
              <a:gd name="T3" fmla="*/ 21929 h 21929"/>
              <a:gd name="T4" fmla="*/ 133 w 21733"/>
              <a:gd name="T5" fmla="*/ 329 h 21929"/>
            </a:gdLst>
            <a:ahLst/>
            <a:cxnLst>
              <a:cxn ang="0">
                <a:pos x="T0" y="T1"/>
              </a:cxn>
              <a:cxn ang="0">
                <a:pos x="T2" y="T3"/>
              </a:cxn>
              <a:cxn ang="0">
                <a:pos x="T4" y="T5"/>
              </a:cxn>
            </a:cxnLst>
            <a:rect l="0" t="0" r="r" b="b"/>
            <a:pathLst>
              <a:path w="21733" h="21929" fill="none" extrusionOk="0">
                <a:moveTo>
                  <a:pt x="21730" y="-1"/>
                </a:moveTo>
                <a:cubicBezTo>
                  <a:pt x="21732" y="109"/>
                  <a:pt x="21733" y="219"/>
                  <a:pt x="21733" y="329"/>
                </a:cubicBezTo>
                <a:cubicBezTo>
                  <a:pt x="21733" y="12258"/>
                  <a:pt x="12062" y="21929"/>
                  <a:pt x="133" y="21929"/>
                </a:cubicBezTo>
                <a:cubicBezTo>
                  <a:pt x="88" y="21929"/>
                  <a:pt x="44" y="21928"/>
                  <a:pt x="0" y="21928"/>
                </a:cubicBezTo>
              </a:path>
              <a:path w="21733" h="21929" stroke="0" extrusionOk="0">
                <a:moveTo>
                  <a:pt x="21730" y="-1"/>
                </a:moveTo>
                <a:cubicBezTo>
                  <a:pt x="21732" y="109"/>
                  <a:pt x="21733" y="219"/>
                  <a:pt x="21733" y="329"/>
                </a:cubicBezTo>
                <a:cubicBezTo>
                  <a:pt x="21733" y="12258"/>
                  <a:pt x="12062" y="21929"/>
                  <a:pt x="133" y="21929"/>
                </a:cubicBezTo>
                <a:cubicBezTo>
                  <a:pt x="88" y="21929"/>
                  <a:pt x="44" y="21928"/>
                  <a:pt x="0" y="21928"/>
                </a:cubicBezTo>
                <a:lnTo>
                  <a:pt x="133" y="329"/>
                </a:lnTo>
                <a:close/>
              </a:path>
            </a:pathLst>
          </a:custGeom>
          <a:noFill/>
          <a:ln w="12700">
            <a:solidFill>
              <a:srgbClr val="000000"/>
            </a:solidFill>
            <a:round/>
            <a:headEnd type="triangle" w="med" len="med"/>
            <a:tailEnd/>
          </a:ln>
        </p:spPr>
        <p:txBody>
          <a:bodyPr/>
          <a:lstStyle/>
          <a:p>
            <a:endParaRPr lang="en-US"/>
          </a:p>
        </p:txBody>
      </p:sp>
      <p:sp>
        <p:nvSpPr>
          <p:cNvPr id="25857" name="Arc 257"/>
          <p:cNvSpPr>
            <a:spLocks/>
          </p:cNvSpPr>
          <p:nvPr/>
        </p:nvSpPr>
        <p:spPr bwMode="auto">
          <a:xfrm>
            <a:off x="4829175" y="5262563"/>
            <a:ext cx="349250" cy="301625"/>
          </a:xfrm>
          <a:custGeom>
            <a:avLst/>
            <a:gdLst>
              <a:gd name="G0" fmla="+- 105 0 0"/>
              <a:gd name="G1" fmla="+- 0 0 0"/>
              <a:gd name="G2" fmla="+- 21600 0 0"/>
              <a:gd name="T0" fmla="*/ 21705 w 21705"/>
              <a:gd name="T1" fmla="*/ 0 h 21600"/>
              <a:gd name="T2" fmla="*/ 0 w 21705"/>
              <a:gd name="T3" fmla="*/ 21600 h 21600"/>
              <a:gd name="T4" fmla="*/ 105 w 21705"/>
              <a:gd name="T5" fmla="*/ 0 h 21600"/>
            </a:gdLst>
            <a:ahLst/>
            <a:cxnLst>
              <a:cxn ang="0">
                <a:pos x="T0" y="T1"/>
              </a:cxn>
              <a:cxn ang="0">
                <a:pos x="T2" y="T3"/>
              </a:cxn>
              <a:cxn ang="0">
                <a:pos x="T4" y="T5"/>
              </a:cxn>
            </a:cxnLst>
            <a:rect l="0" t="0" r="r" b="b"/>
            <a:pathLst>
              <a:path w="21705" h="21600" fill="none" extrusionOk="0">
                <a:moveTo>
                  <a:pt x="21705" y="0"/>
                </a:moveTo>
                <a:cubicBezTo>
                  <a:pt x="21705" y="11929"/>
                  <a:pt x="12034" y="21600"/>
                  <a:pt x="105" y="21600"/>
                </a:cubicBezTo>
                <a:cubicBezTo>
                  <a:pt x="70" y="21600"/>
                  <a:pt x="35" y="21599"/>
                  <a:pt x="0" y="21599"/>
                </a:cubicBezTo>
              </a:path>
              <a:path w="21705" h="21600" stroke="0" extrusionOk="0">
                <a:moveTo>
                  <a:pt x="21705" y="0"/>
                </a:moveTo>
                <a:cubicBezTo>
                  <a:pt x="21705" y="11929"/>
                  <a:pt x="12034" y="21600"/>
                  <a:pt x="105" y="21600"/>
                </a:cubicBezTo>
                <a:cubicBezTo>
                  <a:pt x="70" y="21600"/>
                  <a:pt x="35" y="21599"/>
                  <a:pt x="0" y="21599"/>
                </a:cubicBezTo>
                <a:lnTo>
                  <a:pt x="105" y="0"/>
                </a:lnTo>
                <a:close/>
              </a:path>
            </a:pathLst>
          </a:custGeom>
          <a:noFill/>
          <a:ln w="12700">
            <a:solidFill>
              <a:srgbClr val="000000"/>
            </a:solidFill>
            <a:round/>
            <a:headEnd/>
            <a:tailEnd/>
          </a:ln>
        </p:spPr>
        <p:txBody>
          <a:bodyPr/>
          <a:lstStyle/>
          <a:p>
            <a:endParaRPr lang="en-US"/>
          </a:p>
        </p:txBody>
      </p:sp>
      <p:sp>
        <p:nvSpPr>
          <p:cNvPr id="25858" name="Arc 258"/>
          <p:cNvSpPr>
            <a:spLocks/>
          </p:cNvSpPr>
          <p:nvPr/>
        </p:nvSpPr>
        <p:spPr bwMode="auto">
          <a:xfrm>
            <a:off x="3481388" y="5262563"/>
            <a:ext cx="347662" cy="301625"/>
          </a:xfrm>
          <a:custGeom>
            <a:avLst/>
            <a:gdLst>
              <a:gd name="G0" fmla="+- 21600 0 0"/>
              <a:gd name="G1" fmla="+- 0 0 0"/>
              <a:gd name="G2" fmla="+- 21600 0 0"/>
              <a:gd name="T0" fmla="*/ 21495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495" y="21599"/>
                </a:moveTo>
                <a:cubicBezTo>
                  <a:pt x="9606" y="21541"/>
                  <a:pt x="0" y="11888"/>
                  <a:pt x="0" y="0"/>
                </a:cubicBezTo>
              </a:path>
              <a:path w="21600" h="21600" stroke="0" extrusionOk="0">
                <a:moveTo>
                  <a:pt x="21495" y="21599"/>
                </a:moveTo>
                <a:cubicBezTo>
                  <a:pt x="9606" y="21541"/>
                  <a:pt x="0" y="11888"/>
                  <a:pt x="0" y="0"/>
                </a:cubicBezTo>
                <a:lnTo>
                  <a:pt x="21600" y="0"/>
                </a:lnTo>
                <a:close/>
              </a:path>
            </a:pathLst>
          </a:custGeom>
          <a:noFill/>
          <a:ln w="12700">
            <a:solidFill>
              <a:srgbClr val="000000"/>
            </a:solidFill>
            <a:round/>
            <a:headEnd type="triangle" w="med" len="med"/>
            <a:tailEnd/>
          </a:ln>
        </p:spPr>
        <p:txBody>
          <a:bodyPr/>
          <a:lstStyle/>
          <a:p>
            <a:endParaRPr lang="en-US"/>
          </a:p>
        </p:txBody>
      </p:sp>
      <p:sp>
        <p:nvSpPr>
          <p:cNvPr id="25859" name="Arc 259"/>
          <p:cNvSpPr>
            <a:spLocks/>
          </p:cNvSpPr>
          <p:nvPr/>
        </p:nvSpPr>
        <p:spPr bwMode="auto">
          <a:xfrm>
            <a:off x="3481388" y="4960938"/>
            <a:ext cx="347662" cy="301625"/>
          </a:xfrm>
          <a:custGeom>
            <a:avLst/>
            <a:gdLst>
              <a:gd name="G0" fmla="+- 21600 0 0"/>
              <a:gd name="G1" fmla="+- 21600 0 0"/>
              <a:gd name="G2" fmla="+- 21600 0 0"/>
              <a:gd name="T0" fmla="*/ 0 w 21600"/>
              <a:gd name="T1" fmla="*/ 21600 h 21600"/>
              <a:gd name="T2" fmla="*/ 21495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711"/>
                  <a:pt x="9606" y="58"/>
                  <a:pt x="21495" y="0"/>
                </a:cubicBezTo>
              </a:path>
              <a:path w="21600" h="21600" stroke="0" extrusionOk="0">
                <a:moveTo>
                  <a:pt x="0" y="21600"/>
                </a:moveTo>
                <a:cubicBezTo>
                  <a:pt x="0" y="9711"/>
                  <a:pt x="9606" y="58"/>
                  <a:pt x="21495" y="0"/>
                </a:cubicBezTo>
                <a:lnTo>
                  <a:pt x="21600" y="21600"/>
                </a:lnTo>
                <a:close/>
              </a:path>
            </a:pathLst>
          </a:custGeom>
          <a:noFill/>
          <a:ln w="12700">
            <a:solidFill>
              <a:srgbClr val="000000"/>
            </a:solidFill>
            <a:round/>
            <a:headEnd/>
            <a:tailEnd/>
          </a:ln>
        </p:spPr>
        <p:txBody>
          <a:bodyPr/>
          <a:lstStyle/>
          <a:p>
            <a:endParaRPr lang="en-US"/>
          </a:p>
        </p:txBody>
      </p:sp>
      <p:sp>
        <p:nvSpPr>
          <p:cNvPr id="25860" name="Arc 260"/>
          <p:cNvSpPr>
            <a:spLocks/>
          </p:cNvSpPr>
          <p:nvPr/>
        </p:nvSpPr>
        <p:spPr bwMode="auto">
          <a:xfrm>
            <a:off x="4930775" y="4960938"/>
            <a:ext cx="247650" cy="30162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rgbClr val="000000"/>
            </a:solidFill>
            <a:round/>
            <a:headEnd type="triangle" w="med" len="med"/>
            <a:tailEnd/>
          </a:ln>
        </p:spPr>
        <p:txBody>
          <a:bodyPr/>
          <a:lstStyle/>
          <a:p>
            <a:endParaRPr lang="en-US"/>
          </a:p>
        </p:txBody>
      </p:sp>
      <p:grpSp>
        <p:nvGrpSpPr>
          <p:cNvPr id="3" name="Group 263"/>
          <p:cNvGrpSpPr>
            <a:grpSpLocks/>
          </p:cNvGrpSpPr>
          <p:nvPr/>
        </p:nvGrpSpPr>
        <p:grpSpPr bwMode="auto">
          <a:xfrm>
            <a:off x="3822700" y="5516563"/>
            <a:ext cx="160338" cy="66675"/>
            <a:chOff x="2408" y="3475"/>
            <a:chExt cx="101" cy="42"/>
          </a:xfrm>
        </p:grpSpPr>
        <p:sp>
          <p:nvSpPr>
            <p:cNvPr id="25861" name="Freeform 261"/>
            <p:cNvSpPr>
              <a:spLocks/>
            </p:cNvSpPr>
            <p:nvPr/>
          </p:nvSpPr>
          <p:spPr bwMode="auto">
            <a:xfrm>
              <a:off x="2424" y="3475"/>
              <a:ext cx="85" cy="42"/>
            </a:xfrm>
            <a:custGeom>
              <a:avLst/>
              <a:gdLst/>
              <a:ahLst/>
              <a:cxnLst>
                <a:cxn ang="0">
                  <a:pos x="85" y="25"/>
                </a:cxn>
                <a:cxn ang="0">
                  <a:pos x="0" y="42"/>
                </a:cxn>
                <a:cxn ang="0">
                  <a:pos x="0" y="25"/>
                </a:cxn>
                <a:cxn ang="0">
                  <a:pos x="0" y="0"/>
                </a:cxn>
                <a:cxn ang="0">
                  <a:pos x="85" y="25"/>
                </a:cxn>
              </a:cxnLst>
              <a:rect l="0" t="0" r="r" b="b"/>
              <a:pathLst>
                <a:path w="85" h="42">
                  <a:moveTo>
                    <a:pt x="85" y="25"/>
                  </a:moveTo>
                  <a:lnTo>
                    <a:pt x="0" y="42"/>
                  </a:lnTo>
                  <a:lnTo>
                    <a:pt x="0" y="25"/>
                  </a:lnTo>
                  <a:lnTo>
                    <a:pt x="0" y="0"/>
                  </a:lnTo>
                  <a:lnTo>
                    <a:pt x="85" y="25"/>
                  </a:lnTo>
                  <a:close/>
                </a:path>
              </a:pathLst>
            </a:custGeom>
            <a:noFill/>
            <a:ln w="9525">
              <a:noFill/>
              <a:round/>
              <a:headEnd/>
              <a:tailEnd/>
            </a:ln>
          </p:spPr>
          <p:txBody>
            <a:bodyPr/>
            <a:lstStyle/>
            <a:p>
              <a:endParaRPr lang="en-US"/>
            </a:p>
          </p:txBody>
        </p:sp>
        <p:sp>
          <p:nvSpPr>
            <p:cNvPr id="25862" name="Line 262"/>
            <p:cNvSpPr>
              <a:spLocks noChangeShapeType="1"/>
            </p:cNvSpPr>
            <p:nvPr/>
          </p:nvSpPr>
          <p:spPr bwMode="auto">
            <a:xfrm flipH="1">
              <a:off x="2408" y="3500"/>
              <a:ext cx="16" cy="1"/>
            </a:xfrm>
            <a:prstGeom prst="line">
              <a:avLst/>
            </a:prstGeom>
            <a:noFill/>
            <a:ln w="12700">
              <a:solidFill>
                <a:srgbClr val="000000"/>
              </a:solidFill>
              <a:round/>
              <a:headEnd/>
              <a:tailEnd/>
            </a:ln>
          </p:spPr>
          <p:txBody>
            <a:bodyPr/>
            <a:lstStyle/>
            <a:p>
              <a:endParaRPr lang="en-US"/>
            </a:p>
          </p:txBody>
        </p:sp>
      </p:grpSp>
      <p:grpSp>
        <p:nvGrpSpPr>
          <p:cNvPr id="4" name="Group 266"/>
          <p:cNvGrpSpPr>
            <a:grpSpLocks/>
          </p:cNvGrpSpPr>
          <p:nvPr/>
        </p:nvGrpSpPr>
        <p:grpSpPr bwMode="auto">
          <a:xfrm>
            <a:off x="2846388" y="5008563"/>
            <a:ext cx="66675" cy="200025"/>
            <a:chOff x="1793" y="3155"/>
            <a:chExt cx="42" cy="126"/>
          </a:xfrm>
        </p:grpSpPr>
        <p:sp>
          <p:nvSpPr>
            <p:cNvPr id="25864" name="Freeform 264"/>
            <p:cNvSpPr>
              <a:spLocks/>
            </p:cNvSpPr>
            <p:nvPr/>
          </p:nvSpPr>
          <p:spPr bwMode="auto">
            <a:xfrm>
              <a:off x="1793" y="3197"/>
              <a:ext cx="42" cy="84"/>
            </a:xfrm>
            <a:custGeom>
              <a:avLst/>
              <a:gdLst/>
              <a:ahLst/>
              <a:cxnLst>
                <a:cxn ang="0">
                  <a:pos x="17" y="84"/>
                </a:cxn>
                <a:cxn ang="0">
                  <a:pos x="0" y="0"/>
                </a:cxn>
                <a:cxn ang="0">
                  <a:pos x="17" y="0"/>
                </a:cxn>
                <a:cxn ang="0">
                  <a:pos x="42" y="0"/>
                </a:cxn>
                <a:cxn ang="0">
                  <a:pos x="17" y="84"/>
                </a:cxn>
              </a:cxnLst>
              <a:rect l="0" t="0" r="r" b="b"/>
              <a:pathLst>
                <a:path w="42" h="84">
                  <a:moveTo>
                    <a:pt x="17" y="84"/>
                  </a:moveTo>
                  <a:lnTo>
                    <a:pt x="0" y="0"/>
                  </a:lnTo>
                  <a:lnTo>
                    <a:pt x="17" y="0"/>
                  </a:lnTo>
                  <a:lnTo>
                    <a:pt x="42" y="0"/>
                  </a:lnTo>
                  <a:lnTo>
                    <a:pt x="17" y="84"/>
                  </a:lnTo>
                  <a:close/>
                </a:path>
              </a:pathLst>
            </a:custGeom>
            <a:noFill/>
            <a:ln w="9525">
              <a:noFill/>
              <a:round/>
              <a:headEnd/>
              <a:tailEnd/>
            </a:ln>
          </p:spPr>
          <p:txBody>
            <a:bodyPr/>
            <a:lstStyle/>
            <a:p>
              <a:endParaRPr lang="en-US"/>
            </a:p>
          </p:txBody>
        </p:sp>
        <p:sp>
          <p:nvSpPr>
            <p:cNvPr id="25865" name="Line 265"/>
            <p:cNvSpPr>
              <a:spLocks noChangeShapeType="1"/>
            </p:cNvSpPr>
            <p:nvPr/>
          </p:nvSpPr>
          <p:spPr bwMode="auto">
            <a:xfrm flipV="1">
              <a:off x="1810" y="3155"/>
              <a:ext cx="1" cy="42"/>
            </a:xfrm>
            <a:prstGeom prst="line">
              <a:avLst/>
            </a:prstGeom>
            <a:noFill/>
            <a:ln w="12700">
              <a:solidFill>
                <a:srgbClr val="000000"/>
              </a:solidFill>
              <a:round/>
              <a:headEnd/>
              <a:tailEnd/>
            </a:ln>
          </p:spPr>
          <p:txBody>
            <a:bodyPr/>
            <a:lstStyle/>
            <a:p>
              <a:endParaRPr lang="en-US"/>
            </a:p>
          </p:txBody>
        </p:sp>
      </p:grpSp>
      <p:grpSp>
        <p:nvGrpSpPr>
          <p:cNvPr id="5" name="Group 269"/>
          <p:cNvGrpSpPr>
            <a:grpSpLocks/>
          </p:cNvGrpSpPr>
          <p:nvPr/>
        </p:nvGrpSpPr>
        <p:grpSpPr bwMode="auto">
          <a:xfrm>
            <a:off x="4770438" y="4927600"/>
            <a:ext cx="133350" cy="66675"/>
            <a:chOff x="3005" y="3104"/>
            <a:chExt cx="84" cy="42"/>
          </a:xfrm>
        </p:grpSpPr>
        <p:sp>
          <p:nvSpPr>
            <p:cNvPr id="25867" name="Freeform 267"/>
            <p:cNvSpPr>
              <a:spLocks/>
            </p:cNvSpPr>
            <p:nvPr/>
          </p:nvSpPr>
          <p:spPr bwMode="auto">
            <a:xfrm>
              <a:off x="3005" y="3104"/>
              <a:ext cx="84" cy="42"/>
            </a:xfrm>
            <a:custGeom>
              <a:avLst/>
              <a:gdLst/>
              <a:ahLst/>
              <a:cxnLst>
                <a:cxn ang="0">
                  <a:pos x="0" y="17"/>
                </a:cxn>
                <a:cxn ang="0">
                  <a:pos x="84" y="0"/>
                </a:cxn>
                <a:cxn ang="0">
                  <a:pos x="84" y="17"/>
                </a:cxn>
                <a:cxn ang="0">
                  <a:pos x="84" y="42"/>
                </a:cxn>
                <a:cxn ang="0">
                  <a:pos x="0" y="17"/>
                </a:cxn>
              </a:cxnLst>
              <a:rect l="0" t="0" r="r" b="b"/>
              <a:pathLst>
                <a:path w="84" h="42">
                  <a:moveTo>
                    <a:pt x="0" y="17"/>
                  </a:moveTo>
                  <a:lnTo>
                    <a:pt x="84" y="0"/>
                  </a:lnTo>
                  <a:lnTo>
                    <a:pt x="84" y="17"/>
                  </a:lnTo>
                  <a:lnTo>
                    <a:pt x="84" y="42"/>
                  </a:lnTo>
                  <a:lnTo>
                    <a:pt x="0" y="17"/>
                  </a:lnTo>
                  <a:close/>
                </a:path>
              </a:pathLst>
            </a:custGeom>
            <a:noFill/>
            <a:ln w="9525">
              <a:noFill/>
              <a:round/>
              <a:headEnd/>
              <a:tailEnd/>
            </a:ln>
          </p:spPr>
          <p:txBody>
            <a:bodyPr/>
            <a:lstStyle/>
            <a:p>
              <a:endParaRPr lang="en-US"/>
            </a:p>
          </p:txBody>
        </p:sp>
        <p:sp>
          <p:nvSpPr>
            <p:cNvPr id="25868" name="Line 268"/>
            <p:cNvSpPr>
              <a:spLocks noChangeShapeType="1"/>
            </p:cNvSpPr>
            <p:nvPr/>
          </p:nvSpPr>
          <p:spPr bwMode="auto">
            <a:xfrm flipH="1">
              <a:off x="3073" y="3121"/>
              <a:ext cx="16" cy="1"/>
            </a:xfrm>
            <a:prstGeom prst="line">
              <a:avLst/>
            </a:prstGeom>
            <a:noFill/>
            <a:ln w="12700">
              <a:solidFill>
                <a:srgbClr val="000000"/>
              </a:solidFill>
              <a:round/>
              <a:headEnd/>
              <a:tailEnd/>
            </a:ln>
          </p:spPr>
          <p:txBody>
            <a:bodyPr/>
            <a:lstStyle/>
            <a:p>
              <a:endParaRPr lang="en-US"/>
            </a:p>
          </p:txBody>
        </p:sp>
      </p:grpSp>
      <p:sp>
        <p:nvSpPr>
          <p:cNvPr id="25874" name="Line 274"/>
          <p:cNvSpPr>
            <a:spLocks noChangeShapeType="1"/>
          </p:cNvSpPr>
          <p:nvPr/>
        </p:nvSpPr>
        <p:spPr bwMode="auto">
          <a:xfrm>
            <a:off x="5830888" y="3810000"/>
            <a:ext cx="163512" cy="0"/>
          </a:xfrm>
          <a:prstGeom prst="line">
            <a:avLst/>
          </a:prstGeom>
          <a:noFill/>
          <a:ln w="12699">
            <a:solidFill>
              <a:schemeClr val="bg2"/>
            </a:solidFill>
            <a:round/>
            <a:headEnd type="none" w="sm" len="sm"/>
            <a:tailEnd type="none" w="sm" len="sm"/>
          </a:ln>
          <a:effectLst/>
        </p:spPr>
        <p:txBody>
          <a:bodyPr wrap="none" lIns="92075" tIns="46038" rIns="92075" bIns="46038" anchor="ctr">
            <a:spAutoFit/>
          </a:bodyPr>
          <a:lstStyle/>
          <a:p>
            <a:endParaRPr lang="en-US"/>
          </a:p>
        </p:txBody>
      </p:sp>
      <p:sp>
        <p:nvSpPr>
          <p:cNvPr id="25875" name="Line 275"/>
          <p:cNvSpPr>
            <a:spLocks noChangeShapeType="1"/>
          </p:cNvSpPr>
          <p:nvPr/>
        </p:nvSpPr>
        <p:spPr bwMode="auto">
          <a:xfrm>
            <a:off x="5830888" y="3894138"/>
            <a:ext cx="163512" cy="0"/>
          </a:xfrm>
          <a:prstGeom prst="line">
            <a:avLst/>
          </a:prstGeom>
          <a:noFill/>
          <a:ln w="28575">
            <a:solidFill>
              <a:schemeClr val="bg2"/>
            </a:solidFill>
            <a:round/>
            <a:headEnd type="none" w="sm" len="sm"/>
            <a:tailEnd type="none" w="sm" len="sm"/>
          </a:ln>
          <a:effectLst/>
        </p:spPr>
        <p:txBody>
          <a:bodyPr wrap="none" lIns="92075" tIns="46038" rIns="92075" bIns="46038" anchor="ctr">
            <a:spAutoFit/>
          </a:bodyPr>
          <a:lstStyle/>
          <a:p>
            <a:endParaRPr lang="en-US"/>
          </a:p>
        </p:txBody>
      </p:sp>
      <p:sp>
        <p:nvSpPr>
          <p:cNvPr id="25876" name="Line 276"/>
          <p:cNvSpPr>
            <a:spLocks noChangeShapeType="1"/>
          </p:cNvSpPr>
          <p:nvPr/>
        </p:nvSpPr>
        <p:spPr bwMode="auto">
          <a:xfrm>
            <a:off x="5830888" y="3962400"/>
            <a:ext cx="163512" cy="0"/>
          </a:xfrm>
          <a:prstGeom prst="line">
            <a:avLst/>
          </a:prstGeom>
          <a:noFill/>
          <a:ln w="38100">
            <a:solidFill>
              <a:schemeClr val="bg2"/>
            </a:solidFill>
            <a:round/>
            <a:headEnd type="none" w="sm" len="sm"/>
            <a:tailEnd type="none" w="sm" len="sm"/>
          </a:ln>
          <a:effectLst/>
        </p:spPr>
        <p:txBody>
          <a:bodyPr wrap="none" lIns="92075" tIns="46038" rIns="92075" bIns="46038" anchor="ctr">
            <a:spAutoFit/>
          </a:bodyPr>
          <a:lstStyle/>
          <a:p>
            <a:endParaRPr lang="en-US"/>
          </a:p>
        </p:txBody>
      </p:sp>
      <p:grpSp>
        <p:nvGrpSpPr>
          <p:cNvPr id="6" name="Group 277"/>
          <p:cNvGrpSpPr>
            <a:grpSpLocks/>
          </p:cNvGrpSpPr>
          <p:nvPr/>
        </p:nvGrpSpPr>
        <p:grpSpPr bwMode="auto">
          <a:xfrm flipV="1">
            <a:off x="2847975" y="5041900"/>
            <a:ext cx="66675" cy="146050"/>
            <a:chOff x="3704" y="3189"/>
            <a:chExt cx="42" cy="92"/>
          </a:xfrm>
        </p:grpSpPr>
        <p:sp>
          <p:nvSpPr>
            <p:cNvPr id="25878" name="Freeform 278"/>
            <p:cNvSpPr>
              <a:spLocks/>
            </p:cNvSpPr>
            <p:nvPr/>
          </p:nvSpPr>
          <p:spPr bwMode="auto">
            <a:xfrm>
              <a:off x="3704" y="3189"/>
              <a:ext cx="42" cy="84"/>
            </a:xfrm>
            <a:custGeom>
              <a:avLst/>
              <a:gdLst/>
              <a:ahLst/>
              <a:cxnLst>
                <a:cxn ang="0">
                  <a:pos x="25" y="0"/>
                </a:cxn>
                <a:cxn ang="0">
                  <a:pos x="42" y="84"/>
                </a:cxn>
                <a:cxn ang="0">
                  <a:pos x="25" y="84"/>
                </a:cxn>
                <a:cxn ang="0">
                  <a:pos x="0" y="84"/>
                </a:cxn>
                <a:cxn ang="0">
                  <a:pos x="25" y="0"/>
                </a:cxn>
              </a:cxnLst>
              <a:rect l="0" t="0" r="r" b="b"/>
              <a:pathLst>
                <a:path w="42" h="84">
                  <a:moveTo>
                    <a:pt x="25" y="0"/>
                  </a:moveTo>
                  <a:lnTo>
                    <a:pt x="42" y="84"/>
                  </a:lnTo>
                  <a:lnTo>
                    <a:pt x="25" y="84"/>
                  </a:lnTo>
                  <a:lnTo>
                    <a:pt x="0" y="84"/>
                  </a:lnTo>
                  <a:lnTo>
                    <a:pt x="25" y="0"/>
                  </a:lnTo>
                  <a:close/>
                </a:path>
              </a:pathLst>
            </a:custGeom>
            <a:solidFill>
              <a:srgbClr val="000000"/>
            </a:solidFill>
            <a:ln w="9525">
              <a:noFill/>
              <a:round/>
              <a:headEnd/>
              <a:tailEnd/>
            </a:ln>
          </p:spPr>
          <p:txBody>
            <a:bodyPr/>
            <a:lstStyle/>
            <a:p>
              <a:endParaRPr lang="en-US"/>
            </a:p>
          </p:txBody>
        </p:sp>
        <p:sp>
          <p:nvSpPr>
            <p:cNvPr id="25879" name="Line 279"/>
            <p:cNvSpPr>
              <a:spLocks noChangeShapeType="1"/>
            </p:cNvSpPr>
            <p:nvPr/>
          </p:nvSpPr>
          <p:spPr bwMode="auto">
            <a:xfrm>
              <a:off x="3729" y="3273"/>
              <a:ext cx="1" cy="8"/>
            </a:xfrm>
            <a:prstGeom prst="line">
              <a:avLst/>
            </a:prstGeom>
            <a:noFill/>
            <a:ln w="12700">
              <a:solidFill>
                <a:srgbClr val="000000"/>
              </a:solidFill>
              <a:round/>
              <a:headEnd/>
              <a:tailEnd/>
            </a:ln>
          </p:spPr>
          <p:txBody>
            <a:bodyPr/>
            <a:lstStyle/>
            <a:p>
              <a:endParaRPr lang="en-US"/>
            </a:p>
          </p:txBody>
        </p:sp>
      </p:grpSp>
      <p:sp>
        <p:nvSpPr>
          <p:cNvPr id="25883" name="Text Box 283"/>
          <p:cNvSpPr txBox="1">
            <a:spLocks noChangeArrowheads="1"/>
          </p:cNvSpPr>
          <p:nvPr/>
        </p:nvSpPr>
        <p:spPr bwMode="auto">
          <a:xfrm>
            <a:off x="6878638" y="2940050"/>
            <a:ext cx="579437" cy="396875"/>
          </a:xfrm>
          <a:prstGeom prst="rect">
            <a:avLst/>
          </a:prstGeom>
          <a:noFill/>
          <a:ln w="12699">
            <a:noFill/>
            <a:miter lim="800000"/>
            <a:headEnd type="none" w="sm" len="sm"/>
            <a:tailEnd type="none" w="sm" len="sm"/>
          </a:ln>
          <a:effectLst/>
        </p:spPr>
        <p:txBody>
          <a:bodyPr wrap="none" lIns="92075" tIns="46038" rIns="92075" bIns="46038" anchor="ctr">
            <a:spAutoFit/>
          </a:bodyPr>
          <a:lstStyle/>
          <a:p>
            <a:pPr algn="ctr"/>
            <a:r>
              <a:rPr lang="en-US" sz="2000"/>
              <a:t>A 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7</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Humans are limited in their capacity to process information. This has important implications for design.</a:t>
            </a:r>
          </a:p>
          <a:p>
            <a:r>
              <a:rPr lang="en-US" dirty="0" smtClean="0"/>
              <a:t>Information is received and responses given via a number of input and output channels: </a:t>
            </a:r>
          </a:p>
          <a:p>
            <a:pPr lvl="1"/>
            <a:r>
              <a:rPr lang="en-US" dirty="0" smtClean="0"/>
              <a:t>visual channel</a:t>
            </a:r>
          </a:p>
          <a:p>
            <a:pPr lvl="1"/>
            <a:r>
              <a:rPr lang="en-US" dirty="0" smtClean="0"/>
              <a:t>auditory channel</a:t>
            </a:r>
          </a:p>
          <a:p>
            <a:pPr lvl="1"/>
            <a:r>
              <a:rPr lang="en-US" dirty="0" smtClean="0"/>
              <a:t>Haptic channel</a:t>
            </a:r>
          </a:p>
          <a:p>
            <a:pPr lvl="1"/>
            <a:r>
              <a:rPr lang="en-US" dirty="0" smtClean="0"/>
              <a:t>movement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8</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Information is stored in memory: </a:t>
            </a:r>
          </a:p>
          <a:p>
            <a:pPr lvl="1"/>
            <a:r>
              <a:rPr lang="en-US" dirty="0" smtClean="0"/>
              <a:t>sensory memory</a:t>
            </a:r>
          </a:p>
          <a:p>
            <a:pPr lvl="1"/>
            <a:r>
              <a:rPr lang="en-US" dirty="0" smtClean="0"/>
              <a:t>short-term (working) memory</a:t>
            </a:r>
          </a:p>
          <a:p>
            <a:pPr lvl="1"/>
            <a:r>
              <a:rPr lang="en-US" dirty="0" smtClean="0"/>
              <a:t>long-term memory</a:t>
            </a:r>
          </a:p>
          <a:p>
            <a:r>
              <a:rPr lang="en-US" dirty="0" smtClean="0"/>
              <a:t>Information is processed and applied: </a:t>
            </a:r>
          </a:p>
          <a:p>
            <a:pPr lvl="1"/>
            <a:r>
              <a:rPr lang="en-US" dirty="0" smtClean="0"/>
              <a:t>reasoning</a:t>
            </a:r>
          </a:p>
          <a:p>
            <a:pPr lvl="1"/>
            <a:r>
              <a:rPr lang="en-US" dirty="0" smtClean="0"/>
              <a:t>problem solving</a:t>
            </a:r>
          </a:p>
          <a:p>
            <a:pPr lvl="1"/>
            <a:r>
              <a:rPr lang="en-US" dirty="0" smtClean="0"/>
              <a:t>skill acquisition</a:t>
            </a:r>
          </a:p>
          <a:p>
            <a:pPr lvl="1"/>
            <a:r>
              <a:rPr lang="en-US" dirty="0" smtClean="0"/>
              <a:t>error</a:t>
            </a:r>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9</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Emotion influences human capabilities.</a:t>
            </a:r>
          </a:p>
          <a:p>
            <a:r>
              <a:rPr lang="en-US" dirty="0" smtClean="0"/>
              <a:t>Users share common capabilities but are individuals with differences, which should not be ignored.</a:t>
            </a:r>
          </a:p>
          <a:p>
            <a:endParaRPr lang="en-US" dirty="0"/>
          </a:p>
        </p:txBody>
      </p:sp>
      <p:pic>
        <p:nvPicPr>
          <p:cNvPr id="40962" name="Picture 2" descr="http://www.usernomics.com/images/fun.gif"/>
          <p:cNvPicPr>
            <a:picLocks noChangeAspect="1" noChangeArrowheads="1"/>
          </p:cNvPicPr>
          <p:nvPr/>
        </p:nvPicPr>
        <p:blipFill>
          <a:blip r:embed="rId2" cstate="print"/>
          <a:srcRect/>
          <a:stretch>
            <a:fillRect/>
          </a:stretch>
        </p:blipFill>
        <p:spPr bwMode="auto">
          <a:xfrm>
            <a:off x="5257800" y="3276317"/>
            <a:ext cx="3886200" cy="358168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Computer</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10</a:t>
            </a:fld>
            <a:endParaRPr lang="en-US" dirty="0">
              <a:solidFill>
                <a:srgbClr val="FFFFFF"/>
              </a:solidFill>
            </a:endParaRPr>
          </a:p>
        </p:txBody>
      </p:sp>
      <p:sp>
        <p:nvSpPr>
          <p:cNvPr id="4" name="Content Placeholder 3"/>
          <p:cNvSpPr>
            <a:spLocks noGrp="1"/>
          </p:cNvSpPr>
          <p:nvPr>
            <p:ph sz="quarter" idx="13"/>
          </p:nvPr>
        </p:nvSpPr>
        <p:spPr/>
        <p:txBody>
          <a:bodyPr/>
          <a:lstStyle/>
          <a:p>
            <a:r>
              <a:rPr lang="en-US" sz="2800" dirty="0" smtClean="0"/>
              <a:t>A computer system comprises various elements, each of which affects the user of the system.</a:t>
            </a:r>
          </a:p>
          <a:p>
            <a:r>
              <a:rPr lang="en-US" sz="2800" dirty="0" smtClean="0"/>
              <a:t>Input devices for interactive use, allowing text entry, drawing and selection from the screen: </a:t>
            </a:r>
          </a:p>
          <a:p>
            <a:pPr lvl="1"/>
            <a:r>
              <a:rPr lang="en-US" sz="2400" dirty="0" smtClean="0"/>
              <a:t>text entry: traditional keyboard, phone text entry, speech and handwriting</a:t>
            </a:r>
          </a:p>
          <a:p>
            <a:pPr lvl="1"/>
            <a:r>
              <a:rPr lang="en-US" sz="2400" dirty="0" smtClean="0"/>
              <a:t>pointing: principally the mouse, but also touchpad, stylus, and others</a:t>
            </a:r>
          </a:p>
          <a:p>
            <a:pPr lvl="1"/>
            <a:r>
              <a:rPr lang="en-US" sz="2400" dirty="0" smtClean="0"/>
              <a:t>3D interaction devices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Computer</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11</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Output display devices for interactive use: </a:t>
            </a:r>
          </a:p>
          <a:p>
            <a:pPr lvl="1"/>
            <a:r>
              <a:rPr lang="en-US" dirty="0" smtClean="0"/>
              <a:t>different types of screen mostly using some form of bitmap display </a:t>
            </a:r>
          </a:p>
          <a:p>
            <a:pPr lvl="1"/>
            <a:r>
              <a:rPr lang="en-US" dirty="0" smtClean="0"/>
              <a:t>large displays and situated displays for shared and public use</a:t>
            </a:r>
          </a:p>
          <a:p>
            <a:pPr lvl="1"/>
            <a:r>
              <a:rPr lang="en-US" dirty="0" smtClean="0"/>
              <a:t>digital paper may be usable in the near future</a:t>
            </a:r>
          </a:p>
          <a:p>
            <a:r>
              <a:rPr lang="en-US" dirty="0" smtClean="0"/>
              <a:t>Virtual reality systems and 3D visualization have special interaction and display devices.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Computer</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12</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Various devices in the physical world: </a:t>
            </a:r>
          </a:p>
          <a:p>
            <a:pPr lvl="1"/>
            <a:r>
              <a:rPr lang="en-US" dirty="0" smtClean="0"/>
              <a:t>physical controls and dedicated displays</a:t>
            </a:r>
          </a:p>
          <a:p>
            <a:pPr lvl="1"/>
            <a:r>
              <a:rPr lang="en-US" dirty="0" smtClean="0"/>
              <a:t>sound, smell and </a:t>
            </a:r>
            <a:r>
              <a:rPr lang="en-US" dirty="0" err="1" smtClean="0"/>
              <a:t>haptic</a:t>
            </a:r>
            <a:r>
              <a:rPr lang="en-US" dirty="0" smtClean="0"/>
              <a:t> feedback</a:t>
            </a:r>
          </a:p>
          <a:p>
            <a:pPr lvl="1"/>
            <a:r>
              <a:rPr lang="en-US" dirty="0" smtClean="0"/>
              <a:t>sensors for nearly everything including movement, temperature, bio-signs</a:t>
            </a:r>
          </a:p>
          <a:p>
            <a:r>
              <a:rPr lang="en-US" dirty="0" smtClean="0"/>
              <a:t>Paper output and input: the paperless office and the less-paper office: </a:t>
            </a:r>
          </a:p>
          <a:p>
            <a:pPr lvl="1"/>
            <a:r>
              <a:rPr lang="en-US" dirty="0" smtClean="0"/>
              <a:t>different types of printers and their characteristics, character styles and fonts </a:t>
            </a:r>
          </a:p>
          <a:p>
            <a:pPr lvl="1"/>
            <a:r>
              <a:rPr lang="en-US" dirty="0" smtClean="0"/>
              <a:t>scanners and optical character recognition</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Computer</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13</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Memory: </a:t>
            </a:r>
          </a:p>
          <a:p>
            <a:pPr lvl="1"/>
            <a:r>
              <a:rPr lang="en-US" dirty="0" smtClean="0"/>
              <a:t>short-term memory: RAM </a:t>
            </a:r>
          </a:p>
          <a:p>
            <a:pPr lvl="1"/>
            <a:r>
              <a:rPr lang="en-US" dirty="0" smtClean="0"/>
              <a:t>long-term memory: magnetic and optical disks </a:t>
            </a:r>
          </a:p>
          <a:p>
            <a:pPr lvl="1"/>
            <a:r>
              <a:rPr lang="en-US" dirty="0" smtClean="0"/>
              <a:t>capacity limitations related to document and video storage </a:t>
            </a:r>
          </a:p>
          <a:p>
            <a:pPr lvl="1"/>
            <a:r>
              <a:rPr lang="en-US" dirty="0" smtClean="0"/>
              <a:t>access methods as they limit or help the user</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Computer</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14</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Processing: </a:t>
            </a:r>
          </a:p>
          <a:p>
            <a:pPr lvl="1"/>
            <a:r>
              <a:rPr lang="en-US" dirty="0" smtClean="0"/>
              <a:t>the effects when systems run too slow or too fast, the myth of the infinitely fast machine </a:t>
            </a:r>
          </a:p>
          <a:p>
            <a:pPr lvl="1"/>
            <a:r>
              <a:rPr lang="en-US" dirty="0" smtClean="0"/>
              <a:t>limitations on processing speed </a:t>
            </a:r>
          </a:p>
          <a:p>
            <a:pPr lvl="1"/>
            <a:r>
              <a:rPr lang="en-US" dirty="0" smtClean="0"/>
              <a:t>networks and their impact on system performance.</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Interaction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15</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Interaction models help us to understand what is going on in the interaction between user and system. They address the translations between what the user wants and what the system does. </a:t>
            </a:r>
          </a:p>
          <a:p>
            <a:r>
              <a:rPr lang="en-US" dirty="0" smtClean="0"/>
              <a:t>Ergonomics looks at the physical characteristics of the interaction and how these influence its effectiveness.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Interaction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16</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The dialog between user and system is influenced by the style of the interface. </a:t>
            </a:r>
          </a:p>
          <a:p>
            <a:r>
              <a:rPr lang="en-US" dirty="0" smtClean="0"/>
              <a:t>The interaction takes place within a social and organizational context that affects both user and system.</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Paradigms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17</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Examples of effective strategies for building interactive systems provide paradigms for designing usable interactive systems.</a:t>
            </a:r>
          </a:p>
          <a:p>
            <a:r>
              <a:rPr lang="en-US" dirty="0" smtClean="0"/>
              <a:t>The evolution of these usability paradigms also provides a good perspective on the history of interactive computing.</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Paradigms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18</a:t>
            </a:fld>
            <a:endParaRPr lang="en-US" dirty="0">
              <a:solidFill>
                <a:srgbClr val="FFFFFF"/>
              </a:solidFill>
            </a:endParaRPr>
          </a:p>
        </p:txBody>
      </p:sp>
      <p:sp>
        <p:nvSpPr>
          <p:cNvPr id="4" name="Content Placeholder 3"/>
          <p:cNvSpPr>
            <a:spLocks noGrp="1"/>
          </p:cNvSpPr>
          <p:nvPr>
            <p:ph sz="quarter" idx="13"/>
          </p:nvPr>
        </p:nvSpPr>
        <p:spPr/>
        <p:txBody>
          <a:bodyPr/>
          <a:lstStyle/>
          <a:p>
            <a:pPr algn="just"/>
            <a:r>
              <a:rPr lang="en-US" dirty="0" smtClean="0"/>
              <a:t>These paradigms range from the introduction of time-sharing computers, through the WIMP and web, to ubiquitous and context-aware computing</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Design Process</a:t>
            </a:r>
            <a:endParaRPr lang="en-US" dirty="0"/>
          </a:p>
        </p:txBody>
      </p:sp>
      <p:sp>
        <p:nvSpPr>
          <p:cNvPr id="6" name="Subtitle 5"/>
          <p:cNvSpPr>
            <a:spLocks noGrp="1"/>
          </p:cNvSpPr>
          <p:nvPr>
            <p:ph type="subTitle" idx="1"/>
          </p:nvPr>
        </p:nvSpPr>
        <p:spPr/>
        <p:txBody>
          <a:bodyPr/>
          <a:lstStyle/>
          <a:p>
            <a:endParaRPr lang="en-US"/>
          </a:p>
        </p:txBody>
      </p:sp>
      <p:sp>
        <p:nvSpPr>
          <p:cNvPr id="3" name="Slide Number Placeholder 2"/>
          <p:cNvSpPr>
            <a:spLocks noGrp="1"/>
          </p:cNvSpPr>
          <p:nvPr>
            <p:ph type="sldNum" sz="quarter" idx="12"/>
          </p:nvPr>
        </p:nvSpPr>
        <p:spPr/>
        <p:txBody>
          <a:bodyPr/>
          <a:lstStyle/>
          <a:p>
            <a:fld id="{1AD93096-5B34-4342-9326-69289CEAE4C2}" type="slidenum">
              <a:rPr lang="en-US" smtClean="0"/>
              <a:pPr/>
              <a:t>19</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 Design Basics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20</a:t>
            </a:fld>
            <a:endParaRPr lang="en-US" dirty="0">
              <a:solidFill>
                <a:srgbClr val="FFFFFF"/>
              </a:solidFill>
            </a:endParaRPr>
          </a:p>
        </p:txBody>
      </p:sp>
      <p:sp>
        <p:nvSpPr>
          <p:cNvPr id="4" name="Content Placeholder 3"/>
          <p:cNvSpPr>
            <a:spLocks noGrp="1"/>
          </p:cNvSpPr>
          <p:nvPr>
            <p:ph sz="quarter" idx="13"/>
          </p:nvPr>
        </p:nvSpPr>
        <p:spPr/>
        <p:txBody>
          <a:bodyPr/>
          <a:lstStyle/>
          <a:p>
            <a:r>
              <a:rPr lang="en-US" sz="2800" dirty="0" smtClean="0"/>
              <a:t>Interaction design is about creating interventions in often complex situations using technology of many kinds including PC software, the web and physical devices</a:t>
            </a:r>
          </a:p>
          <a:p>
            <a:r>
              <a:rPr lang="en-US" sz="2800" dirty="0" smtClean="0"/>
              <a:t>Design involves: </a:t>
            </a:r>
          </a:p>
          <a:p>
            <a:pPr lvl="1"/>
            <a:r>
              <a:rPr lang="en-US" sz="2400" dirty="0" smtClean="0"/>
              <a:t>achieving goals within constraints and trade-off between these</a:t>
            </a:r>
          </a:p>
          <a:p>
            <a:pPr lvl="1"/>
            <a:r>
              <a:rPr lang="en-US" sz="2400" dirty="0" smtClean="0"/>
              <a:t>understanding the raw materials: computer and human</a:t>
            </a:r>
          </a:p>
          <a:p>
            <a:pPr lvl="1"/>
            <a:r>
              <a:rPr lang="en-US" sz="2400" dirty="0" smtClean="0"/>
              <a:t>accepting limitations of humans and of design</a:t>
            </a:r>
          </a:p>
          <a:p>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 Design Basics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21</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The design process has several stages and is iterative and never complete.</a:t>
            </a:r>
          </a:p>
          <a:p>
            <a:r>
              <a:rPr lang="en-US" dirty="0" smtClean="0"/>
              <a:t>Interaction starts with getting to know the users and their context: finding out who they are and what they are like ... probably not like you!</a:t>
            </a:r>
          </a:p>
          <a:p>
            <a:r>
              <a:rPr lang="en-US" dirty="0" smtClean="0"/>
              <a:t>Talking to them, watching them</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 Design Basics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22</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Scenarios are rich design stories, which can be used and reused throughout design: they help us see what users will want to do</a:t>
            </a:r>
          </a:p>
          <a:p>
            <a:r>
              <a:rPr lang="en-US" dirty="0" smtClean="0"/>
              <a:t>they give a step-by-step walkthrough of users' interactions: including what they see, do and are thinking</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 Design Basics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23</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Users need to find their way around a system; this involves: helping users know where they are, where they have been and what they can do next</a:t>
            </a:r>
          </a:p>
          <a:p>
            <a:r>
              <a:rPr lang="en-US" dirty="0" smtClean="0"/>
              <a:t>Creating overall structures that are easy to understand and fit the users' needs</a:t>
            </a:r>
          </a:p>
          <a:p>
            <a:r>
              <a:rPr lang="en-US" dirty="0" smtClean="0"/>
              <a:t>Designing comprehensible screens and control panels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 Design Basics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24</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Complexity of design means we don't get it right first time: so we need iteration and prototypes to try out and evaluate</a:t>
            </a:r>
          </a:p>
          <a:p>
            <a:r>
              <a:rPr lang="en-US" dirty="0" smtClean="0"/>
              <a:t>But iteration can get trapped in </a:t>
            </a:r>
            <a:r>
              <a:rPr lang="en-US" i="1" dirty="0" smtClean="0"/>
              <a:t>local maxima</a:t>
            </a:r>
            <a:r>
              <a:rPr lang="en-US" dirty="0" smtClean="0"/>
              <a:t>, designs that have no simple improvements, but are not good</a:t>
            </a:r>
          </a:p>
          <a:p>
            <a:r>
              <a:rPr lang="en-US" dirty="0" smtClean="0"/>
              <a:t>Theory and models can help give good start points</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HCI in the software process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25</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Software engineering provides a means of understanding the structure of the design process, and that process can be assessed for its effectiveness in interactive system design. </a:t>
            </a:r>
          </a:p>
          <a:p>
            <a:r>
              <a:rPr lang="en-US" dirty="0" smtClean="0"/>
              <a:t>Usability engineering promotes the use of explicit criteria to judge the success of a product in terms of its usability.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HCI in the Software Process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26</a:t>
            </a:fld>
            <a:endParaRPr lang="en-US" dirty="0">
              <a:solidFill>
                <a:srgbClr val="FFFFFF"/>
              </a:solidFill>
            </a:endParaRPr>
          </a:p>
        </p:txBody>
      </p:sp>
      <p:sp>
        <p:nvSpPr>
          <p:cNvPr id="4" name="Content Placeholder 3"/>
          <p:cNvSpPr>
            <a:spLocks noGrp="1"/>
          </p:cNvSpPr>
          <p:nvPr>
            <p:ph sz="quarter" idx="13"/>
          </p:nvPr>
        </p:nvSpPr>
        <p:spPr/>
        <p:txBody>
          <a:bodyPr/>
          <a:lstStyle/>
          <a:p>
            <a:pPr algn="just"/>
            <a:r>
              <a:rPr lang="en-US" dirty="0" smtClean="0"/>
              <a:t>Iterative design practices work to incorporate crucial customer feedback early in the design process to inform critical decisions which affect usability.</a:t>
            </a:r>
          </a:p>
          <a:p>
            <a:pPr algn="just"/>
            <a:r>
              <a:rPr lang="en-US" dirty="0" smtClean="0"/>
              <a:t>Design involves making many decisions among numerous alternatives. Design rationale provides an explicit means of recording those design decisions and the context in which the decisions were made.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Rules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27</a:t>
            </a:fld>
            <a:endParaRPr lang="en-US" dirty="0">
              <a:solidFill>
                <a:srgbClr val="FFFFFF"/>
              </a:solidFill>
            </a:endParaRPr>
          </a:p>
        </p:txBody>
      </p:sp>
      <p:sp>
        <p:nvSpPr>
          <p:cNvPr id="4" name="Content Placeholder 3"/>
          <p:cNvSpPr>
            <a:spLocks noGrp="1"/>
          </p:cNvSpPr>
          <p:nvPr>
            <p:ph sz="quarter" idx="13"/>
          </p:nvPr>
        </p:nvSpPr>
        <p:spPr/>
        <p:txBody>
          <a:bodyPr/>
          <a:lstStyle/>
          <a:p>
            <a:pPr algn="just"/>
            <a:r>
              <a:rPr lang="en-US" sz="2800" dirty="0" smtClean="0"/>
              <a:t>Designing for maximum usability is the goal of interactive systems design. </a:t>
            </a:r>
          </a:p>
          <a:p>
            <a:pPr algn="just"/>
            <a:r>
              <a:rPr lang="en-US" sz="2800" dirty="0" smtClean="0"/>
              <a:t>Abstract principles offer a way of understanding usability in a more general sense, especially if we can express them within some coherent catalog. </a:t>
            </a:r>
          </a:p>
          <a:p>
            <a:pPr algn="just"/>
            <a:r>
              <a:rPr lang="en-US" sz="2800" dirty="0" smtClean="0"/>
              <a:t>Design rules in the form of standards and guidelines provide direction for design, in both general and more concrete terms, in order to enhance the interactive properties of the system.</a:t>
            </a: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Rules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28</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The essential characteristics of good design are often summarized through 'golden rules' or heuristics. </a:t>
            </a:r>
          </a:p>
          <a:p>
            <a:r>
              <a:rPr lang="en-US" dirty="0" smtClean="0"/>
              <a:t>Design patterns provide a potentially generative approach to capturing and reusing design knowledge.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Support</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29</a:t>
            </a:fld>
            <a:endParaRPr lang="en-US" dirty="0">
              <a:solidFill>
                <a:srgbClr val="FFFFFF"/>
              </a:solidFill>
            </a:endParaRPr>
          </a:p>
        </p:txBody>
      </p:sp>
      <p:sp>
        <p:nvSpPr>
          <p:cNvPr id="4" name="Content Placeholder 3"/>
          <p:cNvSpPr>
            <a:spLocks noGrp="1"/>
          </p:cNvSpPr>
          <p:nvPr>
            <p:ph sz="quarter" idx="13"/>
          </p:nvPr>
        </p:nvSpPr>
        <p:spPr/>
        <p:txBody>
          <a:bodyPr/>
          <a:lstStyle/>
          <a:p>
            <a:r>
              <a:rPr lang="en-US" sz="2800" dirty="0" smtClean="0"/>
              <a:t>Programming tools for interactive systems provide a means of effectively translating abstract designs and usability principles into an executable form. These tools provide different levels of services for the programmer. </a:t>
            </a:r>
          </a:p>
          <a:p>
            <a:r>
              <a:rPr lang="en-US" sz="2800" dirty="0" smtClean="0"/>
              <a:t>Windowing systems are a central environment for both the programmer and user of an interactive system, allowing a single workstation to support separate user-system threads of action simultaneously. </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Support</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30</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Interaction toolkits abstract away from the physical separation of input and output devices, allowing the programmer to describe behaviors of objects at a level similar to how the user perceives them.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Support</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31</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User interface management systems are the final level of programming support tools, allowing the designer and programmer to control the relationship between the presentation objects of a toolkit with their functional semantics in the actual application.</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Techniques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32</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Evaluation tests the usability, functionality and acceptability of an interactive system. Evaluation may take place: </a:t>
            </a:r>
          </a:p>
          <a:p>
            <a:pPr lvl="1"/>
            <a:r>
              <a:rPr lang="en-US" dirty="0" smtClean="0"/>
              <a:t>in the laboratory </a:t>
            </a:r>
          </a:p>
          <a:p>
            <a:pPr lvl="1"/>
            <a:r>
              <a:rPr lang="en-US" dirty="0" smtClean="0"/>
              <a:t>in the field. </a:t>
            </a:r>
          </a:p>
          <a:p>
            <a:r>
              <a:rPr lang="en-US" dirty="0" smtClean="0"/>
              <a:t>Some approaches are based on expert evaluation: </a:t>
            </a:r>
          </a:p>
          <a:p>
            <a:pPr lvl="1"/>
            <a:r>
              <a:rPr lang="en-US" dirty="0" smtClean="0"/>
              <a:t>analytic methods </a:t>
            </a:r>
          </a:p>
          <a:p>
            <a:pPr lvl="1"/>
            <a:r>
              <a:rPr lang="en-US" dirty="0" smtClean="0"/>
              <a:t>review methods </a:t>
            </a:r>
          </a:p>
          <a:p>
            <a:pPr lvl="1"/>
            <a:r>
              <a:rPr lang="en-US" dirty="0" smtClean="0"/>
              <a:t>model-based methods.</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Techniques </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33</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Some approaches involve users: experimental methods </a:t>
            </a:r>
          </a:p>
          <a:p>
            <a:pPr lvl="1"/>
            <a:r>
              <a:rPr lang="en-US" dirty="0" smtClean="0"/>
              <a:t>observational methods </a:t>
            </a:r>
          </a:p>
          <a:p>
            <a:pPr lvl="1"/>
            <a:r>
              <a:rPr lang="en-US" dirty="0" smtClean="0"/>
              <a:t>query methods.</a:t>
            </a:r>
          </a:p>
          <a:p>
            <a:r>
              <a:rPr lang="en-US" dirty="0" smtClean="0"/>
              <a:t>An evaluation method must be chosen carefully and must be suitable for the job.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Design </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34</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Universal design is designing systems so that they can be used by anyone in any circumstance. </a:t>
            </a:r>
          </a:p>
          <a:p>
            <a:r>
              <a:rPr lang="en-US" dirty="0" smtClean="0"/>
              <a:t>Multi-modal systems are those that use more than one human input channel in the interaction. </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Design </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35</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These systems may, for example, use:</a:t>
            </a:r>
          </a:p>
          <a:p>
            <a:pPr lvl="1"/>
            <a:r>
              <a:rPr lang="en-US" dirty="0" smtClean="0"/>
              <a:t>speech</a:t>
            </a:r>
          </a:p>
          <a:p>
            <a:pPr lvl="1"/>
            <a:r>
              <a:rPr lang="en-US" dirty="0" smtClean="0"/>
              <a:t>non-speech sound</a:t>
            </a:r>
          </a:p>
          <a:p>
            <a:pPr lvl="1"/>
            <a:r>
              <a:rPr lang="en-US" dirty="0" smtClean="0"/>
              <a:t>touch</a:t>
            </a:r>
          </a:p>
          <a:p>
            <a:pPr lvl="1"/>
            <a:r>
              <a:rPr lang="en-US" dirty="0" smtClean="0"/>
              <a:t>handwriting</a:t>
            </a:r>
          </a:p>
          <a:p>
            <a:pPr lvl="1"/>
            <a:r>
              <a:rPr lang="en-US" dirty="0" smtClean="0"/>
              <a:t>gestures.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Design </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36</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Universal design means designing for diversity, including: </a:t>
            </a:r>
          </a:p>
          <a:p>
            <a:pPr lvl="1"/>
            <a:r>
              <a:rPr lang="en-US" dirty="0" smtClean="0"/>
              <a:t>people with sensory, physical or cognitive impairment</a:t>
            </a:r>
          </a:p>
          <a:p>
            <a:pPr lvl="1"/>
            <a:r>
              <a:rPr lang="en-US" dirty="0" smtClean="0"/>
              <a:t>people of different ages</a:t>
            </a:r>
          </a:p>
          <a:p>
            <a:pPr lvl="1"/>
            <a:r>
              <a:rPr lang="en-US" dirty="0" smtClean="0"/>
              <a:t>people from different cultures and backgrounds.</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Support</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37</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Users have different requirements for support at different times. </a:t>
            </a:r>
          </a:p>
          <a:p>
            <a:r>
              <a:rPr lang="en-US" dirty="0" smtClean="0"/>
              <a:t>User support should be: </a:t>
            </a:r>
          </a:p>
          <a:p>
            <a:pPr lvl="1"/>
            <a:r>
              <a:rPr lang="en-US" dirty="0" smtClean="0"/>
              <a:t>available but unobtrusive</a:t>
            </a:r>
          </a:p>
          <a:p>
            <a:pPr lvl="1"/>
            <a:r>
              <a:rPr lang="en-US" dirty="0" smtClean="0"/>
              <a:t>accurate and robust</a:t>
            </a:r>
          </a:p>
          <a:p>
            <a:pPr lvl="1"/>
            <a:r>
              <a:rPr lang="en-US" dirty="0" smtClean="0"/>
              <a:t>consistent and flexible.</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Support</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38</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User support comes in a number of styles: command-based methods</a:t>
            </a:r>
          </a:p>
          <a:p>
            <a:pPr lvl="1"/>
            <a:r>
              <a:rPr lang="en-US" dirty="0" smtClean="0"/>
              <a:t>context-sensitive help</a:t>
            </a:r>
          </a:p>
          <a:p>
            <a:pPr lvl="1"/>
            <a:r>
              <a:rPr lang="en-US" dirty="0" smtClean="0"/>
              <a:t>tutorial help</a:t>
            </a:r>
          </a:p>
          <a:p>
            <a:pPr lvl="1"/>
            <a:r>
              <a:rPr lang="en-US" dirty="0" smtClean="0"/>
              <a:t>online documentation</a:t>
            </a:r>
          </a:p>
          <a:p>
            <a:pPr lvl="1"/>
            <a:r>
              <a:rPr lang="en-US" dirty="0" smtClean="0"/>
              <a:t>wizards and assistants</a:t>
            </a:r>
          </a:p>
          <a:p>
            <a:pPr lvl="1"/>
            <a:r>
              <a:rPr lang="en-US" dirty="0" smtClean="0"/>
              <a:t>adaptive help.</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Support</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39</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Design of user support must take account of: </a:t>
            </a:r>
          </a:p>
          <a:p>
            <a:pPr lvl="1"/>
            <a:r>
              <a:rPr lang="en-US" dirty="0" smtClean="0"/>
              <a:t>presentation issues</a:t>
            </a:r>
          </a:p>
          <a:p>
            <a:pPr lvl="1"/>
            <a:r>
              <a:rPr lang="en-US" dirty="0" smtClean="0"/>
              <a:t>implementation issues.</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Models and Theories</a:t>
            </a:r>
            <a:endParaRPr lang="en-US" dirty="0"/>
          </a:p>
        </p:txBody>
      </p:sp>
      <p:sp>
        <p:nvSpPr>
          <p:cNvPr id="6" name="Subtitle 5"/>
          <p:cNvSpPr>
            <a:spLocks noGrp="1"/>
          </p:cNvSpPr>
          <p:nvPr>
            <p:ph type="subTitle" idx="1"/>
          </p:nvPr>
        </p:nvSpPr>
        <p:spPr/>
        <p:txBody>
          <a:bodyPr/>
          <a:lstStyle/>
          <a:p>
            <a:endParaRPr lang="en-US"/>
          </a:p>
        </p:txBody>
      </p:sp>
      <p:sp>
        <p:nvSpPr>
          <p:cNvPr id="3" name="Slide Number Placeholder 2"/>
          <p:cNvSpPr>
            <a:spLocks noGrp="1"/>
          </p:cNvSpPr>
          <p:nvPr>
            <p:ph type="sldNum" sz="quarter" idx="12"/>
          </p:nvPr>
        </p:nvSpPr>
        <p:spPr/>
        <p:txBody>
          <a:bodyPr/>
          <a:lstStyle/>
          <a:p>
            <a:fld id="{1AD93096-5B34-4342-9326-69289CEAE4C2}" type="slidenum">
              <a:rPr lang="en-US" smtClean="0"/>
              <a:pPr/>
              <a:t>40</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Cognitive Models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41</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Cognitive models represent users of interactive systems.</a:t>
            </a:r>
          </a:p>
          <a:p>
            <a:pPr lvl="1"/>
            <a:r>
              <a:rPr lang="en-US" dirty="0" smtClean="0"/>
              <a:t>Hierarchical models represent a user's task and goal structure.</a:t>
            </a:r>
          </a:p>
          <a:p>
            <a:pPr lvl="1"/>
            <a:r>
              <a:rPr lang="en-US" dirty="0" smtClean="0"/>
              <a:t>Linguistic models represent the user-system grammar.</a:t>
            </a:r>
          </a:p>
          <a:p>
            <a:pPr lvl="1"/>
            <a:r>
              <a:rPr lang="en-US" dirty="0" smtClean="0"/>
              <a:t>Physical and device models represent human motor skills.</a:t>
            </a:r>
          </a:p>
          <a:p>
            <a:pPr lvl="1"/>
            <a:r>
              <a:rPr lang="en-US" dirty="0" smtClean="0"/>
              <a:t>Cognitive architectures underlie all of these cognitive models.</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socio-organizational issues and stakeholder requirements</a:t>
            </a:r>
            <a:endParaRPr lang="en-US" sz="4000"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42</a:t>
            </a:fld>
            <a:endParaRPr lang="en-US" dirty="0">
              <a:solidFill>
                <a:srgbClr val="FFFFFF"/>
              </a:solidFill>
            </a:endParaRPr>
          </a:p>
        </p:txBody>
      </p:sp>
      <p:sp>
        <p:nvSpPr>
          <p:cNvPr id="4" name="Content Placeholder 3"/>
          <p:cNvSpPr>
            <a:spLocks noGrp="1"/>
          </p:cNvSpPr>
          <p:nvPr>
            <p:ph sz="quarter" idx="13"/>
          </p:nvPr>
        </p:nvSpPr>
        <p:spPr/>
        <p:txBody>
          <a:bodyPr/>
          <a:lstStyle/>
          <a:p>
            <a:pPr algn="just"/>
            <a:r>
              <a:rPr lang="en-US" dirty="0" smtClean="0"/>
              <a:t>There are several organizational issues that affect the acceptance of technology by users and that must therefore be considered in system design: </a:t>
            </a:r>
          </a:p>
          <a:p>
            <a:pPr lvl="1" algn="just"/>
            <a:r>
              <a:rPr lang="en-US" dirty="0" smtClean="0"/>
              <a:t>systems may not take into account conflict and power relationships</a:t>
            </a:r>
          </a:p>
          <a:p>
            <a:pPr lvl="1" algn="just"/>
            <a:r>
              <a:rPr lang="en-US" dirty="0" smtClean="0"/>
              <a:t>those who benefit may not do the work</a:t>
            </a:r>
          </a:p>
          <a:p>
            <a:pPr lvl="1" algn="just"/>
            <a:r>
              <a:rPr lang="en-US" dirty="0" smtClean="0"/>
              <a:t>not everyone may use systems.</a:t>
            </a:r>
          </a:p>
          <a:p>
            <a:pPr algn="just"/>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socio-organizational issues..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43</a:t>
            </a:fld>
            <a:endParaRPr lang="en-US" dirty="0">
              <a:solidFill>
                <a:srgbClr val="FFFFFF"/>
              </a:solidFill>
            </a:endParaRPr>
          </a:p>
        </p:txBody>
      </p:sp>
      <p:sp>
        <p:nvSpPr>
          <p:cNvPr id="4" name="Content Placeholder 3"/>
          <p:cNvSpPr>
            <a:spLocks noGrp="1"/>
          </p:cNvSpPr>
          <p:nvPr>
            <p:ph sz="quarter" idx="13"/>
          </p:nvPr>
        </p:nvSpPr>
        <p:spPr/>
        <p:txBody>
          <a:bodyPr/>
          <a:lstStyle/>
          <a:p>
            <a:pPr algn="just"/>
            <a:r>
              <a:rPr lang="en-US" dirty="0" smtClean="0"/>
              <a:t>In addition to generic issues, designers must identify specific stakeholder requirements within their organizational context. </a:t>
            </a:r>
          </a:p>
          <a:p>
            <a:pPr algn="just"/>
            <a:r>
              <a:rPr lang="en-US" dirty="0" smtClean="0"/>
              <a:t>Socio-technical models capture both human and technical requirements. </a:t>
            </a:r>
          </a:p>
          <a:p>
            <a:pPr algn="just"/>
            <a:r>
              <a:rPr lang="en-US" dirty="0" smtClean="0"/>
              <a:t>Soft systems methodology takes a broader view of human and organizational issues.</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socio-organizational issues..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44</a:t>
            </a:fld>
            <a:endParaRPr lang="en-US" dirty="0">
              <a:solidFill>
                <a:srgbClr val="FFFFFF"/>
              </a:solidFill>
            </a:endParaRPr>
          </a:p>
        </p:txBody>
      </p:sp>
      <p:sp>
        <p:nvSpPr>
          <p:cNvPr id="4" name="Content Placeholder 3"/>
          <p:cNvSpPr>
            <a:spLocks noGrp="1"/>
          </p:cNvSpPr>
          <p:nvPr>
            <p:ph sz="quarter" idx="13"/>
          </p:nvPr>
        </p:nvSpPr>
        <p:spPr/>
        <p:txBody>
          <a:bodyPr/>
          <a:lstStyle/>
          <a:p>
            <a:pPr algn="just"/>
            <a:r>
              <a:rPr lang="en-US" dirty="0" smtClean="0"/>
              <a:t>Participatory design includes the user directly in the design process. </a:t>
            </a:r>
          </a:p>
          <a:p>
            <a:pPr algn="just"/>
            <a:r>
              <a:rPr lang="en-US" dirty="0" smtClean="0"/>
              <a:t>Ethnographic methods study users in context, attempting to take an unbiased perspective.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Communication and Collaboration Models</a:t>
            </a:r>
            <a:endParaRPr lang="en-US" sz="4000"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45</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All computer systems, single user or multi-user, interact with the work-groups and organizations in which they are used.</a:t>
            </a:r>
          </a:p>
          <a:p>
            <a:r>
              <a:rPr lang="en-US" dirty="0" smtClean="0"/>
              <a:t>We need to understand normal human-human communication: </a:t>
            </a:r>
          </a:p>
          <a:p>
            <a:pPr lvl="1"/>
            <a:r>
              <a:rPr lang="en-US" dirty="0" smtClean="0"/>
              <a:t>face-to-face communication involves eyes, face and body</a:t>
            </a:r>
          </a:p>
          <a:p>
            <a:pPr lvl="1"/>
            <a:r>
              <a:rPr lang="en-US" dirty="0" smtClean="0"/>
              <a:t>conversation can be analyzed to establish its detailed structure.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Communication and Collaboration Models</a:t>
            </a:r>
            <a:endParaRPr lang="en-US" sz="4000"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46</a:t>
            </a:fld>
            <a:endParaRPr lang="en-US" dirty="0">
              <a:solidFill>
                <a:srgbClr val="FFFFFF"/>
              </a:solidFill>
            </a:endParaRPr>
          </a:p>
        </p:txBody>
      </p:sp>
      <p:sp>
        <p:nvSpPr>
          <p:cNvPr id="4" name="Content Placeholder 3"/>
          <p:cNvSpPr>
            <a:spLocks noGrp="1"/>
          </p:cNvSpPr>
          <p:nvPr>
            <p:ph sz="quarter" idx="13"/>
          </p:nvPr>
        </p:nvSpPr>
        <p:spPr/>
        <p:txBody>
          <a:bodyPr/>
          <a:lstStyle/>
          <a:p>
            <a:pPr algn="just"/>
            <a:r>
              <a:rPr lang="en-US" dirty="0" smtClean="0"/>
              <a:t>This can then be applied to text-based conversation, which has: reduced feedback for confirmation</a:t>
            </a:r>
          </a:p>
          <a:p>
            <a:pPr lvl="1" algn="just"/>
            <a:r>
              <a:rPr lang="en-US" dirty="0" smtClean="0"/>
              <a:t>less context to disambiguate utterances</a:t>
            </a:r>
          </a:p>
          <a:p>
            <a:pPr lvl="1" algn="just"/>
            <a:r>
              <a:rPr lang="en-US" dirty="0" smtClean="0"/>
              <a:t>slower pace of interaction</a:t>
            </a:r>
          </a:p>
          <a:p>
            <a:pPr algn="just">
              <a:buNone/>
            </a:pPr>
            <a:r>
              <a:rPr lang="en-US" dirty="0" smtClean="0"/>
              <a:t>	but is more easily reviewed.</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Communication and Collaboration Models</a:t>
            </a:r>
            <a:endParaRPr lang="en-US" sz="4000"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47</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Group working is more complex than that of a single person: it is influenced by the physical environment</a:t>
            </a:r>
          </a:p>
          <a:p>
            <a:pPr lvl="1"/>
            <a:r>
              <a:rPr lang="en-US" dirty="0" smtClean="0"/>
              <a:t>experiments are more difficult to control and record</a:t>
            </a:r>
          </a:p>
          <a:p>
            <a:pPr lvl="1"/>
            <a:r>
              <a:rPr lang="en-US" dirty="0" smtClean="0"/>
              <a:t>field studies must take into account the social situation.</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Analysis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48</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Task analysis is the study of the way people perform tasks with existing systems.</a:t>
            </a:r>
          </a:p>
          <a:p>
            <a:r>
              <a:rPr lang="en-US" dirty="0" smtClean="0"/>
              <a:t>Techniques for task analysis: </a:t>
            </a:r>
          </a:p>
          <a:p>
            <a:pPr lvl="1"/>
            <a:r>
              <a:rPr lang="en-US" dirty="0" smtClean="0"/>
              <a:t>decomposition of tasks into subtasks</a:t>
            </a:r>
          </a:p>
          <a:p>
            <a:pPr lvl="1"/>
            <a:r>
              <a:rPr lang="en-US" dirty="0" smtClean="0"/>
              <a:t>taxonomic classification of task knowledge</a:t>
            </a:r>
          </a:p>
          <a:p>
            <a:pPr lvl="1"/>
            <a:r>
              <a:rPr lang="en-US" dirty="0" smtClean="0"/>
              <a:t>listing things used and actions performed.</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Analysis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49</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Sources of information: </a:t>
            </a:r>
          </a:p>
          <a:p>
            <a:pPr lvl="1"/>
            <a:r>
              <a:rPr lang="en-US" dirty="0" smtClean="0"/>
              <a:t>existing documentation</a:t>
            </a:r>
          </a:p>
          <a:p>
            <a:pPr lvl="1"/>
            <a:r>
              <a:rPr lang="en-US" dirty="0" smtClean="0"/>
              <a:t>observation</a:t>
            </a:r>
          </a:p>
          <a:p>
            <a:pPr lvl="1"/>
            <a:r>
              <a:rPr lang="en-US" dirty="0" smtClean="0"/>
              <a:t>interviews.</a:t>
            </a:r>
          </a:p>
          <a:p>
            <a:r>
              <a:rPr lang="en-US" dirty="0" smtClean="0"/>
              <a:t>Using task analysis to design: </a:t>
            </a:r>
          </a:p>
          <a:p>
            <a:pPr lvl="1"/>
            <a:r>
              <a:rPr lang="en-US" dirty="0" smtClean="0"/>
              <a:t>manuals and documentation</a:t>
            </a:r>
          </a:p>
          <a:p>
            <a:pPr lvl="1"/>
            <a:r>
              <a:rPr lang="en-US" dirty="0" smtClean="0"/>
              <a:t>new systems.</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Dialogue Notations and Design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50</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Dialog is the syntactic level of human-computer interaction; it is rather like the script of a play, except the user, and sometimes the computer, has more choices.</a:t>
            </a:r>
          </a:p>
          <a:p>
            <a:r>
              <a:rPr lang="en-US" dirty="0" smtClean="0"/>
              <a:t>Notations used for dialog description can be: </a:t>
            </a:r>
          </a:p>
          <a:p>
            <a:pPr lvl="1"/>
            <a:r>
              <a:rPr lang="en-US" dirty="0" smtClean="0"/>
              <a:t>diagrammatic: easy to read at a glance</a:t>
            </a:r>
          </a:p>
          <a:p>
            <a:pPr lvl="1"/>
            <a:r>
              <a:rPr lang="en-US" dirty="0" smtClean="0"/>
              <a:t>textual: easier for formal analysis.</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Dialogue Notations and Design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51</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The dialog is linked: </a:t>
            </a:r>
          </a:p>
          <a:p>
            <a:pPr lvl="1"/>
            <a:r>
              <a:rPr lang="en-US" dirty="0" smtClean="0"/>
              <a:t>to the semantics of the system, what it does</a:t>
            </a:r>
          </a:p>
          <a:p>
            <a:pPr lvl="1"/>
            <a:r>
              <a:rPr lang="en-US" dirty="0" smtClean="0"/>
              <a:t>to the presentation of the system, how it looks.</a:t>
            </a:r>
          </a:p>
          <a:p>
            <a:r>
              <a:rPr lang="en-US" dirty="0" smtClean="0"/>
              <a:t>Formal descriptions can be analyzed: for inconsistent actions</a:t>
            </a:r>
          </a:p>
          <a:p>
            <a:pPr lvl="1"/>
            <a:r>
              <a:rPr lang="en-US" dirty="0" smtClean="0"/>
              <a:t>for difficult to reverse actions</a:t>
            </a:r>
          </a:p>
          <a:p>
            <a:pPr lvl="1"/>
            <a:r>
              <a:rPr lang="en-US" dirty="0" smtClean="0"/>
              <a:t>for missing items</a:t>
            </a:r>
          </a:p>
          <a:p>
            <a:pPr lvl="1"/>
            <a:r>
              <a:rPr lang="en-US" dirty="0" smtClean="0"/>
              <a:t>for potential </a:t>
            </a:r>
            <a:r>
              <a:rPr lang="en-US" dirty="0" err="1" smtClean="0"/>
              <a:t>miskeying</a:t>
            </a:r>
            <a:r>
              <a:rPr lang="en-US" dirty="0" smtClean="0"/>
              <a:t> errors.</a:t>
            </a:r>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Models of the Systems</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52</a:t>
            </a:fld>
            <a:endParaRPr lang="en-US" dirty="0">
              <a:solidFill>
                <a:srgbClr val="FFFFFF"/>
              </a:solidFill>
            </a:endParaRPr>
          </a:p>
        </p:txBody>
      </p:sp>
      <p:sp>
        <p:nvSpPr>
          <p:cNvPr id="4" name="Content Placeholder 3"/>
          <p:cNvSpPr>
            <a:spLocks noGrp="1"/>
          </p:cNvSpPr>
          <p:nvPr>
            <p:ph sz="quarter" idx="13"/>
          </p:nvPr>
        </p:nvSpPr>
        <p:spPr/>
        <p:txBody>
          <a:bodyPr/>
          <a:lstStyle/>
          <a:p>
            <a:r>
              <a:rPr lang="en-US" sz="2800" dirty="0" smtClean="0"/>
              <a:t>We need to know what a system does in order to assess its usability.</a:t>
            </a:r>
          </a:p>
          <a:p>
            <a:r>
              <a:rPr lang="en-US" sz="2800" dirty="0" smtClean="0"/>
              <a:t>Standard software engineering formalisms can be used to specify an interactive system. These are of various types: </a:t>
            </a:r>
          </a:p>
          <a:p>
            <a:pPr lvl="1"/>
            <a:r>
              <a:rPr lang="en-US" sz="2400" dirty="0" smtClean="0"/>
              <a:t>model based, such as Z, which describe the system's state and operations</a:t>
            </a:r>
          </a:p>
          <a:p>
            <a:pPr lvl="1"/>
            <a:r>
              <a:rPr lang="en-US" sz="2400" dirty="0" smtClean="0"/>
              <a:t>algebraic formalisms, which describe the effects of sequences of actions</a:t>
            </a:r>
          </a:p>
          <a:p>
            <a:pPr lvl="1"/>
            <a:r>
              <a:rPr lang="en-US" sz="2400" dirty="0" smtClean="0"/>
              <a:t>temporal and </a:t>
            </a:r>
            <a:r>
              <a:rPr lang="en-US" sz="2400" dirty="0" err="1" smtClean="0"/>
              <a:t>deontic</a:t>
            </a:r>
            <a:r>
              <a:rPr lang="en-US" sz="2400" dirty="0" smtClean="0"/>
              <a:t> logics, which describe when things happen and who is responsible.</a:t>
            </a:r>
          </a:p>
          <a:p>
            <a:endParaRPr lang="en-US" sz="2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Models of the System</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53</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Special interaction models are designed specifically to describe usability properties, including: </a:t>
            </a:r>
          </a:p>
          <a:p>
            <a:pPr lvl="1"/>
            <a:r>
              <a:rPr lang="en-US" dirty="0" smtClean="0"/>
              <a:t>predictability and observability - what you can tell about the system from looking at it</a:t>
            </a:r>
          </a:p>
          <a:p>
            <a:pPr lvl="1"/>
            <a:r>
              <a:rPr lang="en-US" dirty="0" smtClean="0"/>
              <a:t>reachability and undo - what you can do with it.</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Models of the System</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54</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Most formal models and notations focus on events and changes that happen when they occur, but we need richer models to deal with: </a:t>
            </a:r>
          </a:p>
          <a:p>
            <a:pPr lvl="1"/>
            <a:r>
              <a:rPr lang="en-US" dirty="0" smtClean="0"/>
              <a:t>interstitial behavior - the things that happen between events such as dragging an icon</a:t>
            </a:r>
          </a:p>
          <a:p>
            <a:pPr lvl="1"/>
            <a:r>
              <a:rPr lang="en-US" dirty="0" smtClean="0"/>
              <a:t>physical objects in ubiquitous computing or virtual reality </a:t>
            </a:r>
          </a:p>
          <a:p>
            <a:pPr lvl="1"/>
            <a:r>
              <a:rPr lang="en-US" dirty="0" smtClean="0"/>
              <a:t>the tension between precise time and more fuzzy human ideas of time.</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Rich Interaction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55</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We operate within an ecology of people, physical artifacts and electronic systems, and this rich ecology has recently become more complex as electronic devices invade the workplace and our day-to-day lives. We need methods to deal with these rich interactions.</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Rich Interaction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56</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Status-event analysis is a semi-formal, easy to apply technique that: </a:t>
            </a:r>
          </a:p>
          <a:p>
            <a:pPr lvl="1"/>
            <a:r>
              <a:rPr lang="en-US" dirty="0" smtClean="0"/>
              <a:t>classifies phenomena as event or status</a:t>
            </a:r>
          </a:p>
          <a:p>
            <a:pPr lvl="1"/>
            <a:r>
              <a:rPr lang="en-US" dirty="0" smtClean="0"/>
              <a:t>embodies naïve psychology</a:t>
            </a:r>
          </a:p>
          <a:p>
            <a:pPr lvl="1"/>
            <a:r>
              <a:rPr lang="en-US" dirty="0" smtClean="0"/>
              <a:t>highlights feedback problems in interfaces.</a:t>
            </a:r>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Rich Interaction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57</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Aspects of rich environments can be incorporated into methods such as task analysis: other people</a:t>
            </a:r>
          </a:p>
          <a:p>
            <a:pPr lvl="1"/>
            <a:r>
              <a:rPr lang="en-US" dirty="0" smtClean="0"/>
              <a:t>information requirements</a:t>
            </a:r>
          </a:p>
          <a:p>
            <a:pPr lvl="1"/>
            <a:r>
              <a:rPr lang="en-US" dirty="0" smtClean="0"/>
              <a:t>triggers for tasks</a:t>
            </a:r>
          </a:p>
          <a:p>
            <a:pPr lvl="1"/>
            <a:r>
              <a:rPr lang="en-US" dirty="0" smtClean="0"/>
              <a:t>modeling artifacts</a:t>
            </a:r>
          </a:p>
          <a:p>
            <a:pPr lvl="1"/>
            <a:r>
              <a:rPr lang="en-US" dirty="0" smtClean="0"/>
              <a:t>placeholders in task sequences.</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Rich Interaction</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58</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New sensor-based systems do not require explicit interaction, this means: new cognitive and interaction models</a:t>
            </a:r>
          </a:p>
          <a:p>
            <a:pPr lvl="1"/>
            <a:r>
              <a:rPr lang="en-US" dirty="0" smtClean="0"/>
              <a:t>new design methods</a:t>
            </a:r>
          </a:p>
          <a:p>
            <a:pPr lvl="1"/>
            <a:r>
              <a:rPr lang="en-US" dirty="0" smtClean="0"/>
              <a:t>new system architectures.</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Looking Outside Box</a:t>
            </a:r>
            <a:endParaRPr lang="en-US" dirty="0"/>
          </a:p>
        </p:txBody>
      </p:sp>
      <p:sp>
        <p:nvSpPr>
          <p:cNvPr id="6" name="Subtitle 5"/>
          <p:cNvSpPr>
            <a:spLocks noGrp="1"/>
          </p:cNvSpPr>
          <p:nvPr>
            <p:ph type="subTitle" idx="1"/>
          </p:nvPr>
        </p:nvSpPr>
        <p:spPr/>
        <p:txBody>
          <a:bodyPr/>
          <a:lstStyle/>
          <a:p>
            <a:endParaRPr lang="en-US"/>
          </a:p>
        </p:txBody>
      </p:sp>
      <p:sp>
        <p:nvSpPr>
          <p:cNvPr id="3" name="Slide Number Placeholder 2"/>
          <p:cNvSpPr>
            <a:spLocks noGrp="1"/>
          </p:cNvSpPr>
          <p:nvPr>
            <p:ph type="sldNum" sz="quarter" idx="12"/>
          </p:nvPr>
        </p:nvSpPr>
        <p:spPr/>
        <p:txBody>
          <a:bodyPr/>
          <a:lstStyle/>
          <a:p>
            <a:fld id="{1AD93096-5B34-4342-9326-69289CEAE4C2}" type="slidenum">
              <a:rPr lang="en-US" smtClean="0"/>
              <a:pPr/>
              <a:t>59</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Groupware</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60</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Groupware is a term for applications written to support the collaboration of several users.</a:t>
            </a:r>
          </a:p>
          <a:p>
            <a:r>
              <a:rPr lang="en-US" dirty="0" smtClean="0"/>
              <a:t>Groupware can support different activities: </a:t>
            </a:r>
          </a:p>
          <a:p>
            <a:pPr lvl="1"/>
            <a:r>
              <a:rPr lang="en-US" dirty="0" smtClean="0"/>
              <a:t>direct interpersonal communication </a:t>
            </a:r>
          </a:p>
          <a:p>
            <a:pPr lvl="1"/>
            <a:r>
              <a:rPr lang="en-US" dirty="0" smtClean="0"/>
              <a:t>ideas generation and decision making </a:t>
            </a:r>
          </a:p>
          <a:p>
            <a:pPr lvl="1"/>
            <a:r>
              <a:rPr lang="en-US" dirty="0" smtClean="0"/>
              <a:t>sharing computer objects. </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Groupware</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61</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It can be classified in several ways: </a:t>
            </a:r>
          </a:p>
          <a:p>
            <a:pPr lvl="1"/>
            <a:r>
              <a:rPr lang="en-US" dirty="0" smtClean="0"/>
              <a:t>by where and when it happens </a:t>
            </a:r>
          </a:p>
          <a:p>
            <a:pPr lvl="1"/>
            <a:r>
              <a:rPr lang="en-US" dirty="0" smtClean="0"/>
              <a:t>by the sort of information shared </a:t>
            </a:r>
          </a:p>
          <a:p>
            <a:pPr lvl="1"/>
            <a:r>
              <a:rPr lang="en-US" dirty="0" smtClean="0"/>
              <a:t>by the aspects of cooperation's supported. </a:t>
            </a:r>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Groupware</a:t>
            </a:r>
            <a:endParaRPr lang="en-US"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62</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Implementing groupware is more difficult than single-user applications:</a:t>
            </a:r>
          </a:p>
          <a:p>
            <a:pPr lvl="1"/>
            <a:r>
              <a:rPr lang="en-US" dirty="0" smtClean="0"/>
              <a:t>because of network delays </a:t>
            </a:r>
          </a:p>
          <a:p>
            <a:pPr lvl="1"/>
            <a:r>
              <a:rPr lang="en-US" dirty="0" smtClean="0"/>
              <a:t>because there are so many components to go wrong</a:t>
            </a:r>
          </a:p>
          <a:p>
            <a:pPr lvl="1"/>
            <a:r>
              <a:rPr lang="en-US" dirty="0" smtClean="0"/>
              <a:t>because graphical toolkits assume a single user.</a:t>
            </a:r>
          </a:p>
          <a:p>
            <a:pPr lvl="1"/>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Ubiquitous computing and augmented realities</a:t>
            </a:r>
            <a:endParaRPr lang="en-US" sz="3600"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63</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The traditional computer is a glass box - all you can do is press buttons and see the effect. </a:t>
            </a:r>
          </a:p>
          <a:p>
            <a:r>
              <a:rPr lang="en-US" dirty="0" smtClean="0"/>
              <a:t>Ubiquitous computing and augmented reality systems break this glass box by linking the real world with the electronic worlds.</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Ubiquitous computing and augmented realities</a:t>
            </a:r>
            <a:endParaRPr lang="en-US" sz="3600"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64</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Applications include: ubiquitous computing</a:t>
            </a:r>
          </a:p>
          <a:p>
            <a:pPr lvl="1"/>
            <a:r>
              <a:rPr lang="en-US" dirty="0" smtClean="0"/>
              <a:t>virtual reality</a:t>
            </a:r>
          </a:p>
          <a:p>
            <a:pPr lvl="1"/>
            <a:r>
              <a:rPr lang="en-US" dirty="0" smtClean="0"/>
              <a:t>augmented reality</a:t>
            </a:r>
          </a:p>
          <a:p>
            <a:pPr lvl="1"/>
            <a:r>
              <a:rPr lang="en-US" dirty="0" smtClean="0"/>
              <a:t>information visualization.</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hypertext, multimedia and the world-wide web</a:t>
            </a:r>
            <a:endParaRPr lang="en-US" sz="3600" b="1"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65</a:t>
            </a:fld>
            <a:endParaRPr lang="en-US" dirty="0">
              <a:solidFill>
                <a:srgbClr val="FFFFFF"/>
              </a:solidFill>
            </a:endParaRPr>
          </a:p>
        </p:txBody>
      </p:sp>
      <p:sp>
        <p:nvSpPr>
          <p:cNvPr id="4" name="Content Placeholder 3"/>
          <p:cNvSpPr>
            <a:spLocks noGrp="1"/>
          </p:cNvSpPr>
          <p:nvPr>
            <p:ph sz="quarter" idx="13"/>
          </p:nvPr>
        </p:nvSpPr>
        <p:spPr/>
        <p:txBody>
          <a:bodyPr/>
          <a:lstStyle/>
          <a:p>
            <a:r>
              <a:rPr lang="en-US" dirty="0" smtClean="0"/>
              <a:t>Hypertext allows documents to be linked in a non-linear fashion.</a:t>
            </a:r>
          </a:p>
          <a:p>
            <a:r>
              <a:rPr lang="en-US" dirty="0" smtClean="0"/>
              <a:t>Multimedia incorporates different media: sound, images, video.</a:t>
            </a:r>
          </a:p>
          <a:p>
            <a:r>
              <a:rPr lang="en-US" dirty="0" smtClean="0"/>
              <a:t>The world wide web is a global hypermedia system.</a:t>
            </a:r>
          </a:p>
          <a:p>
            <a:r>
              <a:rPr lang="en-US" dirty="0" smtClean="0"/>
              <a:t>Animation and video can show information that is difficult to convey statically.</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hypertext, multimedia and the world-wide web</a:t>
            </a:r>
            <a:endParaRPr lang="en-US" sz="4000" dirty="0"/>
          </a:p>
        </p:txBody>
      </p:sp>
      <p:sp>
        <p:nvSpPr>
          <p:cNvPr id="3" name="Slide Number Placeholder 2"/>
          <p:cNvSpPr>
            <a:spLocks noGrp="1"/>
          </p:cNvSpPr>
          <p:nvPr>
            <p:ph type="sldNum" sz="quarter" idx="11"/>
          </p:nvPr>
        </p:nvSpPr>
        <p:spPr/>
        <p:txBody>
          <a:bodyPr/>
          <a:lstStyle/>
          <a:p>
            <a:fld id="{1AD93096-5B34-4342-9326-69289CEAE4C2}" type="slidenum">
              <a:rPr lang="en-US" smtClean="0"/>
              <a:pPr/>
              <a:t>66</a:t>
            </a:fld>
            <a:endParaRPr lang="en-US" dirty="0">
              <a:solidFill>
                <a:srgbClr val="FFFFFF"/>
              </a:solidFill>
            </a:endParaRPr>
          </a:p>
        </p:txBody>
      </p:sp>
      <p:sp>
        <p:nvSpPr>
          <p:cNvPr id="4" name="Content Placeholder 3"/>
          <p:cNvSpPr>
            <a:spLocks noGrp="1"/>
          </p:cNvSpPr>
          <p:nvPr>
            <p:ph sz="quarter" idx="13"/>
          </p:nvPr>
        </p:nvSpPr>
        <p:spPr/>
        <p:txBody>
          <a:bodyPr/>
          <a:lstStyle/>
          <a:p>
            <a:pPr algn="just"/>
            <a:r>
              <a:rPr lang="en-US" dirty="0" smtClean="0"/>
              <a:t>Applications of hypermedia include online help, education and e-commerce</a:t>
            </a:r>
          </a:p>
          <a:p>
            <a:pPr algn="just"/>
            <a:r>
              <a:rPr lang="en-US" dirty="0" smtClean="0"/>
              <a:t>Design for the world wide web illustrates general hypermedia design, but also has its own special problems.</a:t>
            </a:r>
          </a:p>
          <a:p>
            <a:pPr algn="just"/>
            <a:r>
              <a:rPr lang="en-US" dirty="0" smtClean="0"/>
              <a:t>Dynamic web content can be used for simple online demonstration or for complete web-based business applications.</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The end</a:t>
            </a:r>
            <a:endParaRPr lang="en-US" dirty="0"/>
          </a:p>
        </p:txBody>
      </p:sp>
      <p:sp>
        <p:nvSpPr>
          <p:cNvPr id="6" name="Text Placeholder 5"/>
          <p:cNvSpPr>
            <a:spLocks noGrp="1"/>
          </p:cNvSpPr>
          <p:nvPr>
            <p:ph type="body" idx="1"/>
          </p:nvPr>
        </p:nvSpPr>
        <p:spPr/>
        <p:txBody>
          <a:bodyPr/>
          <a:lstStyle/>
          <a:p>
            <a:endParaRPr lang="en-US"/>
          </a:p>
        </p:txBody>
      </p:sp>
      <p:sp>
        <p:nvSpPr>
          <p:cNvPr id="3" name="Slide Number Placeholder 2"/>
          <p:cNvSpPr>
            <a:spLocks noGrp="1"/>
          </p:cNvSpPr>
          <p:nvPr>
            <p:ph type="sldNum" sz="quarter" idx="11"/>
          </p:nvPr>
        </p:nvSpPr>
        <p:spPr/>
        <p:txBody>
          <a:bodyPr/>
          <a:lstStyle/>
          <a:p>
            <a:fld id="{1AD93096-5B34-4342-9326-69289CEAE4C2}" type="slidenum">
              <a:rPr lang="en-US" smtClean="0"/>
              <a:pPr/>
              <a:t>67</a:t>
            </a:fld>
            <a:endParaRPr lang="en-US" dirty="0">
              <a:solidFill>
                <a:srgbClr val="FFFFFF"/>
              </a:solidFill>
            </a:endParaRPr>
          </a:p>
        </p:txBody>
      </p:sp>
      <p:pic>
        <p:nvPicPr>
          <p:cNvPr id="7" name="Picture 2" descr="http://www.funnyjunksite.com/pictures/funnypics/computer/funny_computer_picture_20.jpg"/>
          <p:cNvPicPr>
            <a:picLocks noChangeAspect="1" noChangeArrowheads="1"/>
          </p:cNvPicPr>
          <p:nvPr/>
        </p:nvPicPr>
        <p:blipFill>
          <a:blip r:embed="rId2" cstate="print"/>
          <a:srcRect/>
          <a:stretch>
            <a:fillRect/>
          </a:stretch>
        </p:blipFill>
        <p:spPr bwMode="auto">
          <a:xfrm>
            <a:off x="2667000" y="990600"/>
            <a:ext cx="3810000" cy="3219451"/>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DDB1280-0676-4822-8A4D-E954834AE2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Lecture 1</Template>
  <TotalTime>0</TotalTime>
  <Words>2581</Words>
  <Application>Microsoft Office PowerPoint</Application>
  <PresentationFormat>On-screen Show (4:3)</PresentationFormat>
  <Paragraphs>408</Paragraphs>
  <Slides>67</Slides>
  <Notes>2</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Pixel</vt:lpstr>
      <vt:lpstr>HUMAN COMPUTER INTERACTION</vt:lpstr>
      <vt:lpstr>We have Covered!</vt:lpstr>
      <vt:lpstr>We have Covered!</vt:lpstr>
      <vt:lpstr>We have Covered!</vt:lpstr>
      <vt:lpstr>We have Covered!</vt:lpstr>
      <vt:lpstr>Overview: Map of Human Computer Interaction</vt:lpstr>
      <vt:lpstr>The Human</vt:lpstr>
      <vt:lpstr>The Human</vt:lpstr>
      <vt:lpstr>The Human</vt:lpstr>
      <vt:lpstr>The Computer</vt:lpstr>
      <vt:lpstr>The Computer</vt:lpstr>
      <vt:lpstr>The Computer</vt:lpstr>
      <vt:lpstr>The Computer</vt:lpstr>
      <vt:lpstr>The Computer</vt:lpstr>
      <vt:lpstr>The Interaction</vt:lpstr>
      <vt:lpstr>The Interaction</vt:lpstr>
      <vt:lpstr>Paradigms</vt:lpstr>
      <vt:lpstr>Paradigms</vt:lpstr>
      <vt:lpstr>Design Process</vt:lpstr>
      <vt:lpstr>Interaction Design Basics</vt:lpstr>
      <vt:lpstr>Interaction Design Basics</vt:lpstr>
      <vt:lpstr>Interaction Design Basics</vt:lpstr>
      <vt:lpstr>Interaction Design Basics</vt:lpstr>
      <vt:lpstr>Interaction Design Basics</vt:lpstr>
      <vt:lpstr>HCI in the software process</vt:lpstr>
      <vt:lpstr>HCI in the Software Process</vt:lpstr>
      <vt:lpstr>Design Rules</vt:lpstr>
      <vt:lpstr>Design Rules</vt:lpstr>
      <vt:lpstr>Implementation Support</vt:lpstr>
      <vt:lpstr>Implementation Support</vt:lpstr>
      <vt:lpstr>Implementation Support</vt:lpstr>
      <vt:lpstr>Evaluation Techniques</vt:lpstr>
      <vt:lpstr>Evaluation Techniques </vt:lpstr>
      <vt:lpstr>Universal Design </vt:lpstr>
      <vt:lpstr>Universal Design </vt:lpstr>
      <vt:lpstr>Universal Design </vt:lpstr>
      <vt:lpstr>User Support</vt:lpstr>
      <vt:lpstr>User Support</vt:lpstr>
      <vt:lpstr>User Support</vt:lpstr>
      <vt:lpstr>Models and Theories</vt:lpstr>
      <vt:lpstr>Cognitive Models</vt:lpstr>
      <vt:lpstr>socio-organizational issues and stakeholder requirements</vt:lpstr>
      <vt:lpstr>socio-organizational issues..</vt:lpstr>
      <vt:lpstr>socio-organizational issues..</vt:lpstr>
      <vt:lpstr>Communication and Collaboration Models</vt:lpstr>
      <vt:lpstr>Communication and Collaboration Models</vt:lpstr>
      <vt:lpstr>Communication and Collaboration Models</vt:lpstr>
      <vt:lpstr>Task Analysis</vt:lpstr>
      <vt:lpstr>Task Analysis</vt:lpstr>
      <vt:lpstr>Dialogue Notations and Design</vt:lpstr>
      <vt:lpstr>Dialogue Notations and Design</vt:lpstr>
      <vt:lpstr>Models of the Systems</vt:lpstr>
      <vt:lpstr>Models of the System</vt:lpstr>
      <vt:lpstr>Models of the System</vt:lpstr>
      <vt:lpstr>Modeling Rich Interaction</vt:lpstr>
      <vt:lpstr>Modeling Rich Interaction</vt:lpstr>
      <vt:lpstr>Modeling Rich Interaction</vt:lpstr>
      <vt:lpstr>Modeling Rich Interaction</vt:lpstr>
      <vt:lpstr>Looking Outside Box</vt:lpstr>
      <vt:lpstr>Groupware</vt:lpstr>
      <vt:lpstr>Groupware</vt:lpstr>
      <vt:lpstr>Groupware</vt:lpstr>
      <vt:lpstr>Ubiquitous computing and augmented realities</vt:lpstr>
      <vt:lpstr>Ubiquitous computing and augmented realities</vt:lpstr>
      <vt:lpstr>hypertext, multimedia and the world-wide web</vt:lpstr>
      <vt:lpstr>hypertext, multimedia and the world-wide web</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2013-02-03T16:38:09Z</dcterms:created>
  <dcterms:modified xsi:type="dcterms:W3CDTF">2015-01-09T06:50:14Z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TC101671251033</vt:lpwstr>
  </property>
</Properties>
</file>