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Default Extension="wmv" ContentType="video/x-ms-wmv"/>
  <Override PartName="/ppt/diagrams/drawing5.xml" ContentType="application/vnd.ms-office.drawingml.diagramDrawing+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Default Extension="mp4" ContentType="video/unknown"/>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289" r:id="rId4"/>
    <p:sldId id="287" r:id="rId5"/>
    <p:sldId id="290" r:id="rId6"/>
    <p:sldId id="291" r:id="rId7"/>
    <p:sldId id="292" r:id="rId8"/>
    <p:sldId id="293"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306" r:id="rId22"/>
    <p:sldId id="307" r:id="rId23"/>
    <p:sldId id="308" r:id="rId24"/>
    <p:sldId id="309" r:id="rId25"/>
    <p:sldId id="310" r:id="rId26"/>
    <p:sldId id="311" r:id="rId27"/>
    <p:sldId id="312" r:id="rId28"/>
    <p:sldId id="313" r:id="rId29"/>
    <p:sldId id="314" r:id="rId30"/>
    <p:sldId id="315" r:id="rId31"/>
    <p:sldId id="316" r:id="rId32"/>
    <p:sldId id="317" r:id="rId33"/>
    <p:sldId id="318" r:id="rId34"/>
    <p:sldId id="319" r:id="rId35"/>
    <p:sldId id="320" r:id="rId36"/>
    <p:sldId id="321" r:id="rId37"/>
    <p:sldId id="322" r:id="rId38"/>
    <p:sldId id="323" r:id="rId39"/>
    <p:sldId id="324"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6" d="100"/>
          <a:sy n="76" d="100"/>
        </p:scale>
        <p:origin x="-523" y="4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image" Target="../media/image35.jpeg"/></Relationships>
</file>

<file path=ppt/diagrams/_rels/data2.xml.rels><?xml version="1.0" encoding="UTF-8" standalone="yes"?>
<Relationships xmlns="http://schemas.openxmlformats.org/package/2006/relationships"><Relationship Id="rId1" Type="http://schemas.openxmlformats.org/officeDocument/2006/relationships/image" Target="../media/image36.jpeg"/></Relationships>
</file>

<file path=ppt/diagrams/_rels/data3.xml.rels><?xml version="1.0" encoding="UTF-8" standalone="yes"?>
<Relationships xmlns="http://schemas.openxmlformats.org/package/2006/relationships"><Relationship Id="rId1" Type="http://schemas.openxmlformats.org/officeDocument/2006/relationships/image" Target="../media/image37.jpeg"/></Relationships>
</file>

<file path=ppt/diagrams/_rels/data4.xml.rels><?xml version="1.0" encoding="UTF-8" standalone="yes"?>
<Relationships xmlns="http://schemas.openxmlformats.org/package/2006/relationships"><Relationship Id="rId1" Type="http://schemas.openxmlformats.org/officeDocument/2006/relationships/image" Target="../media/image39.png"/></Relationships>
</file>

<file path=ppt/diagrams/_rels/data5.xml.rels><?xml version="1.0" encoding="UTF-8" standalone="yes"?>
<Relationships xmlns="http://schemas.openxmlformats.org/package/2006/relationships"><Relationship Id="rId1" Type="http://schemas.openxmlformats.org/officeDocument/2006/relationships/image" Target="../media/image40.jpeg"/></Relationships>
</file>

<file path=ppt/diagrams/_rels/data6.xml.rels><?xml version="1.0" encoding="UTF-8" standalone="yes"?>
<Relationships xmlns="http://schemas.openxmlformats.org/package/2006/relationships"><Relationship Id="rId1" Type="http://schemas.openxmlformats.org/officeDocument/2006/relationships/image" Target="../media/image47.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351.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361.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371.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391.png"/></Relationships>
</file>

<file path=ppt/diagrams/_rels/drawing5.xml.rels><?xml version="1.0" encoding="UTF-8" standalone="yes"?>
<Relationships xmlns="http://schemas.openxmlformats.org/package/2006/relationships"><Relationship Id="rId1" Type="http://schemas.openxmlformats.org/officeDocument/2006/relationships/image" Target="../media/image401.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47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EF8F0B-23B9-48FB-A5E0-A4C0206CE499}" type="doc">
      <dgm:prSet loTypeId="urn:microsoft.com/office/officeart/2008/layout/BendingPictureCaptionList" loCatId="picture" qsTypeId="urn:microsoft.com/office/officeart/2005/8/quickstyle/simple1" qsCatId="simple" csTypeId="urn:microsoft.com/office/officeart/2005/8/colors/accent1_2" csCatId="accent1" phldr="1"/>
      <dgm:spPr/>
    </dgm:pt>
    <dgm:pt modelId="{3C635405-2A06-4929-B8F5-C1C12E317DC6}">
      <dgm:prSet phldrT="[Text]"/>
      <dgm:spPr/>
      <dgm:t>
        <a:bodyPr/>
        <a:lstStyle/>
        <a:p>
          <a:r>
            <a:rPr lang="en-US" b="1" dirty="0" smtClean="0">
              <a:effectLst>
                <a:outerShdw blurRad="38100" dist="38100" dir="2700000" algn="tl">
                  <a:srgbClr val="000000">
                    <a:alpha val="43137"/>
                  </a:srgbClr>
                </a:outerShdw>
              </a:effectLst>
            </a:rPr>
            <a:t>Depth through perspective</a:t>
          </a:r>
          <a:endParaRPr lang="en-US" b="1" dirty="0">
            <a:effectLst>
              <a:outerShdw blurRad="38100" dist="38100" dir="2700000" algn="tl">
                <a:srgbClr val="000000">
                  <a:alpha val="43137"/>
                </a:srgbClr>
              </a:outerShdw>
            </a:effectLst>
          </a:endParaRPr>
        </a:p>
      </dgm:t>
    </dgm:pt>
    <dgm:pt modelId="{62772827-88F0-4067-A8D4-3A8ED16554F4}" type="parTrans" cxnId="{6C46D23C-2E75-4EC3-9E88-28F0610CD2CE}">
      <dgm:prSet/>
      <dgm:spPr/>
      <dgm:t>
        <a:bodyPr/>
        <a:lstStyle/>
        <a:p>
          <a:endParaRPr lang="en-US"/>
        </a:p>
      </dgm:t>
    </dgm:pt>
    <dgm:pt modelId="{66A416B8-6F29-441A-9096-CD0745B06CFE}" type="sibTrans" cxnId="{6C46D23C-2E75-4EC3-9E88-28F0610CD2CE}">
      <dgm:prSet/>
      <dgm:spPr/>
      <dgm:t>
        <a:bodyPr/>
        <a:lstStyle/>
        <a:p>
          <a:endParaRPr lang="en-US"/>
        </a:p>
      </dgm:t>
    </dgm:pt>
    <dgm:pt modelId="{4E873758-CD45-45FE-A0E9-A73A6B48386F}" type="pres">
      <dgm:prSet presAssocID="{01EF8F0B-23B9-48FB-A5E0-A4C0206CE499}" presName="Name0" presStyleCnt="0">
        <dgm:presLayoutVars>
          <dgm:dir/>
          <dgm:resizeHandles val="exact"/>
        </dgm:presLayoutVars>
      </dgm:prSet>
      <dgm:spPr/>
    </dgm:pt>
    <dgm:pt modelId="{E1B3F28A-45A4-48C5-8874-37FA9ADD84AD}" type="pres">
      <dgm:prSet presAssocID="{3C635405-2A06-4929-B8F5-C1C12E317DC6}" presName="composite" presStyleCnt="0"/>
      <dgm:spPr/>
    </dgm:pt>
    <dgm:pt modelId="{7CC37D48-4D85-4DE9-B7C6-0C4823B2D1B5}" type="pres">
      <dgm:prSet presAssocID="{3C635405-2A06-4929-B8F5-C1C12E317DC6}" presName="rect1" presStyleLbl="bgImgPlace1" presStyleIdx="0" presStyleCnt="1" custLinFactNeighborX="1351" custLinFactNeighborY="82"/>
      <dgm:spPr>
        <a:blipFill>
          <a:blip xmlns:r="http://schemas.openxmlformats.org/officeDocument/2006/relationships" r:embed="rId1">
            <a:extLst>
              <a:ext uri="{28A0092B-C50C-407E-A947-70E740481C1C}">
                <a14:useLocalDpi xmlns:a14="http://schemas.microsoft.com/office/drawing/2010/main" xmlns="" val="0"/>
              </a:ext>
            </a:extLst>
          </a:blip>
          <a:srcRect/>
          <a:stretch>
            <a:fillRect t="-11000" b="-11000"/>
          </a:stretch>
        </a:blipFill>
      </dgm:spPr>
      <dgm:extLst>
        <a:ext uri="{E40237B7-FDA0-4F09-8148-C483321AD2D9}">
          <dgm14:cNvPr xmlns:dgm14="http://schemas.microsoft.com/office/drawing/2010/diagram" xmlns="" id="0" name="" descr="http://t0.gstatic.com/images?q=tbn:ANd9GcQ2ZWNXYvGtv5YuP7-rT82NiB8J171qlPczc7oCXMhBhA2cLYGYvg"/>
        </a:ext>
      </dgm:extLst>
    </dgm:pt>
    <dgm:pt modelId="{C7703299-8AAF-44EF-A773-F5A194B9E8E0}" type="pres">
      <dgm:prSet presAssocID="{3C635405-2A06-4929-B8F5-C1C12E317DC6}" presName="wedgeRectCallout1" presStyleLbl="node1" presStyleIdx="0" presStyleCnt="1">
        <dgm:presLayoutVars>
          <dgm:bulletEnabled val="1"/>
        </dgm:presLayoutVars>
      </dgm:prSet>
      <dgm:spPr/>
      <dgm:t>
        <a:bodyPr/>
        <a:lstStyle/>
        <a:p>
          <a:endParaRPr lang="en-US"/>
        </a:p>
      </dgm:t>
    </dgm:pt>
  </dgm:ptLst>
  <dgm:cxnLst>
    <dgm:cxn modelId="{6C46D23C-2E75-4EC3-9E88-28F0610CD2CE}" srcId="{01EF8F0B-23B9-48FB-A5E0-A4C0206CE499}" destId="{3C635405-2A06-4929-B8F5-C1C12E317DC6}" srcOrd="0" destOrd="0" parTransId="{62772827-88F0-4067-A8D4-3A8ED16554F4}" sibTransId="{66A416B8-6F29-441A-9096-CD0745B06CFE}"/>
    <dgm:cxn modelId="{E477799F-A8A0-4F9D-8C60-B66CFA16C1DE}" type="presOf" srcId="{01EF8F0B-23B9-48FB-A5E0-A4C0206CE499}" destId="{4E873758-CD45-45FE-A0E9-A73A6B48386F}" srcOrd="0" destOrd="0" presId="urn:microsoft.com/office/officeart/2008/layout/BendingPictureCaptionList"/>
    <dgm:cxn modelId="{9CD1BAE3-E941-4364-B989-EF31684216E3}" type="presOf" srcId="{3C635405-2A06-4929-B8F5-C1C12E317DC6}" destId="{C7703299-8AAF-44EF-A773-F5A194B9E8E0}" srcOrd="0" destOrd="0" presId="urn:microsoft.com/office/officeart/2008/layout/BendingPictureCaptionList"/>
    <dgm:cxn modelId="{EFFA7395-1331-4296-A72C-F7A4A64AF131}" type="presParOf" srcId="{4E873758-CD45-45FE-A0E9-A73A6B48386F}" destId="{E1B3F28A-45A4-48C5-8874-37FA9ADD84AD}" srcOrd="0" destOrd="0" presId="urn:microsoft.com/office/officeart/2008/layout/BendingPictureCaptionList"/>
    <dgm:cxn modelId="{48442F8F-8788-42F9-A953-C95B9FFE2603}" type="presParOf" srcId="{E1B3F28A-45A4-48C5-8874-37FA9ADD84AD}" destId="{7CC37D48-4D85-4DE9-B7C6-0C4823B2D1B5}" srcOrd="0" destOrd="0" presId="urn:microsoft.com/office/officeart/2008/layout/BendingPictureCaptionList"/>
    <dgm:cxn modelId="{D5C5E635-D3D7-4634-A5D9-5912FDF0964C}" type="presParOf" srcId="{E1B3F28A-45A4-48C5-8874-37FA9ADD84AD}" destId="{C7703299-8AAF-44EF-A773-F5A194B9E8E0}" srcOrd="1" destOrd="0" presId="urn:microsoft.com/office/officeart/2008/layout/BendingPictureCaption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AFD184-F9BD-4C7F-8F7D-2BBE59CFCF8C}" type="doc">
      <dgm:prSet loTypeId="urn:microsoft.com/office/officeart/2008/layout/PictureGrid" loCatId="picture" qsTypeId="urn:microsoft.com/office/officeart/2005/8/quickstyle/simple1" qsCatId="simple" csTypeId="urn:microsoft.com/office/officeart/2005/8/colors/accent1_2" csCatId="accent1" phldr="1"/>
      <dgm:spPr/>
    </dgm:pt>
    <dgm:pt modelId="{AD8ED693-A5AE-493C-BAF3-E1C62498E3C9}">
      <dgm:prSet phldrT="[Text]"/>
      <dgm:spPr>
        <a:solidFill>
          <a:schemeClr val="accent1"/>
        </a:solidFill>
      </dgm:spPr>
      <dgm:t>
        <a:bodyPr/>
        <a:lstStyle/>
        <a:p>
          <a:r>
            <a:rPr lang="en-US" b="1" dirty="0" smtClean="0">
              <a:effectLst>
                <a:outerShdw blurRad="38100" dist="38100" dir="2700000" algn="tl">
                  <a:srgbClr val="000000">
                    <a:alpha val="43137"/>
                  </a:srgbClr>
                </a:outerShdw>
              </a:effectLst>
            </a:rPr>
            <a:t>Focusing foreground</a:t>
          </a:r>
          <a:endParaRPr lang="en-US" b="1" dirty="0">
            <a:effectLst>
              <a:outerShdw blurRad="38100" dist="38100" dir="2700000" algn="tl">
                <a:srgbClr val="000000">
                  <a:alpha val="43137"/>
                </a:srgbClr>
              </a:outerShdw>
            </a:effectLst>
          </a:endParaRPr>
        </a:p>
      </dgm:t>
    </dgm:pt>
    <dgm:pt modelId="{C84F4F74-7B0A-4060-AF89-851A8AC89D6C}" type="parTrans" cxnId="{CA83E264-B93C-4073-B2D3-CB0795411CA6}">
      <dgm:prSet/>
      <dgm:spPr/>
      <dgm:t>
        <a:bodyPr/>
        <a:lstStyle/>
        <a:p>
          <a:endParaRPr lang="en-US"/>
        </a:p>
      </dgm:t>
    </dgm:pt>
    <dgm:pt modelId="{5A7E256F-C760-4F97-B628-796DF12C6E74}" type="sibTrans" cxnId="{CA83E264-B93C-4073-B2D3-CB0795411CA6}">
      <dgm:prSet/>
      <dgm:spPr/>
      <dgm:t>
        <a:bodyPr/>
        <a:lstStyle/>
        <a:p>
          <a:endParaRPr lang="en-US"/>
        </a:p>
      </dgm:t>
    </dgm:pt>
    <dgm:pt modelId="{11239A9B-E4A1-464C-B74F-5B66C19A237F}" type="pres">
      <dgm:prSet presAssocID="{E3AFD184-F9BD-4C7F-8F7D-2BBE59CFCF8C}" presName="Name0" presStyleCnt="0">
        <dgm:presLayoutVars>
          <dgm:dir/>
        </dgm:presLayoutVars>
      </dgm:prSet>
      <dgm:spPr/>
    </dgm:pt>
    <dgm:pt modelId="{1BE2AD96-84AF-4DA8-BB50-62EF4EA6B63B}" type="pres">
      <dgm:prSet presAssocID="{AD8ED693-A5AE-493C-BAF3-E1C62498E3C9}" presName="composite" presStyleCnt="0"/>
      <dgm:spPr/>
    </dgm:pt>
    <dgm:pt modelId="{82345AD3-DF3A-4B39-9DAD-39D44AD1F32C}" type="pres">
      <dgm:prSet presAssocID="{AD8ED693-A5AE-493C-BAF3-E1C62498E3C9}" presName="rect2" presStyleLbl="revTx" presStyleIdx="0" presStyleCnt="1">
        <dgm:presLayoutVars>
          <dgm:bulletEnabled val="1"/>
        </dgm:presLayoutVars>
      </dgm:prSet>
      <dgm:spPr/>
      <dgm:t>
        <a:bodyPr/>
        <a:lstStyle/>
        <a:p>
          <a:endParaRPr lang="en-US"/>
        </a:p>
      </dgm:t>
    </dgm:pt>
    <dgm:pt modelId="{FF0013B2-3A0E-4F73-9957-CC14AABBED21}" type="pres">
      <dgm:prSet presAssocID="{AD8ED693-A5AE-493C-BAF3-E1C62498E3C9}" presName="rect1" presStyleLbl="alignImgPlace1" presStyleIdx="0" presStyleCnt="1"/>
      <dgm:spPr>
        <a:blipFill>
          <a:blip xmlns:r="http://schemas.openxmlformats.org/officeDocument/2006/relationships" r:embed="rId1">
            <a:extLst>
              <a:ext uri="{28A0092B-C50C-407E-A947-70E740481C1C}">
                <a14:useLocalDpi xmlns:a14="http://schemas.microsoft.com/office/drawing/2010/main" xmlns="" val="0"/>
              </a:ext>
            </a:extLst>
          </a:blip>
          <a:srcRect/>
          <a:stretch>
            <a:fillRect t="-24000" b="-24000"/>
          </a:stretch>
        </a:blipFill>
      </dgm:spPr>
      <dgm:extLst>
        <a:ext uri="{E40237B7-FDA0-4F09-8148-C483321AD2D9}">
          <dgm14:cNvPr xmlns:dgm14="http://schemas.microsoft.com/office/drawing/2010/diagram" xmlns="" id="0" name="" descr="http://t3.gstatic.com/images?q=tbn:ANd9GcTy8reYKbfrZFN4L_chcF8MV_YUEDBk2N2gw8B42vyWoy-VynmB"/>
        </a:ext>
      </dgm:extLst>
    </dgm:pt>
  </dgm:ptLst>
  <dgm:cxnLst>
    <dgm:cxn modelId="{4FCD2DD9-97F5-4342-9905-9AA218B689D3}" type="presOf" srcId="{AD8ED693-A5AE-493C-BAF3-E1C62498E3C9}" destId="{82345AD3-DF3A-4B39-9DAD-39D44AD1F32C}" srcOrd="0" destOrd="0" presId="urn:microsoft.com/office/officeart/2008/layout/PictureGrid"/>
    <dgm:cxn modelId="{CA83E264-B93C-4073-B2D3-CB0795411CA6}" srcId="{E3AFD184-F9BD-4C7F-8F7D-2BBE59CFCF8C}" destId="{AD8ED693-A5AE-493C-BAF3-E1C62498E3C9}" srcOrd="0" destOrd="0" parTransId="{C84F4F74-7B0A-4060-AF89-851A8AC89D6C}" sibTransId="{5A7E256F-C760-4F97-B628-796DF12C6E74}"/>
    <dgm:cxn modelId="{5FE43AF5-42A5-4A5C-B80E-40358CD5A6F9}" type="presOf" srcId="{E3AFD184-F9BD-4C7F-8F7D-2BBE59CFCF8C}" destId="{11239A9B-E4A1-464C-B74F-5B66C19A237F}" srcOrd="0" destOrd="0" presId="urn:microsoft.com/office/officeart/2008/layout/PictureGrid"/>
    <dgm:cxn modelId="{3A0B25A0-14A3-4DF1-87F1-673F8562CA68}" type="presParOf" srcId="{11239A9B-E4A1-464C-B74F-5B66C19A237F}" destId="{1BE2AD96-84AF-4DA8-BB50-62EF4EA6B63B}" srcOrd="0" destOrd="0" presId="urn:microsoft.com/office/officeart/2008/layout/PictureGrid"/>
    <dgm:cxn modelId="{FE9A23A9-9997-4A62-BF7B-79A4EBD8CB5D}" type="presParOf" srcId="{1BE2AD96-84AF-4DA8-BB50-62EF4EA6B63B}" destId="{82345AD3-DF3A-4B39-9DAD-39D44AD1F32C}" srcOrd="0" destOrd="0" presId="urn:microsoft.com/office/officeart/2008/layout/PictureGrid"/>
    <dgm:cxn modelId="{661A8B1E-C705-4032-BEAC-2F85BC0E0E52}" type="presParOf" srcId="{1BE2AD96-84AF-4DA8-BB50-62EF4EA6B63B}" destId="{FF0013B2-3A0E-4F73-9957-CC14AABBED21}" srcOrd="1" destOrd="0" presId="urn:microsoft.com/office/officeart/2008/layout/PictureGrid"/>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8F1060B-326C-4F71-9E0F-9B0D75790F25}" type="doc">
      <dgm:prSet loTypeId="urn:microsoft.com/office/officeart/2009/3/layout/SnapshotPictureList" loCatId="picture" qsTypeId="urn:microsoft.com/office/officeart/2005/8/quickstyle/simple1" qsCatId="simple" csTypeId="urn:microsoft.com/office/officeart/2005/8/colors/accent1_2" csCatId="accent1" phldr="1"/>
      <dgm:spPr/>
    </dgm:pt>
    <dgm:pt modelId="{5EAC6C18-A308-44B2-9805-F375D44D23D4}">
      <dgm:prSet phldrT="[Text]" custT="1"/>
      <dgm:spPr>
        <a:solidFill>
          <a:schemeClr val="accent1"/>
        </a:solidFill>
      </dgm:spPr>
      <dgm:t>
        <a:bodyPr/>
        <a:lstStyle/>
        <a:p>
          <a:r>
            <a:rPr lang="en-US" sz="2000" b="1" dirty="0" smtClean="0">
              <a:effectLst>
                <a:outerShdw blurRad="38100" dist="38100" dir="2700000" algn="tl">
                  <a:srgbClr val="000000">
                    <a:alpha val="43137"/>
                  </a:srgbClr>
                </a:outerShdw>
              </a:effectLst>
            </a:rPr>
            <a:t>Focusing background</a:t>
          </a:r>
          <a:endParaRPr lang="en-US" sz="2000" b="1" dirty="0">
            <a:effectLst>
              <a:outerShdw blurRad="38100" dist="38100" dir="2700000" algn="tl">
                <a:srgbClr val="000000">
                  <a:alpha val="43137"/>
                </a:srgbClr>
              </a:outerShdw>
            </a:effectLst>
          </a:endParaRPr>
        </a:p>
      </dgm:t>
    </dgm:pt>
    <dgm:pt modelId="{967DE3D3-31A1-49E9-88BE-17CB4853BC44}" type="parTrans" cxnId="{5FEEC642-24DD-42D7-B6AF-5A96D1342CB4}">
      <dgm:prSet/>
      <dgm:spPr/>
      <dgm:t>
        <a:bodyPr/>
        <a:lstStyle/>
        <a:p>
          <a:endParaRPr lang="en-US"/>
        </a:p>
      </dgm:t>
    </dgm:pt>
    <dgm:pt modelId="{9F08A536-7987-4C53-83DC-D7B7E61926E6}" type="sibTrans" cxnId="{5FEEC642-24DD-42D7-B6AF-5A96D1342CB4}">
      <dgm:prSet/>
      <dgm:spPr/>
      <dgm:t>
        <a:bodyPr/>
        <a:lstStyle/>
        <a:p>
          <a:endParaRPr lang="en-US"/>
        </a:p>
      </dgm:t>
    </dgm:pt>
    <dgm:pt modelId="{C3C26FDA-9278-4505-919B-F2B16EBF5C87}" type="pres">
      <dgm:prSet presAssocID="{98F1060B-326C-4F71-9E0F-9B0D75790F25}" presName="Name0" presStyleCnt="0">
        <dgm:presLayoutVars>
          <dgm:chMax/>
          <dgm:chPref/>
          <dgm:dir/>
          <dgm:animLvl val="lvl"/>
        </dgm:presLayoutVars>
      </dgm:prSet>
      <dgm:spPr/>
    </dgm:pt>
    <dgm:pt modelId="{60E08BA8-22D0-407C-9F8B-544E7575A6E8}" type="pres">
      <dgm:prSet presAssocID="{5EAC6C18-A308-44B2-9805-F375D44D23D4}" presName="composite" presStyleCnt="0"/>
      <dgm:spPr/>
    </dgm:pt>
    <dgm:pt modelId="{80D29342-660F-4E3E-A4BD-30F0A9ABF8D0}" type="pres">
      <dgm:prSet presAssocID="{5EAC6C18-A308-44B2-9805-F375D44D23D4}" presName="ParentAccentShape" presStyleLbl="trBgShp" presStyleIdx="0" presStyleCnt="1"/>
      <dgm:spPr/>
    </dgm:pt>
    <dgm:pt modelId="{1B6F3F19-7122-4B4F-BA68-66D662A963DF}" type="pres">
      <dgm:prSet presAssocID="{5EAC6C18-A308-44B2-9805-F375D44D23D4}" presName="ParentText" presStyleLbl="revTx" presStyleIdx="0" presStyleCnt="2" custLinFactNeighborX="-368" custLinFactNeighborY="9315">
        <dgm:presLayoutVars>
          <dgm:chMax val="1"/>
          <dgm:chPref val="1"/>
          <dgm:bulletEnabled val="1"/>
        </dgm:presLayoutVars>
      </dgm:prSet>
      <dgm:spPr/>
      <dgm:t>
        <a:bodyPr/>
        <a:lstStyle/>
        <a:p>
          <a:endParaRPr lang="en-US"/>
        </a:p>
      </dgm:t>
    </dgm:pt>
    <dgm:pt modelId="{B727B5FE-4107-4313-A1A2-36587D1FCD73}" type="pres">
      <dgm:prSet presAssocID="{5EAC6C18-A308-44B2-9805-F375D44D23D4}" presName="ChildText" presStyleLbl="revTx" presStyleIdx="1" presStyleCnt="2">
        <dgm:presLayoutVars>
          <dgm:chMax val="0"/>
          <dgm:chPref val="0"/>
        </dgm:presLayoutVars>
      </dgm:prSet>
      <dgm:spPr/>
    </dgm:pt>
    <dgm:pt modelId="{667CA4C8-79B2-47FD-BA84-77E402CC9E25}" type="pres">
      <dgm:prSet presAssocID="{5EAC6C18-A308-44B2-9805-F375D44D23D4}" presName="ChildAccentShape" presStyleLbl="trBgShp" presStyleIdx="0" presStyleCnt="1"/>
      <dgm:spPr/>
    </dgm:pt>
    <dgm:pt modelId="{E3A1C0CB-18BE-4044-A35C-A8011A2B9664}" type="pres">
      <dgm:prSet presAssocID="{5EAC6C18-A308-44B2-9805-F375D44D23D4}" presName="Image" presStyleLbl="alignImgPlace1" presStyleIdx="0" presStyleCnt="1" custScaleX="109902"/>
      <dgm:spPr>
        <a:blipFill>
          <a:blip xmlns:r="http://schemas.openxmlformats.org/officeDocument/2006/relationships" r:embed="rId1">
            <a:extLst>
              <a:ext uri="{28A0092B-C50C-407E-A947-70E740481C1C}">
                <a14:useLocalDpi xmlns:a14="http://schemas.microsoft.com/office/drawing/2010/main" xmlns="" val="0"/>
              </a:ext>
            </a:extLst>
          </a:blip>
          <a:srcRect/>
          <a:stretch>
            <a:fillRect l="-12000" r="-12000"/>
          </a:stretch>
        </a:blipFill>
      </dgm:spPr>
      <dgm:extLst>
        <a:ext uri="{E40237B7-FDA0-4F09-8148-C483321AD2D9}">
          <dgm14:cNvPr xmlns:dgm14="http://schemas.microsoft.com/office/drawing/2010/diagram" xmlns="" id="0" name="" descr="http://library.creativecow.net/articles/terry_todd/depth_of_field_converters/gnome-dof.JPG"/>
        </a:ext>
      </dgm:extLst>
    </dgm:pt>
  </dgm:ptLst>
  <dgm:cxnLst>
    <dgm:cxn modelId="{7CD59BE8-6AC1-435A-8750-BA9F108D563B}" type="presOf" srcId="{5EAC6C18-A308-44B2-9805-F375D44D23D4}" destId="{1B6F3F19-7122-4B4F-BA68-66D662A963DF}" srcOrd="0" destOrd="0" presId="urn:microsoft.com/office/officeart/2009/3/layout/SnapshotPictureList"/>
    <dgm:cxn modelId="{5FEEC642-24DD-42D7-B6AF-5A96D1342CB4}" srcId="{98F1060B-326C-4F71-9E0F-9B0D75790F25}" destId="{5EAC6C18-A308-44B2-9805-F375D44D23D4}" srcOrd="0" destOrd="0" parTransId="{967DE3D3-31A1-49E9-88BE-17CB4853BC44}" sibTransId="{9F08A536-7987-4C53-83DC-D7B7E61926E6}"/>
    <dgm:cxn modelId="{23425662-90D0-40FC-AD50-91D685FDCA9D}" type="presOf" srcId="{98F1060B-326C-4F71-9E0F-9B0D75790F25}" destId="{C3C26FDA-9278-4505-919B-F2B16EBF5C87}" srcOrd="0" destOrd="0" presId="urn:microsoft.com/office/officeart/2009/3/layout/SnapshotPictureList"/>
    <dgm:cxn modelId="{583BBB75-BAF0-4082-B122-66BB85477D42}" type="presParOf" srcId="{C3C26FDA-9278-4505-919B-F2B16EBF5C87}" destId="{60E08BA8-22D0-407C-9F8B-544E7575A6E8}" srcOrd="0" destOrd="0" presId="urn:microsoft.com/office/officeart/2009/3/layout/SnapshotPictureList"/>
    <dgm:cxn modelId="{F9244161-9074-40FB-8159-5771CC5BAAD5}" type="presParOf" srcId="{60E08BA8-22D0-407C-9F8B-544E7575A6E8}" destId="{80D29342-660F-4E3E-A4BD-30F0A9ABF8D0}" srcOrd="0" destOrd="0" presId="urn:microsoft.com/office/officeart/2009/3/layout/SnapshotPictureList"/>
    <dgm:cxn modelId="{3E5DEDE9-00AD-4CEB-8F3D-4F1400A6E56E}" type="presParOf" srcId="{60E08BA8-22D0-407C-9F8B-544E7575A6E8}" destId="{1B6F3F19-7122-4B4F-BA68-66D662A963DF}" srcOrd="1" destOrd="0" presId="urn:microsoft.com/office/officeart/2009/3/layout/SnapshotPictureList"/>
    <dgm:cxn modelId="{277BE8AB-79F4-49AB-9A40-DA92373DD563}" type="presParOf" srcId="{60E08BA8-22D0-407C-9F8B-544E7575A6E8}" destId="{B727B5FE-4107-4313-A1A2-36587D1FCD73}" srcOrd="2" destOrd="0" presId="urn:microsoft.com/office/officeart/2009/3/layout/SnapshotPictureList"/>
    <dgm:cxn modelId="{395B2022-50DB-42D6-B043-D1B40F2C521F}" type="presParOf" srcId="{60E08BA8-22D0-407C-9F8B-544E7575A6E8}" destId="{667CA4C8-79B2-47FD-BA84-77E402CC9E25}" srcOrd="3" destOrd="0" presId="urn:microsoft.com/office/officeart/2009/3/layout/SnapshotPictureList"/>
    <dgm:cxn modelId="{06F22FCF-7D32-4AD7-B4CE-B493FE0A4A92}" type="presParOf" srcId="{60E08BA8-22D0-407C-9F8B-544E7575A6E8}" destId="{E3A1C0CB-18BE-4044-A35C-A8011A2B9664}" srcOrd="4" destOrd="0" presId="urn:microsoft.com/office/officeart/2009/3/layout/SnapshotPictureList"/>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907C38-6B85-4939-ACE9-3C0B975E8DC6}" type="doc">
      <dgm:prSet loTypeId="urn:microsoft.com/office/officeart/2008/layout/TitledPictureBlocks" loCatId="picture" qsTypeId="urn:microsoft.com/office/officeart/2005/8/quickstyle/simple1" qsCatId="simple" csTypeId="urn:microsoft.com/office/officeart/2005/8/colors/accent1_2" csCatId="accent1" phldr="1"/>
      <dgm:spPr/>
    </dgm:pt>
    <dgm:pt modelId="{83BFF3F8-712C-4C21-950A-55D4B19DDD42}">
      <dgm:prSet phldrT="[Text]" custT="1"/>
      <dgm:spPr/>
      <dgm:t>
        <a:bodyPr/>
        <a:lstStyle/>
        <a:p>
          <a:r>
            <a:rPr lang="en-US" sz="2000" b="1" dirty="0" smtClean="0">
              <a:effectLst>
                <a:outerShdw blurRad="38100" dist="38100" dir="2700000" algn="tl">
                  <a:srgbClr val="000000">
                    <a:alpha val="43137"/>
                  </a:srgbClr>
                </a:outerShdw>
              </a:effectLst>
            </a:rPr>
            <a:t>Depth through size</a:t>
          </a:r>
          <a:endParaRPr lang="en-US" sz="2000" b="1" dirty="0">
            <a:effectLst>
              <a:outerShdw blurRad="38100" dist="38100" dir="2700000" algn="tl">
                <a:srgbClr val="000000">
                  <a:alpha val="43137"/>
                </a:srgbClr>
              </a:outerShdw>
            </a:effectLst>
          </a:endParaRPr>
        </a:p>
      </dgm:t>
    </dgm:pt>
    <dgm:pt modelId="{2F022B67-D830-4B45-9A63-9EE149E5B7F3}" type="parTrans" cxnId="{B87FF41D-62E8-4AAA-9A56-7D33180059E0}">
      <dgm:prSet/>
      <dgm:spPr/>
      <dgm:t>
        <a:bodyPr/>
        <a:lstStyle/>
        <a:p>
          <a:endParaRPr lang="en-US"/>
        </a:p>
      </dgm:t>
    </dgm:pt>
    <dgm:pt modelId="{16999761-1199-402C-B01E-724638E06F83}" type="sibTrans" cxnId="{B87FF41D-62E8-4AAA-9A56-7D33180059E0}">
      <dgm:prSet/>
      <dgm:spPr/>
      <dgm:t>
        <a:bodyPr/>
        <a:lstStyle/>
        <a:p>
          <a:endParaRPr lang="en-US"/>
        </a:p>
      </dgm:t>
    </dgm:pt>
    <dgm:pt modelId="{6BF45E7A-99A9-4D01-B646-F4734166BABA}" type="pres">
      <dgm:prSet presAssocID="{D0907C38-6B85-4939-ACE9-3C0B975E8DC6}" presName="rootNode" presStyleCnt="0">
        <dgm:presLayoutVars>
          <dgm:chMax/>
          <dgm:chPref/>
          <dgm:dir/>
          <dgm:animLvl val="lvl"/>
        </dgm:presLayoutVars>
      </dgm:prSet>
      <dgm:spPr/>
    </dgm:pt>
    <dgm:pt modelId="{365AAA48-E30B-4AB4-AD54-2FC8BBB6335A}" type="pres">
      <dgm:prSet presAssocID="{83BFF3F8-712C-4C21-950A-55D4B19DDD42}" presName="composite" presStyleCnt="0"/>
      <dgm:spPr/>
    </dgm:pt>
    <dgm:pt modelId="{728A8C84-E00A-42AE-A44F-2CDB071D5124}" type="pres">
      <dgm:prSet presAssocID="{83BFF3F8-712C-4C21-950A-55D4B19DDD42}" presName="ParentText" presStyleLbl="node1" presStyleIdx="0" presStyleCnt="1">
        <dgm:presLayoutVars>
          <dgm:chMax val="1"/>
          <dgm:chPref val="1"/>
          <dgm:bulletEnabled val="1"/>
        </dgm:presLayoutVars>
      </dgm:prSet>
      <dgm:spPr/>
      <dgm:t>
        <a:bodyPr/>
        <a:lstStyle/>
        <a:p>
          <a:endParaRPr lang="en-US"/>
        </a:p>
      </dgm:t>
    </dgm:pt>
    <dgm:pt modelId="{05C6A5FC-A7A9-443D-9899-5AF28C8D349F}" type="pres">
      <dgm:prSet presAssocID="{83BFF3F8-712C-4C21-950A-55D4B19DDD42}" presName="Image" presStyleLbl="bgImgPlace1" presStyleIdx="0" presStyleCnt="1"/>
      <dgm:spPr>
        <a:blipFill>
          <a:blip xmlns:r="http://schemas.openxmlformats.org/officeDocument/2006/relationships" r:embed="rId1">
            <a:extLst>
              <a:ext uri="{28A0092B-C50C-407E-A947-70E740481C1C}">
                <a14:useLocalDpi xmlns:a14="http://schemas.microsoft.com/office/drawing/2010/main" xmlns="" val="0"/>
              </a:ext>
            </a:extLst>
          </a:blip>
          <a:srcRect/>
          <a:stretch>
            <a:fillRect l="-3000" r="-3000"/>
          </a:stretch>
        </a:blipFill>
      </dgm:spPr>
      <dgm:extLst>
        <a:ext uri="{E40237B7-FDA0-4F09-8148-C483321AD2D9}">
          <dgm14:cNvPr xmlns:dgm14="http://schemas.microsoft.com/office/drawing/2010/diagram" xmlns="" id="0" name="" descr="profiles"/>
        </a:ext>
      </dgm:extLst>
    </dgm:pt>
    <dgm:pt modelId="{A9C4AB42-0FCE-4BA0-88FE-EFEE3EA6AD28}" type="pres">
      <dgm:prSet presAssocID="{83BFF3F8-712C-4C21-950A-55D4B19DDD42}" presName="ChildText" presStyleLbl="fgAcc1" presStyleIdx="0" presStyleCnt="0">
        <dgm:presLayoutVars>
          <dgm:chMax val="0"/>
          <dgm:chPref val="0"/>
          <dgm:bulletEnabled val="1"/>
        </dgm:presLayoutVars>
      </dgm:prSet>
      <dgm:spPr/>
    </dgm:pt>
  </dgm:ptLst>
  <dgm:cxnLst>
    <dgm:cxn modelId="{B87FF41D-62E8-4AAA-9A56-7D33180059E0}" srcId="{D0907C38-6B85-4939-ACE9-3C0B975E8DC6}" destId="{83BFF3F8-712C-4C21-950A-55D4B19DDD42}" srcOrd="0" destOrd="0" parTransId="{2F022B67-D830-4B45-9A63-9EE149E5B7F3}" sibTransId="{16999761-1199-402C-B01E-724638E06F83}"/>
    <dgm:cxn modelId="{8C724FDE-50BA-404E-BF7D-99DEB68610D4}" type="presOf" srcId="{D0907C38-6B85-4939-ACE9-3C0B975E8DC6}" destId="{6BF45E7A-99A9-4D01-B646-F4734166BABA}" srcOrd="0" destOrd="0" presId="urn:microsoft.com/office/officeart/2008/layout/TitledPictureBlocks"/>
    <dgm:cxn modelId="{49287CFB-92CE-46C7-A91E-AE56158D75CB}" type="presOf" srcId="{83BFF3F8-712C-4C21-950A-55D4B19DDD42}" destId="{728A8C84-E00A-42AE-A44F-2CDB071D5124}" srcOrd="0" destOrd="0" presId="urn:microsoft.com/office/officeart/2008/layout/TitledPictureBlocks"/>
    <dgm:cxn modelId="{EA9866D2-E79F-4C8E-B97A-147134E2C762}" type="presParOf" srcId="{6BF45E7A-99A9-4D01-B646-F4734166BABA}" destId="{365AAA48-E30B-4AB4-AD54-2FC8BBB6335A}" srcOrd="0" destOrd="0" presId="urn:microsoft.com/office/officeart/2008/layout/TitledPictureBlocks"/>
    <dgm:cxn modelId="{FEC8651E-47EE-411C-B7B9-D39E46761B27}" type="presParOf" srcId="{365AAA48-E30B-4AB4-AD54-2FC8BBB6335A}" destId="{728A8C84-E00A-42AE-A44F-2CDB071D5124}" srcOrd="0" destOrd="0" presId="urn:microsoft.com/office/officeart/2008/layout/TitledPictureBlocks"/>
    <dgm:cxn modelId="{12C0CA7D-C6CB-4BD2-BF15-3784C605433A}" type="presParOf" srcId="{365AAA48-E30B-4AB4-AD54-2FC8BBB6335A}" destId="{05C6A5FC-A7A9-443D-9899-5AF28C8D349F}" srcOrd="1" destOrd="0" presId="urn:microsoft.com/office/officeart/2008/layout/TitledPictureBlocks"/>
    <dgm:cxn modelId="{500F3767-0DB9-4BCA-9C2B-0463D76B8F03}" type="presParOf" srcId="{365AAA48-E30B-4AB4-AD54-2FC8BBB6335A}" destId="{A9C4AB42-0FCE-4BA0-88FE-EFEE3EA6AD28}" srcOrd="2" destOrd="0" presId="urn:microsoft.com/office/officeart/2008/layout/TitledPictureBlocks"/>
  </dgm:cxnLst>
  <dgm:bg/>
  <dgm:whole/>
  <dgm:extLst>
    <a:ext uri="http://schemas.microsoft.com/office/drawing/2008/diagram">
      <dsp:dataModelExt xmlns:dsp="http://schemas.microsoft.com/office/drawing/2008/diagram" xmlns=""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595C86B-BEF6-4B4C-842B-352CB42FAEE6}" type="doc">
      <dgm:prSet loTypeId="urn:microsoft.com/office/officeart/2008/layout/BendingPictureCaption" loCatId="picture" qsTypeId="urn:microsoft.com/office/officeart/2005/8/quickstyle/simple1" qsCatId="simple" csTypeId="urn:microsoft.com/office/officeart/2005/8/colors/accent1_2" csCatId="accent1" phldr="1"/>
      <dgm:spPr/>
    </dgm:pt>
    <dgm:pt modelId="{2B457B11-5DCA-47F8-A990-F125B941C07F}">
      <dgm:prSet phldrT="[Text]"/>
      <dgm:spPr/>
      <dgm:t>
        <a:bodyPr/>
        <a:lstStyle/>
        <a:p>
          <a:r>
            <a:rPr lang="en-US" b="1" dirty="0" smtClean="0">
              <a:effectLst>
                <a:outerShdw blurRad="38100" dist="38100" dir="2700000" algn="tl">
                  <a:srgbClr val="000000">
                    <a:alpha val="43137"/>
                  </a:srgbClr>
                </a:outerShdw>
              </a:effectLst>
            </a:rPr>
            <a:t>Depth through overlapping objects</a:t>
          </a:r>
          <a:endParaRPr lang="en-US" b="1" dirty="0">
            <a:effectLst>
              <a:outerShdw blurRad="38100" dist="38100" dir="2700000" algn="tl">
                <a:srgbClr val="000000">
                  <a:alpha val="43137"/>
                </a:srgbClr>
              </a:outerShdw>
            </a:effectLst>
          </a:endParaRPr>
        </a:p>
      </dgm:t>
    </dgm:pt>
    <dgm:pt modelId="{38BD2017-AB6E-4E31-AF92-1F0564EA6690}" type="parTrans" cxnId="{7B7EBD7D-E0DE-4042-9E2F-6786C191D374}">
      <dgm:prSet/>
      <dgm:spPr/>
      <dgm:t>
        <a:bodyPr/>
        <a:lstStyle/>
        <a:p>
          <a:endParaRPr lang="en-US"/>
        </a:p>
      </dgm:t>
    </dgm:pt>
    <dgm:pt modelId="{E639C345-B345-4298-863C-338F03215B35}" type="sibTrans" cxnId="{7B7EBD7D-E0DE-4042-9E2F-6786C191D374}">
      <dgm:prSet/>
      <dgm:spPr/>
      <dgm:t>
        <a:bodyPr/>
        <a:lstStyle/>
        <a:p>
          <a:endParaRPr lang="en-US"/>
        </a:p>
      </dgm:t>
    </dgm:pt>
    <dgm:pt modelId="{0A716141-18DB-4E4E-BA60-A32957470ACA}" type="pres">
      <dgm:prSet presAssocID="{3595C86B-BEF6-4B4C-842B-352CB42FAEE6}" presName="diagram" presStyleCnt="0">
        <dgm:presLayoutVars>
          <dgm:dir/>
        </dgm:presLayoutVars>
      </dgm:prSet>
      <dgm:spPr/>
    </dgm:pt>
    <dgm:pt modelId="{22524933-AE31-4910-9EFA-E8B369CEC052}" type="pres">
      <dgm:prSet presAssocID="{2B457B11-5DCA-47F8-A990-F125B941C07F}" presName="composite" presStyleCnt="0"/>
      <dgm:spPr/>
    </dgm:pt>
    <dgm:pt modelId="{62B44AB2-8D9A-487B-8D8E-43FF808BDFBF}" type="pres">
      <dgm:prSet presAssocID="{2B457B11-5DCA-47F8-A990-F125B941C07F}" presName="Image" presStyleLbl="bgShp" presStyleIdx="0" presStyleCnt="1" custLinFactNeighborX="14767" custLinFactNeighborY="12198"/>
      <dgm:spPr>
        <a:blipFill rotWithShape="1">
          <a:blip xmlns:r="http://schemas.openxmlformats.org/officeDocument/2006/relationships" r:embed="rId1">
            <a:extLst>
              <a:ext uri="{28A0092B-C50C-407E-A947-70E740481C1C}">
                <a14:useLocalDpi xmlns:a14="http://schemas.microsoft.com/office/drawing/2010/main" xmlns="" val="0"/>
              </a:ext>
            </a:extLst>
          </a:blip>
          <a:srcRect/>
          <a:stretch>
            <a:fillRect t="-8000" b="-8000"/>
          </a:stretch>
        </a:blipFill>
      </dgm:spPr>
      <dgm:extLst>
        <a:ext uri="{E40237B7-FDA0-4F09-8148-C483321AD2D9}">
          <dgm14:cNvPr xmlns:dgm14="http://schemas.microsoft.com/office/drawing/2010/diagram" xmlns="" id="0" name="" descr="KallDepth2"/>
        </a:ext>
      </dgm:extLst>
    </dgm:pt>
    <dgm:pt modelId="{0BAA57C9-C2A6-453F-B1ED-5204000A2DCC}" type="pres">
      <dgm:prSet presAssocID="{2B457B11-5DCA-47F8-A990-F125B941C07F}" presName="Parent" presStyleLbl="node0" presStyleIdx="0" presStyleCnt="1">
        <dgm:presLayoutVars>
          <dgm:bulletEnabled val="1"/>
        </dgm:presLayoutVars>
      </dgm:prSet>
      <dgm:spPr/>
      <dgm:t>
        <a:bodyPr/>
        <a:lstStyle/>
        <a:p>
          <a:endParaRPr lang="en-US"/>
        </a:p>
      </dgm:t>
    </dgm:pt>
  </dgm:ptLst>
  <dgm:cxnLst>
    <dgm:cxn modelId="{7B7EBD7D-E0DE-4042-9E2F-6786C191D374}" srcId="{3595C86B-BEF6-4B4C-842B-352CB42FAEE6}" destId="{2B457B11-5DCA-47F8-A990-F125B941C07F}" srcOrd="0" destOrd="0" parTransId="{38BD2017-AB6E-4E31-AF92-1F0564EA6690}" sibTransId="{E639C345-B345-4298-863C-338F03215B35}"/>
    <dgm:cxn modelId="{804F340E-606C-48B6-8D68-C80F8359AE5E}" type="presOf" srcId="{3595C86B-BEF6-4B4C-842B-352CB42FAEE6}" destId="{0A716141-18DB-4E4E-BA60-A32957470ACA}" srcOrd="0" destOrd="0" presId="urn:microsoft.com/office/officeart/2008/layout/BendingPictureCaption"/>
    <dgm:cxn modelId="{F035528E-D76A-4A23-87BC-0C9741BBE4FA}" type="presOf" srcId="{2B457B11-5DCA-47F8-A990-F125B941C07F}" destId="{0BAA57C9-C2A6-453F-B1ED-5204000A2DCC}" srcOrd="0" destOrd="0" presId="urn:microsoft.com/office/officeart/2008/layout/BendingPictureCaption"/>
    <dgm:cxn modelId="{CC2E54BF-0D5F-43B9-A881-F5AFF56E9DEB}" type="presParOf" srcId="{0A716141-18DB-4E4E-BA60-A32957470ACA}" destId="{22524933-AE31-4910-9EFA-E8B369CEC052}" srcOrd="0" destOrd="0" presId="urn:microsoft.com/office/officeart/2008/layout/BendingPictureCaption"/>
    <dgm:cxn modelId="{7A09C536-30BE-495A-8E49-9C780B590F30}" type="presParOf" srcId="{22524933-AE31-4910-9EFA-E8B369CEC052}" destId="{62B44AB2-8D9A-487B-8D8E-43FF808BDFBF}" srcOrd="0" destOrd="0" presId="urn:microsoft.com/office/officeart/2008/layout/BendingPictureCaption"/>
    <dgm:cxn modelId="{A78BBBED-9640-4B74-AD2D-8E6AC7A6FF05}" type="presParOf" srcId="{22524933-AE31-4910-9EFA-E8B369CEC052}" destId="{0BAA57C9-C2A6-453F-B1ED-5204000A2DCC}" srcOrd="1" destOrd="0" presId="urn:microsoft.com/office/officeart/2008/layout/BendingPictureCaption"/>
  </dgm:cxnLst>
  <dgm:bg/>
  <dgm:whole/>
  <dgm:extLst>
    <a:ext uri="http://schemas.microsoft.com/office/drawing/2008/diagram">
      <dsp:dataModelExt xmlns:dsp="http://schemas.microsoft.com/office/drawing/2008/diagram" xmlns="" relId="rId2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EABB261-23BB-4B17-8022-2C8AC3DDA18F}" type="doc">
      <dgm:prSet loTypeId="urn:microsoft.com/office/officeart/2008/layout/CaptionedPictures" loCatId="picture" qsTypeId="urn:microsoft.com/office/officeart/2005/8/quickstyle/simple1" qsCatId="simple" csTypeId="urn:microsoft.com/office/officeart/2005/8/colors/accent1_2" csCatId="accent1" phldr="1"/>
      <dgm:spPr/>
    </dgm:pt>
    <dgm:pt modelId="{27E0C71D-CFAB-45F0-89D5-F8DE45A2DE72}">
      <dgm:prSet phldrT="[Text]"/>
      <dgm:spPr/>
      <dgm:t>
        <a:bodyPr/>
        <a:lstStyle/>
        <a:p>
          <a:r>
            <a:rPr lang="en-US" altLang="zh-CN" b="1" dirty="0" smtClean="0">
              <a:solidFill>
                <a:schemeClr val="bg1"/>
              </a:solidFill>
              <a:effectLst>
                <a:outerShdw blurRad="38100" dist="38100" dir="2700000" algn="tl">
                  <a:srgbClr val="000000">
                    <a:alpha val="43137"/>
                  </a:srgbClr>
                </a:outerShdw>
              </a:effectLst>
              <a:ea typeface="宋体" panose="02010600030101010101" pitchFamily="2" charset="-122"/>
            </a:rPr>
            <a:t>Reversible Figure: Figure and ground that can be reversed</a:t>
          </a:r>
          <a:endParaRPr lang="en-US" b="1" dirty="0">
            <a:solidFill>
              <a:schemeClr val="bg1"/>
            </a:solidFill>
            <a:effectLst>
              <a:outerShdw blurRad="38100" dist="38100" dir="2700000" algn="tl">
                <a:srgbClr val="000000">
                  <a:alpha val="43137"/>
                </a:srgbClr>
              </a:outerShdw>
            </a:effectLst>
          </a:endParaRPr>
        </a:p>
      </dgm:t>
    </dgm:pt>
    <dgm:pt modelId="{ED6B0267-4265-44A4-AD6B-1038F2688FE2}" type="parTrans" cxnId="{33420293-CF44-4B2C-A9B4-E098E8195EBD}">
      <dgm:prSet/>
      <dgm:spPr/>
      <dgm:t>
        <a:bodyPr/>
        <a:lstStyle/>
        <a:p>
          <a:endParaRPr lang="en-US"/>
        </a:p>
      </dgm:t>
    </dgm:pt>
    <dgm:pt modelId="{2E3341C8-BF6A-4D16-92C4-8295ABC774CF}" type="sibTrans" cxnId="{33420293-CF44-4B2C-A9B4-E098E8195EBD}">
      <dgm:prSet/>
      <dgm:spPr/>
      <dgm:t>
        <a:bodyPr/>
        <a:lstStyle/>
        <a:p>
          <a:endParaRPr lang="en-US"/>
        </a:p>
      </dgm:t>
    </dgm:pt>
    <dgm:pt modelId="{510F5299-4FFA-4C13-800F-0E50C91168EE}" type="pres">
      <dgm:prSet presAssocID="{1EABB261-23BB-4B17-8022-2C8AC3DDA18F}" presName="Name0" presStyleCnt="0">
        <dgm:presLayoutVars>
          <dgm:chMax/>
          <dgm:chPref/>
          <dgm:dir/>
        </dgm:presLayoutVars>
      </dgm:prSet>
      <dgm:spPr/>
    </dgm:pt>
    <dgm:pt modelId="{165D2667-A823-4DD1-9BAC-C603D4BB963D}" type="pres">
      <dgm:prSet presAssocID="{27E0C71D-CFAB-45F0-89D5-F8DE45A2DE72}" presName="composite" presStyleCnt="0">
        <dgm:presLayoutVars>
          <dgm:chMax val="1"/>
          <dgm:chPref val="1"/>
        </dgm:presLayoutVars>
      </dgm:prSet>
      <dgm:spPr/>
    </dgm:pt>
    <dgm:pt modelId="{BC714760-3AFA-4A20-8064-5558D6BCCC9A}" type="pres">
      <dgm:prSet presAssocID="{27E0C71D-CFAB-45F0-89D5-F8DE45A2DE72}" presName="Accent" presStyleLbl="trAlignAcc1" presStyleIdx="0" presStyleCnt="1">
        <dgm:presLayoutVars>
          <dgm:chMax val="0"/>
          <dgm:chPref val="0"/>
        </dgm:presLayoutVars>
      </dgm:prSet>
      <dgm:spPr>
        <a:effectLst>
          <a:outerShdw blurRad="63500" sx="102000" sy="102000" algn="ctr" rotWithShape="0">
            <a:prstClr val="black">
              <a:alpha val="40000"/>
            </a:prstClr>
          </a:outerShdw>
        </a:effectLst>
      </dgm:spPr>
    </dgm:pt>
    <dgm:pt modelId="{40113FA0-4CB0-4005-98CF-992155B13725}" type="pres">
      <dgm:prSet presAssocID="{27E0C71D-CFAB-45F0-89D5-F8DE45A2DE72}" presName="Image" presStyleLbl="alignImgPlace1" presStyleIdx="0" presStyleCnt="1">
        <dgm:presLayoutVars>
          <dgm:chMax val="0"/>
          <dgm:chPref val="0"/>
        </dgm:presLayoutVars>
      </dgm:prSet>
      <dgm:spPr>
        <a:blipFill rotWithShape="1">
          <a:blip xmlns:r="http://schemas.openxmlformats.org/officeDocument/2006/relationships" r:embed="rId1" cstate="print">
            <a:extLst>
              <a:ext uri="{28A0092B-C50C-407E-A947-70E740481C1C}">
                <a14:useLocalDpi xmlns:a14="http://schemas.microsoft.com/office/drawing/2010/main" xmlns="" val="0"/>
              </a:ext>
            </a:extLst>
          </a:blip>
          <a:srcRect/>
          <a:stretch>
            <a:fillRect t="-13000" b="-13000"/>
          </a:stretch>
        </a:blipFill>
      </dgm:spPr>
    </dgm:pt>
    <dgm:pt modelId="{F01E3FFB-6DAA-44DB-A2D4-331C9FB3A7E1}" type="pres">
      <dgm:prSet presAssocID="{27E0C71D-CFAB-45F0-89D5-F8DE45A2DE72}" presName="ChildComposite" presStyleCnt="0"/>
      <dgm:spPr/>
    </dgm:pt>
    <dgm:pt modelId="{57BCA6E3-0DCC-462E-9E3F-E950FAB2D97E}" type="pres">
      <dgm:prSet presAssocID="{27E0C71D-CFAB-45F0-89D5-F8DE45A2DE72}" presName="Child" presStyleLbl="node1" presStyleIdx="0" presStyleCnt="0">
        <dgm:presLayoutVars>
          <dgm:chMax val="0"/>
          <dgm:chPref val="0"/>
          <dgm:bulletEnabled val="1"/>
        </dgm:presLayoutVars>
      </dgm:prSet>
      <dgm:spPr/>
    </dgm:pt>
    <dgm:pt modelId="{6F16706C-8A8A-41A3-A766-D91807FF86B8}" type="pres">
      <dgm:prSet presAssocID="{27E0C71D-CFAB-45F0-89D5-F8DE45A2DE72}" presName="Parent" presStyleLbl="revTx" presStyleIdx="0" presStyleCnt="1">
        <dgm:presLayoutVars>
          <dgm:chMax val="1"/>
          <dgm:chPref val="0"/>
          <dgm:bulletEnabled val="1"/>
        </dgm:presLayoutVars>
      </dgm:prSet>
      <dgm:spPr/>
      <dgm:t>
        <a:bodyPr/>
        <a:lstStyle/>
        <a:p>
          <a:endParaRPr lang="en-US"/>
        </a:p>
      </dgm:t>
    </dgm:pt>
  </dgm:ptLst>
  <dgm:cxnLst>
    <dgm:cxn modelId="{33420293-CF44-4B2C-A9B4-E098E8195EBD}" srcId="{1EABB261-23BB-4B17-8022-2C8AC3DDA18F}" destId="{27E0C71D-CFAB-45F0-89D5-F8DE45A2DE72}" srcOrd="0" destOrd="0" parTransId="{ED6B0267-4265-44A4-AD6B-1038F2688FE2}" sibTransId="{2E3341C8-BF6A-4D16-92C4-8295ABC774CF}"/>
    <dgm:cxn modelId="{67E941CD-8E33-4399-8AA9-AFC029678F8A}" type="presOf" srcId="{1EABB261-23BB-4B17-8022-2C8AC3DDA18F}" destId="{510F5299-4FFA-4C13-800F-0E50C91168EE}" srcOrd="0" destOrd="0" presId="urn:microsoft.com/office/officeart/2008/layout/CaptionedPictures"/>
    <dgm:cxn modelId="{7D15A9DB-9F68-4ED9-91E0-B6E744ABE55C}" type="presOf" srcId="{27E0C71D-CFAB-45F0-89D5-F8DE45A2DE72}" destId="{6F16706C-8A8A-41A3-A766-D91807FF86B8}" srcOrd="0" destOrd="0" presId="urn:microsoft.com/office/officeart/2008/layout/CaptionedPictures"/>
    <dgm:cxn modelId="{17A72764-ABD4-4C71-84D0-862095D4515D}" type="presParOf" srcId="{510F5299-4FFA-4C13-800F-0E50C91168EE}" destId="{165D2667-A823-4DD1-9BAC-C603D4BB963D}" srcOrd="0" destOrd="0" presId="urn:microsoft.com/office/officeart/2008/layout/CaptionedPictures"/>
    <dgm:cxn modelId="{0679A579-F5CC-453C-85A3-F7907CE11485}" type="presParOf" srcId="{165D2667-A823-4DD1-9BAC-C603D4BB963D}" destId="{BC714760-3AFA-4A20-8064-5558D6BCCC9A}" srcOrd="0" destOrd="0" presId="urn:microsoft.com/office/officeart/2008/layout/CaptionedPictures"/>
    <dgm:cxn modelId="{E906B55C-13AF-4D34-AFC1-DCCB60C17DC6}" type="presParOf" srcId="{165D2667-A823-4DD1-9BAC-C603D4BB963D}" destId="{40113FA0-4CB0-4005-98CF-992155B13725}" srcOrd="1" destOrd="0" presId="urn:microsoft.com/office/officeart/2008/layout/CaptionedPictures"/>
    <dgm:cxn modelId="{205D3B3A-E39D-4DC3-81D4-381F7FA4EF6E}" type="presParOf" srcId="{165D2667-A823-4DD1-9BAC-C603D4BB963D}" destId="{F01E3FFB-6DAA-44DB-A2D4-331C9FB3A7E1}" srcOrd="2" destOrd="0" presId="urn:microsoft.com/office/officeart/2008/layout/CaptionedPictures"/>
    <dgm:cxn modelId="{2536EDA0-30C5-4642-82A8-1516460F3599}" type="presParOf" srcId="{F01E3FFB-6DAA-44DB-A2D4-331C9FB3A7E1}" destId="{57BCA6E3-0DCC-462E-9E3F-E950FAB2D97E}" srcOrd="0" destOrd="0" presId="urn:microsoft.com/office/officeart/2008/layout/CaptionedPictures"/>
    <dgm:cxn modelId="{ED271487-25BA-4A5E-A78E-473FFBC8B9CE}" type="presParOf" srcId="{F01E3FFB-6DAA-44DB-A2D4-331C9FB3A7E1}" destId="{6F16706C-8A8A-41A3-A766-D91807FF86B8}" srcOrd="1" destOrd="0" presId="urn:microsoft.com/office/officeart/2008/layout/CaptionedPicture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C37D48-4D85-4DE9-B7C6-0C4823B2D1B5}">
      <dsp:nvSpPr>
        <dsp:cNvPr id="0" name=""/>
        <dsp:cNvSpPr/>
      </dsp:nvSpPr>
      <dsp:spPr>
        <a:xfrm>
          <a:off x="0" y="415448"/>
          <a:ext cx="1836692" cy="146935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1000" b="-11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703299-8AAF-44EF-A773-F5A194B9E8E0}">
      <dsp:nvSpPr>
        <dsp:cNvPr id="0" name=""/>
        <dsp:cNvSpPr/>
      </dsp:nvSpPr>
      <dsp:spPr>
        <a:xfrm>
          <a:off x="165302" y="1736662"/>
          <a:ext cx="1634655" cy="514273"/>
        </a:xfrm>
        <a:prstGeom prst="wedgeRectCallout">
          <a:avLst>
            <a:gd name="adj1" fmla="val 20250"/>
            <a:gd name="adj2" fmla="val -607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effectLst>
                <a:outerShdw blurRad="38100" dist="38100" dir="2700000" algn="tl">
                  <a:srgbClr val="000000">
                    <a:alpha val="43137"/>
                  </a:srgbClr>
                </a:outerShdw>
              </a:effectLst>
            </a:rPr>
            <a:t>Depth through perspective</a:t>
          </a:r>
          <a:endParaRPr lang="en-US" sz="1400" b="1" kern="1200" dirty="0">
            <a:effectLst>
              <a:outerShdw blurRad="38100" dist="38100" dir="2700000" algn="tl">
                <a:srgbClr val="000000">
                  <a:alpha val="43137"/>
                </a:srgbClr>
              </a:outerShdw>
            </a:effectLst>
          </a:endParaRPr>
        </a:p>
      </dsp:txBody>
      <dsp:txXfrm>
        <a:off x="165302" y="1736662"/>
        <a:ext cx="1634655" cy="5142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345AD3-DF3A-4B39-9DAD-39D44AD1F32C}">
      <dsp:nvSpPr>
        <dsp:cNvPr id="0" name=""/>
        <dsp:cNvSpPr/>
      </dsp:nvSpPr>
      <dsp:spPr>
        <a:xfrm>
          <a:off x="201" y="498481"/>
          <a:ext cx="1893455" cy="284018"/>
        </a:xfrm>
        <a:prstGeom prst="rect">
          <a:avLst/>
        </a:prstGeom>
        <a:solidFill>
          <a:schemeClr val="accent1"/>
        </a:solidFill>
        <a:ln>
          <a:noFill/>
        </a:ln>
        <a:effectLst/>
      </dsp:spPr>
      <dsp:style>
        <a:lnRef idx="0">
          <a:scrgbClr r="0" g="0" b="0"/>
        </a:lnRef>
        <a:fillRef idx="0">
          <a:scrgbClr r="0" g="0" b="0"/>
        </a:fillRef>
        <a:effectRef idx="0">
          <a:scrgbClr r="0" g="0" b="0"/>
        </a:effectRef>
        <a:fontRef idx="minor"/>
      </dsp:style>
      <dsp:txBody>
        <a:bodyPr spcFirstLastPara="0" vert="horz" wrap="square" lIns="0" tIns="57150" rIns="57150" bIns="0" numCol="1" spcCol="1270" anchor="b" anchorCtr="0">
          <a:noAutofit/>
        </a:bodyPr>
        <a:lstStyle/>
        <a:p>
          <a:pPr lvl="0" algn="l" defTabSz="666750">
            <a:lnSpc>
              <a:spcPct val="90000"/>
            </a:lnSpc>
            <a:spcBef>
              <a:spcPct val="0"/>
            </a:spcBef>
            <a:spcAft>
              <a:spcPct val="35000"/>
            </a:spcAft>
          </a:pPr>
          <a:r>
            <a:rPr lang="en-US" sz="1500" b="1" kern="1200" dirty="0" smtClean="0">
              <a:effectLst>
                <a:outerShdw blurRad="38100" dist="38100" dir="2700000" algn="tl">
                  <a:srgbClr val="000000">
                    <a:alpha val="43137"/>
                  </a:srgbClr>
                </a:outerShdw>
              </a:effectLst>
            </a:rPr>
            <a:t>Focusing foreground</a:t>
          </a:r>
          <a:endParaRPr lang="en-US" sz="1500" b="1" kern="1200" dirty="0">
            <a:effectLst>
              <a:outerShdw blurRad="38100" dist="38100" dir="2700000" algn="tl">
                <a:srgbClr val="000000">
                  <a:alpha val="43137"/>
                </a:srgbClr>
              </a:outerShdw>
            </a:effectLst>
          </a:endParaRPr>
        </a:p>
      </dsp:txBody>
      <dsp:txXfrm>
        <a:off x="201" y="498481"/>
        <a:ext cx="1893455" cy="284018"/>
      </dsp:txXfrm>
    </dsp:sp>
    <dsp:sp modelId="{FF0013B2-3A0E-4F73-9957-CC14AABBED21}">
      <dsp:nvSpPr>
        <dsp:cNvPr id="0" name=""/>
        <dsp:cNvSpPr/>
      </dsp:nvSpPr>
      <dsp:spPr>
        <a:xfrm>
          <a:off x="201" y="838793"/>
          <a:ext cx="1893455" cy="189345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4000" b="-24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D29342-660F-4E3E-A4BD-30F0A9ABF8D0}">
      <dsp:nvSpPr>
        <dsp:cNvPr id="0" name=""/>
        <dsp:cNvSpPr/>
      </dsp:nvSpPr>
      <dsp:spPr>
        <a:xfrm>
          <a:off x="248790" y="537175"/>
          <a:ext cx="2871834" cy="2043629"/>
        </a:xfrm>
        <a:prstGeom prst="frame">
          <a:avLst>
            <a:gd name="adj1" fmla="val 5450"/>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A1C0CB-18BE-4044-A35C-A8011A2B9664}">
      <dsp:nvSpPr>
        <dsp:cNvPr id="0" name=""/>
        <dsp:cNvSpPr/>
      </dsp:nvSpPr>
      <dsp:spPr>
        <a:xfrm>
          <a:off x="1653" y="292305"/>
          <a:ext cx="3034850" cy="193309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2000" r="-12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6F3F19-7122-4B4F-BA68-66D662A963DF}">
      <dsp:nvSpPr>
        <dsp:cNvPr id="0" name=""/>
        <dsp:cNvSpPr/>
      </dsp:nvSpPr>
      <dsp:spPr>
        <a:xfrm>
          <a:off x="351316" y="2248684"/>
          <a:ext cx="2649140" cy="242580"/>
        </a:xfrm>
        <a:prstGeom prst="rect">
          <a:avLst/>
        </a:prstGeom>
        <a:solidFill>
          <a:schemeClr val="accent1"/>
        </a:solidFill>
        <a:ln>
          <a:noFill/>
        </a:ln>
        <a:effectLst/>
      </dsp:spPr>
      <dsp:style>
        <a:lnRef idx="0">
          <a:scrgbClr r="0" g="0" b="0"/>
        </a:lnRef>
        <a:fillRef idx="0">
          <a:scrgbClr r="0" g="0" b="0"/>
        </a:fillRef>
        <a:effectRef idx="0">
          <a:scrgbClr r="0" g="0" b="0"/>
        </a:effectRef>
        <a:fontRef idx="minor"/>
      </dsp:style>
      <dsp:txBody>
        <a:bodyPr spcFirstLastPara="0" vert="horz" wrap="square" lIns="203200" tIns="76200" rIns="203200" bIns="76200" numCol="1" spcCol="1270" anchor="ctr" anchorCtr="0">
          <a:noAutofit/>
        </a:bodyPr>
        <a:lstStyle/>
        <a:p>
          <a:pPr lvl="0" algn="l"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Focusing background</a:t>
          </a:r>
          <a:endParaRPr lang="en-US" sz="2000" b="1" kern="1200" dirty="0">
            <a:effectLst>
              <a:outerShdw blurRad="38100" dist="38100" dir="2700000" algn="tl">
                <a:srgbClr val="000000">
                  <a:alpha val="43137"/>
                </a:srgbClr>
              </a:outerShdw>
            </a:effectLst>
          </a:endParaRPr>
        </a:p>
      </dsp:txBody>
      <dsp:txXfrm>
        <a:off x="351316" y="2248684"/>
        <a:ext cx="2649140" cy="242580"/>
      </dsp:txXfrm>
    </dsp:sp>
    <dsp:sp modelId="{B727B5FE-4107-4313-A1A2-36587D1FCD73}">
      <dsp:nvSpPr>
        <dsp:cNvPr id="0" name=""/>
        <dsp:cNvSpPr/>
      </dsp:nvSpPr>
      <dsp:spPr>
        <a:xfrm>
          <a:off x="3237540" y="537175"/>
          <a:ext cx="1312971" cy="2043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C6A5FC-A7A9-443D-9899-5AF28C8D349F}">
      <dsp:nvSpPr>
        <dsp:cNvPr id="0" name=""/>
        <dsp:cNvSpPr/>
      </dsp:nvSpPr>
      <dsp:spPr>
        <a:xfrm>
          <a:off x="1347" y="846582"/>
          <a:ext cx="2056285" cy="174227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28A8C84-E00A-42AE-A44F-2CDB071D5124}">
      <dsp:nvSpPr>
        <dsp:cNvPr id="0" name=""/>
        <dsp:cNvSpPr/>
      </dsp:nvSpPr>
      <dsp:spPr>
        <a:xfrm>
          <a:off x="1347" y="514367"/>
          <a:ext cx="2056285" cy="3000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Depth through size</a:t>
          </a:r>
          <a:endParaRPr lang="en-US" sz="2000" b="1" kern="1200" dirty="0">
            <a:effectLst>
              <a:outerShdw blurRad="38100" dist="38100" dir="2700000" algn="tl">
                <a:srgbClr val="000000">
                  <a:alpha val="43137"/>
                </a:srgbClr>
              </a:outerShdw>
            </a:effectLst>
          </a:endParaRPr>
        </a:p>
      </dsp:txBody>
      <dsp:txXfrm>
        <a:off x="1347" y="514367"/>
        <a:ext cx="2056285" cy="3000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B44AB2-8D9A-487B-8D8E-43FF808BDFBF}">
      <dsp:nvSpPr>
        <dsp:cNvPr id="0" name=""/>
        <dsp:cNvSpPr/>
      </dsp:nvSpPr>
      <dsp:spPr>
        <a:xfrm>
          <a:off x="165858" y="383130"/>
          <a:ext cx="2598443" cy="1920240"/>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8000" b="-8000"/>
          </a:stretch>
        </a:blipFill>
        <a:ln>
          <a:noFill/>
        </a:ln>
        <a:effectLst/>
      </dsp:spPr>
      <dsp:style>
        <a:lnRef idx="0">
          <a:scrgbClr r="0" g="0" b="0"/>
        </a:lnRef>
        <a:fillRef idx="1">
          <a:scrgbClr r="0" g="0" b="0"/>
        </a:fillRef>
        <a:effectRef idx="0">
          <a:scrgbClr r="0" g="0" b="0"/>
        </a:effectRef>
        <a:fontRef idx="minor"/>
      </dsp:style>
    </dsp:sp>
    <dsp:sp modelId="{0BAA57C9-C2A6-453F-B1ED-5204000A2DCC}">
      <dsp:nvSpPr>
        <dsp:cNvPr id="0" name=""/>
        <dsp:cNvSpPr/>
      </dsp:nvSpPr>
      <dsp:spPr>
        <a:xfrm>
          <a:off x="525217" y="1720964"/>
          <a:ext cx="2239084" cy="5380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5000"/>
            </a:spcAft>
          </a:pPr>
          <a:r>
            <a:rPr lang="en-US" sz="1600" b="1" kern="1200" dirty="0" smtClean="0">
              <a:effectLst>
                <a:outerShdw blurRad="38100" dist="38100" dir="2700000" algn="tl">
                  <a:srgbClr val="000000">
                    <a:alpha val="43137"/>
                  </a:srgbClr>
                </a:outerShdw>
              </a:effectLst>
            </a:rPr>
            <a:t>Depth through overlapping objects</a:t>
          </a:r>
          <a:endParaRPr lang="en-US" sz="1600" b="1" kern="1200" dirty="0">
            <a:effectLst>
              <a:outerShdw blurRad="38100" dist="38100" dir="2700000" algn="tl">
                <a:srgbClr val="000000">
                  <a:alpha val="43137"/>
                </a:srgbClr>
              </a:outerShdw>
            </a:effectLst>
          </a:endParaRPr>
        </a:p>
      </dsp:txBody>
      <dsp:txXfrm>
        <a:off x="525217" y="1720964"/>
        <a:ext cx="2239084" cy="5380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714760-3AFA-4A20-8064-5558D6BCCC9A}">
      <dsp:nvSpPr>
        <dsp:cNvPr id="0" name=""/>
        <dsp:cNvSpPr/>
      </dsp:nvSpPr>
      <dsp:spPr>
        <a:xfrm>
          <a:off x="0" y="136017"/>
          <a:ext cx="3150067" cy="3705961"/>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a:outerShdw blurRad="63500" sx="102000" sy="102000" algn="ctr" rotWithShape="0">
            <a:prstClr val="black">
              <a:alpha val="40000"/>
            </a:prstClr>
          </a:outerShdw>
        </a:effectLst>
      </dsp:spPr>
      <dsp:style>
        <a:lnRef idx="1">
          <a:scrgbClr r="0" g="0" b="0"/>
        </a:lnRef>
        <a:fillRef idx="1">
          <a:scrgbClr r="0" g="0" b="0"/>
        </a:fillRef>
        <a:effectRef idx="0">
          <a:scrgbClr r="0" g="0" b="0"/>
        </a:effectRef>
        <a:fontRef idx="minor"/>
      </dsp:style>
    </dsp:sp>
    <dsp:sp modelId="{40113FA0-4CB0-4005-98CF-992155B13725}">
      <dsp:nvSpPr>
        <dsp:cNvPr id="0" name=""/>
        <dsp:cNvSpPr/>
      </dsp:nvSpPr>
      <dsp:spPr>
        <a:xfrm>
          <a:off x="157503" y="284255"/>
          <a:ext cx="2835060" cy="2408874"/>
        </a:xfrm>
        <a:prstGeom prst="rect">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t="-13000" b="-13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16706C-8A8A-41A3-A766-D91807FF86B8}">
      <dsp:nvSpPr>
        <dsp:cNvPr id="0" name=""/>
        <dsp:cNvSpPr/>
      </dsp:nvSpPr>
      <dsp:spPr>
        <a:xfrm>
          <a:off x="157503" y="2693130"/>
          <a:ext cx="2835060" cy="1000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altLang="zh-CN" sz="2000" b="1" kern="1200" dirty="0" smtClean="0">
              <a:solidFill>
                <a:schemeClr val="bg1"/>
              </a:solidFill>
              <a:effectLst>
                <a:outerShdw blurRad="38100" dist="38100" dir="2700000" algn="tl">
                  <a:srgbClr val="000000">
                    <a:alpha val="43137"/>
                  </a:srgbClr>
                </a:outerShdw>
              </a:effectLst>
              <a:ea typeface="宋体" panose="02010600030101010101" pitchFamily="2" charset="-122"/>
            </a:rPr>
            <a:t>Reversible Figure: Figure and ground that can be reversed</a:t>
          </a:r>
          <a:endParaRPr lang="en-US" sz="2000" b="1" kern="1200" dirty="0">
            <a:solidFill>
              <a:schemeClr val="bg1"/>
            </a:solidFill>
            <a:effectLst>
              <a:outerShdw blurRad="38100" dist="38100" dir="2700000" algn="tl">
                <a:srgbClr val="000000">
                  <a:alpha val="43137"/>
                </a:srgbClr>
              </a:outerShdw>
            </a:effectLst>
          </a:endParaRPr>
        </a:p>
      </dsp:txBody>
      <dsp:txXfrm>
        <a:off x="157503" y="2693130"/>
        <a:ext cx="2835060" cy="1000609"/>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Grid">
  <dgm:title val=""/>
  <dgm:desc val=""/>
  <dgm:catLst>
    <dgm:cat type="picture" pri="11000"/>
    <dgm:cat type="pictureconvert" pri="11000"/>
  </dgm:catLst>
  <dgm:samp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varLst>
    <dgm:choose name="Name1">
      <dgm:if name="Name2" axis="ch" ptType="node" func="cnt" op="lte" val="4">
        <dgm:choose name="Name3">
          <dgm:if name="Name4" func="var" arg="dir" op="equ" val="norm">
            <dgm:alg type="snake">
              <dgm:param type="off" val="ctr"/>
              <dgm:param type="bkpt" val="fixed"/>
              <dgm:param type="bkPtFixedVal" val="2"/>
            </dgm:alg>
          </dgm:if>
          <dgm:else name="Name5">
            <dgm:alg type="snake">
              <dgm:param type="off" val="ctr"/>
              <dgm:param type="grDir" val="tR"/>
              <dgm:param type="bkpt" val="fixed"/>
              <dgm:param type="bkPtFixedVal" val="2"/>
            </dgm:alg>
          </dgm:else>
        </dgm:choose>
      </dgm:if>
      <dgm:else name="Name6">
        <dgm:choose name="Name7">
          <dgm:if name="Name8" axis="ch" ptType="node" func="cnt" op="lte" val="9">
            <dgm:choose name="Name9">
              <dgm:if name="Name10" func="var" arg="dir" op="equ" val="norm">
                <dgm:alg type="snake">
                  <dgm:param type="off" val="ctr"/>
                  <dgm:param type="bkpt" val="fixed"/>
                  <dgm:param type="bkPtFixedVal" val="3"/>
                </dgm:alg>
              </dgm:if>
              <dgm:else name="Name11">
                <dgm:alg type="snake">
                  <dgm:param type="off" val="ctr"/>
                  <dgm:param type="grDir" val="tR"/>
                  <dgm:param type="bkpt" val="fixed"/>
                  <dgm:param type="bkPtFixedVal" val="3"/>
                </dgm:alg>
              </dgm:else>
            </dgm:choose>
          </dgm:if>
          <dgm:else name="Name12">
            <dgm:choose name="Name13">
              <dgm:if name="Name14" axis="ch" ptType="node" func="cnt" op="lte" val="16">
                <dgm:choose name="Name15">
                  <dgm:if name="Name16" func="var" arg="dir" op="equ" val="norm">
                    <dgm:alg type="snake">
                      <dgm:param type="off" val="ctr"/>
                      <dgm:param type="bkpt" val="fixed"/>
                      <dgm:param type="bkPtFixedVal" val="4"/>
                    </dgm:alg>
                  </dgm:if>
                  <dgm:else name="Name17">
                    <dgm:alg type="snake">
                      <dgm:param type="off" val="ctr"/>
                      <dgm:param type="grDir" val="tR"/>
                      <dgm:param type="bkpt" val="fixed"/>
                      <dgm:param type="bkPtFixedVal" val="4"/>
                    </dgm:alg>
                  </dgm:else>
                </dgm:choose>
              </dgm:if>
              <dgm:else name="Name18">
                <dgm:choose name="Name19">
                  <dgm:if name="Name20" axis="ch" ptType="node" func="cnt" op="lte" val="25">
                    <dgm:choose name="Name21">
                      <dgm:if name="Name22" func="var" arg="dir" op="equ" val="norm">
                        <dgm:alg type="snake">
                          <dgm:param type="off" val="ctr"/>
                          <dgm:param type="bkpt" val="fixed"/>
                          <dgm:param type="bkPtFixedVal" val="5"/>
                        </dgm:alg>
                      </dgm:if>
                      <dgm:else name="Name23">
                        <dgm:alg type="snake">
                          <dgm:param type="off" val="ctr"/>
                          <dgm:param type="grDir" val="tR"/>
                          <dgm:param type="bkpt" val="fixed"/>
                          <dgm:param type="bkPtFixedVal" val="5"/>
                        </dgm:alg>
                      </dgm:else>
                    </dgm:choose>
                  </dgm:if>
                  <dgm:else name="Name24">
                    <dgm:choose name="Name25">
                      <dgm:if name="Name26" func="var" arg="dir" op="equ" val="norm">
                        <dgm:alg type="snake">
                          <dgm:param type="off" val="ctr"/>
                        </dgm:alg>
                      </dgm:if>
                      <dgm:else name="Name27">
                        <dgm:alg type="snake">
                          <dgm:param type="off" val="ctr"/>
                          <dgm:param type="grDir" val="tR"/>
                        </dgm:alg>
                      </dgm:else>
                    </dgm:choose>
                  </dgm:else>
                </dgm:choose>
              </dgm:else>
            </dgm:choose>
          </dgm:else>
        </dgm:choose>
      </dgm:else>
    </dgm:choose>
    <dgm:shape xmlns:r="http://schemas.openxmlformats.org/officeDocument/2006/relationships" r:blip="">
      <dgm:adjLst/>
    </dgm:shape>
    <dgm:constrLst>
      <dgm:constr type="primFontSz" for="des" ptType="node" op="equ" val="65"/>
      <dgm:constr type="w" for="ch" forName="composite" refType="h" fact="0.8"/>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0.7568"/>
        </dgm:alg>
        <dgm:shape xmlns:r="http://schemas.openxmlformats.org/officeDocument/2006/relationships" r:blip="">
          <dgm:adjLst/>
        </dgm:shape>
        <dgm:constrLst>
          <dgm:constr type="l" for="ch" forName="rect1" refType="w" fact="0"/>
          <dgm:constr type="t" for="ch" forName="rect1" refType="h" fact="0.15"/>
          <dgm:constr type="w" for="ch" forName="rect1" refType="w"/>
          <dgm:constr type="h" for="ch" forName="rect1" refType="w"/>
          <dgm:constr type="l" for="ch" forName="rect2" refType="w" fact="0"/>
          <dgm:constr type="t" for="ch" forName="rect2" refType="h" fact="0"/>
          <dgm:constr type="w" for="ch" forName="rect2" refType="w"/>
          <dgm:constr type="h" for="ch" forName="rect2" refType="w" fact="0.15"/>
        </dgm:constrLst>
        <dgm:layoutNode name="rect2" styleLbl="revTx">
          <dgm:varLst>
            <dgm:bulletEnabled val="1"/>
          </dgm:varLst>
          <dgm:alg type="tx">
            <dgm:param type="stBulletLvl" val="3"/>
            <dgm:param type="parTxLTRAlign" val="l"/>
            <dgm:param type="parTxRTLAlign" val="r"/>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3"/>
            <dgm:constr type="tMarg" refType="primFontSz" fact="0.3"/>
            <dgm:constr type="bMarg" refType="primFontSz" fact="0"/>
            <dgm:constr type="secFontSz" refType="primFontSz" fact="0.8"/>
          </dgm:constrLst>
          <dgm:ruleLst>
            <dgm:rule type="primFontSz" val="5" fact="NaN" max="NaN"/>
          </dgm:ruleLst>
        </dgm:layoutNode>
        <dgm:layoutNode name="rect1"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effectLst/>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grpSp>
          <p:nvGrpSpPr>
            <p:cNvPr id="3"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grpSp>
      </p:grpSp>
      <p:sp>
        <p:nvSpPr>
          <p:cNvPr id="121875"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smtClean="0"/>
              <a:t>Click to edit Master title style</a:t>
            </a:r>
            <a:endParaRPr lang="en-US"/>
          </a:p>
        </p:txBody>
      </p:sp>
      <p:sp>
        <p:nvSpPr>
          <p:cNvPr id="121876"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smtClean="0"/>
              <a:t>Click to edit Master subtitle style</a:t>
            </a:r>
            <a:endParaRPr lang="en-US"/>
          </a:p>
        </p:txBody>
      </p:sp>
      <p:sp>
        <p:nvSpPr>
          <p:cNvPr id="18" name="Rectangle 16"/>
          <p:cNvSpPr>
            <a:spLocks noGrp="1" noChangeArrowheads="1"/>
          </p:cNvSpPr>
          <p:nvPr>
            <p:ph type="dt" sz="half" idx="10"/>
          </p:nvPr>
        </p:nvSpPr>
        <p:spPr>
          <a:xfrm>
            <a:off x="457200" y="6248400"/>
            <a:ext cx="2133600" cy="457200"/>
          </a:xfrm>
        </p:spPr>
        <p:txBody>
          <a:bodyPr/>
          <a:lstStyle>
            <a:lvl1pPr>
              <a:defRPr smtClean="0"/>
            </a:lvl1pPr>
          </a:lstStyle>
          <a:p>
            <a:fld id="{0C305AEB-7E63-4D93-8744-2EE5982E5F1F}" type="datetimeFigureOut">
              <a:rPr lang="en-US" smtClean="0"/>
              <a:pPr/>
              <a:t>11/13/2014</a:t>
            </a:fld>
            <a:endParaRPr lang="en-US"/>
          </a:p>
        </p:txBody>
      </p:sp>
      <p:sp>
        <p:nvSpPr>
          <p:cNvPr id="19" name="Rectangle 17"/>
          <p:cNvSpPr>
            <a:spLocks noGrp="1" noChangeArrowheads="1"/>
          </p:cNvSpPr>
          <p:nvPr>
            <p:ph type="ftr" sz="quarter" idx="11"/>
          </p:nvPr>
        </p:nvSpPr>
        <p:spPr/>
        <p:txBody>
          <a:bodyPr/>
          <a:lstStyle>
            <a:lvl1pPr>
              <a:defRPr smtClean="0"/>
            </a:lvl1pPr>
          </a:lstStyle>
          <a:p>
            <a:endParaRPr lang="en-US"/>
          </a:p>
        </p:txBody>
      </p:sp>
      <p:sp>
        <p:nvSpPr>
          <p:cNvPr id="20" name="Rectangle 18"/>
          <p:cNvSpPr>
            <a:spLocks noGrp="1" noChangeArrowheads="1"/>
          </p:cNvSpPr>
          <p:nvPr>
            <p:ph type="sldNum" sz="quarter" idx="12"/>
          </p:nvPr>
        </p:nvSpPr>
        <p:spPr/>
        <p:txBody>
          <a:bodyPr/>
          <a:lstStyle>
            <a:lvl1pPr>
              <a:defRPr smtClean="0"/>
            </a:lvl1pPr>
          </a:lstStyle>
          <a:p>
            <a:fld id="{BD6BA995-157B-4364-8E88-FC855CDB4B2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11/13/2014</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11/13/2014</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11/13/2014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endParaRPr lang="en-US"/>
          </a:p>
        </p:txBody>
      </p:sp>
      <p:sp>
        <p:nvSpPr>
          <p:cNvPr id="8"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9"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11/13/2014</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endParaRPr lang="en-US"/>
          </a:p>
        </p:txBody>
      </p:sp>
      <p:sp>
        <p:nvSpPr>
          <p:cNvPr id="4"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5"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11/13/2014</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endParaRPr lang="en-US"/>
          </a:p>
        </p:txBody>
      </p:sp>
      <p:sp>
        <p:nvSpPr>
          <p:cNvPr id="3"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4"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11/13/2014</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11/13/2014</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11/13/2014</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11/13/2014</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11/13/2014</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800" spc="-12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206876"/>
            <a:ext cx="6921151" cy="1645920"/>
          </a:xfrm>
        </p:spPr>
        <p:txBody>
          <a:bodyPr>
            <a:normAutofit/>
          </a:bodyPr>
          <a:lstStyle>
            <a:lvl1pPr marL="0" indent="0" algn="l">
              <a:buNone/>
              <a:defRPr sz="32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solidFill>
                  <a:prstClr val="white">
                    <a:alpha val="80000"/>
                  </a:prstClr>
                </a:solidFill>
              </a:rPr>
              <a:pPr/>
              <a:t>11/13/2014</a:t>
            </a:fld>
            <a:endParaRPr lang="en-US" dirty="0">
              <a:solidFill>
                <a:prstClr val="white">
                  <a:alpha val="80000"/>
                </a:prstClr>
              </a:solidFill>
            </a:endParaRPr>
          </a:p>
        </p:txBody>
      </p:sp>
      <p:sp>
        <p:nvSpPr>
          <p:cNvPr id="8" name="Footer Placeholder 7"/>
          <p:cNvSpPr>
            <a:spLocks noGrp="1"/>
          </p:cNvSpPr>
          <p:nvPr>
            <p:ph type="ftr" sz="quarter" idx="11"/>
          </p:nvPr>
        </p:nvSpPr>
        <p:spPr/>
        <p:txBody>
          <a:bodyPr/>
          <a:lstStyle/>
          <a:p>
            <a:endParaRPr lang="en-US" dirty="0">
              <a:solidFill>
                <a:prstClr val="white">
                  <a:alpha val="80000"/>
                </a:prstClr>
              </a:solidFill>
            </a:endParaRPr>
          </a:p>
        </p:txBody>
      </p:sp>
      <p:sp>
        <p:nvSpPr>
          <p:cNvPr id="9" name="Slide Number Placeholder 8"/>
          <p:cNvSpPr>
            <a:spLocks noGrp="1"/>
          </p:cNvSpPr>
          <p:nvPr>
            <p:ph type="sldNum" sz="quarter" idx="12"/>
          </p:nvPr>
        </p:nvSpPr>
        <p:spPr/>
        <p:txBody>
          <a:bodyPr/>
          <a:lstStyle/>
          <a:p>
            <a:fld id="{4FAB73BC-B049-4115-A692-8D63A059BFB8}" type="slidenum">
              <a:rPr lang="en-US" dirty="0">
                <a:solidFill>
                  <a:prstClr val="white">
                    <a:alpha val="20000"/>
                  </a:prstClr>
                </a:solidFill>
              </a:rPr>
              <a:pPr/>
              <a:t>‹#›</a:t>
            </a:fld>
            <a:endParaRPr lang="en-US" dirty="0">
              <a:solidFill>
                <a:prstClr val="white">
                  <a:alpha val="20000"/>
                </a:prstClr>
              </a:solidFill>
            </a:endParaRPr>
          </a:p>
        </p:txBody>
      </p:sp>
    </p:spTree>
    <p:extLst>
      <p:ext uri="{BB962C8B-B14F-4D97-AF65-F5344CB8AC3E}">
        <p14:creationId xmlns:p14="http://schemas.microsoft.com/office/powerpoint/2010/main" xmlns="" val="153363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2D3E9E-A95C-48F2-B4BF-A71542E0BE9A}" type="datetimeFigureOut">
              <a:rPr lang="en-US" dirty="0">
                <a:solidFill>
                  <a:prstClr val="white">
                    <a:alpha val="80000"/>
                  </a:prstClr>
                </a:solidFill>
              </a:rPr>
              <a:pPr/>
              <a:t>11/13/2014</a:t>
            </a:fld>
            <a:endParaRPr lang="en-US" dirty="0">
              <a:solidFill>
                <a:prstClr val="white">
                  <a:alpha val="80000"/>
                </a:prstClr>
              </a:solidFill>
            </a:endParaRPr>
          </a:p>
        </p:txBody>
      </p:sp>
      <p:sp>
        <p:nvSpPr>
          <p:cNvPr id="5" name="Footer Placeholder 4"/>
          <p:cNvSpPr>
            <a:spLocks noGrp="1"/>
          </p:cNvSpPr>
          <p:nvPr>
            <p:ph type="ftr" sz="quarter" idx="11"/>
          </p:nvPr>
        </p:nvSpPr>
        <p:spPr/>
        <p:txBody>
          <a:bodyPr/>
          <a:lstStyle/>
          <a:p>
            <a:endParaRPr lang="en-US" dirty="0">
              <a:solidFill>
                <a:prstClr val="white">
                  <a:alpha val="80000"/>
                </a:prst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solidFill>
                  <a:prstClr val="white">
                    <a:alpha val="20000"/>
                  </a:prstClr>
                </a:solidFill>
              </a:rPr>
              <a:pPr/>
              <a:t>‹#›</a:t>
            </a:fld>
            <a:endParaRPr lang="en-US" dirty="0">
              <a:solidFill>
                <a:prstClr val="white">
                  <a:alpha val="20000"/>
                </a:prstClr>
              </a:solidFill>
            </a:endParaRPr>
          </a:p>
        </p:txBody>
      </p:sp>
    </p:spTree>
    <p:extLst>
      <p:ext uri="{BB962C8B-B14F-4D97-AF65-F5344CB8AC3E}">
        <p14:creationId xmlns:p14="http://schemas.microsoft.com/office/powerpoint/2010/main" xmlns="" val="17087080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800" b="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204209"/>
            <a:ext cx="6919722"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solidFill>
                  <a:prstClr val="white">
                    <a:alpha val="80000"/>
                  </a:prstClr>
                </a:solidFill>
              </a:rPr>
              <a:pPr/>
              <a:t>11/13/2014</a:t>
            </a:fld>
            <a:endParaRPr lang="en-US" dirty="0">
              <a:solidFill>
                <a:prstClr val="white">
                  <a:alpha val="80000"/>
                </a:prstClr>
              </a:solidFill>
            </a:endParaRPr>
          </a:p>
        </p:txBody>
      </p:sp>
      <p:sp>
        <p:nvSpPr>
          <p:cNvPr id="5" name="Footer Placeholder 4"/>
          <p:cNvSpPr>
            <a:spLocks noGrp="1"/>
          </p:cNvSpPr>
          <p:nvPr>
            <p:ph type="ftr" sz="quarter" idx="11"/>
          </p:nvPr>
        </p:nvSpPr>
        <p:spPr/>
        <p:txBody>
          <a:bodyPr/>
          <a:lstStyle/>
          <a:p>
            <a:endParaRPr lang="en-US" dirty="0">
              <a:solidFill>
                <a:prstClr val="white">
                  <a:alpha val="80000"/>
                </a:prst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solidFill>
                  <a:prstClr val="white">
                    <a:alpha val="20000"/>
                  </a:prstClr>
                </a:solidFill>
              </a:rPr>
              <a:pPr/>
              <a:t>‹#›</a:t>
            </a:fld>
            <a:endParaRPr lang="en-US" dirty="0">
              <a:solidFill>
                <a:prstClr val="white">
                  <a:alpha val="20000"/>
                </a:prstClr>
              </a:solidFill>
            </a:endParaRPr>
          </a:p>
        </p:txBody>
      </p:sp>
    </p:spTree>
    <p:extLst>
      <p:ext uri="{BB962C8B-B14F-4D97-AF65-F5344CB8AC3E}">
        <p14:creationId xmlns:p14="http://schemas.microsoft.com/office/powerpoint/2010/main" xmlns="" val="18298821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07492" y="1998134"/>
            <a:ext cx="349758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08498" y="1998134"/>
            <a:ext cx="349758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2952B5-7A2F-4CC8-B7CE-9234E21C2837}" type="datetimeFigureOut">
              <a:rPr lang="en-US" dirty="0">
                <a:solidFill>
                  <a:prstClr val="white">
                    <a:alpha val="80000"/>
                  </a:prstClr>
                </a:solidFill>
              </a:rPr>
              <a:pPr/>
              <a:t>11/13/2014</a:t>
            </a:fld>
            <a:endParaRPr lang="en-US" dirty="0">
              <a:solidFill>
                <a:prstClr val="white">
                  <a:alpha val="80000"/>
                </a:prstClr>
              </a:solidFill>
            </a:endParaRPr>
          </a:p>
        </p:txBody>
      </p:sp>
      <p:sp>
        <p:nvSpPr>
          <p:cNvPr id="6" name="Footer Placeholder 5"/>
          <p:cNvSpPr>
            <a:spLocks noGrp="1"/>
          </p:cNvSpPr>
          <p:nvPr>
            <p:ph type="ftr" sz="quarter" idx="11"/>
          </p:nvPr>
        </p:nvSpPr>
        <p:spPr/>
        <p:txBody>
          <a:bodyPr/>
          <a:lstStyle/>
          <a:p>
            <a:endParaRPr lang="en-US" dirty="0">
              <a:solidFill>
                <a:prstClr val="white">
                  <a:alpha val="80000"/>
                </a:prstClr>
              </a:solidFill>
            </a:endParaRPr>
          </a:p>
        </p:txBody>
      </p:sp>
      <p:sp>
        <p:nvSpPr>
          <p:cNvPr id="7" name="Slide Number Placeholder 6"/>
          <p:cNvSpPr>
            <a:spLocks noGrp="1"/>
          </p:cNvSpPr>
          <p:nvPr>
            <p:ph type="sldNum" sz="quarter" idx="12"/>
          </p:nvPr>
        </p:nvSpPr>
        <p:spPr/>
        <p:txBody>
          <a:bodyPr/>
          <a:lstStyle/>
          <a:p>
            <a:fld id="{4FAB73BC-B049-4115-A692-8D63A059BFB8}" type="slidenum">
              <a:rPr lang="en-US" dirty="0">
                <a:solidFill>
                  <a:prstClr val="white">
                    <a:alpha val="20000"/>
                  </a:prstClr>
                </a:solidFill>
              </a:rPr>
              <a:pPr/>
              <a:t>‹#›</a:t>
            </a:fld>
            <a:endParaRPr lang="en-US" dirty="0">
              <a:solidFill>
                <a:prstClr val="white">
                  <a:alpha val="20000"/>
                </a:prstClr>
              </a:solidFill>
            </a:endParaRPr>
          </a:p>
        </p:txBody>
      </p:sp>
    </p:spTree>
    <p:extLst>
      <p:ext uri="{BB962C8B-B14F-4D97-AF65-F5344CB8AC3E}">
        <p14:creationId xmlns:p14="http://schemas.microsoft.com/office/powerpoint/2010/main" xmlns="" val="6527759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507492" y="2040467"/>
            <a:ext cx="3497580" cy="723400"/>
          </a:xfrm>
        </p:spPr>
        <p:txBody>
          <a:bodyPr anchor="ctr">
            <a:normAutofit/>
          </a:bodyPr>
          <a:lstStyle>
            <a:lvl1pPr marL="0" indent="0">
              <a:buNone/>
              <a:defRPr sz="2200" b="0"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7492" y="2753084"/>
            <a:ext cx="349758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505706" y="2038435"/>
            <a:ext cx="3497580" cy="722376"/>
          </a:xfrm>
        </p:spPr>
        <p:txBody>
          <a:bodyPr anchor="ctr">
            <a:normAutofit/>
          </a:bodyPr>
          <a:lstStyle>
            <a:lvl1pPr marL="0" indent="0">
              <a:buNone/>
              <a:defRPr sz="22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05706" y="2750990"/>
            <a:ext cx="349758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1DA07A-9201-4B4B-BAF2-015AFA30F520}" type="datetimeFigureOut">
              <a:rPr lang="en-US" dirty="0">
                <a:solidFill>
                  <a:prstClr val="white">
                    <a:alpha val="80000"/>
                  </a:prstClr>
                </a:solidFill>
              </a:rPr>
              <a:pPr/>
              <a:t>11/13/2014</a:t>
            </a:fld>
            <a:endParaRPr lang="en-US" dirty="0">
              <a:solidFill>
                <a:prstClr val="white">
                  <a:alpha val="80000"/>
                </a:prstClr>
              </a:solidFill>
            </a:endParaRPr>
          </a:p>
        </p:txBody>
      </p:sp>
      <p:sp>
        <p:nvSpPr>
          <p:cNvPr id="8" name="Footer Placeholder 7"/>
          <p:cNvSpPr>
            <a:spLocks noGrp="1"/>
          </p:cNvSpPr>
          <p:nvPr>
            <p:ph type="ftr" sz="quarter" idx="11"/>
          </p:nvPr>
        </p:nvSpPr>
        <p:spPr/>
        <p:txBody>
          <a:bodyPr/>
          <a:lstStyle/>
          <a:p>
            <a:endParaRPr lang="en-US" dirty="0">
              <a:solidFill>
                <a:prstClr val="white">
                  <a:alpha val="80000"/>
                </a:prstClr>
              </a:solidFill>
            </a:endParaRPr>
          </a:p>
        </p:txBody>
      </p:sp>
      <p:sp>
        <p:nvSpPr>
          <p:cNvPr id="9" name="Slide Number Placeholder 8"/>
          <p:cNvSpPr>
            <a:spLocks noGrp="1"/>
          </p:cNvSpPr>
          <p:nvPr>
            <p:ph type="sldNum" sz="quarter" idx="12"/>
          </p:nvPr>
        </p:nvSpPr>
        <p:spPr/>
        <p:txBody>
          <a:bodyPr/>
          <a:lstStyle/>
          <a:p>
            <a:fld id="{4FAB73BC-B049-4115-A692-8D63A059BFB8}" type="slidenum">
              <a:rPr lang="en-US" dirty="0">
                <a:solidFill>
                  <a:prstClr val="white">
                    <a:alpha val="20000"/>
                  </a:prstClr>
                </a:solidFill>
              </a:rPr>
              <a:pPr/>
              <a:t>‹#›</a:t>
            </a:fld>
            <a:endParaRPr lang="en-US" dirty="0">
              <a:solidFill>
                <a:prstClr val="white">
                  <a:alpha val="20000"/>
                </a:prstClr>
              </a:solidFill>
            </a:endParaRPr>
          </a:p>
        </p:txBody>
      </p:sp>
    </p:spTree>
    <p:extLst>
      <p:ext uri="{BB962C8B-B14F-4D97-AF65-F5344CB8AC3E}">
        <p14:creationId xmlns:p14="http://schemas.microsoft.com/office/powerpoint/2010/main" xmlns="" val="251511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3D7E00A-486F-4252-8B1D-E32645521F49}" type="datetimeFigureOut">
              <a:rPr lang="en-US" dirty="0">
                <a:solidFill>
                  <a:prstClr val="white">
                    <a:alpha val="80000"/>
                  </a:prstClr>
                </a:solidFill>
              </a:rPr>
              <a:pPr/>
              <a:t>11/13/2014</a:t>
            </a:fld>
            <a:endParaRPr lang="en-US" dirty="0">
              <a:solidFill>
                <a:prstClr val="white">
                  <a:alpha val="80000"/>
                </a:prstClr>
              </a:solidFill>
            </a:endParaRPr>
          </a:p>
        </p:txBody>
      </p:sp>
      <p:sp>
        <p:nvSpPr>
          <p:cNvPr id="4" name="Footer Placeholder 3"/>
          <p:cNvSpPr>
            <a:spLocks noGrp="1"/>
          </p:cNvSpPr>
          <p:nvPr>
            <p:ph type="ftr" sz="quarter" idx="11"/>
          </p:nvPr>
        </p:nvSpPr>
        <p:spPr/>
        <p:txBody>
          <a:bodyPr/>
          <a:lstStyle/>
          <a:p>
            <a:endParaRPr lang="en-US" dirty="0">
              <a:solidFill>
                <a:prstClr val="white">
                  <a:alpha val="80000"/>
                </a:prstClr>
              </a:solidFill>
            </a:endParaRPr>
          </a:p>
        </p:txBody>
      </p:sp>
      <p:sp>
        <p:nvSpPr>
          <p:cNvPr id="5" name="Slide Number Placeholder 4"/>
          <p:cNvSpPr>
            <a:spLocks noGrp="1"/>
          </p:cNvSpPr>
          <p:nvPr>
            <p:ph type="sldNum" sz="quarter" idx="12"/>
          </p:nvPr>
        </p:nvSpPr>
        <p:spPr/>
        <p:txBody>
          <a:bodyPr/>
          <a:lstStyle/>
          <a:p>
            <a:fld id="{4FAB73BC-B049-4115-A692-8D63A059BFB8}" type="slidenum">
              <a:rPr lang="en-US" dirty="0">
                <a:solidFill>
                  <a:prstClr val="white">
                    <a:alpha val="20000"/>
                  </a:prstClr>
                </a:solidFill>
              </a:rPr>
              <a:pPr/>
              <a:t>‹#›</a:t>
            </a:fld>
            <a:endParaRPr lang="en-US" dirty="0">
              <a:solidFill>
                <a:prstClr val="white">
                  <a:alpha val="20000"/>
                </a:prstClr>
              </a:solidFill>
            </a:endParaRPr>
          </a:p>
        </p:txBody>
      </p:sp>
    </p:spTree>
    <p:extLst>
      <p:ext uri="{BB962C8B-B14F-4D97-AF65-F5344CB8AC3E}">
        <p14:creationId xmlns:p14="http://schemas.microsoft.com/office/powerpoint/2010/main" xmlns="" val="28403421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dirty="0">
                <a:solidFill>
                  <a:prstClr val="white">
                    <a:alpha val="80000"/>
                  </a:prstClr>
                </a:solidFill>
              </a:rPr>
              <a:pPr/>
              <a:t>11/13/2014</a:t>
            </a:fld>
            <a:endParaRPr lang="en-US" dirty="0">
              <a:solidFill>
                <a:prstClr val="white">
                  <a:alpha val="80000"/>
                </a:prstClr>
              </a:solidFill>
            </a:endParaRPr>
          </a:p>
        </p:txBody>
      </p:sp>
      <p:sp>
        <p:nvSpPr>
          <p:cNvPr id="3" name="Footer Placeholder 2"/>
          <p:cNvSpPr>
            <a:spLocks noGrp="1"/>
          </p:cNvSpPr>
          <p:nvPr>
            <p:ph type="ftr" sz="quarter" idx="11"/>
          </p:nvPr>
        </p:nvSpPr>
        <p:spPr/>
        <p:txBody>
          <a:bodyPr/>
          <a:lstStyle/>
          <a:p>
            <a:endParaRPr lang="en-US" dirty="0">
              <a:solidFill>
                <a:prstClr val="white">
                  <a:alpha val="80000"/>
                </a:prstClr>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dirty="0">
                <a:solidFill>
                  <a:prstClr val="white">
                    <a:alpha val="20000"/>
                  </a:prstClr>
                </a:solidFill>
              </a:rPr>
              <a:pPr/>
              <a:t>‹#›</a:t>
            </a:fld>
            <a:endParaRPr lang="en-US" dirty="0">
              <a:solidFill>
                <a:prstClr val="white">
                  <a:alpha val="20000"/>
                </a:prstClr>
              </a:solidFill>
            </a:endParaRPr>
          </a:p>
        </p:txBody>
      </p:sp>
    </p:spTree>
    <p:extLst>
      <p:ext uri="{BB962C8B-B14F-4D97-AF65-F5344CB8AC3E}">
        <p14:creationId xmlns:p14="http://schemas.microsoft.com/office/powerpoint/2010/main" xmlns="" val="332741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40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5" name="Date Placeholder 4"/>
          <p:cNvSpPr>
            <a:spLocks noGrp="1"/>
          </p:cNvSpPr>
          <p:nvPr>
            <p:ph type="dt" sz="half" idx="10"/>
          </p:nvPr>
        </p:nvSpPr>
        <p:spPr/>
        <p:txBody>
          <a:bodyPr/>
          <a:lstStyle/>
          <a:p>
            <a:fld id="{AF6E2C9B-5FA2-460D-9BE7-B0812FC2A6FF}" type="datetimeFigureOut">
              <a:rPr lang="en-US" dirty="0">
                <a:solidFill>
                  <a:prstClr val="white">
                    <a:alpha val="80000"/>
                  </a:prstClr>
                </a:solidFill>
              </a:rPr>
              <a:pPr/>
              <a:t>11/13/2014</a:t>
            </a:fld>
            <a:endParaRPr lang="en-US" dirty="0">
              <a:solidFill>
                <a:prstClr val="white">
                  <a:alpha val="80000"/>
                </a:prstClr>
              </a:solidFill>
            </a:endParaRPr>
          </a:p>
        </p:txBody>
      </p:sp>
      <p:sp>
        <p:nvSpPr>
          <p:cNvPr id="6" name="Footer Placeholder 5"/>
          <p:cNvSpPr>
            <a:spLocks noGrp="1"/>
          </p:cNvSpPr>
          <p:nvPr>
            <p:ph type="ftr" sz="quarter" idx="11"/>
          </p:nvPr>
        </p:nvSpPr>
        <p:spPr/>
        <p:txBody>
          <a:bodyPr/>
          <a:lstStyle/>
          <a:p>
            <a:endParaRPr lang="en-US" dirty="0">
              <a:solidFill>
                <a:prstClr val="white">
                  <a:alpha val="80000"/>
                </a:prstClr>
              </a:solidFill>
            </a:endParaRPr>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xmlns="" val="40115918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defRPr sz="3200" b="0">
                <a:solidFill>
                  <a:schemeClr val="tx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20000"/>
              <a:lumOff val="80000"/>
            </a:schemeClr>
          </a:solidFill>
        </p:spPr>
        <p:txBody>
          <a:bodyPr anchor="t"/>
          <a:lstStyle>
            <a:lvl1pPr marL="0" indent="0" algn="ctr">
              <a:spcBef>
                <a:spcPts val="800"/>
              </a:spcBef>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Date Placeholder 8"/>
          <p:cNvSpPr>
            <a:spLocks noGrp="1"/>
          </p:cNvSpPr>
          <p:nvPr>
            <p:ph type="dt" sz="half" idx="10"/>
          </p:nvPr>
        </p:nvSpPr>
        <p:spPr/>
        <p:txBody>
          <a:bodyPr/>
          <a:lstStyle/>
          <a:p>
            <a:fld id="{5586B75A-687E-405C-8A0B-8D00578BA2C3}" type="datetimeFigureOut">
              <a:rPr lang="en-US" dirty="0">
                <a:solidFill>
                  <a:prstClr val="white">
                    <a:alpha val="80000"/>
                  </a:prstClr>
                </a:solidFill>
              </a:rPr>
              <a:pPr/>
              <a:t>11/13/2014</a:t>
            </a:fld>
            <a:endParaRPr lang="en-US" dirty="0">
              <a:solidFill>
                <a:prstClr val="white">
                  <a:alpha val="80000"/>
                </a:prstClr>
              </a:solidFill>
            </a:endParaRPr>
          </a:p>
        </p:txBody>
      </p:sp>
      <p:sp>
        <p:nvSpPr>
          <p:cNvPr id="10" name="Footer Placeholder 9"/>
          <p:cNvSpPr>
            <a:spLocks noGrp="1"/>
          </p:cNvSpPr>
          <p:nvPr>
            <p:ph type="ftr" sz="quarter" idx="11"/>
          </p:nvPr>
        </p:nvSpPr>
        <p:spPr/>
        <p:txBody>
          <a:bodyPr/>
          <a:lstStyle/>
          <a:p>
            <a:endParaRPr lang="en-US" dirty="0">
              <a:solidFill>
                <a:prstClr val="white">
                  <a:alpha val="80000"/>
                </a:prstClr>
              </a:solidFill>
            </a:endParaRPr>
          </a:p>
        </p:txBody>
      </p:sp>
      <p:sp>
        <p:nvSpPr>
          <p:cNvPr id="11" name="Slide Number Placeholder 10"/>
          <p:cNvSpPr>
            <a:spLocks noGrp="1"/>
          </p:cNvSpPr>
          <p:nvPr>
            <p:ph type="sldNum" sz="quarter" idx="12"/>
          </p:nvPr>
        </p:nvSpPr>
        <p:spPr/>
        <p:txBody>
          <a:bodyPr/>
          <a:lstStyle/>
          <a:p>
            <a:fld id="{4FAB73BC-B049-4115-A692-8D63A059BFB8}" type="slidenum">
              <a:rPr lang="en-US" dirty="0">
                <a:solidFill>
                  <a:prstClr val="white">
                    <a:alpha val="20000"/>
                  </a:prstClr>
                </a:solidFill>
              </a:rPr>
              <a:pPr/>
              <a:t>‹#›</a:t>
            </a:fld>
            <a:endParaRPr lang="en-US" dirty="0">
              <a:solidFill>
                <a:prstClr val="white">
                  <a:alpha val="20000"/>
                </a:prstClr>
              </a:solidFill>
            </a:endParaRPr>
          </a:p>
        </p:txBody>
      </p:sp>
    </p:spTree>
    <p:extLst>
      <p:ext uri="{BB962C8B-B14F-4D97-AF65-F5344CB8AC3E}">
        <p14:creationId xmlns:p14="http://schemas.microsoft.com/office/powerpoint/2010/main" xmlns="" val="42640767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dirty="0">
                <a:solidFill>
                  <a:prstClr val="white">
                    <a:alpha val="80000"/>
                  </a:prstClr>
                </a:solidFill>
              </a:rPr>
              <a:pPr/>
              <a:t>11/13/2014</a:t>
            </a:fld>
            <a:endParaRPr lang="en-US" dirty="0">
              <a:solidFill>
                <a:prstClr val="white">
                  <a:alpha val="80000"/>
                </a:prstClr>
              </a:solidFill>
            </a:endParaRPr>
          </a:p>
        </p:txBody>
      </p:sp>
      <p:sp>
        <p:nvSpPr>
          <p:cNvPr id="5" name="Footer Placeholder 4"/>
          <p:cNvSpPr>
            <a:spLocks noGrp="1"/>
          </p:cNvSpPr>
          <p:nvPr>
            <p:ph type="ftr" sz="quarter" idx="11"/>
          </p:nvPr>
        </p:nvSpPr>
        <p:spPr/>
        <p:txBody>
          <a:bodyPr/>
          <a:lstStyle/>
          <a:p>
            <a:endParaRPr lang="en-US" dirty="0">
              <a:solidFill>
                <a:prstClr val="white">
                  <a:alpha val="80000"/>
                </a:prst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solidFill>
                  <a:prstClr val="white">
                    <a:alpha val="20000"/>
                  </a:prstClr>
                </a:solidFill>
              </a:rPr>
              <a:pPr/>
              <a:t>‹#›</a:t>
            </a:fld>
            <a:endParaRPr lang="en-US" dirty="0">
              <a:solidFill>
                <a:prstClr val="white">
                  <a:alpha val="20000"/>
                </a:prstClr>
              </a:solidFill>
            </a:endParaRPr>
          </a:p>
        </p:txBody>
      </p:sp>
    </p:spTree>
    <p:extLst>
      <p:ext uri="{BB962C8B-B14F-4D97-AF65-F5344CB8AC3E}">
        <p14:creationId xmlns:p14="http://schemas.microsoft.com/office/powerpoint/2010/main" xmlns="" val="2557687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dirty="0">
                <a:solidFill>
                  <a:prstClr val="white">
                    <a:alpha val="80000"/>
                  </a:prstClr>
                </a:solidFill>
              </a:rPr>
              <a:pPr/>
              <a:t>11/13/2014</a:t>
            </a:fld>
            <a:endParaRPr lang="en-US" dirty="0">
              <a:solidFill>
                <a:prstClr val="white">
                  <a:alpha val="80000"/>
                </a:prstClr>
              </a:solidFill>
            </a:endParaRPr>
          </a:p>
        </p:txBody>
      </p:sp>
      <p:sp>
        <p:nvSpPr>
          <p:cNvPr id="5" name="Footer Placeholder 4"/>
          <p:cNvSpPr>
            <a:spLocks noGrp="1"/>
          </p:cNvSpPr>
          <p:nvPr>
            <p:ph type="ftr" sz="quarter" idx="11"/>
          </p:nvPr>
        </p:nvSpPr>
        <p:spPr/>
        <p:txBody>
          <a:bodyPr/>
          <a:lstStyle/>
          <a:p>
            <a:endParaRPr lang="en-US" dirty="0">
              <a:solidFill>
                <a:prstClr val="white">
                  <a:alpha val="80000"/>
                </a:prst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solidFill>
                  <a:prstClr val="white">
                    <a:alpha val="20000"/>
                  </a:prstClr>
                </a:solidFill>
              </a:rPr>
              <a:pPr/>
              <a:t>‹#›</a:t>
            </a:fld>
            <a:endParaRPr lang="en-US" dirty="0">
              <a:solidFill>
                <a:prstClr val="white">
                  <a:alpha val="20000"/>
                </a:prstClr>
              </a:solidFill>
            </a:endParaRPr>
          </a:p>
        </p:txBody>
      </p:sp>
    </p:spTree>
    <p:extLst>
      <p:ext uri="{BB962C8B-B14F-4D97-AF65-F5344CB8AC3E}">
        <p14:creationId xmlns:p14="http://schemas.microsoft.com/office/powerpoint/2010/main" xmlns="" val="1123173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defRPr>
            </a:lvl1pPr>
          </a:lstStyle>
          <a:p>
            <a:endParaRPr lang="en-US"/>
          </a:p>
        </p:txBody>
      </p:sp>
      <p:sp>
        <p:nvSpPr>
          <p:cNvPr id="120835"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latin typeface="Arial Black" pitchFamily="34" charset="0"/>
              </a:defRPr>
            </a:lvl1pPr>
          </a:lstStyle>
          <a:p>
            <a:fld id="{BD6BA995-157B-4364-8E88-FC855CDB4B21}" type="slidenum">
              <a:rPr lang="en-US" smtClean="0"/>
              <a:pPr/>
              <a:t>‹#›</a:t>
            </a:fld>
            <a:endParaRPr lang="en-US"/>
          </a:p>
        </p:txBody>
      </p:sp>
      <p:grpSp>
        <p:nvGrpSpPr>
          <p:cNvPr id="2" name="Group 4"/>
          <p:cNvGrpSpPr>
            <a:grpSpLocks/>
          </p:cNvGrpSpPr>
          <p:nvPr/>
        </p:nvGrpSpPr>
        <p:grpSpPr bwMode="auto">
          <a:xfrm>
            <a:off x="0" y="0"/>
            <a:ext cx="9144000" cy="546100"/>
            <a:chOff x="0" y="0"/>
            <a:chExt cx="5760" cy="344"/>
          </a:xfrm>
        </p:grpSpPr>
        <p:sp>
          <p:nvSpPr>
            <p:cNvPr id="120837"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effectLst/>
                <a:latin typeface="Times New Roman" pitchFamily="18" charset="0"/>
              </a:endParaRPr>
            </a:p>
          </p:txBody>
        </p:sp>
        <p:sp>
          <p:nvSpPr>
            <p:cNvPr id="120838"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defRPr/>
              </a:pPr>
              <a:endParaRPr lang="en-US" sz="2400">
                <a:effectLst/>
                <a:latin typeface="Times New Roman" pitchFamily="18" charset="0"/>
              </a:endParaRPr>
            </a:p>
          </p:txBody>
        </p:sp>
        <p:sp>
          <p:nvSpPr>
            <p:cNvPr id="120839"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0"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1"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sp>
          <p:nvSpPr>
            <p:cNvPr id="120842"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3"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120844"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sp>
          <p:nvSpPr>
            <p:cNvPr id="120845"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grpSp>
      <p:sp>
        <p:nvSpPr>
          <p:cNvPr id="2053" name="Rectangle 14"/>
          <p:cNvSpPr>
            <a:spLocks noGrp="1" noChangeArrowheads="1"/>
          </p:cNvSpPr>
          <p:nvPr>
            <p:ph type="title"/>
          </p:nvPr>
        </p:nvSpPr>
        <p:spPr bwMode="auto">
          <a:xfrm>
            <a:off x="457200" y="457200"/>
            <a:ext cx="8229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4" name="Rectangle 15"/>
          <p:cNvSpPr>
            <a:spLocks noGrp="1" noChangeArrowheads="1"/>
          </p:cNvSpPr>
          <p:nvPr>
            <p:ph type="body" idx="1"/>
          </p:nvPr>
        </p:nvSpPr>
        <p:spPr bwMode="auto">
          <a:xfrm>
            <a:off x="457200" y="1600200"/>
            <a:ext cx="82296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0848"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defRPr>
            </a:lvl1pPr>
          </a:lstStyle>
          <a:p>
            <a:fld id="{0C305AEB-7E63-4D93-8744-2EE5982E5F1F}" type="datetimeFigureOut">
              <a:rPr lang="en-US" smtClean="0"/>
              <a:pPr/>
              <a:t>11/13/2014</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4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Arial" charset="0"/>
        </a:defRPr>
      </a:lvl2pPr>
      <a:lvl3pPr algn="l" rtl="0" eaLnBrk="1" fontAlgn="base" hangingPunct="1">
        <a:spcBef>
          <a:spcPct val="0"/>
        </a:spcBef>
        <a:spcAft>
          <a:spcPct val="0"/>
        </a:spcAft>
        <a:defRPr sz="4400">
          <a:solidFill>
            <a:schemeClr val="tx1"/>
          </a:solidFill>
          <a:latin typeface="Arial" charset="0"/>
        </a:defRPr>
      </a:lvl3pPr>
      <a:lvl4pPr algn="l" rtl="0" eaLnBrk="1" fontAlgn="base" hangingPunct="1">
        <a:spcBef>
          <a:spcPct val="0"/>
        </a:spcBef>
        <a:spcAft>
          <a:spcPct val="0"/>
        </a:spcAft>
        <a:defRPr sz="4400">
          <a:solidFill>
            <a:schemeClr val="tx1"/>
          </a:solidFill>
          <a:latin typeface="Arial" charset="0"/>
        </a:defRPr>
      </a:lvl4pPr>
      <a:lvl5pPr algn="l" rtl="0" eaLnBrk="1" fontAlgn="base" hangingPunct="1">
        <a:spcBef>
          <a:spcPct val="0"/>
        </a:spcBef>
        <a:spcAft>
          <a:spcPct val="0"/>
        </a:spcAft>
        <a:defRPr sz="4400">
          <a:solidFill>
            <a:schemeClr val="tx1"/>
          </a:solidFill>
          <a:latin typeface="Arial" charset="0"/>
        </a:defRPr>
      </a:lvl5pPr>
      <a:lvl6pPr marL="457200" algn="l" rtl="0" eaLnBrk="1" fontAlgn="base" hangingPunct="1">
        <a:spcBef>
          <a:spcPct val="0"/>
        </a:spcBef>
        <a:spcAft>
          <a:spcPct val="0"/>
        </a:spcAft>
        <a:defRPr sz="4400">
          <a:solidFill>
            <a:schemeClr val="tx1"/>
          </a:solidFill>
          <a:latin typeface="Arial" charset="0"/>
        </a:defRPr>
      </a:lvl6pPr>
      <a:lvl7pPr marL="914400" algn="l" rtl="0" eaLnBrk="1" fontAlgn="base" hangingPunct="1">
        <a:spcBef>
          <a:spcPct val="0"/>
        </a:spcBef>
        <a:spcAft>
          <a:spcPct val="0"/>
        </a:spcAft>
        <a:defRPr sz="4400">
          <a:solidFill>
            <a:schemeClr val="tx1"/>
          </a:solidFill>
          <a:latin typeface="Arial" charset="0"/>
        </a:defRPr>
      </a:lvl7pPr>
      <a:lvl8pPr marL="1371600" algn="l" rtl="0" eaLnBrk="1" fontAlgn="base" hangingPunct="1">
        <a:spcBef>
          <a:spcPct val="0"/>
        </a:spcBef>
        <a:spcAft>
          <a:spcPct val="0"/>
        </a:spcAft>
        <a:defRPr sz="4400">
          <a:solidFill>
            <a:schemeClr val="tx1"/>
          </a:solidFill>
          <a:latin typeface="Arial" charset="0"/>
        </a:defRPr>
      </a:lvl8pPr>
      <a:lvl9pPr marL="1828800" algn="l"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lr>
          <a:schemeClr val="bg2"/>
        </a:buClr>
        <a:buSzPct val="75000"/>
        <a:buFont typeface="Wingdings"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SzPct val="80000"/>
        <a:buFont typeface="Wingdings" charset="2"/>
        <a:buChar char="¨"/>
        <a:defRPr sz="2800">
          <a:solidFill>
            <a:schemeClr val="tx1"/>
          </a:solidFill>
          <a:latin typeface="+mn-lt"/>
        </a:defRPr>
      </a:lvl2pPr>
      <a:lvl3pPr marL="1143000" indent="-228600" algn="l" rtl="0" eaLnBrk="1" fontAlgn="base" hangingPunct="1">
        <a:spcBef>
          <a:spcPct val="20000"/>
        </a:spcBef>
        <a:spcAft>
          <a:spcPct val="0"/>
        </a:spcAft>
        <a:buClr>
          <a:schemeClr val="bg2"/>
        </a:buClr>
        <a:buSzPct val="65000"/>
        <a:buFont typeface="Wingdings" charset="2"/>
        <a:buChar char="n"/>
        <a:defRPr sz="2400">
          <a:solidFill>
            <a:schemeClr val="tx1"/>
          </a:solidFill>
          <a:latin typeface="+mn-lt"/>
        </a:defRPr>
      </a:lvl3pPr>
      <a:lvl4pPr marL="1600200" indent="-228600" algn="l" rtl="0" eaLnBrk="1" fontAlgn="base" hangingPunct="1">
        <a:spcBef>
          <a:spcPct val="20000"/>
        </a:spcBef>
        <a:spcAft>
          <a:spcPct val="0"/>
        </a:spcAft>
        <a:buClr>
          <a:schemeClr val="accent2"/>
        </a:buClr>
        <a:buSzPct val="70000"/>
        <a:buFont typeface="Wingdings" charset="2"/>
        <a:buChar char="¨"/>
        <a:defRPr sz="2000">
          <a:solidFill>
            <a:schemeClr val="tx1"/>
          </a:solidFill>
          <a:latin typeface="+mn-lt"/>
        </a:defRPr>
      </a:lvl4pPr>
      <a:lvl5pPr marL="2057400" indent="-228600" algn="l" rtl="0" eaLnBrk="1" fontAlgn="base" hangingPunct="1">
        <a:spcBef>
          <a:spcPct val="20000"/>
        </a:spcBef>
        <a:spcAft>
          <a:spcPct val="0"/>
        </a:spcAft>
        <a:buClr>
          <a:schemeClr val="bg2"/>
        </a:buClr>
        <a:buFont typeface="Wingdings" charset="2"/>
        <a:buChar char="§"/>
        <a:defRPr sz="2000">
          <a:solidFill>
            <a:schemeClr val="tx1"/>
          </a:solidFill>
          <a:latin typeface="+mn-lt"/>
        </a:defRPr>
      </a:lvl5pPr>
      <a:lvl6pPr marL="25146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07492" y="2011680"/>
            <a:ext cx="8065294" cy="376618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pPr defTabSz="457200"/>
            <a:fld id="{5586B75A-687E-405C-8A0B-8D00578BA2C3}" type="datetimeFigureOut">
              <a:rPr lang="en-US" dirty="0">
                <a:solidFill>
                  <a:prstClr val="white">
                    <a:alpha val="80000"/>
                  </a:prstClr>
                </a:solidFill>
              </a:rPr>
              <a:pPr defTabSz="457200"/>
              <a:t>11/13/2014</a:t>
            </a:fld>
            <a:endParaRPr lang="en-US" dirty="0">
              <a:solidFill>
                <a:prstClr val="white">
                  <a:alpha val="80000"/>
                </a:prstClr>
              </a:solidFill>
            </a:endParaRPr>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pPr defTabSz="457200"/>
            <a:endParaRPr lang="en-US" dirty="0">
              <a:solidFill>
                <a:prstClr val="white">
                  <a:alpha val="80000"/>
                </a:prstClr>
              </a:solidFill>
            </a:endParaRPr>
          </a:p>
        </p:txBody>
      </p:sp>
      <p:sp>
        <p:nvSpPr>
          <p:cNvPr id="6" name="Slide Number Placeholder 5"/>
          <p:cNvSpPr>
            <a:spLocks noGrp="1"/>
          </p:cNvSpPr>
          <p:nvPr>
            <p:ph type="sldNum" sz="quarter" idx="4"/>
          </p:nvPr>
        </p:nvSpPr>
        <p:spPr>
          <a:xfrm>
            <a:off x="6572945" y="5876413"/>
            <a:ext cx="2194560" cy="1397039"/>
          </a:xfrm>
          <a:prstGeom prst="rect">
            <a:avLst/>
          </a:prstGeom>
        </p:spPr>
        <p:txBody>
          <a:bodyPr vert="horz" lIns="91440" tIns="45720" rIns="91440" bIns="45720" rtlCol="0" anchor="b"/>
          <a:lstStyle>
            <a:lvl1pPr algn="r">
              <a:defRPr sz="10300" b="0">
                <a:ln>
                  <a:noFill/>
                </a:ln>
                <a:solidFill>
                  <a:schemeClr val="tx1">
                    <a:alpha val="20000"/>
                  </a:schemeClr>
                </a:solidFill>
                <a:latin typeface="+mj-lt"/>
              </a:defRPr>
            </a:lvl1pPr>
          </a:lstStyle>
          <a:p>
            <a:pPr defTabSz="457200"/>
            <a:fld id="{4FAB73BC-B049-4115-A692-8D63A059BFB8}" type="slidenum">
              <a:rPr lang="en-US" dirty="0">
                <a:solidFill>
                  <a:prstClr val="white">
                    <a:alpha val="20000"/>
                  </a:prstClr>
                </a:solidFill>
              </a:rPr>
              <a:pPr defTabSz="457200"/>
              <a:t>‹#›</a:t>
            </a:fld>
            <a:endParaRPr lang="en-US" dirty="0">
              <a:solidFill>
                <a:prstClr val="white">
                  <a:alpha val="20000"/>
                </a:prstClr>
              </a:solidFill>
            </a:endParaRPr>
          </a:p>
        </p:txBody>
      </p:sp>
    </p:spTree>
    <p:extLst>
      <p:ext uri="{BB962C8B-B14F-4D97-AF65-F5344CB8AC3E}">
        <p14:creationId xmlns:p14="http://schemas.microsoft.com/office/powerpoint/2010/main" xmlns="" val="3826883815"/>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85000"/>
        </a:lnSpc>
        <a:spcBef>
          <a:spcPct val="0"/>
        </a:spcBef>
        <a:buNone/>
        <a:defRPr sz="5400" kern="1200" spc="-12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75000"/>
              <a:lumOff val="2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65000"/>
              <a:lumOff val="3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gi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The%20Best%20Optical%20Illusions%20Ever(xvid).avi" TargetMode="External"/><Relationship Id="rId2" Type="http://schemas.openxmlformats.org/officeDocument/2006/relationships/slideLayout" Target="../slideLayouts/slideLayout13.xml"/><Relationship Id="rId1" Type="http://schemas.openxmlformats.org/officeDocument/2006/relationships/video" Target="NULL" TargetMode="External"/><Relationship Id="rId5" Type="http://schemas.openxmlformats.org/officeDocument/2006/relationships/image" Target="../media/image25.png"/><Relationship Id="rId4" Type="http://schemas.microsoft.com/office/2007/relationships/media" Target="../media/media1.wmv"/></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hyperlink" Target="The%20Best%20Optical%20Illusions%20Ever(xvid).avi" TargetMode="External"/><Relationship Id="rId2" Type="http://schemas.openxmlformats.org/officeDocument/2006/relationships/slideLayout" Target="../slideLayouts/slideLayout13.xml"/><Relationship Id="rId1" Type="http://schemas.openxmlformats.org/officeDocument/2006/relationships/video" Target="NULL" TargetMode="External"/><Relationship Id="rId5" Type="http://schemas.openxmlformats.org/officeDocument/2006/relationships/image" Target="../media/image33.png"/><Relationship Id="rId4" Type="http://schemas.microsoft.com/office/2007/relationships/media" Target="../media/media2.mp4"/></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diagramColors" Target="../diagrams/colors3.xml"/><Relationship Id="rId18" Type="http://schemas.openxmlformats.org/officeDocument/2006/relationships/diagramColors" Target="../diagrams/colors4.xml"/><Relationship Id="rId26" Type="http://schemas.microsoft.com/office/2007/relationships/diagramDrawing" Target="../diagrams/drawing4.xml"/><Relationship Id="rId3" Type="http://schemas.openxmlformats.org/officeDocument/2006/relationships/diagramLayout" Target="../diagrams/layout1.xml"/><Relationship Id="rId21" Type="http://schemas.openxmlformats.org/officeDocument/2006/relationships/diagramQuickStyle" Target="../diagrams/quickStyle5.xml"/><Relationship Id="rId7" Type="http://schemas.openxmlformats.org/officeDocument/2006/relationships/diagramLayout" Target="../diagrams/layout2.xml"/><Relationship Id="rId12" Type="http://schemas.openxmlformats.org/officeDocument/2006/relationships/diagramQuickStyle" Target="../diagrams/quickStyle3.xml"/><Relationship Id="rId17" Type="http://schemas.openxmlformats.org/officeDocument/2006/relationships/diagramQuickStyle" Target="../diagrams/quickStyle4.xml"/><Relationship Id="rId25" Type="http://schemas.microsoft.com/office/2007/relationships/diagramDrawing" Target="../diagrams/drawing2.xml"/><Relationship Id="rId2" Type="http://schemas.openxmlformats.org/officeDocument/2006/relationships/diagramData" Target="../diagrams/data1.xml"/><Relationship Id="rId16" Type="http://schemas.openxmlformats.org/officeDocument/2006/relationships/diagramLayout" Target="../diagrams/layout4.xml"/><Relationship Id="rId20" Type="http://schemas.openxmlformats.org/officeDocument/2006/relationships/diagramLayout" Target="../diagrams/layout5.xml"/><Relationship Id="rId1" Type="http://schemas.openxmlformats.org/officeDocument/2006/relationships/slideLayout" Target="../slideLayouts/slideLayout13.xml"/><Relationship Id="rId6" Type="http://schemas.openxmlformats.org/officeDocument/2006/relationships/diagramData" Target="../diagrams/data2.xml"/><Relationship Id="rId11" Type="http://schemas.openxmlformats.org/officeDocument/2006/relationships/diagramLayout" Target="../diagrams/layout3.xml"/><Relationship Id="rId24" Type="http://schemas.microsoft.com/office/2007/relationships/diagramDrawing" Target="../diagrams/drawing1.xml"/><Relationship Id="rId5" Type="http://schemas.openxmlformats.org/officeDocument/2006/relationships/diagramColors" Target="../diagrams/colors1.xml"/><Relationship Id="rId15" Type="http://schemas.openxmlformats.org/officeDocument/2006/relationships/diagramData" Target="../diagrams/data4.xml"/><Relationship Id="rId23" Type="http://schemas.microsoft.com/office/2007/relationships/diagramDrawing" Target="../diagrams/drawing3.xml"/><Relationship Id="rId10" Type="http://schemas.openxmlformats.org/officeDocument/2006/relationships/diagramData" Target="../diagrams/data3.xml"/><Relationship Id="rId19" Type="http://schemas.openxmlformats.org/officeDocument/2006/relationships/diagramData" Target="../diagrams/data5.xml"/><Relationship Id="rId4" Type="http://schemas.openxmlformats.org/officeDocument/2006/relationships/diagramQuickStyle" Target="../diagrams/quickStyle1.xml"/><Relationship Id="rId9" Type="http://schemas.openxmlformats.org/officeDocument/2006/relationships/diagramColors" Target="../diagrams/colors2.xml"/><Relationship Id="rId14" Type="http://schemas.openxmlformats.org/officeDocument/2006/relationships/image" Target="../media/image38.jpeg"/><Relationship Id="rId22" Type="http://schemas.openxmlformats.org/officeDocument/2006/relationships/diagramColors" Target="../diagrams/colors5.xml"/><Relationship Id="rId27" Type="http://schemas.microsoft.com/office/2007/relationships/diagramDrawing" Target="../diagrams/drawing5.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hyperlink" Target="The%20Best%20Optical%20Illusions%20Ever(xvid).avi" TargetMode="External"/><Relationship Id="rId2" Type="http://schemas.openxmlformats.org/officeDocument/2006/relationships/slideLayout" Target="../slideLayouts/slideLayout13.xml"/><Relationship Id="rId1" Type="http://schemas.openxmlformats.org/officeDocument/2006/relationships/video" Target="NULL" TargetMode="External"/><Relationship Id="rId5" Type="http://schemas.openxmlformats.org/officeDocument/2006/relationships/image" Target="../media/image45.png"/><Relationship Id="rId4" Type="http://schemas.microsoft.com/office/2007/relationships/media" Target="../media/media3.wmv"/></Relationships>
</file>

<file path=ppt/slides/_rels/slide3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7.xml.rels><?xml version="1.0" encoding="UTF-8" standalone="yes"?>
<Relationships xmlns="http://schemas.openxmlformats.org/package/2006/relationships"><Relationship Id="rId3" Type="http://schemas.openxmlformats.org/officeDocument/2006/relationships/hyperlink" Target="The%20Best%20Optical%20Illusions%20Ever(xvid).avi" TargetMode="External"/><Relationship Id="rId2" Type="http://schemas.openxmlformats.org/officeDocument/2006/relationships/slideLayout" Target="../slideLayouts/slideLayout13.xml"/><Relationship Id="rId1" Type="http://schemas.openxmlformats.org/officeDocument/2006/relationships/video" Target="NULL" TargetMode="External"/><Relationship Id="rId5" Type="http://schemas.openxmlformats.org/officeDocument/2006/relationships/image" Target="../media/image48.png"/><Relationship Id="rId4" Type="http://schemas.microsoft.com/office/2007/relationships/media" Target="../media/media4.wmv"/></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Lecture 3</a:t>
            </a:r>
            <a:endParaRPr lang="en-US" dirty="0"/>
          </a:p>
        </p:txBody>
      </p:sp>
      <p:sp>
        <p:nvSpPr>
          <p:cNvPr id="6" name="Subtitle 5"/>
          <p:cNvSpPr>
            <a:spLocks noGrp="1"/>
          </p:cNvSpPr>
          <p:nvPr>
            <p:ph type="subTitle" idx="1"/>
          </p:nvPr>
        </p:nvSpPr>
        <p:spPr/>
        <p:txBody>
          <a:bodyPr/>
          <a:lstStyle/>
          <a:p>
            <a:r>
              <a:rPr lang="en-US" dirty="0" smtClean="0"/>
              <a:t>HUMAN COMPUTER INTERACTION</a:t>
            </a:r>
            <a:endParaRPr lang="en-US" dirty="0"/>
          </a:p>
        </p:txBody>
      </p:sp>
      <p:sp>
        <p:nvSpPr>
          <p:cNvPr id="4" name="Slide Number Placeholder 3"/>
          <p:cNvSpPr>
            <a:spLocks noGrp="1"/>
          </p:cNvSpPr>
          <p:nvPr>
            <p:ph type="sldNum" sz="quarter" idx="12"/>
          </p:nvPr>
        </p:nvSpPr>
        <p:spPr/>
        <p:txBody>
          <a:bodyPr/>
          <a:lstStyle/>
          <a:p>
            <a:fld id="{1AD93096-5B34-4342-9326-69289CEAE4C2}" type="slidenum">
              <a:rPr lang="en-US" smtClean="0"/>
              <a:pPr/>
              <a:t>1</a:t>
            </a:fld>
            <a:endParaRPr lang="en-US" dirty="0">
              <a:solidFill>
                <a:srgbClr val="FFFF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pPr lvl="1"/>
            <a:r>
              <a:rPr lang="en-GB" dirty="0"/>
              <a:t>MEMORY</a:t>
            </a:r>
          </a:p>
          <a:p>
            <a:pPr lvl="1"/>
            <a:r>
              <a:rPr lang="en-GB" dirty="0"/>
              <a:t>Information stored in memory</a:t>
            </a:r>
          </a:p>
          <a:p>
            <a:pPr lvl="2"/>
            <a:r>
              <a:rPr lang="en-GB" dirty="0"/>
              <a:t>sensory, short-term, long-term</a:t>
            </a:r>
            <a:endParaRPr lang="en-US" dirty="0"/>
          </a:p>
          <a:p>
            <a:pPr lvl="1"/>
            <a:r>
              <a:rPr lang="en-GB" dirty="0"/>
              <a:t>Information processed and applied</a:t>
            </a:r>
          </a:p>
          <a:p>
            <a:pPr lvl="2"/>
            <a:r>
              <a:rPr lang="en-GB" dirty="0"/>
              <a:t>reasoning, problem solving, skill, error</a:t>
            </a:r>
          </a:p>
          <a:p>
            <a:pPr lvl="1"/>
            <a:r>
              <a:rPr lang="en-GB" dirty="0"/>
              <a:t>Emotion influences human capabilities</a:t>
            </a:r>
          </a:p>
          <a:p>
            <a:pPr lvl="1"/>
            <a:r>
              <a:rPr lang="en-GB" dirty="0"/>
              <a:t>Each person is different</a:t>
            </a:r>
          </a:p>
        </p:txBody>
      </p:sp>
      <p:sp>
        <p:nvSpPr>
          <p:cNvPr id="4" name="Slide Number Placeholder 3"/>
          <p:cNvSpPr>
            <a:spLocks noGrp="1"/>
          </p:cNvSpPr>
          <p:nvPr>
            <p:ph type="sldNum" sz="quarter" idx="11"/>
          </p:nvPr>
        </p:nvSpPr>
        <p:spPr/>
        <p:txBody>
          <a:bodyPr/>
          <a:lstStyle/>
          <a:p>
            <a:fld id="{1AD93096-5B34-4342-9326-69289CEAE4C2}" type="slidenum">
              <a:rPr lang="en-US" smtClean="0"/>
              <a:pPr/>
              <a:t>2</a:t>
            </a:fld>
            <a:endParaRPr lang="en-US" dirty="0">
              <a:solidFill>
                <a:srgbClr val="FFFFFF"/>
              </a:solidFill>
            </a:endParaRPr>
          </a:p>
        </p:txBody>
      </p:sp>
    </p:spTree>
    <p:extLst>
      <p:ext uri="{BB962C8B-B14F-4D97-AF65-F5344CB8AC3E}">
        <p14:creationId xmlns:p14="http://schemas.microsoft.com/office/powerpoint/2010/main" xmlns="" val="23031731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GB" dirty="0" smtClean="0"/>
              <a:t>Perception</a:t>
            </a:r>
            <a:endParaRPr lang="en-GB" dirty="0"/>
          </a:p>
        </p:txBody>
      </p:sp>
      <p:pic>
        <p:nvPicPr>
          <p:cNvPr id="4" name="Picture 10" descr="http://artapprenticeonline.com/blog/wp-content/uploads/2013/01/Perspective-is-one-of-the-most-important-concepts-in-art.jpe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24247" y="1447801"/>
            <a:ext cx="7100553" cy="5052918"/>
          </a:xfrm>
          <a:prstGeom prst="ellipse">
            <a:avLst/>
          </a:prstGeom>
          <a:ln>
            <a:noFill/>
          </a:ln>
          <a:effectLst>
            <a:outerShdw blurRad="63500" sx="102000" sy="102000" algn="ctr" rotWithShape="0">
              <a:prstClr val="black">
                <a:alpha val="40000"/>
              </a:prstClr>
            </a:outerShdw>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2364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2918" y="0"/>
            <a:ext cx="8079581" cy="1658198"/>
          </a:xfrm>
        </p:spPr>
        <p:txBody>
          <a:bodyPr/>
          <a:lstStyle/>
          <a:p>
            <a:r>
              <a:rPr lang="en-US" b="1" dirty="0" smtClean="0">
                <a:effectLst>
                  <a:outerShdw blurRad="38100" dist="38100" dir="2700000" algn="tl">
                    <a:srgbClr val="000000">
                      <a:alpha val="43137"/>
                    </a:srgbClr>
                  </a:outerShdw>
                </a:effectLst>
              </a:rPr>
              <a:t>What is Perception?</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79324" y="1278492"/>
            <a:ext cx="8060788" cy="3131721"/>
          </a:xfrm>
        </p:spPr>
        <p:txBody>
          <a:bodyPr>
            <a:normAutofit/>
          </a:bodyPr>
          <a:lstStyle/>
          <a:p>
            <a:pPr marL="0" indent="0" algn="just">
              <a:buNone/>
            </a:pPr>
            <a:r>
              <a:rPr lang="en-US" b="1" dirty="0">
                <a:solidFill>
                  <a:schemeClr val="tx1"/>
                </a:solidFill>
                <a:effectLst>
                  <a:outerShdw blurRad="38100" dist="38100" dir="2700000" algn="tl">
                    <a:srgbClr val="000000">
                      <a:alpha val="43137"/>
                    </a:srgbClr>
                  </a:outerShdw>
                </a:effectLst>
              </a:rPr>
              <a:t>Perception is our sensory experience of the world around </a:t>
            </a:r>
            <a:r>
              <a:rPr lang="en-US" b="1" dirty="0" smtClean="0">
                <a:solidFill>
                  <a:schemeClr val="tx1"/>
                </a:solidFill>
                <a:effectLst>
                  <a:outerShdw blurRad="38100" dist="38100" dir="2700000" algn="tl">
                    <a:srgbClr val="000000">
                      <a:alpha val="43137"/>
                    </a:srgbClr>
                  </a:outerShdw>
                </a:effectLst>
              </a:rPr>
              <a:t>us</a:t>
            </a:r>
            <a:r>
              <a:rPr lang="en-US" b="1" dirty="0">
                <a:solidFill>
                  <a:schemeClr val="tx1"/>
                </a:solidFill>
                <a:effectLst>
                  <a:outerShdw blurRad="38100" dist="38100" dir="2700000" algn="tl">
                    <a:srgbClr val="000000">
                      <a:alpha val="43137"/>
                    </a:srgbClr>
                  </a:outerShdw>
                </a:effectLst>
              </a:rPr>
              <a:t>. </a:t>
            </a:r>
            <a:r>
              <a:rPr lang="en-US" b="1" dirty="0" smtClean="0">
                <a:solidFill>
                  <a:schemeClr val="tx1"/>
                </a:solidFill>
                <a:effectLst>
                  <a:outerShdw blurRad="38100" dist="38100" dir="2700000" algn="tl">
                    <a:srgbClr val="000000">
                      <a:alpha val="43137"/>
                    </a:srgbClr>
                  </a:outerShdw>
                </a:effectLst>
              </a:rPr>
              <a:t>It refers </a:t>
            </a:r>
            <a:r>
              <a:rPr lang="en-US" b="1" dirty="0">
                <a:solidFill>
                  <a:schemeClr val="tx1"/>
                </a:solidFill>
                <a:effectLst>
                  <a:outerShdw blurRad="38100" dist="38100" dir="2700000" algn="tl">
                    <a:srgbClr val="000000">
                      <a:alpha val="43137"/>
                    </a:srgbClr>
                  </a:outerShdw>
                </a:effectLst>
              </a:rPr>
              <a:t>to the interpretation of what we take in through our senses.</a:t>
            </a:r>
            <a:endParaRPr lang="en-US" b="1" dirty="0" smtClean="0">
              <a:solidFill>
                <a:schemeClr val="tx1"/>
              </a:solidFill>
              <a:effectLst>
                <a:outerShdw blurRad="38100" dist="38100" dir="2700000" algn="tl">
                  <a:srgbClr val="000000">
                    <a:alpha val="43137"/>
                  </a:srgbClr>
                </a:outerShdw>
              </a:effectLst>
            </a:endParaRPr>
          </a:p>
          <a:p>
            <a:pPr marL="514350" indent="-514350" algn="just">
              <a:buFont typeface="+mj-lt"/>
              <a:buAutoNum type="arabicPeriod"/>
            </a:pPr>
            <a:r>
              <a:rPr lang="en-US" b="1" dirty="0" smtClean="0">
                <a:solidFill>
                  <a:schemeClr val="tx1"/>
                </a:solidFill>
                <a:effectLst>
                  <a:outerShdw blurRad="38100" dist="38100" dir="2700000" algn="tl">
                    <a:srgbClr val="000000">
                      <a:alpha val="43137"/>
                    </a:srgbClr>
                  </a:outerShdw>
                </a:effectLst>
              </a:rPr>
              <a:t>It involves </a:t>
            </a:r>
            <a:r>
              <a:rPr lang="en-US" b="1" dirty="0">
                <a:solidFill>
                  <a:schemeClr val="tx1"/>
                </a:solidFill>
                <a:effectLst>
                  <a:outerShdw blurRad="38100" dist="38100" dir="2700000" algn="tl">
                    <a:srgbClr val="000000">
                      <a:alpha val="43137"/>
                    </a:srgbClr>
                  </a:outerShdw>
                </a:effectLst>
              </a:rPr>
              <a:t>both the recognition of environmental stimuli and actions in response to these stimuli. </a:t>
            </a:r>
            <a:endParaRPr lang="en-US" b="1" dirty="0" smtClean="0">
              <a:solidFill>
                <a:schemeClr val="tx1"/>
              </a:solidFill>
              <a:effectLst>
                <a:outerShdw blurRad="38100" dist="38100" dir="2700000" algn="tl">
                  <a:srgbClr val="000000">
                    <a:alpha val="43137"/>
                  </a:srgbClr>
                </a:outerShdw>
              </a:effectLst>
            </a:endParaRPr>
          </a:p>
          <a:p>
            <a:pPr marL="514350" indent="-514350" algn="just">
              <a:buFont typeface="+mj-lt"/>
              <a:buAutoNum type="arabicPeriod"/>
            </a:pPr>
            <a:r>
              <a:rPr lang="en-US" b="1" dirty="0" smtClean="0">
                <a:solidFill>
                  <a:schemeClr val="tx1"/>
                </a:solidFill>
                <a:effectLst>
                  <a:outerShdw blurRad="38100" dist="38100" dir="2700000" algn="tl">
                    <a:srgbClr val="000000">
                      <a:alpha val="43137"/>
                    </a:srgbClr>
                  </a:outerShdw>
                </a:effectLst>
              </a:rPr>
              <a:t>We </a:t>
            </a:r>
            <a:r>
              <a:rPr lang="en-US" b="1" dirty="0">
                <a:solidFill>
                  <a:schemeClr val="tx1"/>
                </a:solidFill>
                <a:effectLst>
                  <a:outerShdw blurRad="38100" dist="38100" dir="2700000" algn="tl">
                    <a:srgbClr val="000000">
                      <a:alpha val="43137"/>
                    </a:srgbClr>
                  </a:outerShdw>
                </a:effectLst>
              </a:rPr>
              <a:t>gain information about properties and elements of the environment that are critical to our survival. </a:t>
            </a:r>
          </a:p>
        </p:txBody>
      </p:sp>
      <p:pic>
        <p:nvPicPr>
          <p:cNvPr id="1028" name="Picture 4" descr="http://www.clker.com/cliparts/3/b/a/c/12065592501018224255roym_toto.svg.med.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712412" y="4682366"/>
            <a:ext cx="1368190" cy="2012671"/>
          </a:xfrm>
          <a:prstGeom prst="rect">
            <a:avLst/>
          </a:prstGeom>
          <a:noFill/>
          <a:effectLst>
            <a:glow rad="12700">
              <a:schemeClr val="bg1"/>
            </a:glow>
            <a:outerShdw dist="38100" sx="1000" sy="1000" algn="l" rotWithShape="0">
              <a:prstClr val="black"/>
            </a:outerShdw>
          </a:effectLst>
          <a:extLst>
            <a:ext uri="{909E8E84-426E-40DD-AFC4-6F175D3DCCD1}">
              <a14:hiddenFill xmlns:a14="http://schemas.microsoft.com/office/drawing/2010/main" xmlns="">
                <a:solidFill>
                  <a:srgbClr val="FFFFFF"/>
                </a:solidFill>
              </a14:hiddenFill>
            </a:ext>
          </a:extLst>
        </p:spPr>
      </p:pic>
      <p:sp>
        <p:nvSpPr>
          <p:cNvPr id="5" name="Rectangle 4"/>
          <p:cNvSpPr/>
          <p:nvPr/>
        </p:nvSpPr>
        <p:spPr>
          <a:xfrm flipV="1">
            <a:off x="0" y="6616339"/>
            <a:ext cx="9214834" cy="45719"/>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457200"/>
            <a:endParaRPr lang="en-US">
              <a:solidFill>
                <a:prstClr val="black"/>
              </a:solidFill>
            </a:endParaRPr>
          </a:p>
        </p:txBody>
      </p:sp>
      <p:pic>
        <p:nvPicPr>
          <p:cNvPr id="1032" name="Picture 8" descr="http://www.clipartspace.com/clipart/food/hamburger-clipart-01.g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11596" y="3681515"/>
            <a:ext cx="769821" cy="745187"/>
          </a:xfrm>
          <a:prstGeom prst="ellipse">
            <a:avLst/>
          </a:prstGeom>
          <a:ln w="635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rgbClr val="FFFFFF"/>
                </a:solidFill>
              </a14:hiddenFill>
            </a:ext>
          </a:extLst>
        </p:spPr>
      </p:pic>
      <p:pic>
        <p:nvPicPr>
          <p:cNvPr id="1036" name="Picture 12" descr="http://bestclipartblog.com/clipart-pics/tree-clip-art-1.gi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3150867">
            <a:off x="4955993" y="4226227"/>
            <a:ext cx="655069" cy="670969"/>
          </a:xfrm>
          <a:prstGeom prst="ellipse">
            <a:avLst/>
          </a:prstGeom>
          <a:ln w="635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rgbClr val="FFFFFF"/>
                </a:solidFill>
              </a14:hiddenFill>
            </a:ext>
          </a:extLst>
        </p:spPr>
      </p:pic>
      <p:pic>
        <p:nvPicPr>
          <p:cNvPr id="1038" name="Picture 14" descr="http://t1.gstatic.com/images?q=tbn:ANd9GcTGzRvuvQQNxP7buBITaz2ppWnLjkwa-a4Y5EvVYV6o6qYj0JmpmA"/>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18862487">
            <a:off x="3146579" y="4180508"/>
            <a:ext cx="852858" cy="715073"/>
          </a:xfrm>
          <a:prstGeom prst="ellipse">
            <a:avLst/>
          </a:prstGeom>
          <a:ln w="635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rgbClr val="FFFFFF"/>
                </a:solidFill>
              </a14:hiddenFill>
            </a:ext>
          </a:extLst>
        </p:spPr>
      </p:pic>
      <p:pic>
        <p:nvPicPr>
          <p:cNvPr id="1040" name="Picture 16" descr="http://t0.gstatic.com/images?q=tbn:ANd9GcRiC-61Qvn0lVU_9WmmmMKyhMrJ70TH5IBbieXnvA2WWLzD-eFnNQ"/>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rot="16739905">
            <a:off x="2757417" y="5192854"/>
            <a:ext cx="843112" cy="640841"/>
          </a:xfrm>
          <a:prstGeom prst="ellipse">
            <a:avLst/>
          </a:prstGeom>
          <a:ln w="635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rgbClr val="FFFFFF"/>
                </a:solidFill>
              </a14:hiddenFill>
            </a:ext>
          </a:extLst>
        </p:spPr>
      </p:pic>
      <p:pic>
        <p:nvPicPr>
          <p:cNvPr id="1042" name="Picture 18" descr="http://t3.gstatic.com/images?q=tbn:ANd9GcTYuag_PVDsobMsg3fZlYIcT53nbXyzBFOusdfPENI4mkU5T4GJ"/>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rot="4455521">
            <a:off x="5156079" y="5251744"/>
            <a:ext cx="999577" cy="627117"/>
          </a:xfrm>
          <a:prstGeom prst="ellipse">
            <a:avLst/>
          </a:prstGeom>
          <a:ln w="635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79760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040"/>
                                        </p:tgtEl>
                                        <p:attrNameLst>
                                          <p:attrName>style.visibility</p:attrName>
                                        </p:attrNameLst>
                                      </p:cBhvr>
                                      <p:to>
                                        <p:strVal val="visible"/>
                                      </p:to>
                                    </p:set>
                                    <p:animEffect transition="in" filter="fade">
                                      <p:cBhvr>
                                        <p:cTn id="12" dur="500"/>
                                        <p:tgtEl>
                                          <p:spTgt spid="1040"/>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038"/>
                                        </p:tgtEl>
                                        <p:attrNameLst>
                                          <p:attrName>style.visibility</p:attrName>
                                        </p:attrNameLst>
                                      </p:cBhvr>
                                      <p:to>
                                        <p:strVal val="visible"/>
                                      </p:to>
                                    </p:set>
                                    <p:animEffect transition="in" filter="fade">
                                      <p:cBhvr>
                                        <p:cTn id="16" dur="500"/>
                                        <p:tgtEl>
                                          <p:spTgt spid="1038"/>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032"/>
                                        </p:tgtEl>
                                        <p:attrNameLst>
                                          <p:attrName>style.visibility</p:attrName>
                                        </p:attrNameLst>
                                      </p:cBhvr>
                                      <p:to>
                                        <p:strVal val="visible"/>
                                      </p:to>
                                    </p:set>
                                    <p:animEffect transition="in" filter="fade">
                                      <p:cBhvr>
                                        <p:cTn id="20" dur="500"/>
                                        <p:tgtEl>
                                          <p:spTgt spid="1032"/>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036"/>
                                        </p:tgtEl>
                                        <p:attrNameLst>
                                          <p:attrName>style.visibility</p:attrName>
                                        </p:attrNameLst>
                                      </p:cBhvr>
                                      <p:to>
                                        <p:strVal val="visible"/>
                                      </p:to>
                                    </p:set>
                                    <p:animEffect transition="in" filter="fade">
                                      <p:cBhvr>
                                        <p:cTn id="24" dur="500"/>
                                        <p:tgtEl>
                                          <p:spTgt spid="1036"/>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1042"/>
                                        </p:tgtEl>
                                        <p:attrNameLst>
                                          <p:attrName>style.visibility</p:attrName>
                                        </p:attrNameLst>
                                      </p:cBhvr>
                                      <p:to>
                                        <p:strVal val="visible"/>
                                      </p:to>
                                    </p:set>
                                    <p:animEffect transition="in" filter="fade">
                                      <p:cBhvr>
                                        <p:cTn id="28" dur="500"/>
                                        <p:tgtEl>
                                          <p:spTgt spid="10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6" name="Rectangle 5"/>
          <p:cNvSpPr/>
          <p:nvPr/>
        </p:nvSpPr>
        <p:spPr>
          <a:xfrm>
            <a:off x="5756856" y="3258358"/>
            <a:ext cx="3387144" cy="3599645"/>
          </a:xfrm>
          <a:prstGeom prst="rect">
            <a:avLst/>
          </a:prstGeom>
          <a:effectLst>
            <a:innerShdw blurRad="63500" dist="50800" dir="189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457200"/>
            <a:endParaRPr lang="en-US">
              <a:solidFill>
                <a:prstClr val="white"/>
              </a:solidFill>
            </a:endParaRPr>
          </a:p>
        </p:txBody>
      </p:sp>
      <p:sp>
        <p:nvSpPr>
          <p:cNvPr id="4" name="Rectangle 3"/>
          <p:cNvSpPr/>
          <p:nvPr/>
        </p:nvSpPr>
        <p:spPr>
          <a:xfrm>
            <a:off x="0" y="3258358"/>
            <a:ext cx="5756856" cy="3599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507494" y="0"/>
            <a:ext cx="8079581" cy="1658198"/>
          </a:xfrm>
        </p:spPr>
        <p:txBody>
          <a:bodyPr>
            <a:normAutofit/>
          </a:bodyPr>
          <a:lstStyle/>
          <a:p>
            <a:r>
              <a:rPr lang="en-US" sz="4800" b="1" dirty="0">
                <a:effectLst>
                  <a:outerShdw blurRad="38100" dist="38100" dir="2700000" algn="tl">
                    <a:srgbClr val="000000">
                      <a:alpha val="43137"/>
                    </a:srgbClr>
                  </a:outerShdw>
                </a:effectLst>
              </a:rPr>
              <a:t>The Perceptual Process</a:t>
            </a:r>
            <a:endParaRPr lang="en-US" sz="5000" b="1"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507493" y="1053293"/>
            <a:ext cx="8388590" cy="5939934"/>
          </a:xfrm>
        </p:spPr>
        <p:txBody>
          <a:bodyPr>
            <a:normAutofit fontScale="92500" lnSpcReduction="10000"/>
          </a:bodyPr>
          <a:lstStyle/>
          <a:p>
            <a:pPr algn="just">
              <a:lnSpc>
                <a:spcPct val="100000"/>
              </a:lnSpc>
            </a:pPr>
            <a:r>
              <a:rPr lang="en-US" b="1" dirty="0">
                <a:solidFill>
                  <a:schemeClr val="tx1"/>
                </a:solidFill>
                <a:effectLst>
                  <a:outerShdw blurRad="38100" dist="38100" dir="2700000" algn="tl">
                    <a:srgbClr val="000000">
                      <a:alpha val="43137"/>
                    </a:srgbClr>
                  </a:outerShdw>
                </a:effectLst>
              </a:rPr>
              <a:t>The perceptual process is a sequence of steps that begins with the environment and leads to our perception of a stimulus and an action in response to the stimulus. This process is continual, but you do not spend a great deal of time thinking about the actual process that occurs when you perceive the many stimuli that surround you at any given moment</a:t>
            </a:r>
            <a:r>
              <a:rPr lang="en-US" b="1" dirty="0" smtClean="0">
                <a:solidFill>
                  <a:schemeClr val="tx1"/>
                </a:solidFill>
                <a:effectLst>
                  <a:outerShdw blurRad="38100" dist="38100" dir="2700000" algn="tl">
                    <a:srgbClr val="000000">
                      <a:alpha val="43137"/>
                    </a:srgbClr>
                  </a:outerShdw>
                </a:effectLst>
              </a:rPr>
              <a:t>.</a:t>
            </a:r>
          </a:p>
          <a:p>
            <a:pPr algn="just">
              <a:lnSpc>
                <a:spcPct val="100000"/>
              </a:lnSpc>
            </a:pPr>
            <a:r>
              <a:rPr lang="en-US" sz="3200" b="1" dirty="0" smtClean="0">
                <a:solidFill>
                  <a:srgbClr val="FFFF00"/>
                </a:solidFill>
                <a:effectLst>
                  <a:outerShdw blurRad="38100" dist="38100" dir="2700000" algn="tl">
                    <a:srgbClr val="000000">
                      <a:alpha val="43137"/>
                    </a:srgbClr>
                  </a:outerShdw>
                </a:effectLst>
              </a:rPr>
              <a:t>Steps are:</a:t>
            </a:r>
          </a:p>
          <a:p>
            <a:pPr marL="914400" lvl="2" indent="-457200" algn="just">
              <a:lnSpc>
                <a:spcPct val="120000"/>
              </a:lnSpc>
              <a:buFont typeface="+mj-lt"/>
              <a:buAutoNum type="arabicPeriod"/>
            </a:pPr>
            <a:r>
              <a:rPr lang="en-US" b="1" i="0" dirty="0">
                <a:solidFill>
                  <a:schemeClr val="tx1">
                    <a:lumMod val="95000"/>
                  </a:schemeClr>
                </a:solidFill>
                <a:effectLst>
                  <a:outerShdw blurRad="38100" dist="38100" dir="2700000" algn="tl">
                    <a:srgbClr val="000000">
                      <a:alpha val="43137"/>
                    </a:srgbClr>
                  </a:outerShdw>
                </a:effectLst>
              </a:rPr>
              <a:t>The Environmental Stimulus</a:t>
            </a:r>
          </a:p>
          <a:p>
            <a:pPr marL="914400" lvl="2" indent="-457200" algn="just">
              <a:lnSpc>
                <a:spcPct val="120000"/>
              </a:lnSpc>
              <a:buFont typeface="+mj-lt"/>
              <a:buAutoNum type="arabicPeriod"/>
            </a:pPr>
            <a:r>
              <a:rPr lang="en-US" b="1" i="0" dirty="0">
                <a:solidFill>
                  <a:schemeClr val="tx1">
                    <a:lumMod val="95000"/>
                  </a:schemeClr>
                </a:solidFill>
                <a:effectLst>
                  <a:outerShdw blurRad="38100" dist="38100" dir="2700000" algn="tl">
                    <a:srgbClr val="000000">
                      <a:alpha val="43137"/>
                    </a:srgbClr>
                  </a:outerShdw>
                </a:effectLst>
              </a:rPr>
              <a:t>The Attended Stimulus</a:t>
            </a:r>
          </a:p>
          <a:p>
            <a:pPr marL="914400" lvl="2" indent="-457200" algn="just">
              <a:lnSpc>
                <a:spcPct val="120000"/>
              </a:lnSpc>
              <a:buFont typeface="+mj-lt"/>
              <a:buAutoNum type="arabicPeriod"/>
            </a:pPr>
            <a:r>
              <a:rPr lang="en-US" b="1" i="0" dirty="0">
                <a:solidFill>
                  <a:schemeClr val="tx1">
                    <a:lumMod val="95000"/>
                  </a:schemeClr>
                </a:solidFill>
                <a:effectLst>
                  <a:outerShdw blurRad="38100" dist="38100" dir="2700000" algn="tl">
                    <a:srgbClr val="000000">
                      <a:alpha val="43137"/>
                    </a:srgbClr>
                  </a:outerShdw>
                </a:effectLst>
              </a:rPr>
              <a:t>The Image on the Retina</a:t>
            </a:r>
          </a:p>
          <a:p>
            <a:pPr marL="914400" lvl="2" indent="-457200" algn="just">
              <a:lnSpc>
                <a:spcPct val="120000"/>
              </a:lnSpc>
              <a:buFont typeface="+mj-lt"/>
              <a:buAutoNum type="arabicPeriod"/>
            </a:pPr>
            <a:r>
              <a:rPr lang="en-US" b="1" i="0" dirty="0">
                <a:solidFill>
                  <a:schemeClr val="tx1">
                    <a:lumMod val="95000"/>
                  </a:schemeClr>
                </a:solidFill>
                <a:effectLst>
                  <a:outerShdw blurRad="38100" dist="38100" dir="2700000" algn="tl">
                    <a:srgbClr val="000000">
                      <a:alpha val="43137"/>
                    </a:srgbClr>
                  </a:outerShdw>
                </a:effectLst>
              </a:rPr>
              <a:t>Transduction</a:t>
            </a:r>
          </a:p>
          <a:p>
            <a:pPr marL="914400" lvl="2" indent="-457200" algn="just">
              <a:lnSpc>
                <a:spcPct val="120000"/>
              </a:lnSpc>
              <a:buFont typeface="+mj-lt"/>
              <a:buAutoNum type="arabicPeriod"/>
            </a:pPr>
            <a:r>
              <a:rPr lang="en-US" b="1" i="0" dirty="0">
                <a:solidFill>
                  <a:schemeClr val="tx1">
                    <a:lumMod val="95000"/>
                  </a:schemeClr>
                </a:solidFill>
                <a:effectLst>
                  <a:outerShdw blurRad="38100" dist="38100" dir="2700000" algn="tl">
                    <a:srgbClr val="000000">
                      <a:alpha val="43137"/>
                    </a:srgbClr>
                  </a:outerShdw>
                </a:effectLst>
              </a:rPr>
              <a:t>Neural Processing</a:t>
            </a:r>
          </a:p>
          <a:p>
            <a:pPr marL="914400" lvl="2" indent="-457200" algn="just">
              <a:lnSpc>
                <a:spcPct val="120000"/>
              </a:lnSpc>
              <a:buFont typeface="+mj-lt"/>
              <a:buAutoNum type="arabicPeriod"/>
            </a:pPr>
            <a:r>
              <a:rPr lang="en-US" b="1" i="0" dirty="0">
                <a:solidFill>
                  <a:schemeClr val="tx1">
                    <a:lumMod val="95000"/>
                  </a:schemeClr>
                </a:solidFill>
                <a:effectLst>
                  <a:outerShdw blurRad="38100" dist="38100" dir="2700000" algn="tl">
                    <a:srgbClr val="000000">
                      <a:alpha val="43137"/>
                    </a:srgbClr>
                  </a:outerShdw>
                </a:effectLst>
              </a:rPr>
              <a:t>Perception</a:t>
            </a:r>
          </a:p>
          <a:p>
            <a:pPr marL="914400" lvl="2" indent="-457200" algn="just">
              <a:lnSpc>
                <a:spcPct val="120000"/>
              </a:lnSpc>
              <a:buFont typeface="+mj-lt"/>
              <a:buAutoNum type="arabicPeriod"/>
            </a:pPr>
            <a:r>
              <a:rPr lang="en-US" b="1" i="0" dirty="0">
                <a:solidFill>
                  <a:schemeClr val="tx1">
                    <a:lumMod val="95000"/>
                  </a:schemeClr>
                </a:solidFill>
                <a:effectLst>
                  <a:outerShdw blurRad="38100" dist="38100" dir="2700000" algn="tl">
                    <a:srgbClr val="000000">
                      <a:alpha val="43137"/>
                    </a:srgbClr>
                  </a:outerShdw>
                </a:effectLst>
              </a:rPr>
              <a:t>Recognition</a:t>
            </a:r>
          </a:p>
          <a:p>
            <a:pPr marL="914400" lvl="2" indent="-457200" algn="just">
              <a:lnSpc>
                <a:spcPct val="120000"/>
              </a:lnSpc>
              <a:buFont typeface="+mj-lt"/>
              <a:buAutoNum type="arabicPeriod"/>
            </a:pPr>
            <a:r>
              <a:rPr lang="en-US" b="1" i="0" dirty="0">
                <a:solidFill>
                  <a:schemeClr val="tx1">
                    <a:lumMod val="95000"/>
                  </a:schemeClr>
                </a:solidFill>
                <a:effectLst>
                  <a:outerShdw blurRad="38100" dist="38100" dir="2700000" algn="tl">
                    <a:srgbClr val="000000">
                      <a:alpha val="43137"/>
                    </a:srgbClr>
                  </a:outerShdw>
                </a:effectLst>
              </a:rPr>
              <a:t>Action</a:t>
            </a:r>
          </a:p>
        </p:txBody>
      </p:sp>
      <p:pic>
        <p:nvPicPr>
          <p:cNvPr id="1026" name="Picture 2" descr="http://sr.photos3.fotosearch.com/bthumb/CSP/CSP455/k455128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794097" y="3442012"/>
            <a:ext cx="2424246" cy="323233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49637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4.16667E-6 0 L -0.3931 0.00231 " pathEditMode="relative" rAng="0" ptsTypes="AA">
                                      <p:cBhvr>
                                        <p:cTn id="6" dur="2000" fill="hold"/>
                                        <p:tgtEl>
                                          <p:spTgt spid="1026"/>
                                        </p:tgtEl>
                                        <p:attrNameLst>
                                          <p:attrName>ppt_x</p:attrName>
                                          <p:attrName>ppt_y</p:attrName>
                                        </p:attrNameLst>
                                      </p:cBhvr>
                                      <p:rCtr x="-19661" y="1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6" name="Rectangle 5"/>
          <p:cNvSpPr/>
          <p:nvPr/>
        </p:nvSpPr>
        <p:spPr>
          <a:xfrm>
            <a:off x="342900" y="2997200"/>
            <a:ext cx="4800600" cy="3860800"/>
          </a:xfrm>
          <a:prstGeom prst="rect">
            <a:avLst/>
          </a:prstGeom>
          <a:ln>
            <a:noFill/>
          </a:ln>
        </p:spPr>
        <p:style>
          <a:lnRef idx="3">
            <a:schemeClr val="lt1"/>
          </a:lnRef>
          <a:fillRef idx="1">
            <a:schemeClr val="accent3"/>
          </a:fillRef>
          <a:effectRef idx="1">
            <a:schemeClr val="accent3"/>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57200" y="0"/>
            <a:ext cx="8079581" cy="1658198"/>
          </a:xfrm>
        </p:spPr>
        <p:txBody>
          <a:bodyPr>
            <a:normAutofit/>
          </a:bodyPr>
          <a:lstStyle/>
          <a:p>
            <a:r>
              <a:rPr lang="en-US" sz="4000" b="1" dirty="0">
                <a:effectLst>
                  <a:outerShdw blurRad="38100" dist="38100" dir="2700000" algn="tl">
                    <a:srgbClr val="000000">
                      <a:alpha val="43137"/>
                    </a:srgbClr>
                  </a:outerShdw>
                </a:effectLst>
              </a:rPr>
              <a:t>1. The Environmental </a:t>
            </a:r>
            <a:r>
              <a:rPr lang="en-US" sz="4000" b="1" dirty="0" smtClean="0">
                <a:effectLst>
                  <a:outerShdw blurRad="38100" dist="38100" dir="2700000" algn="tl">
                    <a:srgbClr val="000000">
                      <a:alpha val="43137"/>
                    </a:srgbClr>
                  </a:outerShdw>
                </a:effectLst>
              </a:rPr>
              <a:t>Stimulus </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09600" y="1066800"/>
            <a:ext cx="8369808" cy="3766185"/>
          </a:xfrm>
        </p:spPr>
        <p:txBody>
          <a:bodyPr/>
          <a:lstStyle/>
          <a:p>
            <a:pPr algn="just"/>
            <a:r>
              <a:rPr lang="en-US" b="1" dirty="0">
                <a:solidFill>
                  <a:schemeClr val="tx1"/>
                </a:solidFill>
                <a:effectLst>
                  <a:outerShdw blurRad="38100" dist="38100" dir="2700000" algn="tl">
                    <a:srgbClr val="000000">
                      <a:alpha val="43137"/>
                    </a:srgbClr>
                  </a:outerShdw>
                </a:effectLst>
              </a:rPr>
              <a:t>The world is full of stimuli that can attract our attention through various senses. The environmental stimulus is everything in our environment that has the potential to be </a:t>
            </a:r>
            <a:r>
              <a:rPr lang="en-US" b="1" dirty="0" smtClean="0">
                <a:solidFill>
                  <a:schemeClr val="tx1"/>
                </a:solidFill>
                <a:effectLst>
                  <a:outerShdw blurRad="38100" dist="38100" dir="2700000" algn="tl">
                    <a:srgbClr val="000000">
                      <a:alpha val="43137"/>
                    </a:srgbClr>
                  </a:outerShdw>
                </a:effectLst>
              </a:rPr>
              <a:t>perceived. </a:t>
            </a:r>
          </a:p>
          <a:p>
            <a:pPr lvl="1" algn="just"/>
            <a:r>
              <a:rPr lang="en-US" b="1" dirty="0" smtClean="0">
                <a:solidFill>
                  <a:schemeClr val="tx1"/>
                </a:solidFill>
                <a:effectLst>
                  <a:outerShdw blurRad="38100" dist="38100" dir="2700000" algn="tl">
                    <a:srgbClr val="000000">
                      <a:alpha val="43137"/>
                    </a:srgbClr>
                  </a:outerShdw>
                </a:effectLst>
              </a:rPr>
              <a:t>This </a:t>
            </a:r>
            <a:r>
              <a:rPr lang="en-US" b="1" dirty="0">
                <a:solidFill>
                  <a:schemeClr val="tx1"/>
                </a:solidFill>
                <a:effectLst>
                  <a:outerShdw blurRad="38100" dist="38100" dir="2700000" algn="tl">
                    <a:srgbClr val="000000">
                      <a:alpha val="43137"/>
                    </a:srgbClr>
                  </a:outerShdw>
                </a:effectLst>
              </a:rPr>
              <a:t>might include anything that can be seen, touched, tasted, smelled or heard.</a:t>
            </a:r>
          </a:p>
        </p:txBody>
      </p:sp>
      <p:sp>
        <p:nvSpPr>
          <p:cNvPr id="5" name="Rectangle 4"/>
          <p:cNvSpPr/>
          <p:nvPr/>
        </p:nvSpPr>
        <p:spPr>
          <a:xfrm>
            <a:off x="762000" y="3072348"/>
            <a:ext cx="4379119" cy="3785652"/>
          </a:xfrm>
          <a:prstGeom prst="rect">
            <a:avLst/>
          </a:prstGeom>
        </p:spPr>
        <p:txBody>
          <a:bodyPr wrap="square">
            <a:spAutoFit/>
          </a:bodyPr>
          <a:lstStyle/>
          <a:p>
            <a:pPr algn="just" defTabSz="457200"/>
            <a:r>
              <a:rPr lang="en-US" sz="2000" b="1" dirty="0">
                <a:solidFill>
                  <a:prstClr val="white"/>
                </a:solidFill>
                <a:effectLst>
                  <a:outerShdw blurRad="38100" dist="38100" dir="2700000" algn="tl">
                    <a:srgbClr val="000000">
                      <a:alpha val="43137"/>
                    </a:srgbClr>
                  </a:outerShdw>
                </a:effectLst>
              </a:rPr>
              <a:t>For example, imagine that you are out on a morning jog at your local park. </a:t>
            </a:r>
            <a:r>
              <a:rPr lang="en-US" sz="2000" b="1" dirty="0" smtClean="0">
                <a:solidFill>
                  <a:prstClr val="white"/>
                </a:solidFill>
                <a:effectLst>
                  <a:outerShdw blurRad="38100" dist="38100" dir="2700000" algn="tl">
                    <a:srgbClr val="000000">
                      <a:alpha val="43137"/>
                    </a:srgbClr>
                  </a:outerShdw>
                </a:effectLst>
              </a:rPr>
              <a:t>There are a wide variety of environmental stimuli that might capture your attention. </a:t>
            </a:r>
          </a:p>
          <a:p>
            <a:pPr marL="457200" indent="-457200" algn="just" defTabSz="457200">
              <a:buFont typeface="+mj-lt"/>
              <a:buAutoNum type="arabicPeriod"/>
            </a:pPr>
            <a:r>
              <a:rPr lang="en-US" sz="2000" b="1" dirty="0" smtClean="0">
                <a:solidFill>
                  <a:prstClr val="white"/>
                </a:solidFill>
                <a:effectLst>
                  <a:outerShdw blurRad="38100" dist="38100" dir="2700000" algn="tl">
                    <a:srgbClr val="000000">
                      <a:alpha val="43137"/>
                    </a:srgbClr>
                  </a:outerShdw>
                </a:effectLst>
              </a:rPr>
              <a:t>The swaying tree branches</a:t>
            </a:r>
          </a:p>
          <a:p>
            <a:pPr marL="457200" indent="-457200" algn="just" defTabSz="457200">
              <a:buFont typeface="+mj-lt"/>
              <a:buAutoNum type="arabicPeriod"/>
            </a:pPr>
            <a:r>
              <a:rPr lang="en-US" sz="2000" b="1" dirty="0" smtClean="0">
                <a:solidFill>
                  <a:prstClr val="white"/>
                </a:solidFill>
                <a:effectLst>
                  <a:outerShdw blurRad="38100" dist="38100" dir="2700000" algn="tl">
                    <a:srgbClr val="000000">
                      <a:alpha val="43137"/>
                    </a:srgbClr>
                  </a:outerShdw>
                </a:effectLst>
              </a:rPr>
              <a:t>A </a:t>
            </a:r>
            <a:r>
              <a:rPr lang="en-US" sz="2000" b="1" dirty="0">
                <a:solidFill>
                  <a:prstClr val="white"/>
                </a:solidFill>
                <a:effectLst>
                  <a:outerShdw blurRad="38100" dist="38100" dir="2700000" algn="tl">
                    <a:srgbClr val="000000">
                      <a:alpha val="43137"/>
                    </a:srgbClr>
                  </a:outerShdw>
                </a:effectLst>
              </a:rPr>
              <a:t>man is out on the </a:t>
            </a:r>
            <a:r>
              <a:rPr lang="en-US" sz="2000" b="1" dirty="0" smtClean="0">
                <a:solidFill>
                  <a:prstClr val="white"/>
                </a:solidFill>
                <a:effectLst>
                  <a:outerShdw blurRad="38100" dist="38100" dir="2700000" algn="tl">
                    <a:srgbClr val="000000">
                      <a:alpha val="43137"/>
                    </a:srgbClr>
                  </a:outerShdw>
                </a:effectLst>
              </a:rPr>
              <a:t>grass</a:t>
            </a:r>
          </a:p>
          <a:p>
            <a:pPr marL="457200" indent="-457200" algn="just" defTabSz="457200">
              <a:buFont typeface="+mj-lt"/>
              <a:buAutoNum type="arabicPeriod"/>
            </a:pPr>
            <a:r>
              <a:rPr lang="en-US" sz="2000" b="1" dirty="0" smtClean="0">
                <a:solidFill>
                  <a:prstClr val="white"/>
                </a:solidFill>
                <a:effectLst>
                  <a:outerShdw blurRad="38100" dist="38100" dir="2700000" algn="tl">
                    <a:srgbClr val="000000">
                      <a:alpha val="43137"/>
                    </a:srgbClr>
                  </a:outerShdw>
                </a:effectLst>
              </a:rPr>
              <a:t>A </a:t>
            </a:r>
            <a:r>
              <a:rPr lang="en-US" sz="2000" b="1" dirty="0">
                <a:solidFill>
                  <a:prstClr val="white"/>
                </a:solidFill>
                <a:effectLst>
                  <a:outerShdw blurRad="38100" dist="38100" dir="2700000" algn="tl">
                    <a:srgbClr val="000000">
                      <a:alpha val="43137"/>
                    </a:srgbClr>
                  </a:outerShdw>
                </a:effectLst>
              </a:rPr>
              <a:t>car </a:t>
            </a:r>
            <a:r>
              <a:rPr lang="en-US" sz="2000" b="1" dirty="0" smtClean="0">
                <a:solidFill>
                  <a:prstClr val="white"/>
                </a:solidFill>
                <a:effectLst>
                  <a:outerShdw blurRad="38100" dist="38100" dir="2700000" algn="tl">
                    <a:srgbClr val="000000">
                      <a:alpha val="43137"/>
                    </a:srgbClr>
                  </a:outerShdw>
                </a:effectLst>
              </a:rPr>
              <a:t>with music blaring</a:t>
            </a:r>
          </a:p>
          <a:p>
            <a:pPr marL="457200" indent="-457200" algn="just" defTabSz="457200">
              <a:buFont typeface="+mj-lt"/>
              <a:buAutoNum type="arabicPeriod"/>
            </a:pPr>
            <a:r>
              <a:rPr lang="en-US" sz="2000" b="1" dirty="0" smtClean="0">
                <a:solidFill>
                  <a:prstClr val="white"/>
                </a:solidFill>
                <a:effectLst>
                  <a:outerShdw blurRad="38100" dist="38100" dir="2700000" algn="tl">
                    <a:srgbClr val="000000">
                      <a:alpha val="43137"/>
                    </a:srgbClr>
                  </a:outerShdw>
                </a:effectLst>
              </a:rPr>
              <a:t>A </a:t>
            </a:r>
            <a:r>
              <a:rPr lang="en-US" sz="2000" b="1" dirty="0">
                <a:solidFill>
                  <a:prstClr val="white"/>
                </a:solidFill>
                <a:effectLst>
                  <a:outerShdw blurRad="38100" dist="38100" dir="2700000" algn="tl">
                    <a:srgbClr val="000000">
                      <a:alpha val="43137"/>
                    </a:srgbClr>
                  </a:outerShdw>
                </a:effectLst>
              </a:rPr>
              <a:t>duck </a:t>
            </a:r>
            <a:r>
              <a:rPr lang="en-US" sz="2000" b="1" dirty="0" smtClean="0">
                <a:solidFill>
                  <a:prstClr val="white"/>
                </a:solidFill>
                <a:effectLst>
                  <a:outerShdw blurRad="38100" dist="38100" dir="2700000" algn="tl">
                    <a:srgbClr val="000000">
                      <a:alpha val="43137"/>
                    </a:srgbClr>
                  </a:outerShdw>
                </a:effectLst>
              </a:rPr>
              <a:t>in </a:t>
            </a:r>
            <a:r>
              <a:rPr lang="en-US" sz="2000" b="1" dirty="0">
                <a:solidFill>
                  <a:prstClr val="white"/>
                </a:solidFill>
                <a:effectLst>
                  <a:outerShdw blurRad="38100" dist="38100" dir="2700000" algn="tl">
                    <a:srgbClr val="000000">
                      <a:alpha val="43137"/>
                    </a:srgbClr>
                  </a:outerShdw>
                </a:effectLst>
              </a:rPr>
              <a:t>a nearby pond. </a:t>
            </a:r>
          </a:p>
          <a:p>
            <a:pPr algn="just" defTabSz="457200"/>
            <a:r>
              <a:rPr lang="en-US" sz="2000" b="1" dirty="0" smtClean="0">
                <a:solidFill>
                  <a:prstClr val="white"/>
                </a:solidFill>
                <a:effectLst>
                  <a:outerShdw blurRad="38100" dist="38100" dir="2700000" algn="tl">
                    <a:srgbClr val="000000">
                      <a:alpha val="43137"/>
                    </a:srgbClr>
                  </a:outerShdw>
                </a:effectLst>
              </a:rPr>
              <a:t>These things may serve as a starting point for the perceptual process.</a:t>
            </a:r>
            <a:endParaRPr lang="en-US" sz="2000" b="1" dirty="0">
              <a:solidFill>
                <a:prstClr val="white"/>
              </a:solidFill>
              <a:effectLst>
                <a:outerShdw blurRad="38100" dist="38100" dir="2700000" algn="tl">
                  <a:srgbClr val="000000">
                    <a:alpha val="43137"/>
                  </a:srgbClr>
                </a:outerShdw>
              </a:effectLst>
            </a:endParaRPr>
          </a:p>
        </p:txBody>
      </p:sp>
      <p:sp>
        <p:nvSpPr>
          <p:cNvPr id="7" name="Rectangle 6"/>
          <p:cNvSpPr/>
          <p:nvPr/>
        </p:nvSpPr>
        <p:spPr>
          <a:xfrm>
            <a:off x="5143500" y="3200400"/>
            <a:ext cx="4000500" cy="3670300"/>
          </a:xfrm>
          <a:prstGeom prst="rect">
            <a:avLst/>
          </a:prstGeom>
          <a:solidFill>
            <a:schemeClr val="accent6">
              <a:lumMod val="7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defTabSz="457200"/>
            <a:endParaRPr lang="en-US">
              <a:solidFill>
                <a:prstClr val="white"/>
              </a:solidFill>
            </a:endParaRPr>
          </a:p>
        </p:txBody>
      </p:sp>
      <p:pic>
        <p:nvPicPr>
          <p:cNvPr id="2052" name="Picture 4" descr="http://t3.gstatic.com/images?q=tbn:ANd9GcQRXYtDgK8UASy2Sf_V9CbsmXb-rmwrdrl9rtD84yGCg3RTh1Zmuw"/>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848351" y="3174581"/>
            <a:ext cx="2451497" cy="326866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xmlns="" val="2160486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p:cTn id="7" dur="500" fill="hold"/>
                                        <p:tgtEl>
                                          <p:spTgt spid="2052"/>
                                        </p:tgtEl>
                                        <p:attrNameLst>
                                          <p:attrName>ppt_w</p:attrName>
                                        </p:attrNameLst>
                                      </p:cBhvr>
                                      <p:tavLst>
                                        <p:tav tm="0">
                                          <p:val>
                                            <p:fltVal val="0"/>
                                          </p:val>
                                        </p:tav>
                                        <p:tav tm="100000">
                                          <p:val>
                                            <p:strVal val="#ppt_w"/>
                                          </p:val>
                                        </p:tav>
                                      </p:tavLst>
                                    </p:anim>
                                    <p:anim calcmode="lin" valueType="num">
                                      <p:cBhvr>
                                        <p:cTn id="8" dur="500" fill="hold"/>
                                        <p:tgtEl>
                                          <p:spTgt spid="2052"/>
                                        </p:tgtEl>
                                        <p:attrNameLst>
                                          <p:attrName>ppt_h</p:attrName>
                                        </p:attrNameLst>
                                      </p:cBhvr>
                                      <p:tavLst>
                                        <p:tav tm="0">
                                          <p:val>
                                            <p:fltVal val="0"/>
                                          </p:val>
                                        </p:tav>
                                        <p:tav tm="100000">
                                          <p:val>
                                            <p:strVal val="#ppt_h"/>
                                          </p:val>
                                        </p:tav>
                                      </p:tavLst>
                                    </p:anim>
                                    <p:animEffect transition="in" filter="fade">
                                      <p:cBhvr>
                                        <p:cTn id="9"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6" name="Rectangle 5"/>
          <p:cNvSpPr/>
          <p:nvPr/>
        </p:nvSpPr>
        <p:spPr>
          <a:xfrm>
            <a:off x="342900" y="2997200"/>
            <a:ext cx="4800600" cy="3860800"/>
          </a:xfrm>
          <a:prstGeom prst="rect">
            <a:avLst/>
          </a:prstGeom>
          <a:solidFill>
            <a:srgbClr val="0070C0"/>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93206" y="182033"/>
            <a:ext cx="8079581" cy="1658198"/>
          </a:xfrm>
        </p:spPr>
        <p:txBody>
          <a:bodyPr>
            <a:normAutofit/>
          </a:bodyPr>
          <a:lstStyle/>
          <a:p>
            <a:r>
              <a:rPr lang="en-US" sz="4000" b="1" dirty="0" smtClean="0">
                <a:effectLst>
                  <a:outerShdw blurRad="38100" dist="38100" dir="2700000" algn="tl">
                    <a:srgbClr val="000000">
                      <a:alpha val="43137"/>
                    </a:srgbClr>
                  </a:outerShdw>
                </a:effectLst>
              </a:rPr>
              <a:t>2. </a:t>
            </a:r>
            <a:r>
              <a:rPr lang="en-US" sz="4000" b="1" dirty="0">
                <a:effectLst>
                  <a:outerShdw blurRad="38100" dist="38100" dir="2700000" algn="tl">
                    <a:srgbClr val="000000">
                      <a:alpha val="43137"/>
                    </a:srgbClr>
                  </a:outerShdw>
                </a:effectLst>
              </a:rPr>
              <a:t>The </a:t>
            </a:r>
            <a:r>
              <a:rPr lang="en-US" sz="4000" b="1" dirty="0" smtClean="0">
                <a:effectLst>
                  <a:outerShdw blurRad="38100" dist="38100" dir="2700000" algn="tl">
                    <a:srgbClr val="000000">
                      <a:alpha val="43137"/>
                    </a:srgbClr>
                  </a:outerShdw>
                </a:effectLst>
              </a:rPr>
              <a:t>Attended Stimulus </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41437" y="1425261"/>
            <a:ext cx="8358055" cy="3766185"/>
          </a:xfrm>
        </p:spPr>
        <p:txBody>
          <a:bodyPr/>
          <a:lstStyle/>
          <a:p>
            <a:pPr algn="just"/>
            <a:r>
              <a:rPr lang="en-US" b="1" dirty="0">
                <a:solidFill>
                  <a:schemeClr val="tx1"/>
                </a:solidFill>
                <a:effectLst>
                  <a:outerShdw blurRad="38100" dist="38100" dir="2700000" algn="tl">
                    <a:srgbClr val="000000">
                      <a:alpha val="43137"/>
                    </a:srgbClr>
                  </a:outerShdw>
                </a:effectLst>
              </a:rPr>
              <a:t>The attended stimulus is the specific object in the environment on which our attention is focused. In many cases, we might focus on stimuli that are familiar to us, such as the face of a friend in a crowd of strangers at the local coffee shop. </a:t>
            </a:r>
          </a:p>
        </p:txBody>
      </p:sp>
      <p:sp>
        <p:nvSpPr>
          <p:cNvPr id="5" name="Rectangle 4"/>
          <p:cNvSpPr/>
          <p:nvPr/>
        </p:nvSpPr>
        <p:spPr>
          <a:xfrm>
            <a:off x="929879" y="3744893"/>
            <a:ext cx="3369469" cy="2800767"/>
          </a:xfrm>
          <a:prstGeom prst="rect">
            <a:avLst/>
          </a:prstGeom>
        </p:spPr>
        <p:txBody>
          <a:bodyPr wrap="square">
            <a:spAutoFit/>
          </a:bodyPr>
          <a:lstStyle/>
          <a:p>
            <a:pPr algn="just" defTabSz="457200"/>
            <a:r>
              <a:rPr lang="en-US" sz="2200" b="1" dirty="0">
                <a:solidFill>
                  <a:prstClr val="white"/>
                </a:solidFill>
                <a:effectLst>
                  <a:outerShdw blurRad="38100" dist="38100" dir="2700000" algn="tl">
                    <a:srgbClr val="000000">
                      <a:alpha val="43137"/>
                    </a:srgbClr>
                  </a:outerShdw>
                </a:effectLst>
              </a:rPr>
              <a:t>L</a:t>
            </a:r>
            <a:r>
              <a:rPr lang="en-US" sz="2200" b="1" dirty="0" smtClean="0">
                <a:solidFill>
                  <a:prstClr val="white"/>
                </a:solidFill>
                <a:effectLst>
                  <a:outerShdw blurRad="38100" dist="38100" dir="2700000" algn="tl">
                    <a:srgbClr val="000000">
                      <a:alpha val="43137"/>
                    </a:srgbClr>
                  </a:outerShdw>
                </a:effectLst>
              </a:rPr>
              <a:t>et's </a:t>
            </a:r>
            <a:r>
              <a:rPr lang="en-US" sz="2200" b="1" dirty="0">
                <a:solidFill>
                  <a:prstClr val="white"/>
                </a:solidFill>
                <a:effectLst>
                  <a:outerShdw blurRad="38100" dist="38100" dir="2700000" algn="tl">
                    <a:srgbClr val="000000">
                      <a:alpha val="43137"/>
                    </a:srgbClr>
                  </a:outerShdw>
                </a:effectLst>
              </a:rPr>
              <a:t>imagine that during your morning </a:t>
            </a:r>
            <a:r>
              <a:rPr lang="en-US" sz="2200" b="1" dirty="0" smtClean="0">
                <a:solidFill>
                  <a:prstClr val="white"/>
                </a:solidFill>
                <a:effectLst>
                  <a:outerShdw blurRad="38100" dist="38100" dir="2700000" algn="tl">
                    <a:srgbClr val="000000">
                      <a:alpha val="43137"/>
                    </a:srgbClr>
                  </a:outerShdw>
                </a:effectLst>
              </a:rPr>
              <a:t>jog </a:t>
            </a:r>
            <a:r>
              <a:rPr lang="en-US" sz="2200" b="1" dirty="0">
                <a:solidFill>
                  <a:prstClr val="white"/>
                </a:solidFill>
                <a:effectLst>
                  <a:outerShdw blurRad="38100" dist="38100" dir="2700000" algn="tl">
                    <a:srgbClr val="000000">
                      <a:alpha val="43137"/>
                    </a:srgbClr>
                  </a:outerShdw>
                </a:effectLst>
              </a:rPr>
              <a:t>you focus your attention on the duck floating in the nearby pond. The duck represents the attended stimulus. </a:t>
            </a:r>
          </a:p>
        </p:txBody>
      </p:sp>
      <p:sp>
        <p:nvSpPr>
          <p:cNvPr id="7" name="Rectangle 6"/>
          <p:cNvSpPr/>
          <p:nvPr/>
        </p:nvSpPr>
        <p:spPr>
          <a:xfrm>
            <a:off x="5143500" y="3009900"/>
            <a:ext cx="4000500" cy="3860800"/>
          </a:xfrm>
          <a:prstGeom prst="rect">
            <a:avLst/>
          </a:prstGeom>
          <a:solidFill>
            <a:srgbClr val="92D050"/>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defTabSz="457200"/>
            <a:endParaRPr lang="en-US">
              <a:solidFill>
                <a:prstClr val="white"/>
              </a:solidFill>
            </a:endParaRPr>
          </a:p>
        </p:txBody>
      </p:sp>
      <p:pic>
        <p:nvPicPr>
          <p:cNvPr id="3074" name="Picture 2" descr="http://t0.gstatic.com/images?q=tbn:ANd9GcQdoc-RcFx3rvlwO3DmVgVEHU5y2sSPY9AZP0mPZnk9LPmEiA0a"/>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7163" t="7530" r="5445" b="7997"/>
          <a:stretch/>
        </p:blipFill>
        <p:spPr bwMode="auto">
          <a:xfrm>
            <a:off x="5494572" y="3424873"/>
            <a:ext cx="3298358" cy="314335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xmlns="" val="2902864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animEffect transition="in" filter="fade">
                                      <p:cBhvr>
                                        <p:cTn id="9"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Rectangle 9"/>
          <p:cNvSpPr/>
          <p:nvPr/>
        </p:nvSpPr>
        <p:spPr>
          <a:xfrm rot="5400000">
            <a:off x="3499834" y="1213838"/>
            <a:ext cx="2144330" cy="9143999"/>
          </a:xfrm>
          <a:prstGeom prst="rect">
            <a:avLst/>
          </a:prstGeom>
          <a:solidFill>
            <a:schemeClr val="accent6"/>
          </a:solidFill>
          <a:ln>
            <a:noFill/>
          </a:ln>
          <a:effectLst>
            <a:glow rad="63500">
              <a:schemeClr val="accent6">
                <a:satMod val="175000"/>
                <a:alpha val="40000"/>
              </a:schemeClr>
            </a:glow>
            <a:innerShdw blurRad="63500" dist="50800" dir="18900000">
              <a:prstClr val="black">
                <a:alpha val="50000"/>
              </a:prstClr>
            </a:innerShdw>
          </a:effectLst>
        </p:spPr>
        <p:style>
          <a:lnRef idx="3">
            <a:schemeClr val="lt1"/>
          </a:lnRef>
          <a:fillRef idx="1">
            <a:schemeClr val="accent3"/>
          </a:fillRef>
          <a:effectRef idx="1">
            <a:schemeClr val="accent3"/>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390122" y="0"/>
            <a:ext cx="8079581" cy="1658198"/>
          </a:xfrm>
        </p:spPr>
        <p:txBody>
          <a:bodyPr>
            <a:normAutofit/>
          </a:bodyPr>
          <a:lstStyle/>
          <a:p>
            <a:r>
              <a:rPr lang="en-US" sz="4000" b="1" dirty="0" smtClean="0">
                <a:effectLst>
                  <a:outerShdw blurRad="38100" dist="38100" dir="2700000" algn="tl">
                    <a:srgbClr val="000000">
                      <a:alpha val="43137"/>
                    </a:srgbClr>
                  </a:outerShdw>
                </a:effectLst>
              </a:rPr>
              <a:t>3. </a:t>
            </a:r>
            <a:r>
              <a:rPr lang="en-US" sz="4000" b="1" dirty="0">
                <a:effectLst>
                  <a:outerShdw blurRad="38100" dist="38100" dir="2700000" algn="tl">
                    <a:srgbClr val="000000">
                      <a:alpha val="43137"/>
                    </a:srgbClr>
                  </a:outerShdw>
                </a:effectLst>
              </a:rPr>
              <a:t>The </a:t>
            </a:r>
            <a:r>
              <a:rPr lang="en-US" sz="4000" b="1" dirty="0" smtClean="0">
                <a:effectLst>
                  <a:outerShdw blurRad="38100" dist="38100" dir="2700000" algn="tl">
                    <a:srgbClr val="000000">
                      <a:alpha val="43137"/>
                    </a:srgbClr>
                  </a:outerShdw>
                </a:effectLst>
              </a:rPr>
              <a:t>Image on Retina</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47997" y="1302845"/>
            <a:ext cx="8448005" cy="3766185"/>
          </a:xfrm>
        </p:spPr>
        <p:txBody>
          <a:bodyPr>
            <a:normAutofit/>
          </a:bodyPr>
          <a:lstStyle/>
          <a:p>
            <a:pPr algn="just"/>
            <a:r>
              <a:rPr lang="en-US" sz="2300" b="1" dirty="0" smtClean="0">
                <a:solidFill>
                  <a:schemeClr val="tx1"/>
                </a:solidFill>
                <a:effectLst>
                  <a:outerShdw blurRad="38100" dist="38100" dir="2700000" algn="tl">
                    <a:srgbClr val="000000">
                      <a:alpha val="43137"/>
                    </a:srgbClr>
                  </a:outerShdw>
                </a:effectLst>
              </a:rPr>
              <a:t>The </a:t>
            </a:r>
            <a:r>
              <a:rPr lang="en-US" sz="2300" b="1" dirty="0">
                <a:solidFill>
                  <a:schemeClr val="tx1"/>
                </a:solidFill>
                <a:effectLst>
                  <a:outerShdw blurRad="38100" dist="38100" dir="2700000" algn="tl">
                    <a:srgbClr val="000000">
                      <a:alpha val="43137"/>
                    </a:srgbClr>
                  </a:outerShdw>
                </a:effectLst>
              </a:rPr>
              <a:t>attended stimulus is formed as an image on the retina. </a:t>
            </a:r>
            <a:endParaRPr lang="en-US" sz="2300" b="1" dirty="0" smtClean="0">
              <a:solidFill>
                <a:schemeClr val="tx1"/>
              </a:solidFill>
              <a:effectLst>
                <a:outerShdw blurRad="38100" dist="38100" dir="2700000" algn="tl">
                  <a:srgbClr val="000000">
                    <a:alpha val="43137"/>
                  </a:srgbClr>
                </a:outerShdw>
              </a:effectLst>
            </a:endParaRPr>
          </a:p>
          <a:p>
            <a:pPr marL="457200" indent="-457200" algn="just">
              <a:buFont typeface="+mj-lt"/>
              <a:buAutoNum type="arabicPeriod"/>
            </a:pPr>
            <a:r>
              <a:rPr lang="en-US" sz="2300" b="1" dirty="0" smtClean="0">
                <a:solidFill>
                  <a:schemeClr val="tx1"/>
                </a:solidFill>
                <a:effectLst>
                  <a:outerShdw blurRad="38100" dist="38100" dir="2700000" algn="tl">
                    <a:srgbClr val="000000">
                      <a:alpha val="43137"/>
                    </a:srgbClr>
                  </a:outerShdw>
                </a:effectLst>
              </a:rPr>
              <a:t>The </a:t>
            </a:r>
            <a:r>
              <a:rPr lang="en-US" sz="2300" b="1" dirty="0">
                <a:solidFill>
                  <a:schemeClr val="tx1"/>
                </a:solidFill>
                <a:effectLst>
                  <a:outerShdw blurRad="38100" dist="38100" dir="2700000" algn="tl">
                    <a:srgbClr val="000000">
                      <a:alpha val="43137"/>
                    </a:srgbClr>
                  </a:outerShdw>
                </a:effectLst>
              </a:rPr>
              <a:t>first part of this process involves the light actually passing through the cornea and pupil and onto the lens of the eye. </a:t>
            </a:r>
            <a:endParaRPr lang="en-US" sz="2300" b="1" dirty="0" smtClean="0">
              <a:solidFill>
                <a:schemeClr val="tx1"/>
              </a:solidFill>
              <a:effectLst>
                <a:outerShdw blurRad="38100" dist="38100" dir="2700000" algn="tl">
                  <a:srgbClr val="000000">
                    <a:alpha val="43137"/>
                  </a:srgbClr>
                </a:outerShdw>
              </a:effectLst>
            </a:endParaRPr>
          </a:p>
          <a:p>
            <a:pPr marL="457200" indent="-457200" algn="just">
              <a:buFont typeface="+mj-lt"/>
              <a:buAutoNum type="arabicPeriod"/>
            </a:pPr>
            <a:r>
              <a:rPr lang="en-US" sz="2300" b="1" dirty="0" smtClean="0">
                <a:solidFill>
                  <a:schemeClr val="tx1"/>
                </a:solidFill>
                <a:effectLst>
                  <a:outerShdw blurRad="38100" dist="38100" dir="2700000" algn="tl">
                    <a:srgbClr val="000000">
                      <a:alpha val="43137"/>
                    </a:srgbClr>
                  </a:outerShdw>
                </a:effectLst>
              </a:rPr>
              <a:t>The </a:t>
            </a:r>
            <a:r>
              <a:rPr lang="en-US" sz="2300" b="1" dirty="0">
                <a:solidFill>
                  <a:schemeClr val="tx1"/>
                </a:solidFill>
                <a:effectLst>
                  <a:outerShdw blurRad="38100" dist="38100" dir="2700000" algn="tl">
                    <a:srgbClr val="000000">
                      <a:alpha val="43137"/>
                    </a:srgbClr>
                  </a:outerShdw>
                </a:effectLst>
              </a:rPr>
              <a:t>cornea helps focus the light as it enters the eye, and the iris of the eye controls the size of the pupils in order to determine how much light to let in. </a:t>
            </a:r>
            <a:endParaRPr lang="en-US" sz="2300" b="1" dirty="0" smtClean="0">
              <a:solidFill>
                <a:schemeClr val="tx1"/>
              </a:solidFill>
              <a:effectLst>
                <a:outerShdw blurRad="38100" dist="38100" dir="2700000" algn="tl">
                  <a:srgbClr val="000000">
                    <a:alpha val="43137"/>
                  </a:srgbClr>
                </a:outerShdw>
              </a:effectLst>
            </a:endParaRPr>
          </a:p>
          <a:p>
            <a:pPr marL="457200" indent="-457200" algn="just">
              <a:buFont typeface="+mj-lt"/>
              <a:buAutoNum type="arabicPeriod"/>
            </a:pPr>
            <a:r>
              <a:rPr lang="en-US" sz="2300" b="1" dirty="0" smtClean="0">
                <a:solidFill>
                  <a:schemeClr val="tx1"/>
                </a:solidFill>
                <a:effectLst>
                  <a:outerShdw blurRad="38100" dist="38100" dir="2700000" algn="tl">
                    <a:srgbClr val="000000">
                      <a:alpha val="43137"/>
                    </a:srgbClr>
                  </a:outerShdw>
                </a:effectLst>
              </a:rPr>
              <a:t>The </a:t>
            </a:r>
            <a:r>
              <a:rPr lang="en-US" sz="2300" b="1" dirty="0">
                <a:solidFill>
                  <a:schemeClr val="tx1"/>
                </a:solidFill>
                <a:effectLst>
                  <a:outerShdw blurRad="38100" dist="38100" dir="2700000" algn="tl">
                    <a:srgbClr val="000000">
                      <a:alpha val="43137"/>
                    </a:srgbClr>
                  </a:outerShdw>
                </a:effectLst>
              </a:rPr>
              <a:t>cornea and lens act together to project an inverted image on the retina.</a:t>
            </a:r>
          </a:p>
        </p:txBody>
      </p:sp>
      <p:pic>
        <p:nvPicPr>
          <p:cNvPr id="4100" name="Picture 4" descr="http://www.eyetoeyeopticalinc.com/nss-folder/pictures/astigmatic.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884036" y="3760631"/>
            <a:ext cx="2621128" cy="2972772"/>
          </a:xfrm>
          <a:prstGeom prst="roundRect">
            <a:avLst>
              <a:gd name="adj" fmla="val 4167"/>
            </a:avLst>
          </a:prstGeom>
          <a:solidFill>
            <a:srgbClr val="FFFFFF"/>
          </a:solidFill>
          <a:ln w="76200" cap="sq">
            <a:solidFill>
              <a:srgbClr val="EAEAEA"/>
            </a:solidFill>
            <a:miter lim="800000"/>
          </a:ln>
          <a:effectLst>
            <a:outerShdw blurRad="50800" dist="38100" dir="8100000" algn="tr" rotWithShape="0">
              <a:prstClr val="black">
                <a:alpha val="40000"/>
              </a:prstClr>
            </a:outerShdw>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461290" y="4022399"/>
            <a:ext cx="2640588" cy="2711004"/>
          </a:xfrm>
          <a:prstGeom prst="rect">
            <a:avLst/>
          </a:prstGeom>
          <a:effectLst>
            <a:outerShdw blurRad="63500" sx="102000" sy="102000" algn="ctr" rotWithShape="0">
              <a:prstClr val="black">
                <a:alpha val="40000"/>
              </a:prstClr>
            </a:outerShdw>
          </a:effectLst>
        </p:spPr>
      </p:pic>
      <p:sp>
        <p:nvSpPr>
          <p:cNvPr id="8" name="Right Arrow 7"/>
          <p:cNvSpPr/>
          <p:nvPr/>
        </p:nvSpPr>
        <p:spPr>
          <a:xfrm rot="1530966">
            <a:off x="3881011" y="4232427"/>
            <a:ext cx="821029" cy="528036"/>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xmlns="" val="1019977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100"/>
                                        </p:tgtEl>
                                        <p:attrNameLst>
                                          <p:attrName>style.visibility</p:attrName>
                                        </p:attrNameLst>
                                      </p:cBhvr>
                                      <p:to>
                                        <p:strVal val="visible"/>
                                      </p:to>
                                    </p:set>
                                    <p:animEffect transition="in" filter="barn(inVertical)">
                                      <p:cBhvr>
                                        <p:cTn id="13" dur="500"/>
                                        <p:tgtEl>
                                          <p:spTgt spid="4100"/>
                                        </p:tgtEl>
                                      </p:cBhvr>
                                    </p:animEffect>
                                  </p:childTnLst>
                                </p:cTn>
                              </p:par>
                            </p:childTnLst>
                          </p:cTn>
                        </p:par>
                        <p:par>
                          <p:cTn id="14" fill="hold">
                            <p:stCondLst>
                              <p:cond delay="1500"/>
                            </p:stCondLst>
                            <p:childTnLst>
                              <p:par>
                                <p:cTn id="15" presetID="6"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ircle(in)">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6" name="Rectangle 5"/>
          <p:cNvSpPr/>
          <p:nvPr/>
        </p:nvSpPr>
        <p:spPr>
          <a:xfrm>
            <a:off x="-16467" y="3657604"/>
            <a:ext cx="9144000" cy="3200399"/>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01358" y="-121794"/>
            <a:ext cx="8079581" cy="1658198"/>
          </a:xfrm>
        </p:spPr>
        <p:txBody>
          <a:bodyPr>
            <a:normAutofit/>
          </a:bodyPr>
          <a:lstStyle/>
          <a:p>
            <a:r>
              <a:rPr lang="en-US" sz="4000" b="1" dirty="0">
                <a:effectLst>
                  <a:outerShdw blurRad="38100" dist="38100" dir="2700000" algn="tl">
                    <a:srgbClr val="000000">
                      <a:alpha val="43137"/>
                    </a:srgbClr>
                  </a:outerShdw>
                </a:effectLst>
              </a:rPr>
              <a:t>4. </a:t>
            </a:r>
            <a:r>
              <a:rPr lang="en-US" sz="4000" b="1" dirty="0" smtClean="0">
                <a:effectLst>
                  <a:outerShdw blurRad="38100" dist="38100" dir="2700000" algn="tl">
                    <a:srgbClr val="000000">
                      <a:alpha val="43137"/>
                    </a:srgbClr>
                  </a:outerShdw>
                </a:effectLst>
              </a:rPr>
              <a:t>Transduction</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70629" y="992418"/>
            <a:ext cx="8369808" cy="3766185"/>
          </a:xfrm>
        </p:spPr>
        <p:txBody>
          <a:bodyPr/>
          <a:lstStyle/>
          <a:p>
            <a:pPr algn="just"/>
            <a:r>
              <a:rPr lang="en-US" b="1" dirty="0">
                <a:solidFill>
                  <a:schemeClr val="tx1"/>
                </a:solidFill>
                <a:effectLst>
                  <a:outerShdw blurRad="38100" dist="38100" dir="2700000" algn="tl">
                    <a:srgbClr val="000000">
                      <a:alpha val="43137"/>
                    </a:srgbClr>
                  </a:outerShdw>
                </a:effectLst>
              </a:rPr>
              <a:t>The image on the retina is then transformed into electrical signals in a process known as </a:t>
            </a:r>
            <a:r>
              <a:rPr lang="en-US" b="1" dirty="0">
                <a:solidFill>
                  <a:srgbClr val="FFFF00"/>
                </a:solidFill>
                <a:effectLst>
                  <a:outerShdw blurRad="38100" dist="38100" dir="2700000" algn="tl">
                    <a:srgbClr val="000000">
                      <a:alpha val="43137"/>
                    </a:srgbClr>
                  </a:outerShdw>
                </a:effectLst>
              </a:rPr>
              <a:t>transduction</a:t>
            </a:r>
            <a:r>
              <a:rPr lang="en-US" b="1" dirty="0">
                <a:solidFill>
                  <a:schemeClr val="tx1"/>
                </a:solidFill>
                <a:effectLst>
                  <a:outerShdw blurRad="38100" dist="38100" dir="2700000" algn="tl">
                    <a:srgbClr val="000000">
                      <a:alpha val="43137"/>
                    </a:srgbClr>
                  </a:outerShdw>
                </a:effectLst>
              </a:rPr>
              <a:t>. This allows the visual messages to be transmitted to the brain to be </a:t>
            </a:r>
            <a:r>
              <a:rPr lang="en-US" b="1" dirty="0" smtClean="0">
                <a:solidFill>
                  <a:schemeClr val="tx1"/>
                </a:solidFill>
                <a:effectLst>
                  <a:outerShdw blurRad="38100" dist="38100" dir="2700000" algn="tl">
                    <a:srgbClr val="000000">
                      <a:alpha val="43137"/>
                    </a:srgbClr>
                  </a:outerShdw>
                </a:effectLst>
              </a:rPr>
              <a:t>interpreted.</a:t>
            </a:r>
          </a:p>
          <a:p>
            <a:pPr marL="457200"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The </a:t>
            </a:r>
            <a:r>
              <a:rPr lang="en-US" b="1" dirty="0">
                <a:solidFill>
                  <a:schemeClr val="tx1"/>
                </a:solidFill>
                <a:effectLst>
                  <a:outerShdw blurRad="38100" dist="38100" dir="2700000" algn="tl">
                    <a:srgbClr val="000000">
                      <a:alpha val="43137"/>
                    </a:srgbClr>
                  </a:outerShdw>
                </a:effectLst>
              </a:rPr>
              <a:t>retina contains many photoreceptor cells. These cells contain proteins known as </a:t>
            </a:r>
            <a:r>
              <a:rPr lang="en-US" b="1" dirty="0">
                <a:solidFill>
                  <a:srgbClr val="FFFF00"/>
                </a:solidFill>
                <a:effectLst>
                  <a:outerShdw blurRad="38100" dist="38100" dir="2700000" algn="tl">
                    <a:srgbClr val="000000">
                      <a:alpha val="43137"/>
                    </a:srgbClr>
                  </a:outerShdw>
                </a:effectLst>
              </a:rPr>
              <a:t>rods and cones. </a:t>
            </a:r>
            <a:endParaRPr lang="en-US" b="1" dirty="0" smtClean="0">
              <a:solidFill>
                <a:srgbClr val="FFFF00"/>
              </a:solidFill>
              <a:effectLst>
                <a:outerShdw blurRad="38100" dist="38100" dir="2700000" algn="tl">
                  <a:srgbClr val="000000">
                    <a:alpha val="43137"/>
                  </a:srgbClr>
                </a:outerShdw>
              </a:effectLst>
            </a:endParaRPr>
          </a:p>
          <a:p>
            <a:pPr marL="457200"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Rods </a:t>
            </a:r>
            <a:r>
              <a:rPr lang="en-US" b="1" dirty="0">
                <a:solidFill>
                  <a:schemeClr val="tx1"/>
                </a:solidFill>
                <a:effectLst>
                  <a:outerShdw blurRad="38100" dist="38100" dir="2700000" algn="tl">
                    <a:srgbClr val="000000">
                      <a:alpha val="43137"/>
                    </a:srgbClr>
                  </a:outerShdw>
                </a:effectLst>
              </a:rPr>
              <a:t>are primarily for seeing things in low light, while cones are associated with detecting color and shapes at normal light levels.</a:t>
            </a:r>
          </a:p>
        </p:txBody>
      </p:sp>
      <p:pic>
        <p:nvPicPr>
          <p:cNvPr id="1026" name="Picture 2" descr="http://starizona.com/acb/ccd/advimages/eye01.gif"/>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142" t="12072" b="14141"/>
          <a:stretch/>
        </p:blipFill>
        <p:spPr bwMode="auto">
          <a:xfrm>
            <a:off x="534301" y="4090830"/>
            <a:ext cx="2557562" cy="2516210"/>
          </a:xfrm>
          <a:prstGeom prst="snip2DiagRect">
            <a:avLst/>
          </a:prstGeom>
          <a:solidFill>
            <a:srgbClr val="FFFFFF">
              <a:shade val="85000"/>
            </a:srgbClr>
          </a:solidFill>
          <a:ln w="88900" cap="sq">
            <a:solidFill>
              <a:srgbClr val="FFFFFF"/>
            </a:solidFill>
            <a:miter lim="800000"/>
          </a:ln>
          <a:effectLst>
            <a:glow rad="139700">
              <a:schemeClr val="accent1">
                <a:satMod val="175000"/>
                <a:alpha val="40000"/>
              </a:schemeClr>
            </a:glow>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
        <p:nvSpPr>
          <p:cNvPr id="4" name="TextBox 3"/>
          <p:cNvSpPr txBox="1"/>
          <p:nvPr/>
        </p:nvSpPr>
        <p:spPr>
          <a:xfrm>
            <a:off x="3368404" y="4258043"/>
            <a:ext cx="2973068" cy="1631216"/>
          </a:xfrm>
          <a:prstGeom prst="rect">
            <a:avLst/>
          </a:prstGeom>
          <a:noFill/>
        </p:spPr>
        <p:txBody>
          <a:bodyPr wrap="square" rtlCol="0">
            <a:spAutoFit/>
          </a:bodyPr>
          <a:lstStyle/>
          <a:p>
            <a:pPr algn="just" defTabSz="457200"/>
            <a:r>
              <a:rPr lang="en-US" sz="2000" b="1" dirty="0" smtClean="0">
                <a:solidFill>
                  <a:prstClr val="black"/>
                </a:solidFill>
                <a:effectLst>
                  <a:outerShdw blurRad="38100" dist="38100" dir="2700000" algn="tl">
                    <a:srgbClr val="000000">
                      <a:alpha val="43137"/>
                    </a:srgbClr>
                  </a:outerShdw>
                </a:effectLst>
              </a:rPr>
              <a:t>Rods &amp; </a:t>
            </a:r>
            <a:r>
              <a:rPr lang="en-US" sz="2000" b="1" dirty="0">
                <a:solidFill>
                  <a:prstClr val="black"/>
                </a:solidFill>
                <a:effectLst>
                  <a:outerShdw blurRad="38100" dist="38100" dir="2700000" algn="tl">
                    <a:srgbClr val="000000">
                      <a:alpha val="43137"/>
                    </a:srgbClr>
                  </a:outerShdw>
                </a:effectLst>
              </a:rPr>
              <a:t>cones contain </a:t>
            </a:r>
            <a:r>
              <a:rPr lang="en-US" sz="2000" b="1" dirty="0" smtClean="0">
                <a:solidFill>
                  <a:prstClr val="black"/>
                </a:solidFill>
                <a:effectLst>
                  <a:outerShdw blurRad="38100" dist="38100" dir="2700000" algn="tl">
                    <a:srgbClr val="000000">
                      <a:alpha val="43137"/>
                    </a:srgbClr>
                  </a:outerShdw>
                </a:effectLst>
              </a:rPr>
              <a:t>molecule “retinal”, </a:t>
            </a:r>
            <a:r>
              <a:rPr lang="en-US" sz="2000" b="1" dirty="0">
                <a:solidFill>
                  <a:prstClr val="black"/>
                </a:solidFill>
                <a:effectLst>
                  <a:outerShdw blurRad="38100" dist="38100" dir="2700000" algn="tl">
                    <a:srgbClr val="000000">
                      <a:alpha val="43137"/>
                    </a:srgbClr>
                  </a:outerShdw>
                </a:effectLst>
              </a:rPr>
              <a:t>which </a:t>
            </a:r>
            <a:r>
              <a:rPr lang="en-US" sz="2000" b="1" dirty="0" smtClean="0">
                <a:solidFill>
                  <a:prstClr val="black"/>
                </a:solidFill>
                <a:effectLst>
                  <a:outerShdw blurRad="38100" dist="38100" dir="2700000" algn="tl">
                    <a:srgbClr val="000000">
                      <a:alpha val="43137"/>
                    </a:srgbClr>
                  </a:outerShdw>
                </a:effectLst>
              </a:rPr>
              <a:t>transduces light </a:t>
            </a:r>
            <a:r>
              <a:rPr lang="en-US" sz="2000" b="1" dirty="0">
                <a:solidFill>
                  <a:prstClr val="black"/>
                </a:solidFill>
                <a:effectLst>
                  <a:outerShdw blurRad="38100" dist="38100" dir="2700000" algn="tl">
                    <a:srgbClr val="000000">
                      <a:alpha val="43137"/>
                    </a:srgbClr>
                  </a:outerShdw>
                </a:effectLst>
              </a:rPr>
              <a:t>into visual signals that are </a:t>
            </a:r>
            <a:r>
              <a:rPr lang="en-US" sz="2000" b="1" dirty="0" smtClean="0">
                <a:solidFill>
                  <a:prstClr val="black"/>
                </a:solidFill>
                <a:effectLst>
                  <a:outerShdw blurRad="38100" dist="38100" dir="2700000" algn="tl">
                    <a:srgbClr val="000000">
                      <a:alpha val="43137"/>
                    </a:srgbClr>
                  </a:outerShdw>
                </a:effectLst>
              </a:rPr>
              <a:t>transmitted </a:t>
            </a:r>
            <a:r>
              <a:rPr lang="en-US" sz="2000" b="1" dirty="0">
                <a:solidFill>
                  <a:prstClr val="black"/>
                </a:solidFill>
                <a:effectLst>
                  <a:outerShdw blurRad="38100" dist="38100" dir="2700000" algn="tl">
                    <a:srgbClr val="000000">
                      <a:alpha val="43137"/>
                    </a:srgbClr>
                  </a:outerShdw>
                </a:effectLst>
              </a:rPr>
              <a:t>via nerve </a:t>
            </a:r>
            <a:r>
              <a:rPr lang="en-US" sz="2000" b="1" dirty="0" smtClean="0">
                <a:solidFill>
                  <a:prstClr val="black"/>
                </a:solidFill>
                <a:effectLst>
                  <a:outerShdw blurRad="38100" dist="38100" dir="2700000" algn="tl">
                    <a:srgbClr val="000000">
                      <a:alpha val="43137"/>
                    </a:srgbClr>
                  </a:outerShdw>
                </a:effectLst>
              </a:rPr>
              <a:t>impulses to brain.</a:t>
            </a:r>
            <a:endParaRPr lang="en-US" sz="2000" b="1" dirty="0">
              <a:solidFill>
                <a:prstClr val="black"/>
              </a:solidFill>
              <a:effectLst>
                <a:outerShdw blurRad="38100" dist="38100" dir="2700000" algn="tl">
                  <a:srgbClr val="000000">
                    <a:alpha val="43137"/>
                  </a:srgbClr>
                </a:outerShdw>
              </a:effectLst>
            </a:endParaRPr>
          </a:p>
        </p:txBody>
      </p:sp>
      <p:pic>
        <p:nvPicPr>
          <p:cNvPr id="1030" name="Picture 6" descr="http://t0.gstatic.com/images?q=tbn:ANd9GcRMwtWAXLMuOJsFXrMca75W5xGsYzQl0aragU2ZRa93TABc-ScE"/>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618015" y="4166114"/>
            <a:ext cx="2286094" cy="2440929"/>
          </a:xfrm>
          <a:prstGeom prst="snip2DiagRect">
            <a:avLst/>
          </a:prstGeom>
          <a:solidFill>
            <a:srgbClr val="FFFFFF">
              <a:shade val="85000"/>
            </a:srgbClr>
          </a:solidFill>
          <a:ln w="88900" cap="sq">
            <a:solidFill>
              <a:srgbClr val="FFFFFF"/>
            </a:solidFill>
            <a:miter lim="800000"/>
          </a:ln>
          <a:effectLst>
            <a:glow rad="139700">
              <a:schemeClr val="accent2">
                <a:satMod val="175000"/>
                <a:alpha val="40000"/>
              </a:schemeClr>
            </a:glow>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
        <p:nvSpPr>
          <p:cNvPr id="8" name="Right Arrow 7"/>
          <p:cNvSpPr/>
          <p:nvPr/>
        </p:nvSpPr>
        <p:spPr>
          <a:xfrm>
            <a:off x="3481275" y="5682822"/>
            <a:ext cx="2726172" cy="412123"/>
          </a:xfrm>
          <a:prstGeom prst="rightArrow">
            <a:avLst/>
          </a:prstGeom>
          <a:ln>
            <a:solidFill>
              <a:schemeClr val="bg1"/>
            </a:solidFill>
          </a:ln>
          <a:effectLst>
            <a:outerShdw blurRad="50800" dist="38100" dir="2700000" algn="tl" rotWithShape="0">
              <a:prstClr val="black">
                <a:alpha val="40000"/>
              </a:prstClr>
            </a:outerShdw>
          </a:effectLst>
        </p:spPr>
        <p:style>
          <a:lnRef idx="3">
            <a:schemeClr val="lt1"/>
          </a:lnRef>
          <a:fillRef idx="1">
            <a:schemeClr val="dk1"/>
          </a:fillRef>
          <a:effectRef idx="1">
            <a:schemeClr val="dk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xmlns="" val="3697057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030"/>
                                        </p:tgtEl>
                                        <p:attrNameLst>
                                          <p:attrName>style.visibility</p:attrName>
                                        </p:attrNameLst>
                                      </p:cBhvr>
                                      <p:to>
                                        <p:strVal val="visible"/>
                                      </p:to>
                                    </p:set>
                                    <p:animEffect transition="in" filter="fade">
                                      <p:cBhvr>
                                        <p:cTn id="22" dur="1000"/>
                                        <p:tgtEl>
                                          <p:spTgt spid="1030"/>
                                        </p:tgtEl>
                                      </p:cBhvr>
                                    </p:animEffect>
                                    <p:anim calcmode="lin" valueType="num">
                                      <p:cBhvr>
                                        <p:cTn id="23" dur="1000" fill="hold"/>
                                        <p:tgtEl>
                                          <p:spTgt spid="1030"/>
                                        </p:tgtEl>
                                        <p:attrNameLst>
                                          <p:attrName>ppt_x</p:attrName>
                                        </p:attrNameLst>
                                      </p:cBhvr>
                                      <p:tavLst>
                                        <p:tav tm="0">
                                          <p:val>
                                            <p:strVal val="#ppt_x"/>
                                          </p:val>
                                        </p:tav>
                                        <p:tav tm="100000">
                                          <p:val>
                                            <p:strVal val="#ppt_x"/>
                                          </p:val>
                                        </p:tav>
                                      </p:tavLst>
                                    </p:anim>
                                    <p:anim calcmode="lin" valueType="num">
                                      <p:cBhvr>
                                        <p:cTn id="24" dur="1000" fill="hold"/>
                                        <p:tgtEl>
                                          <p:spTgt spid="10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2" name="Rectangle 11"/>
          <p:cNvSpPr/>
          <p:nvPr/>
        </p:nvSpPr>
        <p:spPr>
          <a:xfrm>
            <a:off x="5341514" y="3258357"/>
            <a:ext cx="3802487" cy="359964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defTabSz="457200"/>
            <a:endParaRPr lang="en-US">
              <a:solidFill>
                <a:prstClr val="white"/>
              </a:solidFill>
            </a:endParaRPr>
          </a:p>
        </p:txBody>
      </p:sp>
      <p:sp>
        <p:nvSpPr>
          <p:cNvPr id="6" name="Rectangle 5"/>
          <p:cNvSpPr/>
          <p:nvPr/>
        </p:nvSpPr>
        <p:spPr>
          <a:xfrm>
            <a:off x="-16467" y="3258358"/>
            <a:ext cx="5357980" cy="3599645"/>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01358" y="-121794"/>
            <a:ext cx="8079581" cy="1658198"/>
          </a:xfrm>
        </p:spPr>
        <p:txBody>
          <a:bodyPr>
            <a:normAutofit/>
          </a:bodyPr>
          <a:lstStyle/>
          <a:p>
            <a:r>
              <a:rPr lang="en-US" sz="4000" b="1" dirty="0" smtClean="0">
                <a:effectLst>
                  <a:outerShdw blurRad="38100" dist="38100" dir="2700000" algn="tl">
                    <a:srgbClr val="000000">
                      <a:alpha val="43137"/>
                    </a:srgbClr>
                  </a:outerShdw>
                </a:effectLst>
              </a:rPr>
              <a:t>5</a:t>
            </a:r>
            <a:r>
              <a:rPr lang="en-US" sz="4000" b="1" dirty="0">
                <a:effectLst>
                  <a:outerShdw blurRad="38100" dist="38100" dir="2700000" algn="tl">
                    <a:srgbClr val="000000">
                      <a:alpha val="43137"/>
                    </a:srgbClr>
                  </a:outerShdw>
                </a:effectLst>
              </a:rPr>
              <a:t>. Neural Processing</a:t>
            </a:r>
          </a:p>
        </p:txBody>
      </p:sp>
      <p:sp>
        <p:nvSpPr>
          <p:cNvPr id="3" name="Content Placeholder 2"/>
          <p:cNvSpPr>
            <a:spLocks noGrp="1"/>
          </p:cNvSpPr>
          <p:nvPr>
            <p:ph idx="1"/>
          </p:nvPr>
        </p:nvSpPr>
        <p:spPr>
          <a:xfrm>
            <a:off x="545468" y="1098429"/>
            <a:ext cx="7791357" cy="1992502"/>
          </a:xfrm>
        </p:spPr>
        <p:txBody>
          <a:bodyPr>
            <a:normAutofit fontScale="92500" lnSpcReduction="20000"/>
          </a:bodyPr>
          <a:lstStyle/>
          <a:p>
            <a:pPr algn="just"/>
            <a:r>
              <a:rPr lang="en-US" b="1" dirty="0">
                <a:solidFill>
                  <a:schemeClr val="tx1"/>
                </a:solidFill>
                <a:effectLst>
                  <a:outerShdw blurRad="38100" dist="38100" dir="2700000" algn="tl">
                    <a:srgbClr val="000000">
                      <a:alpha val="43137"/>
                    </a:srgbClr>
                  </a:outerShdw>
                </a:effectLst>
              </a:rPr>
              <a:t>The electrical signals then undergo neural processing. The path followed by a particular signal depends on what type of signal it is (i.e. an auditory signal or a visual signal</a:t>
            </a:r>
            <a:r>
              <a:rPr lang="en-US" b="1" dirty="0" smtClean="0">
                <a:solidFill>
                  <a:schemeClr val="tx1"/>
                </a:solidFill>
                <a:effectLst>
                  <a:outerShdw blurRad="38100" dist="38100" dir="2700000" algn="tl">
                    <a:srgbClr val="000000">
                      <a:alpha val="43137"/>
                    </a:srgbClr>
                  </a:outerShdw>
                </a:effectLst>
              </a:rPr>
              <a:t>).</a:t>
            </a:r>
          </a:p>
          <a:p>
            <a:pPr algn="just"/>
            <a:r>
              <a:rPr lang="en-US" b="1" dirty="0">
                <a:solidFill>
                  <a:schemeClr val="tx1"/>
                </a:solidFill>
                <a:effectLst>
                  <a:outerShdw blurRad="38100" dist="38100" dir="2700000" algn="tl">
                    <a:srgbClr val="000000">
                      <a:alpha val="43137"/>
                    </a:srgbClr>
                  </a:outerShdw>
                </a:effectLst>
              </a:rPr>
              <a:t>Through the series of interconnect neurons located throughout the body, electrical signals are propagated from the receptors cells to the brain. </a:t>
            </a:r>
            <a:endParaRPr lang="en-US" b="1" dirty="0" smtClean="0">
              <a:solidFill>
                <a:schemeClr val="tx1"/>
              </a:solidFill>
              <a:effectLst>
                <a:outerShdw blurRad="38100" dist="38100" dir="2700000" algn="tl">
                  <a:srgbClr val="000000">
                    <a:alpha val="43137"/>
                  </a:srgbClr>
                </a:outerShdw>
              </a:effectLst>
            </a:endParaRPr>
          </a:p>
          <a:p>
            <a:pPr algn="just"/>
            <a:endParaRPr lang="en-US" b="1" dirty="0">
              <a:solidFill>
                <a:schemeClr val="tx1"/>
              </a:solidFill>
              <a:effectLst>
                <a:outerShdw blurRad="38100" dist="38100" dir="2700000" algn="tl">
                  <a:srgbClr val="000000">
                    <a:alpha val="43137"/>
                  </a:srgbClr>
                </a:outerShdw>
              </a:effectLst>
            </a:endParaRPr>
          </a:p>
        </p:txBody>
      </p:sp>
      <p:sp>
        <p:nvSpPr>
          <p:cNvPr id="7" name="Rectangle 6"/>
          <p:cNvSpPr/>
          <p:nvPr/>
        </p:nvSpPr>
        <p:spPr>
          <a:xfrm>
            <a:off x="762000" y="3429000"/>
            <a:ext cx="3673698" cy="3139321"/>
          </a:xfrm>
          <a:prstGeom prst="rect">
            <a:avLst/>
          </a:prstGeom>
        </p:spPr>
        <p:txBody>
          <a:bodyPr wrap="square">
            <a:spAutoFit/>
          </a:bodyPr>
          <a:lstStyle/>
          <a:p>
            <a:pPr algn="just" defTabSz="457200"/>
            <a:r>
              <a:rPr lang="en-US" sz="2200" b="1" dirty="0" smtClean="0">
                <a:solidFill>
                  <a:prstClr val="white"/>
                </a:solidFill>
                <a:effectLst>
                  <a:outerShdw blurRad="38100" dist="38100" dir="2700000" algn="tl">
                    <a:srgbClr val="000000">
                      <a:alpha val="43137"/>
                    </a:srgbClr>
                  </a:outerShdw>
                </a:effectLst>
              </a:rPr>
              <a:t>In our previous example, the image of duck floating in the pond is received as light on the retina, which is then </a:t>
            </a:r>
            <a:r>
              <a:rPr lang="en-US" sz="2200" b="1" dirty="0" err="1" smtClean="0">
                <a:solidFill>
                  <a:prstClr val="white"/>
                </a:solidFill>
                <a:effectLst>
                  <a:outerShdw blurRad="38100" dist="38100" dir="2700000" algn="tl">
                    <a:srgbClr val="000000">
                      <a:alpha val="43137"/>
                    </a:srgbClr>
                  </a:outerShdw>
                </a:effectLst>
              </a:rPr>
              <a:t>transduced</a:t>
            </a:r>
            <a:r>
              <a:rPr lang="en-US" sz="2200" b="1" dirty="0" smtClean="0">
                <a:solidFill>
                  <a:prstClr val="white"/>
                </a:solidFill>
                <a:effectLst>
                  <a:outerShdw blurRad="38100" dist="38100" dir="2700000" algn="tl">
                    <a:srgbClr val="000000">
                      <a:alpha val="43137"/>
                    </a:srgbClr>
                  </a:outerShdw>
                </a:effectLst>
              </a:rPr>
              <a:t> into an electrical signal and then processed through the neurons in the visual network.</a:t>
            </a:r>
            <a:endParaRPr lang="en-US" sz="2200" b="1" dirty="0">
              <a:solidFill>
                <a:prstClr val="white"/>
              </a:solidFill>
              <a:effectLst>
                <a:outerShdw blurRad="38100" dist="38100" dir="2700000" algn="tl">
                  <a:srgbClr val="000000">
                    <a:alpha val="43137"/>
                  </a:srgbClr>
                </a:outerShdw>
              </a:effectLst>
            </a:endParaRPr>
          </a:p>
        </p:txBody>
      </p:sp>
      <p:pic>
        <p:nvPicPr>
          <p:cNvPr id="2050" name="Picture 2" descr="http://image.shutterstock.com/display_pic_with_logo/540784/103628336/stock-photo-human-nerve-cell-synapse-receptor-with-a-human-head-and-brain-and-a-magnification-of-an-anatomy-103628336.jp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2981" t="3070" r="3573" b="4937"/>
          <a:stretch/>
        </p:blipFill>
        <p:spPr bwMode="auto">
          <a:xfrm>
            <a:off x="5972193" y="3602863"/>
            <a:ext cx="2541126" cy="29106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xmlns="" val="1060817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Rectangle 9"/>
          <p:cNvSpPr/>
          <p:nvPr/>
        </p:nvSpPr>
        <p:spPr>
          <a:xfrm>
            <a:off x="5360832" y="3268089"/>
            <a:ext cx="3783169" cy="3599645"/>
          </a:xfrm>
          <a:prstGeom prst="rect">
            <a:avLst/>
          </a:prstGeom>
          <a:solidFill>
            <a:srgbClr val="FFC000">
              <a:alpha val="47000"/>
            </a:srgbClr>
          </a:solidFill>
          <a:ln/>
        </p:spPr>
        <p:style>
          <a:lnRef idx="1">
            <a:schemeClr val="accent2"/>
          </a:lnRef>
          <a:fillRef idx="3">
            <a:schemeClr val="accent2"/>
          </a:fillRef>
          <a:effectRef idx="2">
            <a:schemeClr val="accent2"/>
          </a:effectRef>
          <a:fontRef idx="minor">
            <a:schemeClr val="lt1"/>
          </a:fontRef>
        </p:style>
        <p:txBody>
          <a:bodyPr rtlCol="0" anchor="ctr"/>
          <a:lstStyle/>
          <a:p>
            <a:pPr algn="ctr" defTabSz="457200"/>
            <a:endParaRPr lang="en-US">
              <a:solidFill>
                <a:prstClr val="white"/>
              </a:solidFill>
            </a:endParaRPr>
          </a:p>
        </p:txBody>
      </p:sp>
      <p:sp>
        <p:nvSpPr>
          <p:cNvPr id="6" name="Rectangle 5"/>
          <p:cNvSpPr/>
          <p:nvPr/>
        </p:nvSpPr>
        <p:spPr>
          <a:xfrm>
            <a:off x="2" y="3258358"/>
            <a:ext cx="5360831" cy="3599645"/>
          </a:xfrm>
          <a:prstGeom prst="rect">
            <a:avLst/>
          </a:prstGeom>
          <a:solidFill>
            <a:srgbClr val="C00000">
              <a:alpha val="47000"/>
            </a:srgbClr>
          </a:solidFill>
          <a:ln/>
        </p:spPr>
        <p:style>
          <a:lnRef idx="1">
            <a:schemeClr val="accent2"/>
          </a:lnRef>
          <a:fillRef idx="3">
            <a:schemeClr val="accent2"/>
          </a:fillRef>
          <a:effectRef idx="2">
            <a:schemeClr val="accent2"/>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01357" y="236572"/>
            <a:ext cx="8079581" cy="1658198"/>
          </a:xfrm>
        </p:spPr>
        <p:txBody>
          <a:bodyPr>
            <a:normAutofit/>
          </a:bodyPr>
          <a:lstStyle/>
          <a:p>
            <a:r>
              <a:rPr lang="en-US" sz="4000" b="1" dirty="0" smtClean="0">
                <a:effectLst>
                  <a:outerShdw blurRad="38100" dist="38100" dir="2700000" algn="tl">
                    <a:srgbClr val="000000">
                      <a:alpha val="43137"/>
                    </a:srgbClr>
                  </a:outerShdw>
                </a:effectLst>
              </a:rPr>
              <a:t>6</a:t>
            </a:r>
            <a:r>
              <a:rPr lang="en-US" sz="4000" b="1" dirty="0">
                <a:effectLst>
                  <a:outerShdw blurRad="38100" dist="38100" dir="2700000" algn="tl">
                    <a:srgbClr val="000000">
                      <a:alpha val="43137"/>
                    </a:srgbClr>
                  </a:outerShdw>
                </a:effectLst>
              </a:rPr>
              <a:t>. Perception</a:t>
            </a:r>
          </a:p>
        </p:txBody>
      </p:sp>
      <p:sp>
        <p:nvSpPr>
          <p:cNvPr id="3" name="Content Placeholder 2"/>
          <p:cNvSpPr>
            <a:spLocks noGrp="1"/>
          </p:cNvSpPr>
          <p:nvPr>
            <p:ph idx="1"/>
          </p:nvPr>
        </p:nvSpPr>
        <p:spPr>
          <a:xfrm>
            <a:off x="739139" y="1662429"/>
            <a:ext cx="7404017" cy="1992502"/>
          </a:xfrm>
        </p:spPr>
        <p:txBody>
          <a:bodyPr/>
          <a:lstStyle/>
          <a:p>
            <a:pPr algn="just"/>
            <a:r>
              <a:rPr lang="en-US" b="1" dirty="0" smtClean="0">
                <a:solidFill>
                  <a:schemeClr val="tx1"/>
                </a:solidFill>
                <a:effectLst>
                  <a:outerShdw blurRad="38100" dist="38100" dir="2700000" algn="tl">
                    <a:srgbClr val="000000">
                      <a:alpha val="43137"/>
                    </a:srgbClr>
                  </a:outerShdw>
                </a:effectLst>
              </a:rPr>
              <a:t>Here, we </a:t>
            </a:r>
            <a:r>
              <a:rPr lang="en-US" b="1" dirty="0">
                <a:solidFill>
                  <a:schemeClr val="tx1"/>
                </a:solidFill>
                <a:effectLst>
                  <a:outerShdw blurRad="38100" dist="38100" dir="2700000" algn="tl">
                    <a:srgbClr val="000000">
                      <a:alpha val="43137"/>
                    </a:srgbClr>
                  </a:outerShdw>
                </a:effectLst>
              </a:rPr>
              <a:t>actually perceive the stimulus object in the environment. </a:t>
            </a:r>
            <a:r>
              <a:rPr lang="en-US" b="1" dirty="0" smtClean="0">
                <a:solidFill>
                  <a:schemeClr val="tx1"/>
                </a:solidFill>
                <a:effectLst>
                  <a:outerShdw blurRad="38100" dist="38100" dir="2700000" algn="tl">
                    <a:srgbClr val="000000">
                      <a:alpha val="43137"/>
                    </a:srgbClr>
                  </a:outerShdw>
                </a:effectLst>
              </a:rPr>
              <a:t>It </a:t>
            </a:r>
            <a:r>
              <a:rPr lang="en-US" b="1" dirty="0">
                <a:solidFill>
                  <a:schemeClr val="tx1"/>
                </a:solidFill>
                <a:effectLst>
                  <a:outerShdw blurRad="38100" dist="38100" dir="2700000" algn="tl">
                    <a:srgbClr val="000000">
                      <a:alpha val="43137"/>
                    </a:srgbClr>
                  </a:outerShdw>
                </a:effectLst>
              </a:rPr>
              <a:t>is at this point that we become consciously aware of the stimulus.</a:t>
            </a:r>
          </a:p>
        </p:txBody>
      </p:sp>
      <p:sp>
        <p:nvSpPr>
          <p:cNvPr id="7" name="Rectangle 6"/>
          <p:cNvSpPr/>
          <p:nvPr/>
        </p:nvSpPr>
        <p:spPr>
          <a:xfrm>
            <a:off x="838200" y="3380125"/>
            <a:ext cx="3562164" cy="3477875"/>
          </a:xfrm>
          <a:prstGeom prst="rect">
            <a:avLst/>
          </a:prstGeom>
        </p:spPr>
        <p:txBody>
          <a:bodyPr wrap="square">
            <a:spAutoFit/>
          </a:bodyPr>
          <a:lstStyle/>
          <a:p>
            <a:pPr algn="just" defTabSz="457200"/>
            <a:r>
              <a:rPr lang="en-US" sz="2200" b="1" dirty="0">
                <a:solidFill>
                  <a:prstClr val="white"/>
                </a:solidFill>
                <a:effectLst>
                  <a:outerShdw blurRad="38100" dist="38100" dir="2700000" algn="tl">
                    <a:srgbClr val="000000">
                      <a:alpha val="43137"/>
                    </a:srgbClr>
                  </a:outerShdw>
                </a:effectLst>
              </a:rPr>
              <a:t>Let's consider our </a:t>
            </a:r>
            <a:r>
              <a:rPr lang="en-US" sz="2200" b="1" dirty="0" smtClean="0">
                <a:solidFill>
                  <a:prstClr val="white"/>
                </a:solidFill>
                <a:effectLst>
                  <a:outerShdw blurRad="38100" dist="38100" dir="2700000" algn="tl">
                    <a:srgbClr val="000000">
                      <a:alpha val="43137"/>
                    </a:srgbClr>
                  </a:outerShdw>
                </a:effectLst>
              </a:rPr>
              <a:t>example</a:t>
            </a:r>
            <a:r>
              <a:rPr lang="en-US" sz="2200" b="1" dirty="0">
                <a:solidFill>
                  <a:prstClr val="white"/>
                </a:solidFill>
                <a:effectLst>
                  <a:outerShdw blurRad="38100" dist="38100" dir="2700000" algn="tl">
                    <a:srgbClr val="000000">
                      <a:alpha val="43137"/>
                    </a:srgbClr>
                  </a:outerShdw>
                </a:effectLst>
              </a:rPr>
              <a:t>, in which we imagined that you were out for a morning jog in the park. At the perception stage, you have become aware of that there is something out on the pond to perceive.</a:t>
            </a:r>
          </a:p>
        </p:txBody>
      </p:sp>
      <p:pic>
        <p:nvPicPr>
          <p:cNvPr id="8" name="Picture 2" descr="http://image.shutterstock.com/display_pic_with_logo/540784/103628336/stock-photo-human-nerve-cell-synapse-receptor-with-a-human-head-and-brain-and-a-magnification-of-an-anatomy-103628336.jp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2981" t="3070" r="3573" b="4937"/>
          <a:stretch/>
        </p:blipFill>
        <p:spPr bwMode="auto">
          <a:xfrm>
            <a:off x="5972193" y="3602863"/>
            <a:ext cx="2541126" cy="29106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9" name="Picture 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921286" y="3814839"/>
            <a:ext cx="1404181" cy="1441626"/>
          </a:xfrm>
          <a:prstGeom prst="rect">
            <a:avLst/>
          </a:prstGeom>
          <a:effectLst>
            <a:glow rad="101600">
              <a:schemeClr val="bg1">
                <a:alpha val="40000"/>
              </a:schemeClr>
            </a:glow>
            <a:outerShdw blurRad="63500" sx="102000" sy="102000" algn="ctr" rotWithShape="0">
              <a:prstClr val="black">
                <a:alpha val="40000"/>
              </a:prstClr>
            </a:outerShdw>
          </a:effectLst>
        </p:spPr>
      </p:pic>
    </p:spTree>
    <p:extLst>
      <p:ext uri="{BB962C8B-B14F-4D97-AF65-F5344CB8AC3E}">
        <p14:creationId xmlns:p14="http://schemas.microsoft.com/office/powerpoint/2010/main" xmlns="" val="424673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Rectangle 9"/>
          <p:cNvSpPr/>
          <p:nvPr/>
        </p:nvSpPr>
        <p:spPr>
          <a:xfrm>
            <a:off x="5360832" y="3268089"/>
            <a:ext cx="3783169" cy="3599645"/>
          </a:xfrm>
          <a:prstGeom prst="rect">
            <a:avLst/>
          </a:prstGeom>
          <a:solidFill>
            <a:schemeClr val="accent4">
              <a:lumMod val="40000"/>
              <a:lumOff val="60000"/>
              <a:alpha val="47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defTabSz="457200"/>
            <a:endParaRPr lang="en-US">
              <a:solidFill>
                <a:prstClr val="white"/>
              </a:solidFill>
            </a:endParaRPr>
          </a:p>
        </p:txBody>
      </p:sp>
      <p:sp>
        <p:nvSpPr>
          <p:cNvPr id="6" name="Rectangle 5"/>
          <p:cNvSpPr/>
          <p:nvPr/>
        </p:nvSpPr>
        <p:spPr>
          <a:xfrm>
            <a:off x="2" y="3258358"/>
            <a:ext cx="5360831" cy="3599645"/>
          </a:xfrm>
          <a:prstGeom prst="rect">
            <a:avLst/>
          </a:prstGeom>
          <a:solidFill>
            <a:srgbClr val="0038A8">
              <a:alpha val="47000"/>
            </a:srgbClr>
          </a:solidFill>
          <a:ln/>
        </p:spPr>
        <p:style>
          <a:lnRef idx="1">
            <a:schemeClr val="accent2"/>
          </a:lnRef>
          <a:fillRef idx="3">
            <a:schemeClr val="accent2"/>
          </a:fillRef>
          <a:effectRef idx="2">
            <a:schemeClr val="accent2"/>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01357" y="236572"/>
            <a:ext cx="8079581" cy="1658198"/>
          </a:xfrm>
        </p:spPr>
        <p:txBody>
          <a:bodyPr>
            <a:normAutofit/>
          </a:bodyPr>
          <a:lstStyle/>
          <a:p>
            <a:r>
              <a:rPr lang="en-US" sz="4000" b="1" dirty="0" smtClean="0">
                <a:effectLst>
                  <a:outerShdw blurRad="38100" dist="38100" dir="2700000" algn="tl">
                    <a:srgbClr val="000000">
                      <a:alpha val="43137"/>
                    </a:srgbClr>
                  </a:outerShdw>
                </a:effectLst>
              </a:rPr>
              <a:t>7. Recognition</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39139" y="1466036"/>
            <a:ext cx="7404017" cy="1992502"/>
          </a:xfrm>
        </p:spPr>
        <p:txBody>
          <a:bodyPr>
            <a:normAutofit lnSpcReduction="10000"/>
          </a:bodyPr>
          <a:lstStyle/>
          <a:p>
            <a:pPr algn="just"/>
            <a:r>
              <a:rPr lang="en-US" b="1" dirty="0">
                <a:solidFill>
                  <a:schemeClr val="tx1"/>
                </a:solidFill>
                <a:effectLst>
                  <a:outerShdw blurRad="38100" dist="38100" dir="2700000" algn="tl">
                    <a:srgbClr val="000000">
                      <a:alpha val="43137"/>
                    </a:srgbClr>
                  </a:outerShdw>
                </a:effectLst>
              </a:rPr>
              <a:t>Perception doesn't just involve becoming consciously aware of the stimuli. It is also necessary for our brain to categorize and interpret what it is we are sensing. </a:t>
            </a:r>
            <a:endParaRPr lang="en-US" b="1" dirty="0" smtClean="0">
              <a:solidFill>
                <a:schemeClr val="tx1"/>
              </a:solidFill>
              <a:effectLst>
                <a:outerShdw blurRad="38100" dist="38100" dir="2700000" algn="tl">
                  <a:srgbClr val="000000">
                    <a:alpha val="43137"/>
                  </a:srgbClr>
                </a:outerShdw>
              </a:effectLst>
            </a:endParaRPr>
          </a:p>
          <a:p>
            <a:pPr algn="just"/>
            <a:r>
              <a:rPr lang="en-US" b="1" dirty="0" smtClean="0">
                <a:solidFill>
                  <a:schemeClr val="tx1"/>
                </a:solidFill>
                <a:effectLst>
                  <a:outerShdw blurRad="38100" dist="38100" dir="2700000" algn="tl">
                    <a:srgbClr val="000000">
                      <a:alpha val="43137"/>
                    </a:srgbClr>
                  </a:outerShdw>
                </a:effectLst>
              </a:rPr>
              <a:t>Our </a:t>
            </a:r>
            <a:r>
              <a:rPr lang="en-US" b="1" dirty="0">
                <a:solidFill>
                  <a:schemeClr val="tx1"/>
                </a:solidFill>
                <a:effectLst>
                  <a:outerShdw blurRad="38100" dist="38100" dir="2700000" algn="tl">
                    <a:srgbClr val="000000">
                      <a:alpha val="43137"/>
                    </a:srgbClr>
                  </a:outerShdw>
                </a:effectLst>
              </a:rPr>
              <a:t>ability to interpret and give meaning to the object is the next step, known as recognition.</a:t>
            </a:r>
          </a:p>
        </p:txBody>
      </p:sp>
      <p:sp>
        <p:nvSpPr>
          <p:cNvPr id="7" name="Rectangle 6"/>
          <p:cNvSpPr/>
          <p:nvPr/>
        </p:nvSpPr>
        <p:spPr>
          <a:xfrm>
            <a:off x="878982" y="3903172"/>
            <a:ext cx="3562164" cy="1938992"/>
          </a:xfrm>
          <a:prstGeom prst="rect">
            <a:avLst/>
          </a:prstGeom>
        </p:spPr>
        <p:txBody>
          <a:bodyPr wrap="square">
            <a:spAutoFit/>
          </a:bodyPr>
          <a:lstStyle/>
          <a:p>
            <a:pPr algn="just" defTabSz="457200"/>
            <a:r>
              <a:rPr lang="en-US" sz="2400" b="1" dirty="0" smtClean="0">
                <a:solidFill>
                  <a:prstClr val="white"/>
                </a:solidFill>
                <a:effectLst>
                  <a:outerShdw blurRad="38100" dist="38100" dir="2700000" algn="tl">
                    <a:srgbClr val="000000">
                      <a:alpha val="43137"/>
                    </a:srgbClr>
                  </a:outerShdw>
                </a:effectLst>
              </a:rPr>
              <a:t>It </a:t>
            </a:r>
            <a:r>
              <a:rPr lang="en-US" sz="2400" b="1" dirty="0">
                <a:solidFill>
                  <a:prstClr val="white"/>
                </a:solidFill>
                <a:effectLst>
                  <a:outerShdw blurRad="38100" dist="38100" dir="2700000" algn="tl">
                    <a:srgbClr val="000000">
                      <a:alpha val="43137"/>
                    </a:srgbClr>
                  </a:outerShdw>
                </a:effectLst>
              </a:rPr>
              <a:t>is at the recognition stage of the perceptual process that you realize that there is a duck floating on the water.</a:t>
            </a:r>
          </a:p>
        </p:txBody>
      </p:sp>
      <p:pic>
        <p:nvPicPr>
          <p:cNvPr id="11" name="Picture 2" descr="http://image.shutterstock.com/display_pic_with_logo/540784/103628336/stock-photo-human-nerve-cell-synapse-receptor-with-a-human-head-and-brain-and-a-magnification-of-an-anatomy-103628336.jp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2981" t="3070" r="3573" b="4937"/>
          <a:stretch/>
        </p:blipFill>
        <p:spPr bwMode="auto">
          <a:xfrm>
            <a:off x="5972193" y="3602863"/>
            <a:ext cx="2541126" cy="29106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901967" y="3903172"/>
            <a:ext cx="1404181" cy="1441626"/>
          </a:xfrm>
          <a:prstGeom prst="rect">
            <a:avLst/>
          </a:prstGeom>
          <a:effectLst>
            <a:glow rad="101600">
              <a:schemeClr val="bg1">
                <a:alpha val="40000"/>
              </a:schemeClr>
            </a:glow>
            <a:outerShdw blurRad="63500" sx="102000" sy="102000" algn="ctr" rotWithShape="0">
              <a:prstClr val="black">
                <a:alpha val="40000"/>
              </a:prstClr>
            </a:outerShdw>
          </a:effectLst>
        </p:spPr>
      </p:pic>
      <p:sp>
        <p:nvSpPr>
          <p:cNvPr id="4" name="Rectangle 3"/>
          <p:cNvSpPr/>
          <p:nvPr/>
        </p:nvSpPr>
        <p:spPr>
          <a:xfrm rot="18520184">
            <a:off x="5068794" y="3901039"/>
            <a:ext cx="2443618" cy="707886"/>
          </a:xfrm>
          <a:prstGeom prst="rect">
            <a:avLst/>
          </a:prstGeom>
          <a:noFill/>
        </p:spPr>
        <p:txBody>
          <a:bodyPr wrap="none" lIns="91440" tIns="45720" rIns="91440" bIns="45720">
            <a:spAutoFit/>
          </a:bodyPr>
          <a:lstStyle/>
          <a:p>
            <a:pPr algn="ctr" defTabSz="457200"/>
            <a:r>
              <a:rPr lang="en-US" sz="4000" b="1" spc="50" dirty="0" smtClean="0">
                <a:ln w="0"/>
                <a:solidFill>
                  <a:prstClr val="black"/>
                </a:solidFill>
                <a:effectLst>
                  <a:glow rad="228600">
                    <a:srgbClr val="C4652D">
                      <a:satMod val="175000"/>
                      <a:alpha val="40000"/>
                    </a:srgbClr>
                  </a:glow>
                  <a:innerShdw blurRad="63500" dist="50800" dir="13500000">
                    <a:srgbClr val="000000">
                      <a:alpha val="50000"/>
                    </a:srgbClr>
                  </a:innerShdw>
                </a:effectLst>
              </a:rPr>
              <a:t>It’s a duck!</a:t>
            </a:r>
            <a:endParaRPr lang="en-US" sz="4000" b="1" spc="50" dirty="0">
              <a:ln w="0"/>
              <a:solidFill>
                <a:prstClr val="black"/>
              </a:solidFill>
              <a:effectLst>
                <a:glow rad="228600">
                  <a:srgbClr val="C4652D">
                    <a:satMod val="175000"/>
                    <a:alpha val="40000"/>
                  </a:srgbClr>
                </a:glow>
                <a:innerShdw blurRad="63500" dist="50800" dir="13500000">
                  <a:srgbClr val="000000">
                    <a:alpha val="50000"/>
                  </a:srgbClr>
                </a:innerShdw>
              </a:effectLst>
            </a:endParaRPr>
          </a:p>
        </p:txBody>
      </p:sp>
    </p:spTree>
    <p:extLst>
      <p:ext uri="{BB962C8B-B14F-4D97-AF65-F5344CB8AC3E}">
        <p14:creationId xmlns:p14="http://schemas.microsoft.com/office/powerpoint/2010/main" xmlns="" val="2900786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Rectangle 9"/>
          <p:cNvSpPr/>
          <p:nvPr/>
        </p:nvSpPr>
        <p:spPr>
          <a:xfrm>
            <a:off x="4659798" y="3268089"/>
            <a:ext cx="4484202" cy="3599645"/>
          </a:xfrm>
          <a:prstGeom prst="rect">
            <a:avLst/>
          </a:prstGeom>
          <a:solidFill>
            <a:srgbClr val="00B0F0">
              <a:alpha val="46000"/>
            </a:srgbClr>
          </a:solidFill>
          <a:ln/>
        </p:spPr>
        <p:style>
          <a:lnRef idx="1">
            <a:schemeClr val="accent6"/>
          </a:lnRef>
          <a:fillRef idx="3">
            <a:schemeClr val="accent6"/>
          </a:fillRef>
          <a:effectRef idx="2">
            <a:schemeClr val="accent6"/>
          </a:effectRef>
          <a:fontRef idx="minor">
            <a:schemeClr val="lt1"/>
          </a:fontRef>
        </p:style>
        <p:txBody>
          <a:bodyPr rtlCol="0" anchor="ctr"/>
          <a:lstStyle/>
          <a:p>
            <a:pPr algn="ctr" defTabSz="457200"/>
            <a:endParaRPr lang="en-US">
              <a:solidFill>
                <a:prstClr val="white"/>
              </a:solidFill>
            </a:endParaRPr>
          </a:p>
        </p:txBody>
      </p:sp>
      <p:sp>
        <p:nvSpPr>
          <p:cNvPr id="6" name="Rectangle 5"/>
          <p:cNvSpPr/>
          <p:nvPr/>
        </p:nvSpPr>
        <p:spPr>
          <a:xfrm>
            <a:off x="2" y="3258358"/>
            <a:ext cx="4659797" cy="3599645"/>
          </a:xfrm>
          <a:prstGeom prst="rect">
            <a:avLst/>
          </a:prstGeom>
          <a:solidFill>
            <a:srgbClr val="002060">
              <a:alpha val="47000"/>
            </a:srgbClr>
          </a:solidFill>
          <a:ln/>
        </p:spPr>
        <p:style>
          <a:lnRef idx="1">
            <a:schemeClr val="accent2"/>
          </a:lnRef>
          <a:fillRef idx="3">
            <a:schemeClr val="accent2"/>
          </a:fillRef>
          <a:effectRef idx="2">
            <a:schemeClr val="accent2"/>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01357" y="236572"/>
            <a:ext cx="8079581" cy="1658198"/>
          </a:xfrm>
        </p:spPr>
        <p:txBody>
          <a:bodyPr>
            <a:normAutofit/>
          </a:bodyPr>
          <a:lstStyle/>
          <a:p>
            <a:r>
              <a:rPr lang="en-US" sz="4000" b="1" dirty="0">
                <a:effectLst>
                  <a:outerShdw blurRad="38100" dist="38100" dir="2700000" algn="tl">
                    <a:srgbClr val="000000">
                      <a:alpha val="43137"/>
                    </a:srgbClr>
                  </a:outerShdw>
                </a:effectLst>
              </a:rPr>
              <a:t>8</a:t>
            </a:r>
            <a:r>
              <a:rPr lang="en-US" sz="4000" b="1" dirty="0" smtClean="0">
                <a:effectLst>
                  <a:outerShdw blurRad="38100" dist="38100" dir="2700000" algn="tl">
                    <a:srgbClr val="000000">
                      <a:alpha val="43137"/>
                    </a:srgbClr>
                  </a:outerShdw>
                </a:effectLst>
              </a:rPr>
              <a:t>. Action</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39139" y="1466036"/>
            <a:ext cx="7404017" cy="1992502"/>
          </a:xfrm>
        </p:spPr>
        <p:txBody>
          <a:bodyPr>
            <a:normAutofit lnSpcReduction="10000"/>
          </a:bodyPr>
          <a:lstStyle/>
          <a:p>
            <a:pPr algn="just"/>
            <a:r>
              <a:rPr lang="en-US" b="1" dirty="0">
                <a:solidFill>
                  <a:schemeClr val="tx1"/>
                </a:solidFill>
                <a:effectLst>
                  <a:outerShdw blurRad="38100" dist="38100" dir="2700000" algn="tl">
                    <a:srgbClr val="000000">
                      <a:alpha val="43137"/>
                    </a:srgbClr>
                  </a:outerShdw>
                </a:effectLst>
              </a:rPr>
              <a:t>The final step of the perceptual process involves some sort of action in response to the environmental stimulus. </a:t>
            </a:r>
            <a:endParaRPr lang="en-US" b="1" dirty="0" smtClean="0">
              <a:solidFill>
                <a:schemeClr val="tx1"/>
              </a:solidFill>
              <a:effectLst>
                <a:outerShdw blurRad="38100" dist="38100" dir="2700000" algn="tl">
                  <a:srgbClr val="000000">
                    <a:alpha val="43137"/>
                  </a:srgbClr>
                </a:outerShdw>
              </a:effectLst>
            </a:endParaRPr>
          </a:p>
          <a:p>
            <a:pPr lvl="1" algn="just"/>
            <a:r>
              <a:rPr lang="en-US" b="1" dirty="0" smtClean="0">
                <a:solidFill>
                  <a:schemeClr val="tx1"/>
                </a:solidFill>
                <a:effectLst>
                  <a:outerShdw blurRad="38100" dist="38100" dir="2700000" algn="tl">
                    <a:srgbClr val="000000">
                      <a:alpha val="43137"/>
                    </a:srgbClr>
                  </a:outerShdw>
                </a:effectLst>
              </a:rPr>
              <a:t>This </a:t>
            </a:r>
            <a:r>
              <a:rPr lang="en-US" b="1" dirty="0">
                <a:solidFill>
                  <a:schemeClr val="tx1"/>
                </a:solidFill>
                <a:effectLst>
                  <a:outerShdw blurRad="38100" dist="38100" dir="2700000" algn="tl">
                    <a:srgbClr val="000000">
                      <a:alpha val="43137"/>
                    </a:srgbClr>
                  </a:outerShdw>
                </a:effectLst>
              </a:rPr>
              <a:t>could involve a variety of actions, such as turning your head for a closer look or turning away to look at something else</a:t>
            </a:r>
          </a:p>
        </p:txBody>
      </p:sp>
      <p:sp>
        <p:nvSpPr>
          <p:cNvPr id="7" name="Rectangle 6"/>
          <p:cNvSpPr/>
          <p:nvPr/>
        </p:nvSpPr>
        <p:spPr>
          <a:xfrm>
            <a:off x="739138" y="3901794"/>
            <a:ext cx="3562164" cy="1200329"/>
          </a:xfrm>
          <a:prstGeom prst="rect">
            <a:avLst/>
          </a:prstGeom>
        </p:spPr>
        <p:txBody>
          <a:bodyPr wrap="square">
            <a:spAutoFit/>
          </a:bodyPr>
          <a:lstStyle/>
          <a:p>
            <a:pPr algn="just" defTabSz="457200"/>
            <a:r>
              <a:rPr lang="en-US" sz="2400" b="1" dirty="0" smtClean="0">
                <a:solidFill>
                  <a:prstClr val="white"/>
                </a:solidFill>
                <a:effectLst>
                  <a:outerShdw blurRad="38100" dist="38100" dir="2700000" algn="tl">
                    <a:srgbClr val="000000">
                      <a:alpha val="43137"/>
                    </a:srgbClr>
                  </a:outerShdw>
                </a:effectLst>
              </a:rPr>
              <a:t>We may wish to move towards the duck as an action</a:t>
            </a:r>
            <a:endParaRPr lang="en-US" sz="2400" b="1" dirty="0">
              <a:solidFill>
                <a:prstClr val="white"/>
              </a:solidFill>
              <a:effectLst>
                <a:outerShdw blurRad="38100" dist="38100" dir="2700000" algn="tl">
                  <a:srgbClr val="000000">
                    <a:alpha val="43137"/>
                  </a:srgbClr>
                </a:outerShdw>
              </a:effectLst>
            </a:endParaRPr>
          </a:p>
        </p:txBody>
      </p:sp>
      <p:pic>
        <p:nvPicPr>
          <p:cNvPr id="1026" name="Picture 2" descr="http://ww4.hdnux.com/photos/15/12/55/3451715/3/628x47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160221" y="3612578"/>
            <a:ext cx="3483357" cy="309138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xmlns="" val="130114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5987" y="0"/>
            <a:ext cx="8079581" cy="1658198"/>
          </a:xfrm>
        </p:spPr>
        <p:txBody>
          <a:bodyPr>
            <a:normAutofit/>
          </a:bodyPr>
          <a:lstStyle/>
          <a:p>
            <a:r>
              <a:rPr lang="en-US" sz="4800" b="1" dirty="0">
                <a:effectLst>
                  <a:outerShdw blurRad="38100" dist="38100" dir="2700000" algn="tl">
                    <a:srgbClr val="000000">
                      <a:alpha val="43137"/>
                    </a:srgbClr>
                  </a:outerShdw>
                </a:effectLst>
              </a:rPr>
              <a:t>Factors Influencing Perception</a:t>
            </a:r>
          </a:p>
        </p:txBody>
      </p:sp>
      <p:sp>
        <p:nvSpPr>
          <p:cNvPr id="5" name="Oval 4"/>
          <p:cNvSpPr/>
          <p:nvPr/>
        </p:nvSpPr>
        <p:spPr>
          <a:xfrm>
            <a:off x="2971800" y="3766426"/>
            <a:ext cx="3124200" cy="1828800"/>
          </a:xfrm>
          <a:prstGeom prst="ellipse">
            <a:avLst/>
          </a:prstGeom>
          <a:effectLst>
            <a:outerShdw blurRad="50800" dist="38100" dir="10800000" algn="r" rotWithShape="0">
              <a:prstClr val="black">
                <a:alpha val="40000"/>
              </a:prstClr>
            </a:outerShdw>
          </a:effectLst>
          <a:scene3d>
            <a:camera prst="orthographicFront"/>
            <a:lightRig rig="threePt" dir="t"/>
          </a:scene3d>
          <a:sp3d>
            <a:bevelT prst="relaxedInset"/>
          </a:sp3d>
        </p:spPr>
        <p:style>
          <a:lnRef idx="0">
            <a:schemeClr val="accent4"/>
          </a:lnRef>
          <a:fillRef idx="3">
            <a:schemeClr val="accent4"/>
          </a:fillRef>
          <a:effectRef idx="3">
            <a:schemeClr val="accent4"/>
          </a:effectRef>
          <a:fontRef idx="minor">
            <a:schemeClr val="lt1"/>
          </a:fontRef>
        </p:style>
        <p:txBody>
          <a:bodyPr rtlCol="0" anchor="ctr"/>
          <a:lstStyle/>
          <a:p>
            <a:pPr algn="ctr" defTabSz="457200"/>
            <a:r>
              <a:rPr lang="en-US" sz="2900" b="1" dirty="0" smtClean="0">
                <a:solidFill>
                  <a:prstClr val="black"/>
                </a:solidFill>
                <a:effectLst>
                  <a:outerShdw blurRad="38100" dist="38100" dir="2700000" algn="tl">
                    <a:srgbClr val="000000">
                      <a:alpha val="43137"/>
                    </a:srgbClr>
                  </a:outerShdw>
                </a:effectLst>
              </a:rPr>
              <a:t>Perception</a:t>
            </a:r>
            <a:endParaRPr lang="en-US" sz="2900" b="1" dirty="0">
              <a:solidFill>
                <a:prstClr val="black"/>
              </a:solidFill>
              <a:effectLst>
                <a:outerShdw blurRad="38100" dist="38100" dir="2700000" algn="tl">
                  <a:srgbClr val="000000">
                    <a:alpha val="43137"/>
                  </a:srgbClr>
                </a:outerShdw>
              </a:effectLst>
            </a:endParaRPr>
          </a:p>
        </p:txBody>
      </p:sp>
      <p:sp>
        <p:nvSpPr>
          <p:cNvPr id="7" name="Rectangle 6"/>
          <p:cNvSpPr/>
          <p:nvPr/>
        </p:nvSpPr>
        <p:spPr>
          <a:xfrm rot="19368001">
            <a:off x="1536813" y="2462703"/>
            <a:ext cx="1856075" cy="940157"/>
          </a:xfrm>
          <a:prstGeom prst="rect">
            <a:avLst/>
          </a:prstGeom>
          <a:solidFill>
            <a:srgbClr val="92D050"/>
          </a:solidFill>
          <a:scene3d>
            <a:camera prst="orthographicFront"/>
            <a:lightRig rig="threePt" dir="t"/>
          </a:scene3d>
          <a:sp3d>
            <a:bevelT prst="relaxedInset"/>
          </a:sp3d>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US" sz="2800" b="1" dirty="0" smtClean="0">
                <a:solidFill>
                  <a:prstClr val="black"/>
                </a:solidFill>
                <a:effectLst>
                  <a:outerShdw blurRad="38100" dist="38100" dir="2700000" algn="tl">
                    <a:srgbClr val="000000">
                      <a:alpha val="43137"/>
                    </a:srgbClr>
                  </a:outerShdw>
                </a:effectLst>
              </a:rPr>
              <a:t>Situation</a:t>
            </a:r>
            <a:endParaRPr lang="en-US" sz="2800" b="1" dirty="0">
              <a:solidFill>
                <a:prstClr val="black"/>
              </a:solidFill>
              <a:effectLst>
                <a:outerShdw blurRad="38100" dist="38100" dir="2700000" algn="tl">
                  <a:srgbClr val="000000">
                    <a:alpha val="43137"/>
                  </a:srgbClr>
                </a:outerShdw>
              </a:effectLst>
            </a:endParaRPr>
          </a:p>
        </p:txBody>
      </p:sp>
      <p:sp>
        <p:nvSpPr>
          <p:cNvPr id="8" name="Rectangle 7"/>
          <p:cNvSpPr/>
          <p:nvPr/>
        </p:nvSpPr>
        <p:spPr>
          <a:xfrm>
            <a:off x="3874134" y="1435352"/>
            <a:ext cx="1840866" cy="940157"/>
          </a:xfrm>
          <a:prstGeom prst="rect">
            <a:avLst/>
          </a:prstGeom>
          <a:solidFill>
            <a:srgbClr val="92D050"/>
          </a:solidFill>
          <a:scene3d>
            <a:camera prst="orthographicFront"/>
            <a:lightRig rig="threePt" dir="t"/>
          </a:scene3d>
          <a:sp3d>
            <a:bevelT prst="relaxedInset"/>
          </a:sp3d>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US" sz="2800" b="1" dirty="0" smtClean="0">
                <a:solidFill>
                  <a:prstClr val="black"/>
                </a:solidFill>
                <a:effectLst>
                  <a:outerShdw blurRad="38100" dist="38100" dir="2700000" algn="tl">
                    <a:srgbClr val="000000">
                      <a:alpha val="43137"/>
                    </a:srgbClr>
                  </a:outerShdw>
                </a:effectLst>
              </a:rPr>
              <a:t>Perceiver</a:t>
            </a:r>
            <a:endParaRPr lang="en-US" sz="2800" b="1" dirty="0">
              <a:solidFill>
                <a:prstClr val="black"/>
              </a:solidFill>
              <a:effectLst>
                <a:outerShdw blurRad="38100" dist="38100" dir="2700000" algn="tl">
                  <a:srgbClr val="000000">
                    <a:alpha val="43137"/>
                  </a:srgbClr>
                </a:outerShdw>
              </a:effectLst>
            </a:endParaRPr>
          </a:p>
        </p:txBody>
      </p:sp>
      <p:sp>
        <p:nvSpPr>
          <p:cNvPr id="9" name="Rectangle 8"/>
          <p:cNvSpPr/>
          <p:nvPr/>
        </p:nvSpPr>
        <p:spPr>
          <a:xfrm rot="2083436">
            <a:off x="5735379" y="2521218"/>
            <a:ext cx="1922451" cy="940157"/>
          </a:xfrm>
          <a:prstGeom prst="rect">
            <a:avLst/>
          </a:prstGeom>
          <a:solidFill>
            <a:srgbClr val="92D050"/>
          </a:solidFill>
          <a:scene3d>
            <a:camera prst="orthographicFront"/>
            <a:lightRig rig="threePt" dir="t"/>
          </a:scene3d>
          <a:sp3d>
            <a:bevelT prst="relaxedInset"/>
          </a:sp3d>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US" sz="2800" b="1" dirty="0" smtClean="0">
                <a:solidFill>
                  <a:prstClr val="black"/>
                </a:solidFill>
                <a:effectLst>
                  <a:outerShdw blurRad="38100" dist="38100" dir="2700000" algn="tl">
                    <a:srgbClr val="000000">
                      <a:alpha val="43137"/>
                    </a:srgbClr>
                  </a:outerShdw>
                </a:effectLst>
              </a:rPr>
              <a:t>Situation</a:t>
            </a:r>
            <a:endParaRPr lang="en-US" sz="2800" b="1" dirty="0">
              <a:solidFill>
                <a:prstClr val="black"/>
              </a:solidFill>
              <a:effectLst>
                <a:outerShdw blurRad="38100" dist="38100" dir="2700000" algn="tl">
                  <a:srgbClr val="000000">
                    <a:alpha val="43137"/>
                  </a:srgbClr>
                </a:outerShdw>
              </a:effectLst>
            </a:endParaRPr>
          </a:p>
        </p:txBody>
      </p:sp>
      <p:sp>
        <p:nvSpPr>
          <p:cNvPr id="10" name="Down Arrow 9"/>
          <p:cNvSpPr/>
          <p:nvPr/>
        </p:nvSpPr>
        <p:spPr>
          <a:xfrm>
            <a:off x="4399001" y="2533317"/>
            <a:ext cx="141615" cy="1120462"/>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11" name="Down Arrow 10"/>
          <p:cNvSpPr/>
          <p:nvPr/>
        </p:nvSpPr>
        <p:spPr>
          <a:xfrm rot="18829262">
            <a:off x="3146115" y="3186509"/>
            <a:ext cx="193188" cy="8383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14" name="Down Arrow 13"/>
          <p:cNvSpPr/>
          <p:nvPr/>
        </p:nvSpPr>
        <p:spPr>
          <a:xfrm rot="2190492">
            <a:off x="5528278" y="2967613"/>
            <a:ext cx="155966" cy="107920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xmlns="" val="856796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1357" y="236572"/>
            <a:ext cx="8079581" cy="1658198"/>
          </a:xfrm>
        </p:spPr>
        <p:txBody>
          <a:bodyPr>
            <a:normAutofit/>
          </a:bodyPr>
          <a:lstStyle/>
          <a:p>
            <a:r>
              <a:rPr lang="en-US" sz="4000" b="1" dirty="0"/>
              <a:t>Organization of Perceptions</a:t>
            </a:r>
          </a:p>
        </p:txBody>
      </p:sp>
      <p:sp>
        <p:nvSpPr>
          <p:cNvPr id="3" name="Content Placeholder 2"/>
          <p:cNvSpPr>
            <a:spLocks noGrp="1"/>
          </p:cNvSpPr>
          <p:nvPr>
            <p:ph idx="1"/>
          </p:nvPr>
        </p:nvSpPr>
        <p:spPr>
          <a:xfrm>
            <a:off x="806753" y="1697857"/>
            <a:ext cx="7404017" cy="4921885"/>
          </a:xfrm>
        </p:spPr>
        <p:txBody>
          <a:bodyPr>
            <a:normAutofit/>
          </a:bodyPr>
          <a:lstStyle/>
          <a:p>
            <a:pPr algn="just"/>
            <a:r>
              <a:rPr lang="en-US" b="1" dirty="0">
                <a:solidFill>
                  <a:schemeClr val="tx1"/>
                </a:solidFill>
                <a:effectLst>
                  <a:outerShdw blurRad="38100" dist="38100" dir="2700000" algn="tl">
                    <a:srgbClr val="000000">
                      <a:alpha val="43137"/>
                    </a:srgbClr>
                  </a:outerShdw>
                </a:effectLst>
              </a:rPr>
              <a:t>The manner in which stimuli are arranged, that is, grouped, (in addition to their individual characteristics) also affects their perception</a:t>
            </a:r>
            <a:r>
              <a:rPr lang="en-US" b="1" dirty="0" smtClean="0">
                <a:solidFill>
                  <a:schemeClr val="tx1"/>
                </a:solidFill>
                <a:effectLst>
                  <a:outerShdw blurRad="38100" dist="38100" dir="2700000" algn="tl">
                    <a:srgbClr val="000000">
                      <a:alpha val="43137"/>
                    </a:srgbClr>
                  </a:outerShdw>
                </a:effectLst>
              </a:rPr>
              <a:t>.</a:t>
            </a:r>
          </a:p>
          <a:p>
            <a:pPr algn="just"/>
            <a:r>
              <a:rPr lang="en-US" b="1" dirty="0">
                <a:solidFill>
                  <a:schemeClr val="tx1"/>
                </a:solidFill>
                <a:effectLst>
                  <a:outerShdw blurRad="38100" dist="38100" dir="2700000" algn="tl">
                    <a:srgbClr val="000000">
                      <a:alpha val="43137"/>
                    </a:srgbClr>
                  </a:outerShdw>
                </a:effectLst>
              </a:rPr>
              <a:t>Important stimulus characteristics that affect the organization of stimuli and their perception include the following</a:t>
            </a:r>
            <a:r>
              <a:rPr lang="en-US" b="1" dirty="0" smtClean="0">
                <a:solidFill>
                  <a:schemeClr val="tx1"/>
                </a:solidFill>
                <a:effectLst>
                  <a:outerShdw blurRad="38100" dist="38100" dir="2700000" algn="tl">
                    <a:srgbClr val="000000">
                      <a:alpha val="43137"/>
                    </a:srgbClr>
                  </a:outerShdw>
                </a:effectLst>
              </a:rPr>
              <a:t>:</a:t>
            </a:r>
          </a:p>
          <a:p>
            <a:pPr algn="just"/>
            <a:endParaRPr lang="en-US" b="1" dirty="0" smtClean="0">
              <a:solidFill>
                <a:schemeClr val="tx1"/>
              </a:solidFill>
              <a:effectLst>
                <a:outerShdw blurRad="38100" dist="38100" dir="2700000" algn="tl">
                  <a:srgbClr val="000000">
                    <a:alpha val="43137"/>
                  </a:srgbClr>
                </a:outerShdw>
              </a:effectLst>
            </a:endParaRP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Similarity</a:t>
            </a: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Nearness</a:t>
            </a: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Closure</a:t>
            </a: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Continuity</a:t>
            </a:r>
          </a:p>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Common </a:t>
            </a:r>
            <a:r>
              <a:rPr lang="en-US" b="1" dirty="0" smtClean="0">
                <a:solidFill>
                  <a:schemeClr val="tx1"/>
                </a:solidFill>
                <a:effectLst>
                  <a:outerShdw blurRad="38100" dist="38100" dir="2700000" algn="tl">
                    <a:srgbClr val="000000">
                      <a:alpha val="43137"/>
                    </a:srgbClr>
                  </a:outerShdw>
                </a:effectLst>
              </a:rPr>
              <a:t>fate</a:t>
            </a:r>
            <a:endParaRPr lang="en-US" b="1" dirty="0">
              <a:solidFill>
                <a:schemeClr val="tx1"/>
              </a:solidFill>
              <a:effectLst>
                <a:outerShdw blurRad="38100" dist="38100" dir="2700000" algn="tl">
                  <a:srgbClr val="000000">
                    <a:alpha val="43137"/>
                  </a:srgbClr>
                </a:outerShdw>
              </a:effectLst>
            </a:endParaRPr>
          </a:p>
          <a:p>
            <a:pPr marL="457200" indent="-457200" algn="just">
              <a:buFont typeface="+mj-lt"/>
              <a:buAutoNum type="arabicPeriod"/>
            </a:pPr>
            <a:endParaRPr lang="en-US"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930722" y="3644723"/>
            <a:ext cx="3213279" cy="3213279"/>
          </a:xfrm>
          <a:prstGeom prst="rect">
            <a:avLst/>
          </a:prstGeom>
          <a:effectLst>
            <a:glow rad="63500">
              <a:schemeClr val="accent6">
                <a:satMod val="175000"/>
                <a:alpha val="40000"/>
              </a:schemeClr>
            </a:glow>
          </a:effectLst>
        </p:spPr>
      </p:pic>
    </p:spTree>
    <p:extLst>
      <p:ext uri="{BB962C8B-B14F-4D97-AF65-F5344CB8AC3E}">
        <p14:creationId xmlns:p14="http://schemas.microsoft.com/office/powerpoint/2010/main" xmlns="" val="3038403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32" name="Rectangle 31"/>
          <p:cNvSpPr/>
          <p:nvPr/>
        </p:nvSpPr>
        <p:spPr>
          <a:xfrm>
            <a:off x="6069244" y="3172430"/>
            <a:ext cx="3087710" cy="3685570"/>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US">
              <a:solidFill>
                <a:prstClr val="white"/>
              </a:solidFill>
            </a:endParaRPr>
          </a:p>
        </p:txBody>
      </p:sp>
      <p:sp>
        <p:nvSpPr>
          <p:cNvPr id="7" name="Rectangle 6"/>
          <p:cNvSpPr/>
          <p:nvPr/>
        </p:nvSpPr>
        <p:spPr>
          <a:xfrm>
            <a:off x="0" y="3172430"/>
            <a:ext cx="6056290" cy="368557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01357" y="236572"/>
            <a:ext cx="8079581" cy="1658198"/>
          </a:xfrm>
        </p:spPr>
        <p:txBody>
          <a:bodyPr>
            <a:normAutofit/>
          </a:bodyPr>
          <a:lstStyle/>
          <a:p>
            <a:r>
              <a:rPr lang="en-US" sz="4000" b="1" dirty="0" smtClean="0"/>
              <a:t>1. Similarity</a:t>
            </a:r>
            <a:endParaRPr lang="en-US" sz="4000" dirty="0"/>
          </a:p>
        </p:txBody>
      </p:sp>
      <p:sp>
        <p:nvSpPr>
          <p:cNvPr id="3" name="Content Placeholder 2"/>
          <p:cNvSpPr>
            <a:spLocks noGrp="1"/>
          </p:cNvSpPr>
          <p:nvPr>
            <p:ph idx="1"/>
          </p:nvPr>
        </p:nvSpPr>
        <p:spPr>
          <a:xfrm>
            <a:off x="918374" y="1480056"/>
            <a:ext cx="7404017" cy="4921885"/>
          </a:xfrm>
        </p:spPr>
        <p:txBody>
          <a:bodyPr>
            <a:normAutofit/>
          </a:bodyPr>
          <a:lstStyle/>
          <a:p>
            <a:pPr algn="just"/>
            <a:r>
              <a:rPr lang="en-US" b="1" dirty="0">
                <a:solidFill>
                  <a:schemeClr val="tx1"/>
                </a:solidFill>
                <a:effectLst>
                  <a:outerShdw blurRad="38100" dist="38100" dir="2700000" algn="tl">
                    <a:srgbClr val="000000">
                      <a:alpha val="43137"/>
                    </a:srgbClr>
                  </a:outerShdw>
                </a:effectLst>
              </a:rPr>
              <a:t>The principle of similarity states that things which share visual characteristics such as shape, size, color, texture, value or orientation will be seen as belonging together. Similarity means there is a tendency to see groups which have the same </a:t>
            </a:r>
            <a:r>
              <a:rPr lang="en-US" b="1" dirty="0" smtClean="0">
                <a:solidFill>
                  <a:schemeClr val="tx1"/>
                </a:solidFill>
                <a:effectLst>
                  <a:outerShdw blurRad="38100" dist="38100" dir="2700000" algn="tl">
                    <a:srgbClr val="000000">
                      <a:alpha val="43137"/>
                    </a:srgbClr>
                  </a:outerShdw>
                </a:effectLst>
              </a:rPr>
              <a:t>characteristics.</a:t>
            </a:r>
          </a:p>
          <a:p>
            <a:pPr marL="457200" indent="-457200" algn="just">
              <a:buFont typeface="+mj-lt"/>
              <a:buAutoNum type="arabicPeriod"/>
            </a:pPr>
            <a:endParaRPr lang="en-US" b="1" dirty="0">
              <a:solidFill>
                <a:schemeClr val="tx1"/>
              </a:solidFill>
              <a:effectLst>
                <a:outerShdw blurRad="38100" dist="38100" dir="2700000" algn="tl">
                  <a:srgbClr val="000000">
                    <a:alpha val="43137"/>
                  </a:srgbClr>
                </a:outerShdw>
              </a:effectLst>
            </a:endParaRPr>
          </a:p>
        </p:txBody>
      </p:sp>
      <p:sp>
        <p:nvSpPr>
          <p:cNvPr id="5" name="Rectangle 4"/>
          <p:cNvSpPr/>
          <p:nvPr/>
        </p:nvSpPr>
        <p:spPr>
          <a:xfrm>
            <a:off x="864315" y="3851416"/>
            <a:ext cx="4572000" cy="2123658"/>
          </a:xfrm>
          <a:prstGeom prst="rect">
            <a:avLst/>
          </a:prstGeom>
        </p:spPr>
        <p:txBody>
          <a:bodyPr>
            <a:spAutoFit/>
          </a:bodyPr>
          <a:lstStyle/>
          <a:p>
            <a:pPr algn="just" defTabSz="457200"/>
            <a:r>
              <a:rPr lang="en-US" sz="2200" b="1" dirty="0" smtClean="0">
                <a:solidFill>
                  <a:srgbClr val="FFFF00"/>
                </a:solidFill>
                <a:effectLst>
                  <a:outerShdw blurRad="38100" dist="38100" dir="2700000" algn="tl">
                    <a:srgbClr val="000000">
                      <a:alpha val="43137"/>
                    </a:srgbClr>
                  </a:outerShdw>
                </a:effectLst>
              </a:rPr>
              <a:t>For-example:</a:t>
            </a:r>
          </a:p>
          <a:p>
            <a:pPr algn="just" defTabSz="457200"/>
            <a:r>
              <a:rPr lang="en-US" sz="2200" b="1" dirty="0" smtClean="0">
                <a:solidFill>
                  <a:prstClr val="white"/>
                </a:solidFill>
                <a:effectLst>
                  <a:outerShdw blurRad="38100" dist="38100" dir="2700000" algn="tl">
                    <a:srgbClr val="000000">
                      <a:alpha val="43137"/>
                    </a:srgbClr>
                  </a:outerShdw>
                </a:effectLst>
              </a:rPr>
              <a:t>There </a:t>
            </a:r>
            <a:r>
              <a:rPr lang="en-US" sz="2200" b="1" dirty="0">
                <a:solidFill>
                  <a:prstClr val="white"/>
                </a:solidFill>
                <a:effectLst>
                  <a:outerShdw blurRad="38100" dist="38100" dir="2700000" algn="tl">
                    <a:srgbClr val="000000">
                      <a:alpha val="43137"/>
                    </a:srgbClr>
                  </a:outerShdw>
                </a:effectLst>
              </a:rPr>
              <a:t>are three groups of </a:t>
            </a:r>
            <a:r>
              <a:rPr lang="en-US" sz="2200" b="1" dirty="0" smtClean="0">
                <a:solidFill>
                  <a:prstClr val="white"/>
                </a:solidFill>
                <a:effectLst>
                  <a:outerShdw blurRad="38100" dist="38100" dir="2700000" algn="tl">
                    <a:srgbClr val="000000">
                      <a:alpha val="43137"/>
                    </a:srgbClr>
                  </a:outerShdw>
                </a:effectLst>
              </a:rPr>
              <a:t>red squares </a:t>
            </a:r>
            <a:r>
              <a:rPr lang="en-US" sz="2200" b="1" dirty="0">
                <a:solidFill>
                  <a:prstClr val="white"/>
                </a:solidFill>
                <a:effectLst>
                  <a:outerShdw blurRad="38100" dist="38100" dir="2700000" algn="tl">
                    <a:srgbClr val="000000">
                      <a:alpha val="43137"/>
                    </a:srgbClr>
                  </a:outerShdw>
                </a:effectLst>
              </a:rPr>
              <a:t>and three groups of </a:t>
            </a:r>
            <a:r>
              <a:rPr lang="en-US" sz="2200" b="1" dirty="0" smtClean="0">
                <a:solidFill>
                  <a:prstClr val="white"/>
                </a:solidFill>
                <a:effectLst>
                  <a:outerShdw blurRad="38100" dist="38100" dir="2700000" algn="tl">
                    <a:srgbClr val="000000">
                      <a:alpha val="43137"/>
                    </a:srgbClr>
                  </a:outerShdw>
                </a:effectLst>
              </a:rPr>
              <a:t>yellow </a:t>
            </a:r>
            <a:r>
              <a:rPr lang="en-US" sz="2200" b="1" dirty="0">
                <a:solidFill>
                  <a:prstClr val="white"/>
                </a:solidFill>
                <a:effectLst>
                  <a:outerShdw blurRad="38100" dist="38100" dir="2700000" algn="tl">
                    <a:srgbClr val="000000">
                      <a:alpha val="43137"/>
                    </a:srgbClr>
                  </a:outerShdw>
                </a:effectLst>
              </a:rPr>
              <a:t>squares arranged in lines. </a:t>
            </a:r>
            <a:endParaRPr lang="en-US" sz="2200" b="1" dirty="0" smtClean="0">
              <a:solidFill>
                <a:prstClr val="white"/>
              </a:solidFill>
              <a:effectLst>
                <a:outerShdw blurRad="38100" dist="38100" dir="2700000" algn="tl">
                  <a:srgbClr val="000000">
                    <a:alpha val="43137"/>
                  </a:srgbClr>
                </a:outerShdw>
              </a:effectLst>
            </a:endParaRPr>
          </a:p>
          <a:p>
            <a:pPr algn="just" defTabSz="457200"/>
            <a:r>
              <a:rPr lang="en-US" sz="2200" b="1" dirty="0" smtClean="0">
                <a:solidFill>
                  <a:prstClr val="white"/>
                </a:solidFill>
                <a:effectLst>
                  <a:outerShdw blurRad="38100" dist="38100" dir="2700000" algn="tl">
                    <a:srgbClr val="000000">
                      <a:alpha val="43137"/>
                    </a:srgbClr>
                  </a:outerShdw>
                </a:effectLst>
              </a:rPr>
              <a:t>Due </a:t>
            </a:r>
            <a:r>
              <a:rPr lang="en-US" sz="2200" b="1" dirty="0">
                <a:solidFill>
                  <a:prstClr val="white"/>
                </a:solidFill>
                <a:effectLst>
                  <a:outerShdw blurRad="38100" dist="38100" dir="2700000" algn="tl">
                    <a:srgbClr val="000000">
                      <a:alpha val="43137"/>
                    </a:srgbClr>
                  </a:outerShdw>
                </a:effectLst>
              </a:rPr>
              <a:t>to similarity, all are making a group and making a square.</a:t>
            </a:r>
          </a:p>
        </p:txBody>
      </p:sp>
      <p:grpSp>
        <p:nvGrpSpPr>
          <p:cNvPr id="31" name="Group 30"/>
          <p:cNvGrpSpPr/>
          <p:nvPr/>
        </p:nvGrpSpPr>
        <p:grpSpPr>
          <a:xfrm>
            <a:off x="6599684" y="3476191"/>
            <a:ext cx="2139989" cy="3078048"/>
            <a:chOff x="8615581" y="3440870"/>
            <a:chExt cx="2853319" cy="3078048"/>
          </a:xfrm>
          <a:effectLst>
            <a:outerShdw blurRad="50800" dist="38100" dir="10800000" algn="r" rotWithShape="0">
              <a:prstClr val="black">
                <a:alpha val="40000"/>
              </a:prstClr>
            </a:outerShdw>
          </a:effectLst>
        </p:grpSpPr>
        <p:sp>
          <p:nvSpPr>
            <p:cNvPr id="6" name="Rectangle 5"/>
            <p:cNvSpPr/>
            <p:nvPr/>
          </p:nvSpPr>
          <p:spPr>
            <a:xfrm>
              <a:off x="8615581" y="3440870"/>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8" name="Rectangle 7"/>
            <p:cNvSpPr/>
            <p:nvPr/>
          </p:nvSpPr>
          <p:spPr>
            <a:xfrm>
              <a:off x="9343370" y="3440870"/>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9" name="Rectangle 8"/>
            <p:cNvSpPr/>
            <p:nvPr/>
          </p:nvSpPr>
          <p:spPr>
            <a:xfrm>
              <a:off x="10180880" y="3440870"/>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10" name="Rectangle 9"/>
            <p:cNvSpPr/>
            <p:nvPr/>
          </p:nvSpPr>
          <p:spPr>
            <a:xfrm>
              <a:off x="10908669" y="3440870"/>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11" name="Rectangle 10"/>
            <p:cNvSpPr/>
            <p:nvPr/>
          </p:nvSpPr>
          <p:spPr>
            <a:xfrm>
              <a:off x="8615581" y="3940999"/>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12" name="Rectangle 11"/>
            <p:cNvSpPr/>
            <p:nvPr/>
          </p:nvSpPr>
          <p:spPr>
            <a:xfrm>
              <a:off x="9343370" y="3940999"/>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13" name="Rectangle 12"/>
            <p:cNvSpPr/>
            <p:nvPr/>
          </p:nvSpPr>
          <p:spPr>
            <a:xfrm>
              <a:off x="10180880" y="3940999"/>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14" name="Rectangle 13"/>
            <p:cNvSpPr/>
            <p:nvPr/>
          </p:nvSpPr>
          <p:spPr>
            <a:xfrm>
              <a:off x="10908669" y="3940999"/>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15" name="Rectangle 14"/>
            <p:cNvSpPr/>
            <p:nvPr/>
          </p:nvSpPr>
          <p:spPr>
            <a:xfrm>
              <a:off x="8634900" y="4538695"/>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16" name="Rectangle 15"/>
            <p:cNvSpPr/>
            <p:nvPr/>
          </p:nvSpPr>
          <p:spPr>
            <a:xfrm>
              <a:off x="9362689" y="4538695"/>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17" name="Rectangle 16"/>
            <p:cNvSpPr/>
            <p:nvPr/>
          </p:nvSpPr>
          <p:spPr>
            <a:xfrm>
              <a:off x="10200199" y="4538695"/>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18" name="Rectangle 17"/>
            <p:cNvSpPr/>
            <p:nvPr/>
          </p:nvSpPr>
          <p:spPr>
            <a:xfrm>
              <a:off x="10927988" y="4538695"/>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19" name="Rectangle 18"/>
            <p:cNvSpPr/>
            <p:nvPr/>
          </p:nvSpPr>
          <p:spPr>
            <a:xfrm>
              <a:off x="8634900" y="5038824"/>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0" name="Rectangle 19"/>
            <p:cNvSpPr/>
            <p:nvPr/>
          </p:nvSpPr>
          <p:spPr>
            <a:xfrm>
              <a:off x="9362689" y="5038824"/>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1" name="Rectangle 20"/>
            <p:cNvSpPr/>
            <p:nvPr/>
          </p:nvSpPr>
          <p:spPr>
            <a:xfrm>
              <a:off x="10200199" y="5038824"/>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2" name="Rectangle 21"/>
            <p:cNvSpPr/>
            <p:nvPr/>
          </p:nvSpPr>
          <p:spPr>
            <a:xfrm>
              <a:off x="10927988" y="5038824"/>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3" name="Rectangle 22"/>
            <p:cNvSpPr/>
            <p:nvPr/>
          </p:nvSpPr>
          <p:spPr>
            <a:xfrm>
              <a:off x="8634900" y="5636520"/>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4" name="Rectangle 23"/>
            <p:cNvSpPr/>
            <p:nvPr/>
          </p:nvSpPr>
          <p:spPr>
            <a:xfrm>
              <a:off x="9362689" y="5636520"/>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5" name="Rectangle 24"/>
            <p:cNvSpPr/>
            <p:nvPr/>
          </p:nvSpPr>
          <p:spPr>
            <a:xfrm>
              <a:off x="10200199" y="5636520"/>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6" name="Rectangle 25"/>
            <p:cNvSpPr/>
            <p:nvPr/>
          </p:nvSpPr>
          <p:spPr>
            <a:xfrm>
              <a:off x="10927988" y="5636520"/>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7" name="Rectangle 26"/>
            <p:cNvSpPr/>
            <p:nvPr/>
          </p:nvSpPr>
          <p:spPr>
            <a:xfrm>
              <a:off x="8634900" y="6136649"/>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8" name="Rectangle 27"/>
            <p:cNvSpPr/>
            <p:nvPr/>
          </p:nvSpPr>
          <p:spPr>
            <a:xfrm>
              <a:off x="9362689" y="6136649"/>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9" name="Rectangle 28"/>
            <p:cNvSpPr/>
            <p:nvPr/>
          </p:nvSpPr>
          <p:spPr>
            <a:xfrm>
              <a:off x="10200199" y="6136649"/>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30" name="Rectangle 29"/>
            <p:cNvSpPr/>
            <p:nvPr/>
          </p:nvSpPr>
          <p:spPr>
            <a:xfrm>
              <a:off x="10927988" y="6136649"/>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grpSp>
    </p:spTree>
    <p:extLst>
      <p:ext uri="{BB962C8B-B14F-4D97-AF65-F5344CB8AC3E}">
        <p14:creationId xmlns:p14="http://schemas.microsoft.com/office/powerpoint/2010/main" xmlns="" val="363308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32" name="Rectangle 31"/>
          <p:cNvSpPr/>
          <p:nvPr/>
        </p:nvSpPr>
        <p:spPr>
          <a:xfrm>
            <a:off x="5436316" y="2949262"/>
            <a:ext cx="3720638" cy="390873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US">
              <a:solidFill>
                <a:prstClr val="white"/>
              </a:solidFill>
            </a:endParaRPr>
          </a:p>
        </p:txBody>
      </p:sp>
      <p:sp>
        <p:nvSpPr>
          <p:cNvPr id="7" name="Rectangle 6"/>
          <p:cNvSpPr/>
          <p:nvPr/>
        </p:nvSpPr>
        <p:spPr>
          <a:xfrm>
            <a:off x="2" y="2949262"/>
            <a:ext cx="5436315" cy="390873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01357" y="236572"/>
            <a:ext cx="8079581" cy="1658198"/>
          </a:xfrm>
        </p:spPr>
        <p:txBody>
          <a:bodyPr>
            <a:normAutofit/>
          </a:bodyPr>
          <a:lstStyle/>
          <a:p>
            <a:r>
              <a:rPr lang="en-US" sz="4000" b="1" dirty="0" smtClean="0"/>
              <a:t>2. Nearness</a:t>
            </a:r>
            <a:endParaRPr lang="en-US" sz="4000" dirty="0"/>
          </a:p>
        </p:txBody>
      </p:sp>
      <p:sp>
        <p:nvSpPr>
          <p:cNvPr id="3" name="Content Placeholder 2"/>
          <p:cNvSpPr>
            <a:spLocks noGrp="1"/>
          </p:cNvSpPr>
          <p:nvPr>
            <p:ph idx="1"/>
          </p:nvPr>
        </p:nvSpPr>
        <p:spPr>
          <a:xfrm>
            <a:off x="1076921" y="1583090"/>
            <a:ext cx="7404017" cy="4921885"/>
          </a:xfrm>
        </p:spPr>
        <p:txBody>
          <a:bodyPr>
            <a:normAutofit/>
          </a:bodyPr>
          <a:lstStyle/>
          <a:p>
            <a:pPr algn="just"/>
            <a:r>
              <a:rPr lang="en-US" b="1" dirty="0">
                <a:solidFill>
                  <a:schemeClr val="tx1"/>
                </a:solidFill>
                <a:effectLst>
                  <a:outerShdw blurRad="38100" dist="38100" dir="2700000" algn="tl">
                    <a:srgbClr val="000000">
                      <a:alpha val="43137"/>
                    </a:srgbClr>
                  </a:outerShdw>
                </a:effectLst>
              </a:rPr>
              <a:t>Stimuli that are near one another tend to be grouped </a:t>
            </a:r>
            <a:r>
              <a:rPr lang="en-US" b="1" dirty="0" smtClean="0">
                <a:solidFill>
                  <a:schemeClr val="tx1"/>
                </a:solidFill>
                <a:effectLst>
                  <a:outerShdw blurRad="38100" dist="38100" dir="2700000" algn="tl">
                    <a:srgbClr val="000000">
                      <a:alpha val="43137"/>
                    </a:srgbClr>
                  </a:outerShdw>
                </a:effectLst>
              </a:rPr>
              <a:t>together.</a:t>
            </a:r>
          </a:p>
        </p:txBody>
      </p:sp>
      <p:sp>
        <p:nvSpPr>
          <p:cNvPr id="5" name="Rectangle 4"/>
          <p:cNvSpPr/>
          <p:nvPr/>
        </p:nvSpPr>
        <p:spPr>
          <a:xfrm>
            <a:off x="541148" y="3877174"/>
            <a:ext cx="4572000" cy="1785104"/>
          </a:xfrm>
          <a:prstGeom prst="rect">
            <a:avLst/>
          </a:prstGeom>
        </p:spPr>
        <p:txBody>
          <a:bodyPr>
            <a:spAutoFit/>
          </a:bodyPr>
          <a:lstStyle/>
          <a:p>
            <a:pPr algn="just" defTabSz="457200"/>
            <a:r>
              <a:rPr lang="en-US" sz="2200" b="1" dirty="0" smtClean="0">
                <a:solidFill>
                  <a:srgbClr val="FFFF00"/>
                </a:solidFill>
                <a:effectLst>
                  <a:outerShdw blurRad="38100" dist="38100" dir="2700000" algn="tl">
                    <a:srgbClr val="000000">
                      <a:alpha val="43137"/>
                    </a:srgbClr>
                  </a:outerShdw>
                </a:effectLst>
              </a:rPr>
              <a:t>For-example:</a:t>
            </a:r>
          </a:p>
          <a:p>
            <a:pPr algn="just" defTabSz="457200"/>
            <a:r>
              <a:rPr lang="en-US" sz="2200" b="1" dirty="0" smtClean="0">
                <a:solidFill>
                  <a:prstClr val="white"/>
                </a:solidFill>
                <a:effectLst>
                  <a:outerShdw blurRad="38100" dist="38100" dir="2700000" algn="tl">
                    <a:srgbClr val="000000">
                      <a:alpha val="43137"/>
                    </a:srgbClr>
                  </a:outerShdw>
                </a:effectLst>
              </a:rPr>
              <a:t>Stars </a:t>
            </a:r>
            <a:r>
              <a:rPr lang="en-US" sz="2200" b="1" dirty="0">
                <a:solidFill>
                  <a:prstClr val="white"/>
                </a:solidFill>
                <a:effectLst>
                  <a:outerShdw blurRad="38100" dist="38100" dir="2700000" algn="tl">
                    <a:srgbClr val="000000">
                      <a:alpha val="43137"/>
                    </a:srgbClr>
                  </a:outerShdw>
                </a:effectLst>
              </a:rPr>
              <a:t>near one another are sometimes seen as a pattern or constellation, which is not the case for stars that are far apart.</a:t>
            </a:r>
          </a:p>
        </p:txBody>
      </p:sp>
      <p:pic>
        <p:nvPicPr>
          <p:cNvPr id="2050" name="Picture 2" descr="http://beauty-places.com/wp-content/uploads/2012/10/Star-Blue-Sky-Wallpaper.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654295" y="3397752"/>
            <a:ext cx="3367790" cy="310722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xmlns="" val="293908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32" name="Rectangle 31"/>
          <p:cNvSpPr/>
          <p:nvPr/>
        </p:nvSpPr>
        <p:spPr>
          <a:xfrm>
            <a:off x="5436316" y="3172430"/>
            <a:ext cx="3720638" cy="3685570"/>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US">
              <a:solidFill>
                <a:prstClr val="white"/>
              </a:solidFill>
            </a:endParaRPr>
          </a:p>
        </p:txBody>
      </p:sp>
      <p:sp>
        <p:nvSpPr>
          <p:cNvPr id="7" name="Rectangle 6"/>
          <p:cNvSpPr/>
          <p:nvPr/>
        </p:nvSpPr>
        <p:spPr>
          <a:xfrm>
            <a:off x="12956" y="3172430"/>
            <a:ext cx="5423361" cy="3685570"/>
          </a:xfrm>
          <a:prstGeom prst="rect">
            <a:avLst/>
          </a:prstGeom>
        </p:spPr>
        <p:style>
          <a:lnRef idx="1">
            <a:schemeClr val="accent1"/>
          </a:lnRef>
          <a:fillRef idx="1001">
            <a:schemeClr val="dk2"/>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01357" y="236572"/>
            <a:ext cx="8079581" cy="1658198"/>
          </a:xfrm>
        </p:spPr>
        <p:txBody>
          <a:bodyPr>
            <a:normAutofit/>
          </a:bodyPr>
          <a:lstStyle/>
          <a:p>
            <a:r>
              <a:rPr lang="en-US" sz="4000" b="1" dirty="0" smtClean="0"/>
              <a:t>3. Closure</a:t>
            </a:r>
            <a:endParaRPr lang="en-US" sz="4000" dirty="0"/>
          </a:p>
        </p:txBody>
      </p:sp>
      <p:sp>
        <p:nvSpPr>
          <p:cNvPr id="3" name="Content Placeholder 2"/>
          <p:cNvSpPr>
            <a:spLocks noGrp="1"/>
          </p:cNvSpPr>
          <p:nvPr>
            <p:ph idx="1"/>
          </p:nvPr>
        </p:nvSpPr>
        <p:spPr>
          <a:xfrm>
            <a:off x="918374" y="1480056"/>
            <a:ext cx="7404017" cy="4921885"/>
          </a:xfrm>
        </p:spPr>
        <p:txBody>
          <a:bodyPr>
            <a:normAutofit/>
          </a:bodyPr>
          <a:lstStyle/>
          <a:p>
            <a:pPr algn="just"/>
            <a:r>
              <a:rPr lang="en-US" b="1" dirty="0" smtClean="0">
                <a:solidFill>
                  <a:schemeClr val="tx1"/>
                </a:solidFill>
                <a:effectLst>
                  <a:outerShdw blurRad="38100" dist="38100" dir="2700000" algn="tl">
                    <a:srgbClr val="000000">
                      <a:alpha val="43137"/>
                    </a:srgbClr>
                  </a:outerShdw>
                </a:effectLst>
              </a:rPr>
              <a:t>There </a:t>
            </a:r>
            <a:r>
              <a:rPr lang="en-US" b="1" dirty="0">
                <a:solidFill>
                  <a:schemeClr val="tx1"/>
                </a:solidFill>
                <a:effectLst>
                  <a:outerShdw blurRad="38100" dist="38100" dir="2700000" algn="tl">
                    <a:srgbClr val="000000">
                      <a:alpha val="43137"/>
                    </a:srgbClr>
                  </a:outerShdw>
                </a:effectLst>
              </a:rPr>
              <a:t>is a tendency to close simple figures, if there lays some missing information. This results in an effect of filling in missing information or organizing information which is present to make a whole. </a:t>
            </a:r>
          </a:p>
        </p:txBody>
      </p:sp>
      <p:sp>
        <p:nvSpPr>
          <p:cNvPr id="5" name="Rectangle 4"/>
          <p:cNvSpPr/>
          <p:nvPr/>
        </p:nvSpPr>
        <p:spPr>
          <a:xfrm>
            <a:off x="526244" y="3516565"/>
            <a:ext cx="4572000" cy="1446550"/>
          </a:xfrm>
          <a:prstGeom prst="rect">
            <a:avLst/>
          </a:prstGeom>
        </p:spPr>
        <p:txBody>
          <a:bodyPr>
            <a:spAutoFit/>
          </a:bodyPr>
          <a:lstStyle/>
          <a:p>
            <a:pPr algn="just" defTabSz="457200"/>
            <a:r>
              <a:rPr lang="en-US" sz="2200" b="1" dirty="0" smtClean="0">
                <a:solidFill>
                  <a:srgbClr val="FFFF00"/>
                </a:solidFill>
                <a:effectLst>
                  <a:outerShdw blurRad="38100" dist="38100" dir="2700000" algn="tl">
                    <a:srgbClr val="000000">
                      <a:alpha val="43137"/>
                    </a:srgbClr>
                  </a:outerShdw>
                </a:effectLst>
              </a:rPr>
              <a:t>For-example:</a:t>
            </a:r>
          </a:p>
          <a:p>
            <a:pPr algn="just" defTabSz="457200"/>
            <a:r>
              <a:rPr lang="en-US" sz="2200" b="1" dirty="0">
                <a:solidFill>
                  <a:prstClr val="white"/>
                </a:solidFill>
                <a:effectLst>
                  <a:outerShdw blurRad="38100" dist="38100" dir="2700000" algn="tl">
                    <a:srgbClr val="000000">
                      <a:alpha val="43137"/>
                    </a:srgbClr>
                  </a:outerShdw>
                </a:effectLst>
              </a:rPr>
              <a:t>In </a:t>
            </a:r>
            <a:r>
              <a:rPr lang="en-US" sz="2200" b="1" dirty="0" smtClean="0">
                <a:solidFill>
                  <a:prstClr val="white"/>
                </a:solidFill>
                <a:effectLst>
                  <a:outerShdw blurRad="38100" dist="38100" dir="2700000" algn="tl">
                    <a:srgbClr val="000000">
                      <a:alpha val="43137"/>
                    </a:srgbClr>
                  </a:outerShdw>
                </a:effectLst>
              </a:rPr>
              <a:t>these images, </a:t>
            </a:r>
            <a:r>
              <a:rPr lang="en-US" sz="2200" b="1" dirty="0">
                <a:solidFill>
                  <a:prstClr val="white"/>
                </a:solidFill>
                <a:effectLst>
                  <a:outerShdw blurRad="38100" dist="38100" dir="2700000" algn="tl">
                    <a:srgbClr val="000000">
                      <a:alpha val="43137"/>
                    </a:srgbClr>
                  </a:outerShdw>
                </a:effectLst>
              </a:rPr>
              <a:t>the circle is incomplete but the viewer will consider it a circle as by filling in the missing portion in mind.</a:t>
            </a:r>
          </a:p>
        </p:txBody>
      </p:sp>
      <p:pic>
        <p:nvPicPr>
          <p:cNvPr id="3074" name="Picture 2" descr="closure_a"/>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108812" y="3851419"/>
            <a:ext cx="1730596" cy="251551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3075" name="Picture 3" descr="closure"/>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28396" r="28415" b="76282"/>
          <a:stretch/>
        </p:blipFill>
        <p:spPr bwMode="auto">
          <a:xfrm>
            <a:off x="5699658" y="4661875"/>
            <a:ext cx="1250608" cy="170505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xmlns="" val="2834583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075"/>
                                        </p:tgtEl>
                                        <p:attrNameLst>
                                          <p:attrName>style.visibility</p:attrName>
                                        </p:attrNameLst>
                                      </p:cBhvr>
                                      <p:to>
                                        <p:strVal val="visible"/>
                                      </p:to>
                                    </p:set>
                                    <p:animEffect transition="in" filter="fade">
                                      <p:cBhvr>
                                        <p:cTn id="13" dur="1000"/>
                                        <p:tgtEl>
                                          <p:spTgt spid="3075"/>
                                        </p:tgtEl>
                                      </p:cBhvr>
                                    </p:animEffect>
                                    <p:anim calcmode="lin" valueType="num">
                                      <p:cBhvr>
                                        <p:cTn id="14" dur="1000" fill="hold"/>
                                        <p:tgtEl>
                                          <p:spTgt spid="3075"/>
                                        </p:tgtEl>
                                        <p:attrNameLst>
                                          <p:attrName>ppt_x</p:attrName>
                                        </p:attrNameLst>
                                      </p:cBhvr>
                                      <p:tavLst>
                                        <p:tav tm="0">
                                          <p:val>
                                            <p:strVal val="#ppt_x"/>
                                          </p:val>
                                        </p:tav>
                                        <p:tav tm="100000">
                                          <p:val>
                                            <p:strVal val="#ppt_x"/>
                                          </p:val>
                                        </p:tav>
                                      </p:tavLst>
                                    </p:anim>
                                    <p:anim calcmode="lin" valueType="num">
                                      <p:cBhvr>
                                        <p:cTn id="15"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32" name="Rectangle 31"/>
          <p:cNvSpPr/>
          <p:nvPr/>
        </p:nvSpPr>
        <p:spPr>
          <a:xfrm>
            <a:off x="5436316" y="3172430"/>
            <a:ext cx="3720638" cy="3685570"/>
          </a:xfrm>
          <a:prstGeom prst="rect">
            <a:avLst/>
          </a:prstGeom>
        </p:spPr>
        <p:style>
          <a:lnRef idx="0">
            <a:schemeClr val="accent6"/>
          </a:lnRef>
          <a:fillRef idx="1002">
            <a:schemeClr val="dk2"/>
          </a:fillRef>
          <a:effectRef idx="3">
            <a:schemeClr val="accent6"/>
          </a:effectRef>
          <a:fontRef idx="minor">
            <a:schemeClr val="lt1"/>
          </a:fontRef>
        </p:style>
        <p:txBody>
          <a:bodyPr rtlCol="0" anchor="ctr"/>
          <a:lstStyle/>
          <a:p>
            <a:pPr algn="ctr" defTabSz="457200"/>
            <a:endParaRPr lang="en-US">
              <a:solidFill>
                <a:prstClr val="white"/>
              </a:solidFill>
            </a:endParaRPr>
          </a:p>
        </p:txBody>
      </p:sp>
      <p:sp>
        <p:nvSpPr>
          <p:cNvPr id="7" name="Rectangle 6"/>
          <p:cNvSpPr/>
          <p:nvPr/>
        </p:nvSpPr>
        <p:spPr>
          <a:xfrm>
            <a:off x="12956" y="3172430"/>
            <a:ext cx="5423361" cy="368557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01357" y="236572"/>
            <a:ext cx="8079581" cy="1658198"/>
          </a:xfrm>
        </p:spPr>
        <p:txBody>
          <a:bodyPr>
            <a:normAutofit/>
          </a:bodyPr>
          <a:lstStyle/>
          <a:p>
            <a:r>
              <a:rPr lang="en-US" sz="4000" b="1" dirty="0" smtClean="0"/>
              <a:t>4. Continuity</a:t>
            </a:r>
            <a:endParaRPr lang="en-US" sz="4000" dirty="0"/>
          </a:p>
        </p:txBody>
      </p:sp>
      <p:sp>
        <p:nvSpPr>
          <p:cNvPr id="3" name="Content Placeholder 2"/>
          <p:cNvSpPr>
            <a:spLocks noGrp="1"/>
          </p:cNvSpPr>
          <p:nvPr>
            <p:ph idx="1"/>
          </p:nvPr>
        </p:nvSpPr>
        <p:spPr>
          <a:xfrm>
            <a:off x="918374" y="1480056"/>
            <a:ext cx="7404017" cy="4921885"/>
          </a:xfrm>
        </p:spPr>
        <p:txBody>
          <a:bodyPr>
            <a:normAutofit/>
          </a:bodyPr>
          <a:lstStyle/>
          <a:p>
            <a:pPr algn="just"/>
            <a:r>
              <a:rPr lang="en-US" b="1" dirty="0" smtClean="0">
                <a:solidFill>
                  <a:schemeClr val="tx1"/>
                </a:solidFill>
                <a:effectLst>
                  <a:outerShdw blurRad="38100" dist="38100" dir="2700000" algn="tl">
                    <a:srgbClr val="000000">
                      <a:alpha val="43137"/>
                    </a:srgbClr>
                  </a:outerShdw>
                </a:effectLst>
              </a:rPr>
              <a:t>Continuity </a:t>
            </a:r>
            <a:r>
              <a:rPr lang="en-US" b="1" dirty="0">
                <a:solidFill>
                  <a:schemeClr val="tx1"/>
                </a:solidFill>
                <a:effectLst>
                  <a:outerShdw blurRad="38100" dist="38100" dir="2700000" algn="tl">
                    <a:srgbClr val="000000">
                      <a:alpha val="43137"/>
                    </a:srgbClr>
                  </a:outerShdw>
                </a:effectLst>
              </a:rPr>
              <a:t>means that we do look at objects that are closer together as having smooth movements. Continuation occurs when the eye is compelled to move through one object and continue to another object. </a:t>
            </a:r>
          </a:p>
        </p:txBody>
      </p:sp>
      <p:sp>
        <p:nvSpPr>
          <p:cNvPr id="5" name="Rectangle 4"/>
          <p:cNvSpPr/>
          <p:nvPr/>
        </p:nvSpPr>
        <p:spPr>
          <a:xfrm>
            <a:off x="457200" y="3200400"/>
            <a:ext cx="4572000" cy="2800767"/>
          </a:xfrm>
          <a:prstGeom prst="rect">
            <a:avLst/>
          </a:prstGeom>
        </p:spPr>
        <p:txBody>
          <a:bodyPr>
            <a:spAutoFit/>
          </a:bodyPr>
          <a:lstStyle/>
          <a:p>
            <a:pPr algn="just" defTabSz="457200"/>
            <a:r>
              <a:rPr lang="en-US" sz="2200" b="1" dirty="0" smtClean="0">
                <a:solidFill>
                  <a:srgbClr val="FFFF00"/>
                </a:solidFill>
                <a:effectLst>
                  <a:outerShdw blurRad="38100" dist="38100" dir="2700000" algn="tl">
                    <a:srgbClr val="000000">
                      <a:alpha val="43137"/>
                    </a:srgbClr>
                  </a:outerShdw>
                </a:effectLst>
              </a:rPr>
              <a:t>For-example:</a:t>
            </a:r>
          </a:p>
          <a:p>
            <a:pPr algn="just" defTabSz="457200"/>
            <a:r>
              <a:rPr lang="en-US" sz="2200" b="1" dirty="0">
                <a:solidFill>
                  <a:prstClr val="white"/>
                </a:solidFill>
                <a:effectLst>
                  <a:outerShdw blurRad="38100" dist="38100" dir="2700000" algn="tl">
                    <a:srgbClr val="000000">
                      <a:alpha val="43137"/>
                    </a:srgbClr>
                  </a:outerShdw>
                </a:effectLst>
              </a:rPr>
              <a:t>Looking at the picture, A to O and O to D are two lines. Similarly, C to O and O to B are two lines. The principle of continuity predicts the preference for continuous figures. We perceive the figure as two crossed lines instead of four lines meeting at the center.</a:t>
            </a:r>
          </a:p>
        </p:txBody>
      </p:sp>
      <p:pic>
        <p:nvPicPr>
          <p:cNvPr id="4098" name="Picture 2" descr="goodcontinuation"/>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828446" y="3810503"/>
            <a:ext cx="2999299" cy="259144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781694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32" name="Rectangle 31"/>
          <p:cNvSpPr/>
          <p:nvPr/>
        </p:nvSpPr>
        <p:spPr>
          <a:xfrm>
            <a:off x="5436316" y="3172430"/>
            <a:ext cx="3720638" cy="3685570"/>
          </a:xfrm>
          <a:prstGeom prst="rect">
            <a:avLst/>
          </a:prstGeom>
        </p:spPr>
        <p:style>
          <a:lnRef idx="0">
            <a:schemeClr val="accent6"/>
          </a:lnRef>
          <a:fillRef idx="1002">
            <a:schemeClr val="dk2"/>
          </a:fillRef>
          <a:effectRef idx="3">
            <a:schemeClr val="accent6"/>
          </a:effectRef>
          <a:fontRef idx="minor">
            <a:schemeClr val="lt1"/>
          </a:fontRef>
        </p:style>
        <p:txBody>
          <a:bodyPr rtlCol="0" anchor="ctr"/>
          <a:lstStyle/>
          <a:p>
            <a:pPr algn="ctr" defTabSz="457200"/>
            <a:endParaRPr lang="en-US">
              <a:solidFill>
                <a:prstClr val="white"/>
              </a:solidFill>
            </a:endParaRPr>
          </a:p>
        </p:txBody>
      </p:sp>
      <p:sp>
        <p:nvSpPr>
          <p:cNvPr id="7" name="Rectangle 6"/>
          <p:cNvSpPr/>
          <p:nvPr/>
        </p:nvSpPr>
        <p:spPr>
          <a:xfrm>
            <a:off x="12956" y="3172430"/>
            <a:ext cx="5423361" cy="368557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01357" y="236572"/>
            <a:ext cx="8079581" cy="1658198"/>
          </a:xfrm>
        </p:spPr>
        <p:txBody>
          <a:bodyPr>
            <a:normAutofit/>
          </a:bodyPr>
          <a:lstStyle/>
          <a:p>
            <a:r>
              <a:rPr lang="en-US" sz="4000" b="1" dirty="0" smtClean="0"/>
              <a:t>5. Common fate</a:t>
            </a:r>
            <a:endParaRPr lang="en-US" sz="4000" dirty="0"/>
          </a:p>
        </p:txBody>
      </p:sp>
      <p:sp>
        <p:nvSpPr>
          <p:cNvPr id="3" name="Content Placeholder 2"/>
          <p:cNvSpPr>
            <a:spLocks noGrp="1"/>
          </p:cNvSpPr>
          <p:nvPr>
            <p:ph idx="1"/>
          </p:nvPr>
        </p:nvSpPr>
        <p:spPr>
          <a:xfrm>
            <a:off x="918374" y="1480056"/>
            <a:ext cx="7404017" cy="4921885"/>
          </a:xfrm>
        </p:spPr>
        <p:txBody>
          <a:bodyPr>
            <a:normAutofit/>
          </a:bodyPr>
          <a:lstStyle/>
          <a:p>
            <a:pPr algn="just"/>
            <a:r>
              <a:rPr lang="en-US" b="1" dirty="0">
                <a:solidFill>
                  <a:schemeClr val="tx1"/>
                </a:solidFill>
                <a:effectLst>
                  <a:outerShdw blurRad="38100" dist="38100" dir="2700000" algn="tl">
                    <a:srgbClr val="000000">
                      <a:alpha val="43137"/>
                    </a:srgbClr>
                  </a:outerShdw>
                </a:effectLst>
              </a:rPr>
              <a:t>Elements with the same moving direction are perceived as a collective or unit. They have common fate as they seem to be moving in same direction. The brain will mentally group items all pointing in the same direction.</a:t>
            </a:r>
          </a:p>
        </p:txBody>
      </p:sp>
      <p:sp>
        <p:nvSpPr>
          <p:cNvPr id="5" name="Rectangle 4"/>
          <p:cNvSpPr/>
          <p:nvPr/>
        </p:nvSpPr>
        <p:spPr>
          <a:xfrm>
            <a:off x="526244" y="3516565"/>
            <a:ext cx="4572000" cy="1446550"/>
          </a:xfrm>
          <a:prstGeom prst="rect">
            <a:avLst/>
          </a:prstGeom>
        </p:spPr>
        <p:txBody>
          <a:bodyPr>
            <a:spAutoFit/>
          </a:bodyPr>
          <a:lstStyle/>
          <a:p>
            <a:pPr algn="just" defTabSz="457200"/>
            <a:r>
              <a:rPr lang="en-US" sz="2200" b="1" dirty="0" smtClean="0">
                <a:solidFill>
                  <a:srgbClr val="FFFF00"/>
                </a:solidFill>
                <a:effectLst>
                  <a:outerShdw blurRad="38100" dist="38100" dir="2700000" algn="tl">
                    <a:srgbClr val="000000">
                      <a:alpha val="43137"/>
                    </a:srgbClr>
                  </a:outerShdw>
                </a:effectLst>
              </a:rPr>
              <a:t>For-example:</a:t>
            </a:r>
          </a:p>
          <a:p>
            <a:pPr algn="just" defTabSz="457200"/>
            <a:r>
              <a:rPr lang="en-US" sz="2200" b="1" dirty="0">
                <a:solidFill>
                  <a:prstClr val="white"/>
                </a:solidFill>
                <a:effectLst>
                  <a:outerShdw blurRad="38100" dist="38100" dir="2700000" algn="tl">
                    <a:srgbClr val="000000">
                      <a:alpha val="43137"/>
                    </a:srgbClr>
                  </a:outerShdw>
                </a:effectLst>
              </a:rPr>
              <a:t>In this image, </a:t>
            </a:r>
            <a:r>
              <a:rPr lang="en-US" sz="2200" b="1" dirty="0" smtClean="0">
                <a:solidFill>
                  <a:prstClr val="white"/>
                </a:solidFill>
                <a:effectLst>
                  <a:outerShdw blurRad="38100" dist="38100" dir="2700000" algn="tl">
                    <a:srgbClr val="000000">
                      <a:alpha val="43137"/>
                    </a:srgbClr>
                  </a:outerShdw>
                </a:effectLst>
              </a:rPr>
              <a:t>we perceive that both </a:t>
            </a:r>
            <a:r>
              <a:rPr lang="en-US" sz="2200" b="1" dirty="0">
                <a:solidFill>
                  <a:prstClr val="white"/>
                </a:solidFill>
                <a:effectLst>
                  <a:outerShdw blurRad="38100" dist="38100" dir="2700000" algn="tl">
                    <a:srgbClr val="000000">
                      <a:alpha val="43137"/>
                    </a:srgbClr>
                  </a:outerShdw>
                </a:effectLst>
              </a:rPr>
              <a:t>the lines are moving in same direction (downward or upward).</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924453" y="3784746"/>
            <a:ext cx="2736009" cy="246094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xmlns="" val="2651938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32" name="Rectangle 31"/>
          <p:cNvSpPr/>
          <p:nvPr/>
        </p:nvSpPr>
        <p:spPr>
          <a:xfrm>
            <a:off x="0" y="3138254"/>
            <a:ext cx="9144000" cy="2520032"/>
          </a:xfrm>
          <a:prstGeom prst="rect">
            <a:avLst/>
          </a:prstGeom>
        </p:spPr>
        <p:style>
          <a:lnRef idx="0">
            <a:schemeClr val="accent6"/>
          </a:lnRef>
          <a:fillRef idx="1002">
            <a:schemeClr val="dk2"/>
          </a:fillRef>
          <a:effectRef idx="3">
            <a:schemeClr val="accent6"/>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01357" y="236572"/>
            <a:ext cx="8079581" cy="1658198"/>
          </a:xfrm>
        </p:spPr>
        <p:txBody>
          <a:bodyPr>
            <a:normAutofit/>
          </a:bodyPr>
          <a:lstStyle/>
          <a:p>
            <a:r>
              <a:rPr lang="en-US" sz="4000" b="1" dirty="0" smtClean="0"/>
              <a:t>6. Grouping:</a:t>
            </a:r>
            <a:endParaRPr lang="en-US" sz="4000" dirty="0"/>
          </a:p>
        </p:txBody>
      </p:sp>
      <p:sp>
        <p:nvSpPr>
          <p:cNvPr id="3" name="Content Placeholder 2"/>
          <p:cNvSpPr>
            <a:spLocks noGrp="1"/>
          </p:cNvSpPr>
          <p:nvPr>
            <p:ph idx="1"/>
          </p:nvPr>
        </p:nvSpPr>
        <p:spPr>
          <a:xfrm>
            <a:off x="918374" y="1480056"/>
            <a:ext cx="7404017" cy="4921885"/>
          </a:xfrm>
        </p:spPr>
        <p:txBody>
          <a:bodyPr>
            <a:normAutofit/>
          </a:bodyPr>
          <a:lstStyle/>
          <a:p>
            <a:pPr algn="just"/>
            <a:r>
              <a:rPr lang="en-US" b="1" dirty="0">
                <a:solidFill>
                  <a:schemeClr val="tx1"/>
                </a:solidFill>
                <a:effectLst>
                  <a:outerShdw blurRad="38100" dist="38100" dir="2700000" algn="tl">
                    <a:srgbClr val="000000">
                      <a:alpha val="43137"/>
                    </a:srgbClr>
                  </a:outerShdw>
                </a:effectLst>
              </a:rPr>
              <a:t>In order to make sense of our world our brains try to see patterns or shapes that are recognizable. This principle is called “grouping”.</a:t>
            </a:r>
          </a:p>
        </p:txBody>
      </p:sp>
      <p:pic>
        <p:nvPicPr>
          <p:cNvPr id="8" name="Picture 4" descr="kanizsa.gif (5750 bytes)"/>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24971" y="2469282"/>
            <a:ext cx="4190824" cy="324188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
        <p:nvSpPr>
          <p:cNvPr id="4" name="Rectangle 3"/>
          <p:cNvSpPr/>
          <p:nvPr/>
        </p:nvSpPr>
        <p:spPr>
          <a:xfrm>
            <a:off x="2637515" y="6186500"/>
            <a:ext cx="5437707" cy="430887"/>
          </a:xfrm>
          <a:prstGeom prst="rect">
            <a:avLst/>
          </a:prstGeom>
        </p:spPr>
        <p:txBody>
          <a:bodyPr wrap="none">
            <a:spAutoFit/>
          </a:bodyPr>
          <a:lstStyle/>
          <a:p>
            <a:pPr defTabSz="457200"/>
            <a:r>
              <a:rPr lang="en-US" sz="2200" b="1" dirty="0">
                <a:solidFill>
                  <a:srgbClr val="FFFF00"/>
                </a:solidFill>
                <a:latin typeface="Arial" panose="020B0604020202020204" pitchFamily="34" charset="0"/>
                <a:cs typeface="Arial" panose="020B0604020202020204" pitchFamily="34" charset="0"/>
              </a:rPr>
              <a:t>The mind forms shapes that don't exist</a:t>
            </a:r>
            <a:endParaRPr lang="en-US" sz="2200" b="1" dirty="0">
              <a:solidFill>
                <a:srgbClr val="FFFF00"/>
              </a:solidFill>
            </a:endParaRPr>
          </a:p>
        </p:txBody>
      </p:sp>
    </p:spTree>
    <p:extLst>
      <p:ext uri="{BB962C8B-B14F-4D97-AF65-F5344CB8AC3E}">
        <p14:creationId xmlns:p14="http://schemas.microsoft.com/office/powerpoint/2010/main" xmlns="" val="3682889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Title 1">
            <a:hlinkClick r:id="rId3" action="ppaction://hlinkfile"/>
          </p:cNvPr>
          <p:cNvSpPr txBox="1">
            <a:spLocks/>
          </p:cNvSpPr>
          <p:nvPr/>
        </p:nvSpPr>
        <p:spPr>
          <a:xfrm>
            <a:off x="840348" y="455615"/>
            <a:ext cx="7621073" cy="1146175"/>
          </a:xfrm>
          <a:prstGeom prst="rect">
            <a:avLst/>
          </a:prstGeom>
          <a:effectLst>
            <a:glow rad="228600">
              <a:schemeClr val="accent4">
                <a:satMod val="175000"/>
                <a:alpha val="40000"/>
              </a:schemeClr>
            </a:glow>
          </a:effectLst>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500" b="1" cap="none" dirty="0" smtClean="0">
                <a:ln w="9525">
                  <a:solidFill>
                    <a:prstClr val="black"/>
                  </a:solidFill>
                  <a:prstDash val="solid"/>
                </a:ln>
                <a:solidFill>
                  <a:prstClr val="black"/>
                </a:solidFill>
                <a:effectLst>
                  <a:glow rad="101600">
                    <a:srgbClr val="C4652D">
                      <a:satMod val="175000"/>
                      <a:alpha val="40000"/>
                    </a:srgbClr>
                  </a:glow>
                  <a:outerShdw blurRad="50800" dist="38100" dir="18900000" algn="bl" rotWithShape="0">
                    <a:prstClr val="black">
                      <a:alpha val="40000"/>
                    </a:prstClr>
                  </a:outerShdw>
                </a:effectLst>
              </a:rPr>
              <a:t>Watch an example keeping in mind the organizing elements of perception</a:t>
            </a:r>
            <a:endParaRPr lang="en-US" sz="3500" b="1" cap="none" dirty="0">
              <a:ln w="9525">
                <a:solidFill>
                  <a:prstClr val="black"/>
                </a:solidFill>
                <a:prstDash val="solid"/>
              </a:ln>
              <a:solidFill>
                <a:prstClr val="black"/>
              </a:solidFill>
              <a:effectLst>
                <a:glow rad="101600">
                  <a:srgbClr val="C4652D">
                    <a:satMod val="175000"/>
                    <a:alpha val="40000"/>
                  </a:srgbClr>
                </a:glow>
                <a:outerShdw blurRad="50800" dist="38100" dir="18900000" algn="bl" rotWithShape="0">
                  <a:prstClr val="black">
                    <a:alpha val="40000"/>
                  </a:prstClr>
                </a:outerShdw>
              </a:effectLst>
            </a:endParaRPr>
          </a:p>
        </p:txBody>
      </p:sp>
      <p:pic>
        <p:nvPicPr>
          <p:cNvPr id="7" name="TEDxSummit intro- The power of x">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a:stretch>
            <a:fillRect/>
          </a:stretch>
        </p:blipFill>
        <p:spPr>
          <a:xfrm>
            <a:off x="1886235" y="1893194"/>
            <a:ext cx="5529299" cy="4146974"/>
          </a:xfrm>
          <a:prstGeom prst="rect">
            <a:avLst/>
          </a:prstGeom>
        </p:spPr>
      </p:pic>
      <p:sp>
        <p:nvSpPr>
          <p:cNvPr id="2" name="TextBox 1"/>
          <p:cNvSpPr txBox="1"/>
          <p:nvPr/>
        </p:nvSpPr>
        <p:spPr>
          <a:xfrm>
            <a:off x="6005297" y="6331575"/>
            <a:ext cx="3928768" cy="369332"/>
          </a:xfrm>
          <a:prstGeom prst="rect">
            <a:avLst/>
          </a:prstGeom>
          <a:noFill/>
        </p:spPr>
        <p:txBody>
          <a:bodyPr wrap="none" rtlCol="0">
            <a:spAutoFit/>
          </a:bodyPr>
          <a:lstStyle/>
          <a:p>
            <a:pPr defTabSz="457200"/>
            <a:r>
              <a:rPr lang="en-US" b="1" dirty="0">
                <a:solidFill>
                  <a:prstClr val="white"/>
                </a:solidFill>
                <a:effectLst>
                  <a:outerShdw blurRad="38100" dist="38100" dir="2700000" algn="tl">
                    <a:srgbClr val="000000">
                      <a:alpha val="43137"/>
                    </a:srgbClr>
                  </a:outerShdw>
                </a:effectLst>
              </a:rPr>
              <a:t>Video: </a:t>
            </a:r>
            <a:r>
              <a:rPr lang="en-US" b="1" dirty="0" err="1">
                <a:solidFill>
                  <a:prstClr val="white"/>
                </a:solidFill>
                <a:effectLst>
                  <a:outerShdw blurRad="38100" dist="38100" dir="2700000" algn="tl">
                    <a:srgbClr val="000000">
                      <a:alpha val="43137"/>
                    </a:srgbClr>
                  </a:outerShdw>
                </a:effectLst>
              </a:rPr>
              <a:t>TEDxSummit</a:t>
            </a:r>
            <a:r>
              <a:rPr lang="en-US" b="1" dirty="0">
                <a:solidFill>
                  <a:prstClr val="white"/>
                </a:solidFill>
                <a:effectLst>
                  <a:outerShdw blurRad="38100" dist="38100" dir="2700000" algn="tl">
                    <a:srgbClr val="000000">
                      <a:alpha val="43137"/>
                    </a:srgbClr>
                  </a:outerShdw>
                </a:effectLst>
              </a:rPr>
              <a:t> intro- The power of x</a:t>
            </a:r>
          </a:p>
        </p:txBody>
      </p:sp>
    </p:spTree>
    <p:extLst>
      <p:ext uri="{BB962C8B-B14F-4D97-AF65-F5344CB8AC3E}">
        <p14:creationId xmlns:p14="http://schemas.microsoft.com/office/powerpoint/2010/main" xmlns="" val="3890709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7"/>
                                        </p:tgtEl>
                                      </p:cBhvr>
                                    </p:cmd>
                                  </p:childTnLst>
                                </p:cTn>
                              </p:par>
                            </p:childTnLst>
                          </p:cTn>
                        </p:par>
                      </p:childTnLst>
                    </p:cTn>
                  </p:par>
                </p:childTnLst>
              </p:cTn>
              <p:nextCondLst>
                <p:cond evt="onClick" delay="0">
                  <p:tgtEl>
                    <p:spTgt spid="7"/>
                  </p:tgtEl>
                </p:cond>
              </p:nextCondLst>
            </p:seq>
            <p:video>
              <p:cMediaNode vol="80000">
                <p:cTn id="15" fill="hold" display="0">
                  <p:stCondLst>
                    <p:cond delay="indefinite"/>
                  </p:stCondLst>
                </p:cTn>
                <p:tgtEl>
                  <p:spTgt spid="7"/>
                </p:tgtEl>
              </p:cMediaNode>
            </p:video>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1357" y="236572"/>
            <a:ext cx="8079581" cy="1658198"/>
          </a:xfrm>
        </p:spPr>
        <p:txBody>
          <a:bodyPr>
            <a:normAutofit/>
          </a:bodyPr>
          <a:lstStyle/>
          <a:p>
            <a:r>
              <a:rPr lang="en-US" sz="4000" b="1" dirty="0" smtClean="0"/>
              <a:t>Types </a:t>
            </a:r>
            <a:r>
              <a:rPr lang="en-US" sz="4000" b="1" dirty="0"/>
              <a:t>of Perceptions</a:t>
            </a:r>
          </a:p>
        </p:txBody>
      </p:sp>
      <p:sp>
        <p:nvSpPr>
          <p:cNvPr id="3" name="Content Placeholder 2"/>
          <p:cNvSpPr>
            <a:spLocks noGrp="1"/>
          </p:cNvSpPr>
          <p:nvPr>
            <p:ph idx="1"/>
          </p:nvPr>
        </p:nvSpPr>
        <p:spPr>
          <a:xfrm>
            <a:off x="806753" y="1517552"/>
            <a:ext cx="7404017" cy="4921885"/>
          </a:xfrm>
        </p:spPr>
        <p:txBody>
          <a:bodyPr>
            <a:normAutofit/>
          </a:bodyPr>
          <a:lstStyle/>
          <a:p>
            <a:pPr algn="just"/>
            <a:r>
              <a:rPr lang="en-US" b="1" dirty="0">
                <a:solidFill>
                  <a:schemeClr val="tx1"/>
                </a:solidFill>
                <a:effectLst>
                  <a:outerShdw blurRad="38100" dist="38100" dir="2700000" algn="tl">
                    <a:srgbClr val="000000">
                      <a:alpha val="43137"/>
                    </a:srgbClr>
                  </a:outerShdw>
                </a:effectLst>
              </a:rPr>
              <a:t>The manner in which stimuli are arranged, that is, grouped, (in addition to their individual characteristics) also affects their perception</a:t>
            </a:r>
            <a:r>
              <a:rPr lang="en-US" b="1" dirty="0" smtClean="0">
                <a:solidFill>
                  <a:schemeClr val="tx1"/>
                </a:solidFill>
                <a:effectLst>
                  <a:outerShdw blurRad="38100" dist="38100" dir="2700000" algn="tl">
                    <a:srgbClr val="000000">
                      <a:alpha val="43137"/>
                    </a:srgbClr>
                  </a:outerShdw>
                </a:effectLst>
              </a:rPr>
              <a:t>.</a:t>
            </a:r>
          </a:p>
          <a:p>
            <a:pPr algn="just"/>
            <a:r>
              <a:rPr lang="en-US" b="1" dirty="0">
                <a:solidFill>
                  <a:schemeClr val="tx1"/>
                </a:solidFill>
                <a:effectLst>
                  <a:outerShdw blurRad="38100" dist="38100" dir="2700000" algn="tl">
                    <a:srgbClr val="000000">
                      <a:alpha val="43137"/>
                    </a:srgbClr>
                  </a:outerShdw>
                </a:effectLst>
              </a:rPr>
              <a:t>Important stimulus characteristics that affect the organization of stimuli and their perception include the following</a:t>
            </a:r>
            <a:r>
              <a:rPr lang="en-US" b="1" dirty="0" smtClean="0">
                <a:solidFill>
                  <a:schemeClr val="tx1"/>
                </a:solidFill>
                <a:effectLst>
                  <a:outerShdw blurRad="38100" dist="38100" dir="2700000" algn="tl">
                    <a:srgbClr val="000000">
                      <a:alpha val="43137"/>
                    </a:srgbClr>
                  </a:outerShdw>
                </a:effectLst>
              </a:rPr>
              <a:t>:</a:t>
            </a:r>
          </a:p>
          <a:p>
            <a:pPr algn="just"/>
            <a:endParaRPr lang="en-US" b="1" dirty="0" smtClean="0">
              <a:solidFill>
                <a:schemeClr val="tx1"/>
              </a:solidFill>
              <a:effectLst>
                <a:outerShdw blurRad="38100" dist="38100" dir="2700000" algn="tl">
                  <a:srgbClr val="000000">
                    <a:alpha val="43137"/>
                  </a:srgbClr>
                </a:outerShdw>
              </a:effectLst>
            </a:endParaRP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Self Perception</a:t>
            </a: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Depth </a:t>
            </a:r>
            <a:r>
              <a:rPr lang="en-US" b="1" dirty="0">
                <a:solidFill>
                  <a:schemeClr val="tx1"/>
                </a:solidFill>
                <a:effectLst>
                  <a:outerShdw blurRad="38100" dist="38100" dir="2700000" algn="tl">
                    <a:srgbClr val="000000">
                      <a:alpha val="43137"/>
                    </a:srgbClr>
                  </a:outerShdw>
                </a:effectLst>
              </a:rPr>
              <a:t>Perception</a:t>
            </a: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Movement Perception</a:t>
            </a:r>
          </a:p>
          <a:p>
            <a:pPr marL="713232" lvl="1" indent="-457200" algn="just">
              <a:buFont typeface="+mj-lt"/>
              <a:buAutoNum type="arabicPeriod"/>
            </a:pPr>
            <a:r>
              <a:rPr lang="en-US" b="1" dirty="0" smtClean="0"/>
              <a:t>Person perception</a:t>
            </a:r>
            <a:endParaRPr lang="en-US" b="1" dirty="0"/>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Object perception</a:t>
            </a:r>
            <a:endParaRPr lang="en-US"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7482261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7" name="Rectangle 6"/>
          <p:cNvSpPr/>
          <p:nvPr/>
        </p:nvSpPr>
        <p:spPr>
          <a:xfrm>
            <a:off x="8553" y="2601532"/>
            <a:ext cx="5062502" cy="425646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defTabSz="457200"/>
            <a:endParaRPr lang="en-US">
              <a:solidFill>
                <a:prstClr val="white"/>
              </a:solidFill>
            </a:endParaRPr>
          </a:p>
        </p:txBody>
      </p:sp>
      <p:sp>
        <p:nvSpPr>
          <p:cNvPr id="5" name="Rectangle 4"/>
          <p:cNvSpPr/>
          <p:nvPr/>
        </p:nvSpPr>
        <p:spPr>
          <a:xfrm>
            <a:off x="5071056" y="2601532"/>
            <a:ext cx="4072944" cy="42564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01357" y="236572"/>
            <a:ext cx="8079581" cy="1658198"/>
          </a:xfrm>
        </p:spPr>
        <p:txBody>
          <a:bodyPr>
            <a:normAutofit/>
          </a:bodyPr>
          <a:lstStyle/>
          <a:p>
            <a:r>
              <a:rPr lang="en-US" sz="4000" b="1" dirty="0" smtClean="0"/>
              <a:t>1.  Self Perception</a:t>
            </a:r>
            <a:endParaRPr lang="en-US" sz="4000" b="1" dirty="0"/>
          </a:p>
        </p:txBody>
      </p:sp>
      <p:sp>
        <p:nvSpPr>
          <p:cNvPr id="3" name="Content Placeholder 2"/>
          <p:cNvSpPr>
            <a:spLocks noGrp="1"/>
          </p:cNvSpPr>
          <p:nvPr>
            <p:ph idx="1"/>
          </p:nvPr>
        </p:nvSpPr>
        <p:spPr>
          <a:xfrm>
            <a:off x="806753" y="1517552"/>
            <a:ext cx="7404017" cy="4921885"/>
          </a:xfrm>
        </p:spPr>
        <p:txBody>
          <a:bodyPr>
            <a:normAutofit/>
          </a:bodyPr>
          <a:lstStyle/>
          <a:p>
            <a:pPr algn="just"/>
            <a:r>
              <a:rPr lang="en-US" b="1" dirty="0" smtClean="0">
                <a:solidFill>
                  <a:schemeClr val="tx1"/>
                </a:solidFill>
                <a:effectLst>
                  <a:outerShdw blurRad="38100" dist="38100" dir="2700000" algn="tl">
                    <a:srgbClr val="000000">
                      <a:alpha val="43137"/>
                    </a:srgbClr>
                  </a:outerShdw>
                </a:effectLst>
              </a:rPr>
              <a:t>Self perception is a process </a:t>
            </a:r>
            <a:r>
              <a:rPr lang="en-US" b="1" dirty="0">
                <a:solidFill>
                  <a:schemeClr val="tx1"/>
                </a:solidFill>
                <a:effectLst>
                  <a:outerShdw blurRad="38100" dist="38100" dir="2700000" algn="tl">
                    <a:srgbClr val="000000">
                      <a:alpha val="43137"/>
                    </a:srgbClr>
                  </a:outerShdw>
                </a:effectLst>
              </a:rPr>
              <a:t>by which people develop a view of </a:t>
            </a:r>
            <a:r>
              <a:rPr lang="en-US" b="1" dirty="0" smtClean="0">
                <a:solidFill>
                  <a:schemeClr val="tx1"/>
                </a:solidFill>
                <a:effectLst>
                  <a:outerShdw blurRad="38100" dist="38100" dir="2700000" algn="tl">
                    <a:srgbClr val="000000">
                      <a:alpha val="43137"/>
                    </a:srgbClr>
                  </a:outerShdw>
                </a:effectLst>
              </a:rPr>
              <a:t>themselves.</a:t>
            </a:r>
          </a:p>
          <a:p>
            <a:pPr algn="just"/>
            <a:r>
              <a:rPr lang="en-US" b="1" dirty="0" smtClean="0">
                <a:solidFill>
                  <a:schemeClr val="tx1"/>
                </a:solidFill>
                <a:effectLst>
                  <a:outerShdw blurRad="38100" dist="38100" dir="2700000" algn="tl">
                    <a:srgbClr val="000000">
                      <a:alpha val="43137"/>
                    </a:srgbClr>
                  </a:outerShdw>
                </a:effectLst>
              </a:rPr>
              <a:t>It is developed </a:t>
            </a:r>
            <a:r>
              <a:rPr lang="en-US" b="1" dirty="0">
                <a:solidFill>
                  <a:schemeClr val="tx1"/>
                </a:solidFill>
                <a:effectLst>
                  <a:outerShdw blurRad="38100" dist="38100" dir="2700000" algn="tl">
                    <a:srgbClr val="000000">
                      <a:alpha val="43137"/>
                    </a:srgbClr>
                  </a:outerShdw>
                </a:effectLst>
              </a:rPr>
              <a:t>from social interaction within different </a:t>
            </a:r>
            <a:r>
              <a:rPr lang="en-US" b="1" dirty="0" smtClean="0">
                <a:solidFill>
                  <a:schemeClr val="tx1"/>
                </a:solidFill>
                <a:effectLst>
                  <a:outerShdw blurRad="38100" dist="38100" dir="2700000" algn="tl">
                    <a:srgbClr val="000000">
                      <a:alpha val="43137"/>
                    </a:srgbClr>
                  </a:outerShdw>
                </a:effectLst>
              </a:rPr>
              <a:t>groups.</a:t>
            </a:r>
            <a:endParaRPr lang="en-US" b="1" dirty="0">
              <a:solidFill>
                <a:schemeClr val="tx1"/>
              </a:solidFill>
              <a:effectLst>
                <a:outerShdw blurRad="38100" dist="38100" dir="2700000" algn="tl">
                  <a:srgbClr val="000000">
                    <a:alpha val="43137"/>
                  </a:srgbClr>
                </a:outerShdw>
              </a:effectLst>
            </a:endParaRPr>
          </a:p>
          <a:p>
            <a:pPr algn="just"/>
            <a:endParaRPr lang="en-US" b="1" dirty="0">
              <a:solidFill>
                <a:schemeClr val="tx1"/>
              </a:solidFill>
              <a:effectLst>
                <a:outerShdw blurRad="38100" dist="38100" dir="2700000" algn="tl">
                  <a:srgbClr val="000000">
                    <a:alpha val="43137"/>
                  </a:srgbClr>
                </a:outerShdw>
              </a:effectLst>
            </a:endParaRPr>
          </a:p>
        </p:txBody>
      </p:sp>
      <p:pic>
        <p:nvPicPr>
          <p:cNvPr id="6146" name="Picture 2" descr="http://t2.gstatic.com/images?q=tbn:ANd9GcQv5ZLVoYs2HR7R0euzhgFsODLTIxZtbsUef3v9qgac5531GPe6"/>
          <p:cNvPicPr>
            <a:picLocks noChangeAspect="1" noChangeArrowheads="1"/>
          </p:cNvPicPr>
          <p:nvPr/>
        </p:nvPicPr>
        <p:blipFill rotWithShape="1">
          <a:blip r:embed="rId2">
            <a:extLst>
              <a:ext uri="{28A0092B-C50C-407E-A947-70E740481C1C}">
                <a14:useLocalDpi xmlns:a14="http://schemas.microsoft.com/office/drawing/2010/main" xmlns="" val="0"/>
              </a:ext>
            </a:extLst>
          </a:blip>
          <a:srcRect t="12704"/>
          <a:stretch/>
        </p:blipFill>
        <p:spPr bwMode="auto">
          <a:xfrm>
            <a:off x="6000293" y="2809518"/>
            <a:ext cx="2480645" cy="382016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
        <p:nvSpPr>
          <p:cNvPr id="4" name="Rectangle 3"/>
          <p:cNvSpPr/>
          <p:nvPr/>
        </p:nvSpPr>
        <p:spPr>
          <a:xfrm>
            <a:off x="1083551" y="3443827"/>
            <a:ext cx="4572000" cy="1569660"/>
          </a:xfrm>
          <a:prstGeom prst="rect">
            <a:avLst/>
          </a:prstGeom>
        </p:spPr>
        <p:txBody>
          <a:bodyPr>
            <a:spAutoFit/>
          </a:bodyPr>
          <a:lstStyle/>
          <a:p>
            <a:pPr defTabSz="457200"/>
            <a:r>
              <a:rPr lang="en-US" sz="2400" b="1" dirty="0">
                <a:solidFill>
                  <a:prstClr val="white"/>
                </a:solidFill>
                <a:effectLst>
                  <a:outerShdw blurRad="38100" dist="38100" dir="2700000" algn="tl">
                    <a:srgbClr val="000000">
                      <a:alpha val="43137"/>
                    </a:srgbClr>
                  </a:outerShdw>
                </a:effectLst>
              </a:rPr>
              <a:t>Self-perception has three parts:  </a:t>
            </a:r>
            <a:endParaRPr lang="en-US" sz="2400" b="1" dirty="0" smtClean="0">
              <a:solidFill>
                <a:prstClr val="white"/>
              </a:solidFill>
              <a:effectLst>
                <a:outerShdw blurRad="38100" dist="38100" dir="2700000" algn="tl">
                  <a:srgbClr val="000000">
                    <a:alpha val="43137"/>
                  </a:srgbClr>
                </a:outerShdw>
              </a:effectLst>
            </a:endParaRPr>
          </a:p>
          <a:p>
            <a:pPr marL="457200" indent="-457200" defTabSz="457200">
              <a:buFont typeface="+mj-lt"/>
              <a:buAutoNum type="arabicPeriod"/>
            </a:pPr>
            <a:r>
              <a:rPr lang="en-US" sz="2400" b="1" dirty="0" smtClean="0">
                <a:solidFill>
                  <a:prstClr val="white"/>
                </a:solidFill>
                <a:effectLst>
                  <a:outerShdw blurRad="38100" dist="38100" dir="2700000" algn="tl">
                    <a:srgbClr val="000000">
                      <a:alpha val="43137"/>
                    </a:srgbClr>
                  </a:outerShdw>
                </a:effectLst>
              </a:rPr>
              <a:t>Self-concept</a:t>
            </a:r>
          </a:p>
          <a:p>
            <a:pPr marL="457200" indent="-457200" defTabSz="457200">
              <a:buFont typeface="+mj-lt"/>
              <a:buAutoNum type="arabicPeriod"/>
            </a:pPr>
            <a:r>
              <a:rPr lang="en-US" sz="2400" b="1" dirty="0" smtClean="0">
                <a:solidFill>
                  <a:prstClr val="white"/>
                </a:solidFill>
                <a:effectLst>
                  <a:outerShdw blurRad="38100" dist="38100" dir="2700000" algn="tl">
                    <a:srgbClr val="000000">
                      <a:alpha val="43137"/>
                    </a:srgbClr>
                  </a:outerShdw>
                </a:effectLst>
              </a:rPr>
              <a:t>Self-esteem</a:t>
            </a:r>
          </a:p>
          <a:p>
            <a:pPr marL="457200" indent="-457200" defTabSz="457200">
              <a:buFont typeface="+mj-lt"/>
              <a:buAutoNum type="arabicPeriod"/>
            </a:pPr>
            <a:r>
              <a:rPr lang="en-US" sz="2400" b="1" dirty="0" smtClean="0">
                <a:solidFill>
                  <a:prstClr val="white"/>
                </a:solidFill>
                <a:effectLst>
                  <a:outerShdw blurRad="38100" dist="38100" dir="2700000" algn="tl">
                    <a:srgbClr val="000000">
                      <a:alpha val="43137"/>
                    </a:srgbClr>
                  </a:outerShdw>
                </a:effectLst>
              </a:rPr>
              <a:t>Self-presentation</a:t>
            </a:r>
            <a:endParaRPr lang="en-US" sz="2400" b="1"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942597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6" name="Rectangle 5"/>
          <p:cNvSpPr/>
          <p:nvPr/>
        </p:nvSpPr>
        <p:spPr>
          <a:xfrm>
            <a:off x="0" y="3425783"/>
            <a:ext cx="9144000" cy="2627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88091" y="-115911"/>
            <a:ext cx="8079581" cy="1658198"/>
          </a:xfrm>
        </p:spPr>
        <p:txBody>
          <a:bodyPr>
            <a:normAutofit/>
          </a:bodyPr>
          <a:lstStyle/>
          <a:p>
            <a:r>
              <a:rPr lang="en-US" sz="4000" b="1" dirty="0" smtClean="0"/>
              <a:t>a.  Self-concept</a:t>
            </a:r>
            <a:endParaRPr lang="en-US" sz="4000" b="1" dirty="0"/>
          </a:p>
        </p:txBody>
      </p:sp>
      <p:sp>
        <p:nvSpPr>
          <p:cNvPr id="3" name="Content Placeholder 2"/>
          <p:cNvSpPr>
            <a:spLocks noGrp="1"/>
          </p:cNvSpPr>
          <p:nvPr>
            <p:ph idx="1"/>
          </p:nvPr>
        </p:nvSpPr>
        <p:spPr>
          <a:xfrm>
            <a:off x="488089" y="1131504"/>
            <a:ext cx="8736404" cy="4921885"/>
          </a:xfrm>
        </p:spPr>
        <p:txBody>
          <a:bodyPr>
            <a:normAutofit/>
          </a:bodyPr>
          <a:lstStyle/>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It refers to how someone thinks about or perceives </a:t>
            </a:r>
            <a:r>
              <a:rPr lang="en-US" b="1" dirty="0" smtClean="0">
                <a:solidFill>
                  <a:schemeClr val="tx1"/>
                </a:solidFill>
                <a:effectLst>
                  <a:outerShdw blurRad="38100" dist="38100" dir="2700000" algn="tl">
                    <a:srgbClr val="000000">
                      <a:alpha val="43137"/>
                    </a:srgbClr>
                  </a:outerShdw>
                </a:effectLst>
              </a:rPr>
              <a:t>themselves</a:t>
            </a: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You </a:t>
            </a:r>
            <a:r>
              <a:rPr lang="en-US" b="1" dirty="0">
                <a:solidFill>
                  <a:schemeClr val="tx1"/>
                </a:solidFill>
                <a:effectLst>
                  <a:outerShdw blurRad="38100" dist="38100" dir="2700000" algn="tl">
                    <a:srgbClr val="000000">
                      <a:alpha val="43137"/>
                    </a:srgbClr>
                  </a:outerShdw>
                </a:effectLst>
              </a:rPr>
              <a:t>see </a:t>
            </a:r>
            <a:r>
              <a:rPr lang="en-US" b="1" dirty="0" smtClean="0">
                <a:solidFill>
                  <a:schemeClr val="tx1"/>
                </a:solidFill>
                <a:effectLst>
                  <a:outerShdw blurRad="38100" dist="38100" dir="2700000" algn="tl">
                    <a:srgbClr val="000000">
                      <a:alpha val="43137"/>
                    </a:srgbClr>
                  </a:outerShdw>
                </a:effectLst>
              </a:rPr>
              <a:t>yourself as a LOVEABLE and WORTHWHILE person</a:t>
            </a:r>
          </a:p>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You feel uncertain and uncomfortable about </a:t>
            </a:r>
            <a:r>
              <a:rPr lang="en-US" b="1" dirty="0" smtClean="0">
                <a:solidFill>
                  <a:schemeClr val="tx1"/>
                </a:solidFill>
                <a:effectLst>
                  <a:outerShdw blurRad="38100" dist="38100" dir="2700000" algn="tl">
                    <a:srgbClr val="000000">
                      <a:alpha val="43137"/>
                    </a:srgbClr>
                  </a:outerShdw>
                </a:effectLst>
              </a:rPr>
              <a:t>yourself-you </a:t>
            </a:r>
            <a:r>
              <a:rPr lang="en-US" b="1" dirty="0">
                <a:solidFill>
                  <a:schemeClr val="tx1"/>
                </a:solidFill>
                <a:effectLst>
                  <a:outerShdw blurRad="38100" dist="38100" dir="2700000" algn="tl">
                    <a:srgbClr val="000000">
                      <a:alpha val="43137"/>
                    </a:srgbClr>
                  </a:outerShdw>
                </a:effectLst>
              </a:rPr>
              <a:t>fear possible </a:t>
            </a:r>
            <a:r>
              <a:rPr lang="en-US" b="1" dirty="0" smtClean="0">
                <a:solidFill>
                  <a:schemeClr val="tx1"/>
                </a:solidFill>
                <a:effectLst>
                  <a:outerShdw blurRad="38100" dist="38100" dir="2700000" algn="tl">
                    <a:srgbClr val="000000">
                      <a:alpha val="43137"/>
                    </a:srgbClr>
                  </a:outerShdw>
                </a:effectLst>
              </a:rPr>
              <a:t>rejection</a:t>
            </a:r>
          </a:p>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 self-identity is the mental and conceptual </a:t>
            </a:r>
            <a:r>
              <a:rPr lang="en-US" b="1" dirty="0" smtClean="0">
                <a:solidFill>
                  <a:schemeClr val="tx1"/>
                </a:solidFill>
                <a:effectLst>
                  <a:outerShdw blurRad="38100" dist="38100" dir="2700000" algn="tl">
                    <a:srgbClr val="000000">
                      <a:alpha val="43137"/>
                    </a:srgbClr>
                  </a:outerShdw>
                </a:effectLst>
              </a:rPr>
              <a:t>awareness of strengths and weaknesses</a:t>
            </a:r>
            <a:endParaRPr lang="en-US" b="1" dirty="0">
              <a:solidFill>
                <a:schemeClr val="tx1"/>
              </a:solidFill>
              <a:effectLst>
                <a:outerShdw blurRad="38100" dist="38100" dir="2700000" algn="tl">
                  <a:srgbClr val="000000">
                    <a:alpha val="43137"/>
                  </a:srgbClr>
                </a:outerShdw>
              </a:effectLst>
            </a:endParaRPr>
          </a:p>
          <a:p>
            <a:pPr marL="713232" lvl="1" indent="-457200" algn="just">
              <a:buFont typeface="+mj-lt"/>
              <a:buAutoNum type="arabicPeriod"/>
            </a:pPr>
            <a:endParaRPr lang="en-US" b="1" dirty="0">
              <a:solidFill>
                <a:schemeClr val="tx1"/>
              </a:solidFill>
              <a:effectLst>
                <a:outerShdw blurRad="38100" dist="38100" dir="2700000" algn="tl">
                  <a:srgbClr val="000000">
                    <a:alpha val="43137"/>
                  </a:srgbClr>
                </a:outerShdw>
              </a:effectLst>
            </a:endParaRPr>
          </a:p>
          <a:p>
            <a:pPr marL="0" indent="0" algn="just">
              <a:buNone/>
            </a:pPr>
            <a:endParaRPr lang="en-US" b="1" dirty="0" smtClean="0">
              <a:solidFill>
                <a:schemeClr val="tx1"/>
              </a:solidFill>
              <a:effectLst>
                <a:outerShdw blurRad="38100" dist="38100" dir="2700000" algn="tl">
                  <a:srgbClr val="000000">
                    <a:alpha val="43137"/>
                  </a:srgbClr>
                </a:outerShdw>
              </a:effectLst>
            </a:endParaRPr>
          </a:p>
          <a:p>
            <a:pPr marL="457200" indent="-457200" algn="just">
              <a:buFont typeface="+mj-lt"/>
              <a:buAutoNum type="arabicPeriod"/>
            </a:pPr>
            <a:endParaRPr lang="en-US" b="1" dirty="0">
              <a:solidFill>
                <a:schemeClr val="tx1"/>
              </a:solidFill>
              <a:effectLst>
                <a:outerShdw blurRad="38100" dist="38100" dir="2700000" algn="tl">
                  <a:srgbClr val="000000">
                    <a:alpha val="43137"/>
                  </a:srgbClr>
                </a:outerShdw>
              </a:effectLst>
            </a:endParaRPr>
          </a:p>
        </p:txBody>
      </p:sp>
      <p:pic>
        <p:nvPicPr>
          <p:cNvPr id="1026" name="Picture 2" descr="http://t3.gstatic.com/images?q=tbn:ANd9GcQZ5iEf3ERreiv6McA8GLdITyBW46KoW-uuY6pGirfqqEIWYl0fH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66123" y="3341015"/>
            <a:ext cx="2925952" cy="27971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1030" name="Picture 6" descr="http://magicalmarketingmakeover.com/wp-content/uploads/2012/06/how-you-see-yourself.jpg"/>
          <p:cNvPicPr>
            <a:picLocks noChangeAspect="1" noChangeArrowheads="1"/>
          </p:cNvPicPr>
          <p:nvPr/>
        </p:nvPicPr>
        <p:blipFill rotWithShape="1">
          <a:blip r:embed="rId3">
            <a:extLst>
              <a:ext uri="{28A0092B-C50C-407E-A947-70E740481C1C}">
                <a14:useLocalDpi xmlns:a14="http://schemas.microsoft.com/office/drawing/2010/main" xmlns="" val="0"/>
              </a:ext>
            </a:extLst>
          </a:blip>
          <a:srcRect r="-1760"/>
          <a:stretch/>
        </p:blipFill>
        <p:spPr bwMode="auto">
          <a:xfrm>
            <a:off x="5096019" y="3334053"/>
            <a:ext cx="2853467" cy="28041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xmlns="" val="3146731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30"/>
                                        </p:tgtEl>
                                        <p:attrNameLst>
                                          <p:attrName>style.visibility</p:attrName>
                                        </p:attrNameLst>
                                      </p:cBhvr>
                                      <p:to>
                                        <p:strVal val="visible"/>
                                      </p:to>
                                    </p:set>
                                    <p:anim calcmode="lin" valueType="num">
                                      <p:cBhvr additive="base">
                                        <p:cTn id="7" dur="500" fill="hold"/>
                                        <p:tgtEl>
                                          <p:spTgt spid="1030"/>
                                        </p:tgtEl>
                                        <p:attrNameLst>
                                          <p:attrName>ppt_x</p:attrName>
                                        </p:attrNameLst>
                                      </p:cBhvr>
                                      <p:tavLst>
                                        <p:tav tm="0">
                                          <p:val>
                                            <p:strVal val="#ppt_x"/>
                                          </p:val>
                                        </p:tav>
                                        <p:tav tm="100000">
                                          <p:val>
                                            <p:strVal val="#ppt_x"/>
                                          </p:val>
                                        </p:tav>
                                      </p:tavLst>
                                    </p:anim>
                                    <p:anim calcmode="lin" valueType="num">
                                      <p:cBhvr additive="base">
                                        <p:cTn id="8" dur="500" fill="hold"/>
                                        <p:tgtEl>
                                          <p:spTgt spid="10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ppt_x"/>
                                          </p:val>
                                        </p:tav>
                                        <p:tav tm="100000">
                                          <p:val>
                                            <p:strVal val="#ppt_x"/>
                                          </p:val>
                                        </p:tav>
                                      </p:tavLst>
                                    </p:anim>
                                    <p:anim calcmode="lin" valueType="num">
                                      <p:cBhvr additive="base">
                                        <p:cTn id="13"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6" name="Rectangle 5"/>
          <p:cNvSpPr/>
          <p:nvPr/>
        </p:nvSpPr>
        <p:spPr>
          <a:xfrm>
            <a:off x="0" y="3425783"/>
            <a:ext cx="9144000" cy="2627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88091" y="-115911"/>
            <a:ext cx="8079581" cy="1658198"/>
          </a:xfrm>
        </p:spPr>
        <p:txBody>
          <a:bodyPr>
            <a:normAutofit/>
          </a:bodyPr>
          <a:lstStyle/>
          <a:p>
            <a:r>
              <a:rPr lang="en-US" sz="4000" b="1" dirty="0" smtClean="0"/>
              <a:t>b.  Self-esteem</a:t>
            </a:r>
            <a:endParaRPr lang="en-US" sz="4000" b="1" dirty="0"/>
          </a:p>
        </p:txBody>
      </p:sp>
      <p:sp>
        <p:nvSpPr>
          <p:cNvPr id="3" name="Content Placeholder 2"/>
          <p:cNvSpPr>
            <a:spLocks noGrp="1"/>
          </p:cNvSpPr>
          <p:nvPr>
            <p:ph idx="1"/>
          </p:nvPr>
        </p:nvSpPr>
        <p:spPr>
          <a:xfrm>
            <a:off x="488089" y="1131504"/>
            <a:ext cx="8736404" cy="4921885"/>
          </a:xfrm>
        </p:spPr>
        <p:txBody>
          <a:bodyPr>
            <a:normAutofit/>
          </a:bodyPr>
          <a:lstStyle/>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Emotional dimension of self-perception</a:t>
            </a:r>
          </a:p>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Positive and negative judgments people have of themselves</a:t>
            </a:r>
          </a:p>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People with low self-esteem tend to be unsuccessful; do not adapt well to stressful events</a:t>
            </a:r>
          </a:p>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Those with high self-esteem have the opposite experiences</a:t>
            </a:r>
          </a:p>
          <a:p>
            <a:pPr marL="0" indent="0" algn="just">
              <a:buNone/>
            </a:pPr>
            <a:endParaRPr lang="en-US" b="1" dirty="0" smtClean="0">
              <a:solidFill>
                <a:schemeClr val="tx1"/>
              </a:solidFill>
              <a:effectLst>
                <a:outerShdw blurRad="38100" dist="38100" dir="2700000" algn="tl">
                  <a:srgbClr val="000000">
                    <a:alpha val="43137"/>
                  </a:srgbClr>
                </a:outerShdw>
              </a:effectLst>
            </a:endParaRPr>
          </a:p>
          <a:p>
            <a:pPr marL="457200" indent="-457200" algn="just">
              <a:buFont typeface="+mj-lt"/>
              <a:buAutoNum type="arabicPeriod"/>
            </a:pPr>
            <a:endParaRPr lang="en-US" b="1" dirty="0">
              <a:solidFill>
                <a:schemeClr val="tx1"/>
              </a:solidFill>
              <a:effectLst>
                <a:outerShdw blurRad="38100" dist="38100" dir="2700000" algn="tl">
                  <a:srgbClr val="000000">
                    <a:alpha val="43137"/>
                  </a:srgbClr>
                </a:outerShdw>
              </a:effectLst>
            </a:endParaRPr>
          </a:p>
        </p:txBody>
      </p:sp>
      <p:pic>
        <p:nvPicPr>
          <p:cNvPr id="8198" name="Picture 6" descr="http://t1.gstatic.com/images?q=tbn:ANd9GcTi9QRXml7G77r2LygfUJMD-xp4nxgaf1Rk0Cxm_3N6ghspUw8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023789" y="3303591"/>
            <a:ext cx="3070585" cy="287199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8200" name="Picture 8" descr="http://2.bp.blogspot.com/_pxzFk0x_x_Q/TPNmFBoZ5GI/AAAAAAAAETw/QqnzhLdTsvM/s1600/People+With+High+Self-Esteem+Don%2527t+Let+Themselves+Be+Walked+Over.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84101" y="3303588"/>
            <a:ext cx="3071612" cy="285939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xmlns="" val="3279761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fade">
                                      <p:cBhvr>
                                        <p:cTn id="7" dur="1000"/>
                                        <p:tgtEl>
                                          <p:spTgt spid="8198"/>
                                        </p:tgtEl>
                                      </p:cBhvr>
                                    </p:animEffect>
                                    <p:anim calcmode="lin" valueType="num">
                                      <p:cBhvr>
                                        <p:cTn id="8" dur="1000" fill="hold"/>
                                        <p:tgtEl>
                                          <p:spTgt spid="8198"/>
                                        </p:tgtEl>
                                        <p:attrNameLst>
                                          <p:attrName>ppt_x</p:attrName>
                                        </p:attrNameLst>
                                      </p:cBhvr>
                                      <p:tavLst>
                                        <p:tav tm="0">
                                          <p:val>
                                            <p:strVal val="#ppt_x"/>
                                          </p:val>
                                        </p:tav>
                                        <p:tav tm="100000">
                                          <p:val>
                                            <p:strVal val="#ppt_x"/>
                                          </p:val>
                                        </p:tav>
                                      </p:tavLst>
                                    </p:anim>
                                    <p:anim calcmode="lin" valueType="num">
                                      <p:cBhvr>
                                        <p:cTn id="9" dur="1000" fill="hold"/>
                                        <p:tgtEl>
                                          <p:spTgt spid="819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200"/>
                                        </p:tgtEl>
                                        <p:attrNameLst>
                                          <p:attrName>style.visibility</p:attrName>
                                        </p:attrNameLst>
                                      </p:cBhvr>
                                      <p:to>
                                        <p:strVal val="visible"/>
                                      </p:to>
                                    </p:set>
                                    <p:animEffect transition="in" filter="fade">
                                      <p:cBhvr>
                                        <p:cTn id="13" dur="1000"/>
                                        <p:tgtEl>
                                          <p:spTgt spid="8200"/>
                                        </p:tgtEl>
                                      </p:cBhvr>
                                    </p:animEffect>
                                    <p:anim calcmode="lin" valueType="num">
                                      <p:cBhvr>
                                        <p:cTn id="14" dur="1000" fill="hold"/>
                                        <p:tgtEl>
                                          <p:spTgt spid="8200"/>
                                        </p:tgtEl>
                                        <p:attrNameLst>
                                          <p:attrName>ppt_x</p:attrName>
                                        </p:attrNameLst>
                                      </p:cBhvr>
                                      <p:tavLst>
                                        <p:tav tm="0">
                                          <p:val>
                                            <p:strVal val="#ppt_x"/>
                                          </p:val>
                                        </p:tav>
                                        <p:tav tm="100000">
                                          <p:val>
                                            <p:strVal val="#ppt_x"/>
                                          </p:val>
                                        </p:tav>
                                      </p:tavLst>
                                    </p:anim>
                                    <p:anim calcmode="lin" valueType="num">
                                      <p:cBhvr>
                                        <p:cTn id="15" dur="1000" fill="hold"/>
                                        <p:tgtEl>
                                          <p:spTgt spid="82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6" name="Rectangle 5"/>
          <p:cNvSpPr/>
          <p:nvPr/>
        </p:nvSpPr>
        <p:spPr>
          <a:xfrm>
            <a:off x="0" y="3425783"/>
            <a:ext cx="9144000" cy="2627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88091" y="-115911"/>
            <a:ext cx="8079581" cy="1658198"/>
          </a:xfrm>
        </p:spPr>
        <p:txBody>
          <a:bodyPr>
            <a:normAutofit/>
          </a:bodyPr>
          <a:lstStyle/>
          <a:p>
            <a:r>
              <a:rPr lang="en-US" sz="4000" b="1" dirty="0" smtClean="0"/>
              <a:t>c.  Self-presentation</a:t>
            </a:r>
            <a:endParaRPr lang="en-US" sz="4000" b="1" dirty="0"/>
          </a:p>
        </p:txBody>
      </p:sp>
      <p:sp>
        <p:nvSpPr>
          <p:cNvPr id="3" name="Content Placeholder 2"/>
          <p:cNvSpPr>
            <a:spLocks noGrp="1"/>
          </p:cNvSpPr>
          <p:nvPr>
            <p:ph idx="1"/>
          </p:nvPr>
        </p:nvSpPr>
        <p:spPr>
          <a:xfrm>
            <a:off x="488089" y="1131504"/>
            <a:ext cx="8736404" cy="4921885"/>
          </a:xfrm>
        </p:spPr>
        <p:txBody>
          <a:bodyPr>
            <a:normAutofit/>
          </a:bodyPr>
          <a:lstStyle/>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Behavioral strategies people use to affect how others see them</a:t>
            </a: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Goals </a:t>
            </a:r>
            <a:r>
              <a:rPr lang="en-US" b="1" dirty="0">
                <a:solidFill>
                  <a:schemeClr val="tx1"/>
                </a:solidFill>
                <a:effectLst>
                  <a:outerShdw blurRad="38100" dist="38100" dir="2700000" algn="tl">
                    <a:srgbClr val="000000">
                      <a:alpha val="43137"/>
                    </a:srgbClr>
                  </a:outerShdw>
                </a:effectLst>
              </a:rPr>
              <a:t>of self-presentation</a:t>
            </a:r>
          </a:p>
          <a:p>
            <a:pPr marL="914400" lvl="2" indent="-457200" algn="just">
              <a:buFont typeface="+mj-lt"/>
              <a:buAutoNum type="arabicPeriod"/>
            </a:pPr>
            <a:r>
              <a:rPr lang="en-US" b="1" i="0" dirty="0">
                <a:solidFill>
                  <a:schemeClr val="tx1"/>
                </a:solidFill>
                <a:effectLst>
                  <a:outerShdw blurRad="38100" dist="38100" dir="2700000" algn="tl">
                    <a:srgbClr val="000000">
                      <a:alpha val="43137"/>
                    </a:srgbClr>
                  </a:outerShdw>
                </a:effectLst>
              </a:rPr>
              <a:t>Affect other people's impressions to win their approval</a:t>
            </a:r>
          </a:p>
          <a:p>
            <a:pPr marL="914400" lvl="2" indent="-457200" algn="just">
              <a:buFont typeface="+mj-lt"/>
              <a:buAutoNum type="arabicPeriod"/>
            </a:pPr>
            <a:r>
              <a:rPr lang="en-US" b="1" i="0" dirty="0">
                <a:solidFill>
                  <a:schemeClr val="tx1"/>
                </a:solidFill>
                <a:effectLst>
                  <a:outerShdw blurRad="38100" dist="38100" dir="2700000" algn="tl">
                    <a:srgbClr val="000000">
                      <a:alpha val="43137"/>
                    </a:srgbClr>
                  </a:outerShdw>
                </a:effectLst>
              </a:rPr>
              <a:t>Increase the person's influence in a situation</a:t>
            </a:r>
          </a:p>
          <a:p>
            <a:pPr marL="914400" lvl="2" indent="-457200" algn="just">
              <a:buFont typeface="+mj-lt"/>
              <a:buAutoNum type="arabicPeriod"/>
            </a:pPr>
            <a:r>
              <a:rPr lang="en-US" b="1" i="0" dirty="0">
                <a:solidFill>
                  <a:schemeClr val="tx1"/>
                </a:solidFill>
                <a:effectLst>
                  <a:outerShdw blurRad="38100" dist="38100" dir="2700000" algn="tl">
                    <a:srgbClr val="000000">
                      <a:alpha val="43137"/>
                    </a:srgbClr>
                  </a:outerShdw>
                </a:effectLst>
              </a:rPr>
              <a:t>Ensure that others have an accurate impression of the person</a:t>
            </a:r>
          </a:p>
          <a:p>
            <a:pPr marL="0" indent="0" algn="just">
              <a:buNone/>
            </a:pPr>
            <a:endParaRPr lang="en-US" b="1" dirty="0" smtClean="0">
              <a:solidFill>
                <a:schemeClr val="tx1"/>
              </a:solidFill>
              <a:effectLst>
                <a:outerShdw blurRad="38100" dist="38100" dir="2700000" algn="tl">
                  <a:srgbClr val="000000">
                    <a:alpha val="43137"/>
                  </a:srgbClr>
                </a:outerShdw>
              </a:effectLst>
            </a:endParaRPr>
          </a:p>
          <a:p>
            <a:pPr marL="457200" indent="-457200" algn="just">
              <a:buFont typeface="+mj-lt"/>
              <a:buAutoNum type="arabicPeriod"/>
            </a:pPr>
            <a:endParaRPr lang="en-US" b="1" dirty="0">
              <a:solidFill>
                <a:schemeClr val="tx1"/>
              </a:solidFill>
              <a:effectLst>
                <a:outerShdw blurRad="38100" dist="38100" dir="2700000" algn="tl">
                  <a:srgbClr val="000000">
                    <a:alpha val="43137"/>
                  </a:srgbClr>
                </a:outerShdw>
              </a:effectLst>
            </a:endParaRPr>
          </a:p>
        </p:txBody>
      </p:sp>
      <p:pic>
        <p:nvPicPr>
          <p:cNvPr id="9220" name="Picture 4" descr="http://t0.gstatic.com/images?q=tbn:ANd9GcRJR4AxDjhEfNTXxDRG3KXnClBxu4QlW3nd3m056fwZyUlT28O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20602" y="3344853"/>
            <a:ext cx="3410461" cy="278946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9224" name="Picture 8" descr="http://t1.gstatic.com/images?q=tbn:ANd9GcSf3DJYU3wS4a2u30-RriqhMnpTkvPzi3zMX4santuKueOTfNTf"/>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36972" y="3098970"/>
            <a:ext cx="1701118" cy="328122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xmlns="" val="2397771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224"/>
                                        </p:tgtEl>
                                        <p:attrNameLst>
                                          <p:attrName>style.visibility</p:attrName>
                                        </p:attrNameLst>
                                      </p:cBhvr>
                                      <p:to>
                                        <p:strVal val="visible"/>
                                      </p:to>
                                    </p:set>
                                    <p:animEffect transition="in" filter="fade">
                                      <p:cBhvr>
                                        <p:cTn id="7" dur="1000"/>
                                        <p:tgtEl>
                                          <p:spTgt spid="9224"/>
                                        </p:tgtEl>
                                      </p:cBhvr>
                                    </p:animEffect>
                                    <p:anim calcmode="lin" valueType="num">
                                      <p:cBhvr>
                                        <p:cTn id="8" dur="1000" fill="hold"/>
                                        <p:tgtEl>
                                          <p:spTgt spid="9224"/>
                                        </p:tgtEl>
                                        <p:attrNameLst>
                                          <p:attrName>ppt_x</p:attrName>
                                        </p:attrNameLst>
                                      </p:cBhvr>
                                      <p:tavLst>
                                        <p:tav tm="0">
                                          <p:val>
                                            <p:strVal val="#ppt_x"/>
                                          </p:val>
                                        </p:tav>
                                        <p:tav tm="100000">
                                          <p:val>
                                            <p:strVal val="#ppt_x"/>
                                          </p:val>
                                        </p:tav>
                                      </p:tavLst>
                                    </p:anim>
                                    <p:anim calcmode="lin" valueType="num">
                                      <p:cBhvr>
                                        <p:cTn id="9" dur="1000" fill="hold"/>
                                        <p:tgtEl>
                                          <p:spTgt spid="92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220"/>
                                        </p:tgtEl>
                                        <p:attrNameLst>
                                          <p:attrName>style.visibility</p:attrName>
                                        </p:attrNameLst>
                                      </p:cBhvr>
                                      <p:to>
                                        <p:strVal val="visible"/>
                                      </p:to>
                                    </p:set>
                                    <p:animEffect transition="in" filter="fade">
                                      <p:cBhvr>
                                        <p:cTn id="13" dur="1000"/>
                                        <p:tgtEl>
                                          <p:spTgt spid="9220"/>
                                        </p:tgtEl>
                                      </p:cBhvr>
                                    </p:animEffect>
                                    <p:anim calcmode="lin" valueType="num">
                                      <p:cBhvr>
                                        <p:cTn id="14" dur="1000" fill="hold"/>
                                        <p:tgtEl>
                                          <p:spTgt spid="9220"/>
                                        </p:tgtEl>
                                        <p:attrNameLst>
                                          <p:attrName>ppt_x</p:attrName>
                                        </p:attrNameLst>
                                      </p:cBhvr>
                                      <p:tavLst>
                                        <p:tav tm="0">
                                          <p:val>
                                            <p:strVal val="#ppt_x"/>
                                          </p:val>
                                        </p:tav>
                                        <p:tav tm="100000">
                                          <p:val>
                                            <p:strVal val="#ppt_x"/>
                                          </p:val>
                                        </p:tav>
                                      </p:tavLst>
                                    </p:anim>
                                    <p:anim calcmode="lin" valueType="num">
                                      <p:cBhvr>
                                        <p:cTn id="15" dur="1000" fill="hold"/>
                                        <p:tgtEl>
                                          <p:spTgt spid="92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648988" y="-90152"/>
            <a:ext cx="8079581" cy="1658198"/>
          </a:xfrm>
        </p:spPr>
        <p:txBody>
          <a:bodyPr>
            <a:normAutofit/>
          </a:bodyPr>
          <a:lstStyle/>
          <a:p>
            <a:r>
              <a:rPr lang="en-US" sz="2800" b="1" dirty="0" smtClean="0">
                <a:solidFill>
                  <a:schemeClr val="tx1"/>
                </a:solidFill>
                <a:effectLst>
                  <a:outerShdw blurRad="38100" dist="38100" dir="2700000" algn="tl">
                    <a:srgbClr val="000000">
                      <a:alpha val="43137"/>
                    </a:srgbClr>
                  </a:outerShdw>
                </a:effectLst>
              </a:rPr>
              <a:t>Self Perception sometimes depends on what others say and believe about ourselves.</a:t>
            </a:r>
            <a:endParaRPr lang="en-US" sz="2800" b="1" dirty="0">
              <a:solidFill>
                <a:schemeClr val="tx1"/>
              </a:solidFill>
              <a:effectLst>
                <a:outerShdw blurRad="38100" dist="38100" dir="2700000" algn="tl">
                  <a:srgbClr val="000000">
                    <a:alpha val="43137"/>
                  </a:srgbClr>
                </a:outerShdw>
              </a:effectLst>
            </a:endParaRPr>
          </a:p>
        </p:txBody>
      </p:sp>
      <p:sp>
        <p:nvSpPr>
          <p:cNvPr id="10" name="Title 1">
            <a:hlinkClick r:id="rId3" action="ppaction://hlinkfile"/>
          </p:cNvPr>
          <p:cNvSpPr txBox="1">
            <a:spLocks/>
          </p:cNvSpPr>
          <p:nvPr/>
        </p:nvSpPr>
        <p:spPr>
          <a:xfrm>
            <a:off x="3083697" y="648798"/>
            <a:ext cx="3210164" cy="1146175"/>
          </a:xfrm>
          <a:prstGeom prst="rect">
            <a:avLst/>
          </a:prstGeom>
          <a:effectLst>
            <a:glow rad="228600">
              <a:schemeClr val="accent4">
                <a:satMod val="175000"/>
                <a:alpha val="40000"/>
              </a:schemeClr>
            </a:glow>
          </a:effectLst>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n-US" sz="3500" b="1" cap="none" dirty="0" smtClean="0">
                <a:ln w="9525">
                  <a:solidFill>
                    <a:prstClr val="black"/>
                  </a:solidFill>
                  <a:prstDash val="solid"/>
                </a:ln>
                <a:solidFill>
                  <a:prstClr val="black"/>
                </a:solidFill>
                <a:effectLst>
                  <a:glow rad="101600">
                    <a:srgbClr val="C4652D">
                      <a:satMod val="175000"/>
                      <a:alpha val="40000"/>
                    </a:srgbClr>
                  </a:glow>
                  <a:outerShdw blurRad="50800" dist="38100" dir="18900000" algn="bl" rotWithShape="0">
                    <a:prstClr val="black">
                      <a:alpha val="40000"/>
                    </a:prstClr>
                  </a:outerShdw>
                </a:effectLst>
              </a:rPr>
              <a:t>Watch example</a:t>
            </a:r>
            <a:endParaRPr lang="en-US" sz="3500" b="1" cap="none" dirty="0">
              <a:ln w="9525">
                <a:solidFill>
                  <a:prstClr val="black"/>
                </a:solidFill>
                <a:prstDash val="solid"/>
              </a:ln>
              <a:solidFill>
                <a:prstClr val="black"/>
              </a:solidFill>
              <a:effectLst>
                <a:glow rad="101600">
                  <a:srgbClr val="C4652D">
                    <a:satMod val="175000"/>
                    <a:alpha val="40000"/>
                  </a:srgbClr>
                </a:glow>
                <a:outerShdw blurRad="50800" dist="38100" dir="18900000" algn="bl" rotWithShape="0">
                  <a:prstClr val="black">
                    <a:alpha val="40000"/>
                  </a:prstClr>
                </a:outerShdw>
              </a:effectLst>
            </a:endParaRPr>
          </a:p>
        </p:txBody>
      </p:sp>
      <p:pic>
        <p:nvPicPr>
          <p:cNvPr id="7" name="In Your Head (Self Perception)">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a:stretch>
            <a:fillRect/>
          </a:stretch>
        </p:blipFill>
        <p:spPr>
          <a:xfrm>
            <a:off x="1101202" y="1568049"/>
            <a:ext cx="6555290" cy="4916467"/>
          </a:xfrm>
          <a:prstGeom prst="rect">
            <a:avLst/>
          </a:prstGeom>
        </p:spPr>
      </p:pic>
      <p:sp>
        <p:nvSpPr>
          <p:cNvPr id="2" name="TextBox 1"/>
          <p:cNvSpPr txBox="1"/>
          <p:nvPr/>
        </p:nvSpPr>
        <p:spPr>
          <a:xfrm>
            <a:off x="6434470" y="6469350"/>
            <a:ext cx="3523400" cy="369332"/>
          </a:xfrm>
          <a:prstGeom prst="rect">
            <a:avLst/>
          </a:prstGeom>
          <a:noFill/>
        </p:spPr>
        <p:txBody>
          <a:bodyPr wrap="none" rtlCol="0">
            <a:spAutoFit/>
          </a:bodyPr>
          <a:lstStyle/>
          <a:p>
            <a:pPr defTabSz="457200"/>
            <a:r>
              <a:rPr lang="en-US" b="1" dirty="0">
                <a:solidFill>
                  <a:prstClr val="white"/>
                </a:solidFill>
                <a:effectLst>
                  <a:outerShdw blurRad="38100" dist="38100" dir="2700000" algn="tl">
                    <a:srgbClr val="000000">
                      <a:alpha val="43137"/>
                    </a:srgbClr>
                  </a:outerShdw>
                </a:effectLst>
              </a:rPr>
              <a:t>Video: In Your Head (Self Perception)</a:t>
            </a:r>
          </a:p>
        </p:txBody>
      </p:sp>
    </p:spTree>
    <p:extLst>
      <p:ext uri="{BB962C8B-B14F-4D97-AF65-F5344CB8AC3E}">
        <p14:creationId xmlns:p14="http://schemas.microsoft.com/office/powerpoint/2010/main" xmlns="" val="1124785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7"/>
                                        </p:tgtEl>
                                      </p:cBhvr>
                                    </p:cmd>
                                  </p:childTnLst>
                                </p:cTn>
                              </p:par>
                            </p:childTnLst>
                          </p:cTn>
                        </p:par>
                      </p:childTnLst>
                    </p:cTn>
                  </p:par>
                </p:childTnLst>
              </p:cTn>
              <p:nextCondLst>
                <p:cond evt="onClick" delay="0">
                  <p:tgtEl>
                    <p:spTgt spid="7"/>
                  </p:tgtEl>
                </p:cond>
              </p:nextCondLst>
            </p:seq>
            <p:video>
              <p:cMediaNode vol="80000">
                <p:cTn id="15" fill="hold" display="0">
                  <p:stCondLst>
                    <p:cond delay="indefinite"/>
                  </p:stCondLst>
                </p:cTn>
                <p:tgtEl>
                  <p:spTgt spid="7"/>
                </p:tgtEl>
              </p:cMediaNode>
            </p:video>
          </p:childTnLst>
        </p:cTn>
      </p:par>
    </p:tnLst>
    <p:bldLst>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Rectangle 9"/>
          <p:cNvSpPr/>
          <p:nvPr/>
        </p:nvSpPr>
        <p:spPr>
          <a:xfrm>
            <a:off x="0" y="3255918"/>
            <a:ext cx="9144000" cy="2627609"/>
          </a:xfrm>
          <a:prstGeom prst="rect">
            <a:avLst/>
          </a:prstGeom>
        </p:spPr>
        <p:style>
          <a:lnRef idx="1">
            <a:schemeClr val="accent3"/>
          </a:lnRef>
          <a:fillRef idx="1002">
            <a:schemeClr val="dk2"/>
          </a:fillRef>
          <a:effectRef idx="2">
            <a:schemeClr val="accent3"/>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01357" y="236572"/>
            <a:ext cx="8079581" cy="1658198"/>
          </a:xfrm>
        </p:spPr>
        <p:txBody>
          <a:bodyPr>
            <a:normAutofit/>
          </a:bodyPr>
          <a:lstStyle/>
          <a:p>
            <a:r>
              <a:rPr lang="en-US" sz="4000" b="1" dirty="0" smtClean="0"/>
              <a:t>2.  Depth Perception</a:t>
            </a:r>
            <a:endParaRPr lang="en-US" sz="4000" b="1" dirty="0"/>
          </a:p>
        </p:txBody>
      </p:sp>
      <p:sp>
        <p:nvSpPr>
          <p:cNvPr id="3" name="Content Placeholder 2"/>
          <p:cNvSpPr>
            <a:spLocks noGrp="1"/>
          </p:cNvSpPr>
          <p:nvPr>
            <p:ph idx="1"/>
          </p:nvPr>
        </p:nvSpPr>
        <p:spPr>
          <a:xfrm>
            <a:off x="806751" y="1517552"/>
            <a:ext cx="7751260" cy="4921885"/>
          </a:xfrm>
        </p:spPr>
        <p:txBody>
          <a:bodyPr>
            <a:normAutofit/>
          </a:bodyPr>
          <a:lstStyle/>
          <a:p>
            <a:pPr algn="just"/>
            <a:r>
              <a:rPr lang="en-US" b="1" dirty="0">
                <a:solidFill>
                  <a:schemeClr val="tx1"/>
                </a:solidFill>
                <a:effectLst>
                  <a:outerShdw blurRad="38100" dist="38100" dir="2700000" algn="tl">
                    <a:srgbClr val="000000">
                      <a:alpha val="43137"/>
                    </a:srgbClr>
                  </a:outerShdw>
                </a:effectLst>
              </a:rPr>
              <a:t>Depth perception is the visual ability to perceive the world in three dimensions (3D) and the distance of an object. Depth perception arises from a variety of depth cues. </a:t>
            </a:r>
            <a:r>
              <a:rPr lang="en-US" b="1" dirty="0" smtClean="0">
                <a:solidFill>
                  <a:schemeClr val="tx1"/>
                </a:solidFill>
                <a:effectLst>
                  <a:outerShdw blurRad="38100" dist="38100" dir="2700000" algn="tl">
                    <a:srgbClr val="000000">
                      <a:alpha val="43137"/>
                    </a:srgbClr>
                  </a:outerShdw>
                </a:effectLst>
              </a:rPr>
              <a:t>Monocular </a:t>
            </a:r>
            <a:r>
              <a:rPr lang="en-US" b="1" dirty="0">
                <a:solidFill>
                  <a:schemeClr val="tx1"/>
                </a:solidFill>
                <a:effectLst>
                  <a:outerShdw blurRad="38100" dist="38100" dir="2700000" algn="tl">
                    <a:srgbClr val="000000">
                      <a:alpha val="43137"/>
                    </a:srgbClr>
                  </a:outerShdw>
                </a:effectLst>
              </a:rPr>
              <a:t>cues include </a:t>
            </a:r>
            <a:r>
              <a:rPr lang="en-US" b="1" dirty="0" smtClean="0">
                <a:solidFill>
                  <a:schemeClr val="tx1"/>
                </a:solidFill>
                <a:effectLst>
                  <a:outerShdw blurRad="38100" dist="38100" dir="2700000" algn="tl">
                    <a:srgbClr val="000000">
                      <a:alpha val="43137"/>
                    </a:srgbClr>
                  </a:outerShdw>
                </a:effectLst>
              </a:rPr>
              <a:t>size, lines, color, visual </a:t>
            </a:r>
            <a:r>
              <a:rPr lang="en-US" b="1" dirty="0">
                <a:solidFill>
                  <a:schemeClr val="tx1"/>
                </a:solidFill>
                <a:effectLst>
                  <a:outerShdw blurRad="38100" dist="38100" dir="2700000" algn="tl">
                    <a:srgbClr val="000000">
                      <a:alpha val="43137"/>
                    </a:srgbClr>
                  </a:outerShdw>
                </a:effectLst>
              </a:rPr>
              <a:t>angles </a:t>
            </a:r>
            <a:r>
              <a:rPr lang="en-US" b="1" dirty="0" smtClean="0">
                <a:solidFill>
                  <a:schemeClr val="tx1"/>
                </a:solidFill>
                <a:effectLst>
                  <a:outerShdw blurRad="38100" dist="38100" dir="2700000" algn="tl">
                    <a:srgbClr val="000000">
                      <a:alpha val="43137"/>
                    </a:srgbClr>
                  </a:outerShdw>
                </a:effectLst>
              </a:rPr>
              <a:t>and object placement. </a:t>
            </a:r>
          </a:p>
        </p:txBody>
      </p:sp>
      <p:pic>
        <p:nvPicPr>
          <p:cNvPr id="10242" name="Picture 2" descr="3D painting on wall"/>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98982" y="2936596"/>
            <a:ext cx="3255909" cy="326624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
        <p:nvSpPr>
          <p:cNvPr id="9" name="Rectangle 8"/>
          <p:cNvSpPr/>
          <p:nvPr/>
        </p:nvSpPr>
        <p:spPr>
          <a:xfrm>
            <a:off x="903631" y="3956587"/>
            <a:ext cx="4572000" cy="1200329"/>
          </a:xfrm>
          <a:prstGeom prst="rect">
            <a:avLst/>
          </a:prstGeom>
        </p:spPr>
        <p:txBody>
          <a:bodyPr>
            <a:spAutoFit/>
          </a:bodyPr>
          <a:lstStyle/>
          <a:p>
            <a:pPr defTabSz="457200"/>
            <a:r>
              <a:rPr lang="en-US" sz="2400" b="1" dirty="0" smtClean="0">
                <a:solidFill>
                  <a:prstClr val="white"/>
                </a:solidFill>
                <a:effectLst>
                  <a:outerShdw blurRad="38100" dist="38100" dir="2700000" algn="tl">
                    <a:srgbClr val="000000">
                      <a:alpha val="43137"/>
                    </a:srgbClr>
                  </a:outerShdw>
                </a:effectLst>
              </a:rPr>
              <a:t>The best example of this phenomenon is the painting on canvas</a:t>
            </a:r>
            <a:endParaRPr lang="en-US" sz="2400" b="1"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265473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1000"/>
                                        <p:tgtEl>
                                          <p:spTgt spid="10242"/>
                                        </p:tgtEl>
                                      </p:cBhvr>
                                    </p:animEffect>
                                    <p:anim calcmode="lin" valueType="num">
                                      <p:cBhvr>
                                        <p:cTn id="8" dur="1000" fill="hold"/>
                                        <p:tgtEl>
                                          <p:spTgt spid="10242"/>
                                        </p:tgtEl>
                                        <p:attrNameLst>
                                          <p:attrName>ppt_x</p:attrName>
                                        </p:attrNameLst>
                                      </p:cBhvr>
                                      <p:tavLst>
                                        <p:tav tm="0">
                                          <p:val>
                                            <p:strVal val="#ppt_x"/>
                                          </p:val>
                                        </p:tav>
                                        <p:tav tm="100000">
                                          <p:val>
                                            <p:strVal val="#ppt_x"/>
                                          </p:val>
                                        </p:tav>
                                      </p:tavLst>
                                    </p:anim>
                                    <p:anim calcmode="lin" valueType="num">
                                      <p:cBhvr>
                                        <p:cTn id="9"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1" name="Rectangle 10"/>
          <p:cNvSpPr/>
          <p:nvPr/>
        </p:nvSpPr>
        <p:spPr>
          <a:xfrm>
            <a:off x="0" y="1121714"/>
            <a:ext cx="9144000" cy="2627609"/>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a:endParaRPr lang="en-US">
              <a:solidFill>
                <a:prstClr val="white"/>
              </a:solidFill>
            </a:endParaRPr>
          </a:p>
        </p:txBody>
      </p:sp>
      <p:sp>
        <p:nvSpPr>
          <p:cNvPr id="10" name="Rectangle 9"/>
          <p:cNvSpPr/>
          <p:nvPr/>
        </p:nvSpPr>
        <p:spPr>
          <a:xfrm>
            <a:off x="0" y="4123278"/>
            <a:ext cx="9144000" cy="2627609"/>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367637" y="-81343"/>
            <a:ext cx="8079581" cy="1658198"/>
          </a:xfrm>
        </p:spPr>
        <p:txBody>
          <a:bodyPr>
            <a:normAutofit/>
          </a:bodyPr>
          <a:lstStyle/>
          <a:p>
            <a:r>
              <a:rPr lang="en-US" sz="2600" b="1" dirty="0" smtClean="0"/>
              <a:t>2.  Depth Perception (continued…)</a:t>
            </a:r>
            <a:endParaRPr lang="en-US" sz="2600" b="1" dirty="0"/>
          </a:p>
        </p:txBody>
      </p:sp>
      <p:graphicFrame>
        <p:nvGraphicFramePr>
          <p:cNvPr id="5" name="Diagram 4"/>
          <p:cNvGraphicFramePr/>
          <p:nvPr>
            <p:extLst>
              <p:ext uri="{D42A27DB-BD31-4B8C-83A1-F6EECF244321}">
                <p14:modId xmlns:p14="http://schemas.microsoft.com/office/powerpoint/2010/main" xmlns="" val="632045872"/>
              </p:ext>
            </p:extLst>
          </p:nvPr>
        </p:nvGraphicFramePr>
        <p:xfrm>
          <a:off x="3668185" y="4192820"/>
          <a:ext cx="1836692" cy="26651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p:cNvGraphicFramePr/>
          <p:nvPr>
            <p:extLst>
              <p:ext uri="{D42A27DB-BD31-4B8C-83A1-F6EECF244321}">
                <p14:modId xmlns:p14="http://schemas.microsoft.com/office/powerpoint/2010/main" xmlns="" val="2796595711"/>
              </p:ext>
            </p:extLst>
          </p:nvPr>
        </p:nvGraphicFramePr>
        <p:xfrm>
          <a:off x="678382" y="948793"/>
          <a:ext cx="1893858" cy="323073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7" name="Diagram 6"/>
          <p:cNvGraphicFramePr/>
          <p:nvPr>
            <p:extLst>
              <p:ext uri="{D42A27DB-BD31-4B8C-83A1-F6EECF244321}">
                <p14:modId xmlns:p14="http://schemas.microsoft.com/office/powerpoint/2010/main" xmlns="" val="3162337386"/>
              </p:ext>
            </p:extLst>
          </p:nvPr>
        </p:nvGraphicFramePr>
        <p:xfrm>
          <a:off x="2732650" y="1207454"/>
          <a:ext cx="4779499" cy="287311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3" name="TextBox 12"/>
          <p:cNvSpPr txBox="1"/>
          <p:nvPr/>
        </p:nvSpPr>
        <p:spPr>
          <a:xfrm>
            <a:off x="2257865" y="3967090"/>
            <a:ext cx="949569" cy="369332"/>
          </a:xfrm>
          <a:prstGeom prst="rect">
            <a:avLst/>
          </a:prstGeom>
          <a:noFill/>
        </p:spPr>
        <p:txBody>
          <a:bodyPr wrap="square" rtlCol="0">
            <a:spAutoFit/>
          </a:bodyPr>
          <a:lstStyle/>
          <a:p>
            <a:pPr defTabSz="457200"/>
            <a:endParaRPr lang="en-US" dirty="0">
              <a:solidFill>
                <a:prstClr val="white"/>
              </a:solidFill>
            </a:endParaRPr>
          </a:p>
        </p:txBody>
      </p:sp>
      <p:grpSp>
        <p:nvGrpSpPr>
          <p:cNvPr id="15" name="Group 14"/>
          <p:cNvGrpSpPr/>
          <p:nvPr/>
        </p:nvGrpSpPr>
        <p:grpSpPr>
          <a:xfrm>
            <a:off x="1541895" y="4347039"/>
            <a:ext cx="1841662" cy="2707144"/>
            <a:chOff x="490181" y="3954459"/>
            <a:chExt cx="2665413" cy="2914686"/>
          </a:xfrm>
        </p:grpSpPr>
        <p:pic>
          <p:nvPicPr>
            <p:cNvPr id="11272" name="Picture 8" descr="http://art.nmu.edu/cognates/concepts/pix/depth_rel_size1.jpg"/>
            <p:cNvPicPr>
              <a:picLocks noChangeAspect="1" noChangeArrowheads="1"/>
            </p:cNvPicPr>
            <p:nvPr/>
          </p:nvPicPr>
          <p:blipFill>
            <a:blip r:embed="rId14">
              <a:extLst>
                <a:ext uri="{28A0092B-C50C-407E-A947-70E740481C1C}">
                  <a14:useLocalDpi xmlns:a14="http://schemas.microsoft.com/office/drawing/2010/main" xmlns="" val="0"/>
                </a:ext>
              </a:extLst>
            </a:blip>
            <a:srcRect/>
            <a:stretch>
              <a:fillRect/>
            </a:stretch>
          </p:blipFill>
          <p:spPr bwMode="auto">
            <a:xfrm>
              <a:off x="992393" y="3954459"/>
              <a:ext cx="1370771" cy="2122875"/>
            </a:xfrm>
            <a:prstGeom prst="rect">
              <a:avLst/>
            </a:prstGeom>
            <a:noFill/>
            <a:ln>
              <a:solidFill>
                <a:schemeClr val="bg1"/>
              </a:solidFill>
            </a:ln>
            <a:extLst>
              <a:ext uri="{909E8E84-426E-40DD-AFC4-6F175D3DCCD1}">
                <a14:hiddenFill xmlns:a14="http://schemas.microsoft.com/office/drawing/2010/main" xmlns="">
                  <a:solidFill>
                    <a:srgbClr val="FFFFFF"/>
                  </a:solidFill>
                </a14:hiddenFill>
              </a:ext>
            </a:extLst>
          </p:spPr>
        </p:pic>
        <p:sp>
          <p:nvSpPr>
            <p:cNvPr id="14" name="TextBox 13"/>
            <p:cNvSpPr txBox="1"/>
            <p:nvPr/>
          </p:nvSpPr>
          <p:spPr>
            <a:xfrm>
              <a:off x="490181" y="6173263"/>
              <a:ext cx="2665413" cy="695882"/>
            </a:xfrm>
            <a:prstGeom prst="rect">
              <a:avLst/>
            </a:prstGeom>
            <a:solidFill>
              <a:schemeClr val="accent1"/>
            </a:solidFill>
          </p:spPr>
          <p:txBody>
            <a:bodyPr wrap="square" rtlCol="0">
              <a:spAutoFit/>
            </a:bodyPr>
            <a:lstStyle/>
            <a:p>
              <a:pPr defTabSz="457200"/>
              <a:r>
                <a:rPr lang="en-US" b="1" dirty="0" smtClean="0">
                  <a:solidFill>
                    <a:prstClr val="white"/>
                  </a:solidFill>
                </a:rPr>
                <a:t>Depth through distance</a:t>
              </a:r>
              <a:endParaRPr lang="en-US" b="1" dirty="0">
                <a:solidFill>
                  <a:prstClr val="white"/>
                </a:solidFill>
              </a:endParaRPr>
            </a:p>
          </p:txBody>
        </p:sp>
      </p:grpSp>
      <p:graphicFrame>
        <p:nvGraphicFramePr>
          <p:cNvPr id="3" name="Diagram 2"/>
          <p:cNvGraphicFramePr/>
          <p:nvPr>
            <p:extLst>
              <p:ext uri="{D42A27DB-BD31-4B8C-83A1-F6EECF244321}">
                <p14:modId xmlns:p14="http://schemas.microsoft.com/office/powerpoint/2010/main" xmlns="" val="1562335632"/>
              </p:ext>
            </p:extLst>
          </p:nvPr>
        </p:nvGraphicFramePr>
        <p:xfrm>
          <a:off x="6383782" y="909659"/>
          <a:ext cx="2760219" cy="3103228"/>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graphicFrame>
        <p:nvGraphicFramePr>
          <p:cNvPr id="4" name="Diagram 3"/>
          <p:cNvGraphicFramePr/>
          <p:nvPr>
            <p:extLst>
              <p:ext uri="{D42A27DB-BD31-4B8C-83A1-F6EECF244321}">
                <p14:modId xmlns:p14="http://schemas.microsoft.com/office/powerpoint/2010/main" xmlns="" val="177941333"/>
              </p:ext>
            </p:extLst>
          </p:nvPr>
        </p:nvGraphicFramePr>
        <p:xfrm>
          <a:off x="5465298" y="4120770"/>
          <a:ext cx="2764302" cy="2407953"/>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Tree>
    <p:extLst>
      <p:ext uri="{BB962C8B-B14F-4D97-AF65-F5344CB8AC3E}">
        <p14:creationId xmlns:p14="http://schemas.microsoft.com/office/powerpoint/2010/main" xmlns="" val="2485056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Graphic spid="7" grpId="0">
        <p:bldAsOne/>
      </p:bldGraphic>
      <p:bldGraphic spid="3" grpId="0">
        <p:bldAsOne/>
      </p:bldGraphic>
      <p:bldGraphic spid="4" grpId="0">
        <p:bldAsOne/>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Rectangle 9"/>
          <p:cNvSpPr/>
          <p:nvPr/>
        </p:nvSpPr>
        <p:spPr>
          <a:xfrm>
            <a:off x="0" y="3575233"/>
            <a:ext cx="9144000" cy="2981552"/>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01357" y="236572"/>
            <a:ext cx="8079581" cy="1658198"/>
          </a:xfrm>
        </p:spPr>
        <p:txBody>
          <a:bodyPr>
            <a:normAutofit/>
          </a:bodyPr>
          <a:lstStyle/>
          <a:p>
            <a:r>
              <a:rPr lang="en-US" sz="4000" b="1" dirty="0" smtClean="0"/>
              <a:t>3.  Movement Perception</a:t>
            </a:r>
            <a:endParaRPr lang="en-US" sz="4000" b="1" dirty="0"/>
          </a:p>
        </p:txBody>
      </p:sp>
      <p:sp>
        <p:nvSpPr>
          <p:cNvPr id="3" name="Content Placeholder 2"/>
          <p:cNvSpPr>
            <a:spLocks noGrp="1"/>
          </p:cNvSpPr>
          <p:nvPr>
            <p:ph idx="1"/>
          </p:nvPr>
        </p:nvSpPr>
        <p:spPr>
          <a:xfrm>
            <a:off x="764685" y="1388763"/>
            <a:ext cx="7751260" cy="4921885"/>
          </a:xfrm>
        </p:spPr>
        <p:txBody>
          <a:bodyPr>
            <a:normAutofit/>
          </a:bodyPr>
          <a:lstStyle/>
          <a:p>
            <a:pPr algn="just"/>
            <a:r>
              <a:rPr lang="en-US" b="1" dirty="0">
                <a:solidFill>
                  <a:schemeClr val="tx1"/>
                </a:solidFill>
                <a:effectLst>
                  <a:outerShdw blurRad="38100" dist="38100" dir="2700000" algn="tl">
                    <a:srgbClr val="000000">
                      <a:alpha val="43137"/>
                    </a:srgbClr>
                  </a:outerShdw>
                </a:effectLst>
              </a:rPr>
              <a:t>Movement is the path that the viewer’s eye follows in the drawing or a painting. </a:t>
            </a:r>
            <a:r>
              <a:rPr lang="en-US" b="1" dirty="0" smtClean="0">
                <a:solidFill>
                  <a:schemeClr val="tx1"/>
                </a:solidFill>
                <a:effectLst>
                  <a:outerShdw blurRad="38100" dist="38100" dir="2700000" algn="tl">
                    <a:srgbClr val="000000">
                      <a:alpha val="43137"/>
                    </a:srgbClr>
                  </a:outerShdw>
                </a:effectLst>
              </a:rPr>
              <a:t>Such </a:t>
            </a:r>
            <a:r>
              <a:rPr lang="en-US" b="1" dirty="0">
                <a:solidFill>
                  <a:schemeClr val="tx1"/>
                </a:solidFill>
                <a:effectLst>
                  <a:outerShdw blurRad="38100" dist="38100" dir="2700000" algn="tl">
                    <a:srgbClr val="000000">
                      <a:alpha val="43137"/>
                    </a:srgbClr>
                  </a:outerShdw>
                </a:effectLst>
              </a:rPr>
              <a:t>movement can be directed along lines edges, shape and color within the artwork. </a:t>
            </a:r>
          </a:p>
          <a:p>
            <a:pPr algn="just"/>
            <a:r>
              <a:rPr lang="en-US" b="1" dirty="0">
                <a:solidFill>
                  <a:schemeClr val="tx1"/>
                </a:solidFill>
                <a:effectLst>
                  <a:outerShdw blurRad="38100" dist="38100" dir="2700000" algn="tl">
                    <a:srgbClr val="000000">
                      <a:alpha val="43137"/>
                    </a:srgbClr>
                  </a:outerShdw>
                </a:effectLst>
              </a:rPr>
              <a:t>The eye moves in response to the unconscious process of measurement through the axis. </a:t>
            </a:r>
            <a:endParaRPr lang="en-US" b="1" dirty="0" smtClean="0">
              <a:solidFill>
                <a:schemeClr val="tx1"/>
              </a:solidFill>
              <a:effectLst>
                <a:outerShdw blurRad="38100" dist="38100" dir="2700000" algn="tl">
                  <a:srgbClr val="000000">
                    <a:alpha val="43137"/>
                  </a:srgbClr>
                </a:outerShdw>
              </a:effectLst>
            </a:endParaRPr>
          </a:p>
        </p:txBody>
      </p:sp>
      <p:sp>
        <p:nvSpPr>
          <p:cNvPr id="9" name="Rectangle 8"/>
          <p:cNvSpPr/>
          <p:nvPr/>
        </p:nvSpPr>
        <p:spPr>
          <a:xfrm>
            <a:off x="5061884" y="5813633"/>
            <a:ext cx="3454059" cy="923330"/>
          </a:xfrm>
          <a:prstGeom prst="rect">
            <a:avLst/>
          </a:prstGeom>
        </p:spPr>
        <p:txBody>
          <a:bodyPr wrap="square">
            <a:spAutoFit/>
          </a:bodyPr>
          <a:lstStyle/>
          <a:p>
            <a:pPr defTabSz="457200"/>
            <a:r>
              <a:rPr lang="en-US" b="1" dirty="0" smtClean="0">
                <a:solidFill>
                  <a:prstClr val="black"/>
                </a:solidFill>
                <a:effectLst>
                  <a:outerShdw blurRad="38100" dist="38100" dir="2700000" algn="tl">
                    <a:srgbClr val="000000">
                      <a:alpha val="43137"/>
                    </a:srgbClr>
                  </a:outerShdw>
                </a:effectLst>
              </a:rPr>
              <a:t>The </a:t>
            </a:r>
            <a:r>
              <a:rPr lang="en-US" b="1" dirty="0">
                <a:solidFill>
                  <a:prstClr val="black"/>
                </a:solidFill>
                <a:effectLst>
                  <a:outerShdw blurRad="38100" dist="38100" dir="2700000" algn="tl">
                    <a:srgbClr val="000000">
                      <a:alpha val="43137"/>
                    </a:srgbClr>
                  </a:outerShdw>
                </a:effectLst>
              </a:rPr>
              <a:t>eye will move either from left to right or right to left as the curve line is followed. </a:t>
            </a:r>
          </a:p>
        </p:txBody>
      </p:sp>
      <p:pic>
        <p:nvPicPr>
          <p:cNvPr id="7" name="il_fi" descr="movement-1zvvki9"/>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502773" y="3231309"/>
            <a:ext cx="2357691" cy="2371453"/>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a:extLst/>
        </p:spPr>
      </p:pic>
      <p:pic>
        <p:nvPicPr>
          <p:cNvPr id="8" name="Picture 3" descr="ANd9GcRMqw-_PXvI2ArtzH-vShY0n_2OnHkJmFpRwitgdY2XTPcA6Bn3aej_CvmIlQ"/>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151484" y="3289213"/>
            <a:ext cx="1964491" cy="2390630"/>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a:extLst/>
        </p:spPr>
      </p:pic>
      <p:sp>
        <p:nvSpPr>
          <p:cNvPr id="11" name="Rectangle 10"/>
          <p:cNvSpPr/>
          <p:nvPr/>
        </p:nvSpPr>
        <p:spPr>
          <a:xfrm>
            <a:off x="1526111" y="5925984"/>
            <a:ext cx="3454059" cy="1015663"/>
          </a:xfrm>
          <a:prstGeom prst="rect">
            <a:avLst/>
          </a:prstGeom>
        </p:spPr>
        <p:txBody>
          <a:bodyPr wrap="square">
            <a:spAutoFit/>
          </a:bodyPr>
          <a:lstStyle/>
          <a:p>
            <a:pPr defTabSz="457200"/>
            <a:r>
              <a:rPr lang="en-US" sz="2000" b="1" dirty="0">
                <a:solidFill>
                  <a:prstClr val="black"/>
                </a:solidFill>
                <a:effectLst>
                  <a:outerShdw blurRad="38100" dist="38100" dir="2700000" algn="tl">
                    <a:srgbClr val="000000">
                      <a:alpha val="43137"/>
                    </a:srgbClr>
                  </a:outerShdw>
                </a:effectLst>
              </a:rPr>
              <a:t>The eye will </a:t>
            </a:r>
            <a:r>
              <a:rPr lang="en-US" sz="2000" b="1" dirty="0" smtClean="0">
                <a:solidFill>
                  <a:prstClr val="black"/>
                </a:solidFill>
                <a:effectLst>
                  <a:outerShdw blurRad="38100" dist="38100" dir="2700000" algn="tl">
                    <a:srgbClr val="000000">
                      <a:alpha val="43137"/>
                    </a:srgbClr>
                  </a:outerShdw>
                </a:effectLst>
              </a:rPr>
              <a:t>move </a:t>
            </a:r>
            <a:r>
              <a:rPr lang="en-US" sz="2000" b="1" dirty="0">
                <a:solidFill>
                  <a:prstClr val="black"/>
                </a:solidFill>
                <a:effectLst>
                  <a:outerShdw blurRad="38100" dist="38100" dir="2700000" algn="tl">
                    <a:srgbClr val="000000">
                      <a:alpha val="43137"/>
                    </a:srgbClr>
                  </a:outerShdw>
                </a:effectLst>
              </a:rPr>
              <a:t>in the form of a spiral. </a:t>
            </a:r>
          </a:p>
          <a:p>
            <a:pPr defTabSz="457200"/>
            <a:endParaRPr lang="en-US" sz="2000" b="1" dirty="0">
              <a:solidFill>
                <a:prstClr val="black"/>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460118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16" presetClass="entr" presetSubtype="2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Rectangle 9"/>
          <p:cNvSpPr/>
          <p:nvPr/>
        </p:nvSpPr>
        <p:spPr>
          <a:xfrm>
            <a:off x="0" y="3046961"/>
            <a:ext cx="9144000" cy="3509827"/>
          </a:xfrm>
          <a:prstGeom prst="rect">
            <a:avLst/>
          </a:prstGeom>
          <a:solidFill>
            <a:schemeClr val="accent2">
              <a:lumMod val="5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defTabSz="457200"/>
            <a:endParaRPr lang="en-US">
              <a:solidFill>
                <a:prstClr val="black"/>
              </a:solidFill>
            </a:endParaRPr>
          </a:p>
        </p:txBody>
      </p:sp>
      <p:sp>
        <p:nvSpPr>
          <p:cNvPr id="2" name="Title 1"/>
          <p:cNvSpPr>
            <a:spLocks noGrp="1"/>
          </p:cNvSpPr>
          <p:nvPr>
            <p:ph type="title"/>
          </p:nvPr>
        </p:nvSpPr>
        <p:spPr>
          <a:xfrm>
            <a:off x="401357" y="236572"/>
            <a:ext cx="8079581" cy="1658198"/>
          </a:xfrm>
        </p:spPr>
        <p:txBody>
          <a:bodyPr>
            <a:normAutofit/>
          </a:bodyPr>
          <a:lstStyle/>
          <a:p>
            <a:r>
              <a:rPr lang="en-US" sz="4000" b="1" dirty="0" smtClean="0"/>
              <a:t>4</a:t>
            </a:r>
            <a:r>
              <a:rPr lang="en-US" sz="4000" b="1" dirty="0"/>
              <a:t>. </a:t>
            </a:r>
            <a:r>
              <a:rPr lang="en-US" sz="4000" b="1" dirty="0" smtClean="0"/>
              <a:t>Person perception</a:t>
            </a:r>
            <a:endParaRPr lang="en-US" sz="4000" b="1" dirty="0"/>
          </a:p>
        </p:txBody>
      </p:sp>
      <p:sp>
        <p:nvSpPr>
          <p:cNvPr id="3" name="Content Placeholder 2"/>
          <p:cNvSpPr>
            <a:spLocks noGrp="1"/>
          </p:cNvSpPr>
          <p:nvPr>
            <p:ph idx="1"/>
          </p:nvPr>
        </p:nvSpPr>
        <p:spPr>
          <a:xfrm>
            <a:off x="764685" y="1388763"/>
            <a:ext cx="7751260" cy="4921885"/>
          </a:xfrm>
        </p:spPr>
        <p:txBody>
          <a:bodyPr>
            <a:normAutofit/>
          </a:bodyPr>
          <a:lstStyle/>
          <a:p>
            <a:pPr algn="just"/>
            <a:r>
              <a:rPr lang="en-US" b="1" dirty="0" smtClean="0">
                <a:solidFill>
                  <a:schemeClr val="tx1"/>
                </a:solidFill>
                <a:effectLst>
                  <a:outerShdw blurRad="38100" dist="38100" dir="2700000" algn="tl">
                    <a:srgbClr val="000000">
                      <a:alpha val="43137"/>
                    </a:srgbClr>
                  </a:outerShdw>
                </a:effectLst>
              </a:rPr>
              <a:t>The </a:t>
            </a:r>
            <a:r>
              <a:rPr lang="en-US" b="1" dirty="0">
                <a:solidFill>
                  <a:schemeClr val="tx1"/>
                </a:solidFill>
                <a:effectLst>
                  <a:outerShdw blurRad="38100" dist="38100" dir="2700000" algn="tl">
                    <a:srgbClr val="000000">
                      <a:alpha val="43137"/>
                    </a:srgbClr>
                  </a:outerShdw>
                </a:effectLst>
              </a:rPr>
              <a:t>term person perception refers to </a:t>
            </a:r>
            <a:r>
              <a:rPr lang="en-US" b="1" dirty="0" smtClean="0">
                <a:solidFill>
                  <a:schemeClr val="tx1"/>
                </a:solidFill>
                <a:effectLst>
                  <a:outerShdw blurRad="38100" dist="38100" dir="2700000" algn="tl">
                    <a:srgbClr val="000000">
                      <a:alpha val="43137"/>
                    </a:srgbClr>
                  </a:outerShdw>
                </a:effectLst>
              </a:rPr>
              <a:t>the mental process that </a:t>
            </a:r>
            <a:r>
              <a:rPr lang="en-US" b="1" dirty="0">
                <a:solidFill>
                  <a:schemeClr val="tx1"/>
                </a:solidFill>
                <a:effectLst>
                  <a:outerShdw blurRad="38100" dist="38100" dir="2700000" algn="tl">
                    <a:srgbClr val="000000">
                      <a:alpha val="43137"/>
                    </a:srgbClr>
                  </a:outerShdw>
                </a:effectLst>
              </a:rPr>
              <a:t>we use to form impressions of other people. This includes not just how we form these impressions, but the different conclusions we make about other people based upon our impressions.</a:t>
            </a:r>
            <a:endParaRPr lang="en-US" b="1" dirty="0" smtClean="0">
              <a:solidFill>
                <a:schemeClr val="tx1"/>
              </a:solidFill>
              <a:effectLst>
                <a:outerShdw blurRad="38100" dist="38100" dir="2700000" algn="tl">
                  <a:srgbClr val="000000">
                    <a:alpha val="43137"/>
                  </a:srgbClr>
                </a:outerShdw>
              </a:effectLst>
            </a:endParaRPr>
          </a:p>
        </p:txBody>
      </p:sp>
      <p:sp>
        <p:nvSpPr>
          <p:cNvPr id="5" name="Rectangle 4"/>
          <p:cNvSpPr/>
          <p:nvPr/>
        </p:nvSpPr>
        <p:spPr>
          <a:xfrm>
            <a:off x="685800" y="3276600"/>
            <a:ext cx="3158197" cy="3170099"/>
          </a:xfrm>
          <a:prstGeom prst="rect">
            <a:avLst/>
          </a:prstGeom>
        </p:spPr>
        <p:txBody>
          <a:bodyPr wrap="square">
            <a:spAutoFit/>
          </a:bodyPr>
          <a:lstStyle/>
          <a:p>
            <a:pPr algn="just" defTabSz="457200"/>
            <a:r>
              <a:rPr lang="en-US" sz="2000" b="1" dirty="0" smtClean="0">
                <a:solidFill>
                  <a:srgbClr val="FFFF00"/>
                </a:solidFill>
                <a:effectLst>
                  <a:outerShdw blurRad="38100" dist="38100" dir="2700000" algn="tl">
                    <a:srgbClr val="000000">
                      <a:alpha val="43137"/>
                    </a:srgbClr>
                  </a:outerShdw>
                </a:effectLst>
              </a:rPr>
              <a:t>For-example</a:t>
            </a:r>
          </a:p>
          <a:p>
            <a:pPr algn="just" defTabSz="457200"/>
            <a:r>
              <a:rPr lang="en-US" sz="2000" b="1" dirty="0" smtClean="0">
                <a:solidFill>
                  <a:prstClr val="white"/>
                </a:solidFill>
                <a:effectLst>
                  <a:outerShdw blurRad="38100" dist="38100" dir="2700000" algn="tl">
                    <a:srgbClr val="000000">
                      <a:alpha val="43137"/>
                    </a:srgbClr>
                  </a:outerShdw>
                </a:effectLst>
              </a:rPr>
              <a:t>Consider </a:t>
            </a:r>
            <a:r>
              <a:rPr lang="en-US" sz="2000" b="1" dirty="0">
                <a:solidFill>
                  <a:prstClr val="white"/>
                </a:solidFill>
                <a:effectLst>
                  <a:outerShdw blurRad="38100" dist="38100" dir="2700000" algn="tl">
                    <a:srgbClr val="000000">
                      <a:alpha val="43137"/>
                    </a:srgbClr>
                  </a:outerShdw>
                </a:effectLst>
              </a:rPr>
              <a:t>how often you make these kind of judgments everyday. When you meet with a new co-worker, you immediately begin to develop an initial impression of this person. </a:t>
            </a:r>
          </a:p>
        </p:txBody>
      </p:sp>
      <p:pic>
        <p:nvPicPr>
          <p:cNvPr id="2052" name="Picture 4" descr="http://www.nrimatters.com/images/emagazine-new/oct-03-12/images/perception-how-others-see-us-abroad.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1" y="3442578"/>
            <a:ext cx="4287680" cy="271859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xmlns="" val="82904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1000"/>
                                        <p:tgtEl>
                                          <p:spTgt spid="2052"/>
                                        </p:tgtEl>
                                      </p:cBhvr>
                                    </p:animEffect>
                                    <p:anim calcmode="lin" valueType="num">
                                      <p:cBhvr>
                                        <p:cTn id="8" dur="1000" fill="hold"/>
                                        <p:tgtEl>
                                          <p:spTgt spid="2052"/>
                                        </p:tgtEl>
                                        <p:attrNameLst>
                                          <p:attrName>ppt_x</p:attrName>
                                        </p:attrNameLst>
                                      </p:cBhvr>
                                      <p:tavLst>
                                        <p:tav tm="0">
                                          <p:val>
                                            <p:strVal val="#ppt_x"/>
                                          </p:val>
                                        </p:tav>
                                        <p:tav tm="100000">
                                          <p:val>
                                            <p:strVal val="#ppt_x"/>
                                          </p:val>
                                        </p:tav>
                                      </p:tavLst>
                                    </p:anim>
                                    <p:anim calcmode="lin" valueType="num">
                                      <p:cBhvr>
                                        <p:cTn id="9"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6364" y="0"/>
            <a:ext cx="8079581" cy="1658198"/>
          </a:xfrm>
        </p:spPr>
        <p:txBody>
          <a:bodyPr>
            <a:normAutofit/>
          </a:bodyPr>
          <a:lstStyle/>
          <a:p>
            <a:r>
              <a:rPr lang="en-US" sz="4000" b="1" dirty="0" smtClean="0"/>
              <a:t>4</a:t>
            </a:r>
            <a:r>
              <a:rPr lang="en-US" sz="4000" b="1" dirty="0"/>
              <a:t>. </a:t>
            </a:r>
            <a:r>
              <a:rPr lang="en-US" sz="4000" b="1" dirty="0" smtClean="0"/>
              <a:t>Person perception </a:t>
            </a:r>
            <a:r>
              <a:rPr lang="en-US" sz="3000" b="1" dirty="0" smtClean="0"/>
              <a:t>(continued…)</a:t>
            </a:r>
            <a:endParaRPr lang="en-US" sz="3000" b="1" dirty="0"/>
          </a:p>
        </p:txBody>
      </p:sp>
      <p:sp>
        <p:nvSpPr>
          <p:cNvPr id="3" name="Content Placeholder 2"/>
          <p:cNvSpPr>
            <a:spLocks noGrp="1"/>
          </p:cNvSpPr>
          <p:nvPr>
            <p:ph idx="1"/>
          </p:nvPr>
        </p:nvSpPr>
        <p:spPr>
          <a:xfrm>
            <a:off x="218165" y="1436329"/>
            <a:ext cx="4257987" cy="4921885"/>
          </a:xfrm>
        </p:spPr>
        <p:txBody>
          <a:bodyPr>
            <a:noAutofit/>
          </a:bodyPr>
          <a:lstStyle/>
          <a:p>
            <a:pPr algn="just"/>
            <a:r>
              <a:rPr lang="en-US" sz="2000" b="1" dirty="0" smtClean="0">
                <a:solidFill>
                  <a:srgbClr val="FFFF00"/>
                </a:solidFill>
                <a:effectLst>
                  <a:outerShdw blurRad="38100" dist="38100" dir="2700000" algn="tl">
                    <a:srgbClr val="000000">
                      <a:alpha val="43137"/>
                    </a:srgbClr>
                  </a:outerShdw>
                </a:effectLst>
              </a:rPr>
              <a:t>Social categorization</a:t>
            </a:r>
          </a:p>
          <a:p>
            <a:pPr algn="just"/>
            <a:r>
              <a:rPr lang="en-US" sz="2000" b="1" dirty="0" smtClean="0">
                <a:solidFill>
                  <a:schemeClr val="tx1"/>
                </a:solidFill>
                <a:effectLst>
                  <a:outerShdw blurRad="38100" dist="38100" dir="2700000" algn="tl">
                    <a:srgbClr val="000000">
                      <a:alpha val="43137"/>
                    </a:srgbClr>
                  </a:outerShdw>
                </a:effectLst>
              </a:rPr>
              <a:t>One </a:t>
            </a:r>
            <a:r>
              <a:rPr lang="en-US" sz="2000" b="1" dirty="0">
                <a:solidFill>
                  <a:schemeClr val="tx1"/>
                </a:solidFill>
                <a:effectLst>
                  <a:outerShdw blurRad="38100" dist="38100" dir="2700000" algn="tl">
                    <a:srgbClr val="000000">
                      <a:alpha val="43137"/>
                    </a:srgbClr>
                  </a:outerShdw>
                </a:effectLst>
              </a:rPr>
              <a:t>of the mental shortcuts that we use in person perception is known as social categorization. In the social categorization process, we mentally categorize people into different groups based on common characteristics. Sometimes this process occurs consciously, but for the most part social categorizations happens automatically and unconsciously. </a:t>
            </a:r>
            <a:endParaRPr lang="en-US" sz="2000" b="1" dirty="0" smtClean="0">
              <a:solidFill>
                <a:schemeClr val="tx1"/>
              </a:solidFill>
              <a:effectLst>
                <a:outerShdw blurRad="38100" dist="38100" dir="2700000" algn="tl">
                  <a:srgbClr val="000000">
                    <a:alpha val="43137"/>
                  </a:srgbClr>
                </a:outerShdw>
              </a:effectLst>
            </a:endParaRPr>
          </a:p>
          <a:p>
            <a:pPr lvl="1" algn="just"/>
            <a:r>
              <a:rPr lang="en-US" sz="2000" b="1" dirty="0" smtClean="0">
                <a:solidFill>
                  <a:schemeClr val="tx1"/>
                </a:solidFill>
                <a:effectLst>
                  <a:outerShdw blurRad="38100" dist="38100" dir="2700000" algn="tl">
                    <a:srgbClr val="000000">
                      <a:alpha val="43137"/>
                    </a:srgbClr>
                  </a:outerShdw>
                </a:effectLst>
              </a:rPr>
              <a:t>Some </a:t>
            </a:r>
            <a:r>
              <a:rPr lang="en-US" sz="2000" b="1" dirty="0">
                <a:solidFill>
                  <a:schemeClr val="tx1"/>
                </a:solidFill>
                <a:effectLst>
                  <a:outerShdw blurRad="38100" dist="38100" dir="2700000" algn="tl">
                    <a:srgbClr val="000000">
                      <a:alpha val="43137"/>
                    </a:srgbClr>
                  </a:outerShdw>
                </a:effectLst>
              </a:rPr>
              <a:t>of the most common grouping people use include age, gender, occupation and race.</a:t>
            </a:r>
            <a:endParaRPr lang="en-US" sz="2000" b="1" dirty="0" smtClean="0">
              <a:solidFill>
                <a:schemeClr val="tx1"/>
              </a:solidFill>
              <a:effectLst>
                <a:outerShdw blurRad="38100" dist="38100" dir="2700000" algn="tl">
                  <a:srgbClr val="000000">
                    <a:alpha val="43137"/>
                  </a:srgbClr>
                </a:outerShdw>
              </a:effectLst>
            </a:endParaRPr>
          </a:p>
        </p:txBody>
      </p:sp>
      <p:pic>
        <p:nvPicPr>
          <p:cNvPr id="3074" name="Picture 2" descr="http://eeos.us/facebooktahyourfriends7.jp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644" t="18214" r="14997" b="1709"/>
          <a:stretch/>
        </p:blipFill>
        <p:spPr bwMode="auto">
          <a:xfrm>
            <a:off x="4781283" y="1163884"/>
            <a:ext cx="4146041" cy="519433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xmlns="" val="601973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animEffect transition="in" filter="fade">
                                      <p:cBhvr>
                                        <p:cTn id="9"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Title 1">
            <a:hlinkClick r:id="rId3" action="ppaction://hlinkfile"/>
          </p:cNvPr>
          <p:cNvSpPr txBox="1">
            <a:spLocks/>
          </p:cNvSpPr>
          <p:nvPr/>
        </p:nvSpPr>
        <p:spPr>
          <a:xfrm>
            <a:off x="1593762" y="172279"/>
            <a:ext cx="6293860" cy="1146175"/>
          </a:xfrm>
          <a:prstGeom prst="rect">
            <a:avLst/>
          </a:prstGeom>
          <a:effectLst>
            <a:glow rad="228600">
              <a:schemeClr val="accent4">
                <a:satMod val="175000"/>
                <a:alpha val="40000"/>
              </a:schemeClr>
            </a:glow>
          </a:effectLst>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n-US" sz="3500" b="1" cap="none" dirty="0" smtClean="0">
                <a:ln w="9525">
                  <a:solidFill>
                    <a:prstClr val="black"/>
                  </a:solidFill>
                  <a:prstDash val="solid"/>
                </a:ln>
                <a:solidFill>
                  <a:prstClr val="black"/>
                </a:solidFill>
                <a:effectLst>
                  <a:glow rad="101600">
                    <a:srgbClr val="C4652D">
                      <a:satMod val="175000"/>
                      <a:alpha val="40000"/>
                    </a:srgbClr>
                  </a:glow>
                  <a:outerShdw blurRad="50800" dist="38100" dir="18900000" algn="bl" rotWithShape="0">
                    <a:prstClr val="black">
                      <a:alpha val="40000"/>
                    </a:prstClr>
                  </a:outerShdw>
                </a:effectLst>
              </a:rPr>
              <a:t>Watch description of person perception</a:t>
            </a:r>
            <a:endParaRPr lang="en-US" sz="3500" b="1" cap="none" dirty="0">
              <a:ln w="9525">
                <a:solidFill>
                  <a:prstClr val="black"/>
                </a:solidFill>
                <a:prstDash val="solid"/>
              </a:ln>
              <a:solidFill>
                <a:prstClr val="black"/>
              </a:solidFill>
              <a:effectLst>
                <a:glow rad="101600">
                  <a:srgbClr val="C4652D">
                    <a:satMod val="175000"/>
                    <a:alpha val="40000"/>
                  </a:srgbClr>
                </a:glow>
                <a:outerShdw blurRad="50800" dist="38100" dir="18900000" algn="bl" rotWithShape="0">
                  <a:prstClr val="black">
                    <a:alpha val="40000"/>
                  </a:prstClr>
                </a:outerShdw>
              </a:effectLst>
            </a:endParaRPr>
          </a:p>
        </p:txBody>
      </p:sp>
      <p:pic>
        <p:nvPicPr>
          <p:cNvPr id="3" name="Why is perception important-">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a:stretch>
            <a:fillRect/>
          </a:stretch>
        </p:blipFill>
        <p:spPr>
          <a:xfrm>
            <a:off x="1468192" y="1318451"/>
            <a:ext cx="5640947" cy="4230710"/>
          </a:xfrm>
          <a:prstGeom prst="rect">
            <a:avLst/>
          </a:prstGeom>
        </p:spPr>
      </p:pic>
      <p:sp>
        <p:nvSpPr>
          <p:cNvPr id="2" name="TextBox 1"/>
          <p:cNvSpPr txBox="1"/>
          <p:nvPr/>
        </p:nvSpPr>
        <p:spPr>
          <a:xfrm>
            <a:off x="6170039" y="6326004"/>
            <a:ext cx="3486595" cy="369332"/>
          </a:xfrm>
          <a:prstGeom prst="rect">
            <a:avLst/>
          </a:prstGeom>
          <a:noFill/>
        </p:spPr>
        <p:txBody>
          <a:bodyPr wrap="none" rtlCol="0">
            <a:spAutoFit/>
          </a:bodyPr>
          <a:lstStyle/>
          <a:p>
            <a:pPr defTabSz="457200"/>
            <a:r>
              <a:rPr lang="en-US" b="1" dirty="0" smtClean="0">
                <a:solidFill>
                  <a:prstClr val="white"/>
                </a:solidFill>
                <a:effectLst>
                  <a:outerShdw blurRad="38100" dist="38100" dir="2700000" algn="tl">
                    <a:srgbClr val="000000">
                      <a:alpha val="43137"/>
                    </a:srgbClr>
                  </a:outerShdw>
                </a:effectLst>
              </a:rPr>
              <a:t>Video: Why </a:t>
            </a:r>
            <a:r>
              <a:rPr lang="en-US" b="1" dirty="0">
                <a:solidFill>
                  <a:prstClr val="white"/>
                </a:solidFill>
                <a:effectLst>
                  <a:outerShdw blurRad="38100" dist="38100" dir="2700000" algn="tl">
                    <a:srgbClr val="000000">
                      <a:alpha val="43137"/>
                    </a:srgbClr>
                  </a:outerShdw>
                </a:effectLst>
              </a:rPr>
              <a:t>is perception important-</a:t>
            </a:r>
          </a:p>
        </p:txBody>
      </p:sp>
    </p:spTree>
    <p:extLst>
      <p:ext uri="{BB962C8B-B14F-4D97-AF65-F5344CB8AC3E}">
        <p14:creationId xmlns:p14="http://schemas.microsoft.com/office/powerpoint/2010/main" xmlns="" val="737110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fill="hold" display="0">
                  <p:stCondLst>
                    <p:cond delay="indefinite"/>
                  </p:stCondLst>
                </p:cTn>
                <p:tgtEl>
                  <p:spTgt spid="3"/>
                </p:tgtEl>
              </p:cMediaNode>
            </p:video>
          </p:childTnLst>
        </p:cTn>
      </p:par>
    </p:tnLst>
    <p:bldLst>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5" name="Rectangle 4"/>
          <p:cNvSpPr/>
          <p:nvPr/>
        </p:nvSpPr>
        <p:spPr>
          <a:xfrm>
            <a:off x="0" y="2461113"/>
            <a:ext cx="9144000" cy="2627609"/>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US">
              <a:solidFill>
                <a:prstClr val="white"/>
              </a:solidFill>
            </a:endParaRPr>
          </a:p>
        </p:txBody>
      </p:sp>
      <p:sp>
        <p:nvSpPr>
          <p:cNvPr id="2" name="Title 1"/>
          <p:cNvSpPr>
            <a:spLocks noGrp="1"/>
          </p:cNvSpPr>
          <p:nvPr>
            <p:ph type="title"/>
          </p:nvPr>
        </p:nvSpPr>
        <p:spPr>
          <a:xfrm>
            <a:off x="492918" y="216199"/>
            <a:ext cx="8651082" cy="1658198"/>
          </a:xfrm>
        </p:spPr>
        <p:txBody>
          <a:bodyPr>
            <a:normAutofit/>
          </a:bodyPr>
          <a:lstStyle/>
          <a:p>
            <a:r>
              <a:rPr lang="en-US" sz="3500" b="1" dirty="0" smtClean="0">
                <a:effectLst>
                  <a:outerShdw blurRad="38100" dist="38100" dir="2700000" algn="tl">
                    <a:srgbClr val="000000">
                      <a:alpha val="43137"/>
                    </a:srgbClr>
                  </a:outerShdw>
                </a:effectLst>
              </a:rPr>
              <a:t>Difference between self perception and person perception</a:t>
            </a:r>
            <a:endParaRPr lang="en-US" sz="3500" b="1" dirty="0">
              <a:effectLst>
                <a:outerShdw blurRad="38100" dist="38100" dir="2700000" algn="tl">
                  <a:srgbClr val="000000">
                    <a:alpha val="43137"/>
                  </a:srgbClr>
                </a:outerShdw>
              </a:effectLst>
            </a:endParaRPr>
          </a:p>
        </p:txBody>
      </p:sp>
      <p:pic>
        <p:nvPicPr>
          <p:cNvPr id="1026" name="Picture 2" descr="http://t1.gstatic.com/images?q=tbn:ANd9GcTdVzXbuYj0qqyzUI6_HkUA2CODmZzt4viFdOBlrHrVa7g3bn7-"/>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66023" y="2078786"/>
            <a:ext cx="5233457" cy="360079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xmlns="" val="3248210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1357" y="236572"/>
            <a:ext cx="8079581" cy="1658198"/>
          </a:xfrm>
        </p:spPr>
        <p:txBody>
          <a:bodyPr>
            <a:normAutofit/>
          </a:bodyPr>
          <a:lstStyle/>
          <a:p>
            <a:r>
              <a:rPr lang="en-US" sz="4000" b="1" dirty="0" smtClean="0"/>
              <a:t>5.  Object Perception</a:t>
            </a:r>
            <a:endParaRPr lang="en-US" sz="4000" b="1" dirty="0"/>
          </a:p>
        </p:txBody>
      </p:sp>
      <p:sp>
        <p:nvSpPr>
          <p:cNvPr id="3" name="Content Placeholder 2"/>
          <p:cNvSpPr>
            <a:spLocks noGrp="1"/>
          </p:cNvSpPr>
          <p:nvPr>
            <p:ph idx="1"/>
          </p:nvPr>
        </p:nvSpPr>
        <p:spPr>
          <a:xfrm>
            <a:off x="806753" y="1517552"/>
            <a:ext cx="7404017" cy="4921885"/>
          </a:xfrm>
        </p:spPr>
        <p:txBody>
          <a:bodyPr>
            <a:normAutofit/>
          </a:bodyPr>
          <a:lstStyle/>
          <a:p>
            <a:pPr algn="just"/>
            <a:r>
              <a:rPr lang="en-US" b="1" dirty="0" smtClean="0">
                <a:solidFill>
                  <a:schemeClr val="tx1"/>
                </a:solidFill>
                <a:effectLst>
                  <a:outerShdw blurRad="38100" dist="38100" dir="2700000" algn="tl">
                    <a:srgbClr val="000000">
                      <a:alpha val="43137"/>
                    </a:srgbClr>
                  </a:outerShdw>
                </a:effectLst>
              </a:rPr>
              <a:t>Object perception is a process </a:t>
            </a:r>
            <a:r>
              <a:rPr lang="en-US" b="1" dirty="0">
                <a:solidFill>
                  <a:schemeClr val="tx1"/>
                </a:solidFill>
                <a:effectLst>
                  <a:outerShdw blurRad="38100" dist="38100" dir="2700000" algn="tl">
                    <a:srgbClr val="000000">
                      <a:alpha val="43137"/>
                    </a:srgbClr>
                  </a:outerShdw>
                </a:effectLst>
              </a:rPr>
              <a:t>by which people develop a view of </a:t>
            </a:r>
            <a:r>
              <a:rPr lang="en-US" b="1" dirty="0" smtClean="0">
                <a:solidFill>
                  <a:schemeClr val="tx1"/>
                </a:solidFill>
                <a:effectLst>
                  <a:outerShdw blurRad="38100" dist="38100" dir="2700000" algn="tl">
                    <a:srgbClr val="000000">
                      <a:alpha val="43137"/>
                    </a:srgbClr>
                  </a:outerShdw>
                </a:effectLst>
              </a:rPr>
              <a:t>objects they see.</a:t>
            </a:r>
          </a:p>
          <a:p>
            <a:pPr algn="just"/>
            <a:endParaRPr lang="en-US" b="1" dirty="0">
              <a:solidFill>
                <a:schemeClr val="tx1"/>
              </a:solidFill>
              <a:effectLst>
                <a:outerShdw blurRad="38100" dist="38100" dir="2700000" algn="tl">
                  <a:srgbClr val="000000">
                    <a:alpha val="43137"/>
                  </a:srgbClr>
                </a:outerShdw>
              </a:effectLst>
            </a:endParaRPr>
          </a:p>
        </p:txBody>
      </p:sp>
      <p:sp>
        <p:nvSpPr>
          <p:cNvPr id="4" name="Rectangle 3"/>
          <p:cNvSpPr/>
          <p:nvPr/>
        </p:nvSpPr>
        <p:spPr>
          <a:xfrm>
            <a:off x="1083551" y="3443830"/>
            <a:ext cx="4572000" cy="461665"/>
          </a:xfrm>
          <a:prstGeom prst="rect">
            <a:avLst/>
          </a:prstGeom>
        </p:spPr>
        <p:txBody>
          <a:bodyPr>
            <a:spAutoFit/>
          </a:bodyPr>
          <a:lstStyle/>
          <a:p>
            <a:pPr defTabSz="457200"/>
            <a:endParaRPr lang="en-US" sz="2400" b="1" dirty="0">
              <a:solidFill>
                <a:prstClr val="white"/>
              </a:solidFill>
              <a:effectLst>
                <a:outerShdw blurRad="38100" dist="38100" dir="2700000" algn="tl">
                  <a:srgbClr val="000000">
                    <a:alpha val="43137"/>
                  </a:srgbClr>
                </a:outerShdw>
              </a:effectLst>
            </a:endParaRPr>
          </a:p>
        </p:txBody>
      </p:sp>
      <p:sp>
        <p:nvSpPr>
          <p:cNvPr id="8" name="Rectangle 7"/>
          <p:cNvSpPr/>
          <p:nvPr/>
        </p:nvSpPr>
        <p:spPr>
          <a:xfrm>
            <a:off x="0" y="2892653"/>
            <a:ext cx="9144000" cy="298155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US">
              <a:solidFill>
                <a:prstClr val="white"/>
              </a:solidFill>
            </a:endParaRPr>
          </a:p>
        </p:txBody>
      </p:sp>
      <p:graphicFrame>
        <p:nvGraphicFramePr>
          <p:cNvPr id="6" name="Diagram 5"/>
          <p:cNvGraphicFramePr/>
          <p:nvPr>
            <p:extLst>
              <p:ext uri="{D42A27DB-BD31-4B8C-83A1-F6EECF244321}">
                <p14:modId xmlns:p14="http://schemas.microsoft.com/office/powerpoint/2010/main" xmlns="" val="1593839589"/>
              </p:ext>
            </p:extLst>
          </p:nvPr>
        </p:nvGraphicFramePr>
        <p:xfrm>
          <a:off x="2888089" y="2332653"/>
          <a:ext cx="3150067" cy="39779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346348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905" y="-201158"/>
            <a:ext cx="8079581" cy="1658198"/>
          </a:xfrm>
        </p:spPr>
        <p:txBody>
          <a:bodyPr>
            <a:normAutofit/>
          </a:bodyPr>
          <a:lstStyle/>
          <a:p>
            <a:r>
              <a:rPr lang="en-US" sz="3500" b="1" dirty="0" smtClean="0">
                <a:solidFill>
                  <a:schemeClr val="tx1"/>
                </a:solidFill>
                <a:effectLst>
                  <a:outerShdw blurRad="38100" dist="38100" dir="2700000" algn="tl">
                    <a:srgbClr val="000000">
                      <a:alpha val="43137"/>
                    </a:srgbClr>
                  </a:outerShdw>
                </a:effectLst>
              </a:rPr>
              <a:t>Perception may cause optical illusions of objects that we see</a:t>
            </a:r>
            <a:endParaRPr lang="en-US" sz="3500" b="1" dirty="0">
              <a:solidFill>
                <a:schemeClr val="tx1"/>
              </a:solidFill>
              <a:effectLst>
                <a:outerShdw blurRad="38100" dist="38100" dir="2700000" algn="tl">
                  <a:srgbClr val="000000">
                    <a:alpha val="43137"/>
                  </a:srgbClr>
                </a:outerShdw>
              </a:effectLst>
            </a:endParaRPr>
          </a:p>
        </p:txBody>
      </p:sp>
      <p:sp>
        <p:nvSpPr>
          <p:cNvPr id="4" name="Title 1">
            <a:hlinkClick r:id="rId3" action="ppaction://hlinkfile"/>
          </p:cNvPr>
          <p:cNvSpPr txBox="1">
            <a:spLocks/>
          </p:cNvSpPr>
          <p:nvPr/>
        </p:nvSpPr>
        <p:spPr>
          <a:xfrm>
            <a:off x="2990611" y="591856"/>
            <a:ext cx="3210164" cy="1146175"/>
          </a:xfrm>
          <a:prstGeom prst="rect">
            <a:avLst/>
          </a:prstGeom>
          <a:effectLst>
            <a:glow rad="228600">
              <a:schemeClr val="accent4">
                <a:satMod val="175000"/>
                <a:alpha val="40000"/>
              </a:schemeClr>
            </a:glow>
          </a:effectLst>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n-US" sz="3500" b="1" cap="none" dirty="0" smtClean="0">
                <a:ln w="9525">
                  <a:solidFill>
                    <a:prstClr val="black"/>
                  </a:solidFill>
                  <a:prstDash val="solid"/>
                </a:ln>
                <a:solidFill>
                  <a:prstClr val="black"/>
                </a:solidFill>
                <a:effectLst>
                  <a:glow rad="101600">
                    <a:srgbClr val="C4652D">
                      <a:satMod val="175000"/>
                      <a:alpha val="40000"/>
                    </a:srgbClr>
                  </a:glow>
                  <a:outerShdw blurRad="50800" dist="38100" dir="18900000" algn="bl" rotWithShape="0">
                    <a:prstClr val="black">
                      <a:alpha val="40000"/>
                    </a:prstClr>
                  </a:outerShdw>
                </a:effectLst>
              </a:rPr>
              <a:t>Watch some examples</a:t>
            </a:r>
            <a:endParaRPr lang="en-US" sz="3500" b="1" cap="none" dirty="0">
              <a:ln w="9525">
                <a:solidFill>
                  <a:prstClr val="black"/>
                </a:solidFill>
                <a:prstDash val="solid"/>
              </a:ln>
              <a:solidFill>
                <a:prstClr val="black"/>
              </a:solidFill>
              <a:effectLst>
                <a:glow rad="101600">
                  <a:srgbClr val="C4652D">
                    <a:satMod val="175000"/>
                    <a:alpha val="40000"/>
                  </a:srgbClr>
                </a:glow>
                <a:outerShdw blurRad="50800" dist="38100" dir="18900000" algn="bl" rotWithShape="0">
                  <a:prstClr val="black">
                    <a:alpha val="40000"/>
                  </a:prstClr>
                </a:outerShdw>
              </a:effectLst>
            </a:endParaRPr>
          </a:p>
        </p:txBody>
      </p:sp>
      <p:pic>
        <p:nvPicPr>
          <p:cNvPr id="12" name="The Best Optical Illusions Ever(xvid)(wmv)">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a:stretch>
            <a:fillRect/>
          </a:stretch>
        </p:blipFill>
        <p:spPr>
          <a:xfrm>
            <a:off x="2023275" y="1578803"/>
            <a:ext cx="5549504" cy="4805721"/>
          </a:xfrm>
          <a:prstGeom prst="rect">
            <a:avLst/>
          </a:prstGeom>
        </p:spPr>
      </p:pic>
      <p:sp>
        <p:nvSpPr>
          <p:cNvPr id="3" name="TextBox 2"/>
          <p:cNvSpPr txBox="1"/>
          <p:nvPr/>
        </p:nvSpPr>
        <p:spPr>
          <a:xfrm>
            <a:off x="6200777" y="6488668"/>
            <a:ext cx="184731" cy="369332"/>
          </a:xfrm>
          <a:prstGeom prst="rect">
            <a:avLst/>
          </a:prstGeom>
          <a:noFill/>
        </p:spPr>
        <p:txBody>
          <a:bodyPr wrap="none" rtlCol="0">
            <a:spAutoFit/>
          </a:bodyPr>
          <a:lstStyle/>
          <a:p>
            <a:pPr defTabSz="457200"/>
            <a:endParaRPr lang="en-US" dirty="0">
              <a:solidFill>
                <a:prstClr val="white"/>
              </a:solidFill>
            </a:endParaRPr>
          </a:p>
        </p:txBody>
      </p:sp>
      <p:sp>
        <p:nvSpPr>
          <p:cNvPr id="5" name="TextBox 4"/>
          <p:cNvSpPr txBox="1"/>
          <p:nvPr/>
        </p:nvSpPr>
        <p:spPr>
          <a:xfrm>
            <a:off x="5635491" y="6486384"/>
            <a:ext cx="4583434" cy="369332"/>
          </a:xfrm>
          <a:prstGeom prst="rect">
            <a:avLst/>
          </a:prstGeom>
          <a:noFill/>
        </p:spPr>
        <p:txBody>
          <a:bodyPr wrap="none" rtlCol="0">
            <a:spAutoFit/>
          </a:bodyPr>
          <a:lstStyle/>
          <a:p>
            <a:pPr defTabSz="457200"/>
            <a:r>
              <a:rPr lang="en-US" b="1" dirty="0" smtClean="0">
                <a:solidFill>
                  <a:prstClr val="white"/>
                </a:solidFill>
                <a:effectLst>
                  <a:outerShdw blurRad="38100" dist="38100" dir="2700000" algn="tl">
                    <a:srgbClr val="000000">
                      <a:alpha val="43137"/>
                    </a:srgbClr>
                  </a:outerShdw>
                </a:effectLst>
              </a:rPr>
              <a:t>Video: The </a:t>
            </a:r>
            <a:r>
              <a:rPr lang="en-US" b="1" dirty="0">
                <a:solidFill>
                  <a:prstClr val="white"/>
                </a:solidFill>
                <a:effectLst>
                  <a:outerShdw blurRad="38100" dist="38100" dir="2700000" algn="tl">
                    <a:srgbClr val="000000">
                      <a:alpha val="43137"/>
                    </a:srgbClr>
                  </a:outerShdw>
                </a:effectLst>
              </a:rPr>
              <a:t>Best Optical Illusions Ever(</a:t>
            </a:r>
            <a:r>
              <a:rPr lang="en-US" b="1" dirty="0" err="1">
                <a:solidFill>
                  <a:prstClr val="white"/>
                </a:solidFill>
                <a:effectLst>
                  <a:outerShdw blurRad="38100" dist="38100" dir="2700000" algn="tl">
                    <a:srgbClr val="000000">
                      <a:alpha val="43137"/>
                    </a:srgbClr>
                  </a:outerShdw>
                </a:effectLst>
              </a:rPr>
              <a:t>xvid</a:t>
            </a:r>
            <a:r>
              <a:rPr lang="en-US" b="1" dirty="0">
                <a:solidFill>
                  <a:prstClr val="white"/>
                </a:solidFill>
                <a:effectLst>
                  <a:outerShdw blurRad="38100" dist="38100" dir="2700000" algn="tl">
                    <a:srgbClr val="000000">
                      <a:alpha val="43137"/>
                    </a:srgbClr>
                  </a:outerShdw>
                </a:effectLst>
              </a:rPr>
              <a:t>)(</a:t>
            </a:r>
            <a:r>
              <a:rPr lang="en-US" b="1" dirty="0" err="1">
                <a:solidFill>
                  <a:prstClr val="white"/>
                </a:solidFill>
                <a:effectLst>
                  <a:outerShdw blurRad="38100" dist="38100" dir="2700000" algn="tl">
                    <a:srgbClr val="000000">
                      <a:alpha val="43137"/>
                    </a:srgbClr>
                  </a:outerShdw>
                </a:effectLst>
              </a:rPr>
              <a:t>wmv</a:t>
            </a:r>
            <a:r>
              <a:rPr lang="en-US" b="1" dirty="0">
                <a:solidFill>
                  <a:prstClr val="white"/>
                </a:solidFill>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xmlns="" val="3163731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12"/>
                                        </p:tgtEl>
                                      </p:cBhvr>
                                    </p:cmd>
                                  </p:childTnLst>
                                </p:cTn>
                              </p:par>
                            </p:childTnLst>
                          </p:cTn>
                        </p:par>
                      </p:childTnLst>
                    </p:cTn>
                  </p:par>
                </p:childTnLst>
              </p:cTn>
              <p:nextCondLst>
                <p:cond evt="onClick" delay="0">
                  <p:tgtEl>
                    <p:spTgt spid="12"/>
                  </p:tgtEl>
                </p:cond>
              </p:nextCondLst>
            </p:seq>
            <p:video>
              <p:cMediaNode vol="80000">
                <p:cTn id="15" fill="hold" display="0">
                  <p:stCondLst>
                    <p:cond delay="indefinite"/>
                  </p:stCondLst>
                </p:cTn>
                <p:tgtEl>
                  <p:spTgt spid="12"/>
                </p:tgtEl>
              </p:cMediaNode>
            </p:video>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59816" y="2605828"/>
            <a:ext cx="7598569" cy="1456267"/>
          </a:xfrm>
        </p:spPr>
        <p:txBody>
          <a:bodyPr>
            <a:noAutofit/>
          </a:bodyPr>
          <a:lstStyle/>
          <a:p>
            <a:r>
              <a:rPr lang="en-US" sz="9600" b="1" cap="none" dirty="0" smtClean="0">
                <a:ln w="9525">
                  <a:solidFill>
                    <a:schemeClr val="bg1"/>
                  </a:solidFill>
                  <a:prstDash val="solid"/>
                </a:ln>
                <a:effectLst>
                  <a:glow rad="63500">
                    <a:schemeClr val="accent6">
                      <a:satMod val="175000"/>
                      <a:alpha val="40000"/>
                    </a:schemeClr>
                  </a:glow>
                  <a:outerShdw blurRad="12700" dist="38100" dir="2700000" algn="tl" rotWithShape="0">
                    <a:schemeClr val="bg1">
                      <a:lumMod val="50000"/>
                    </a:schemeClr>
                  </a:outerShdw>
                </a:effectLst>
              </a:rPr>
              <a:t>THANK YOU</a:t>
            </a:r>
            <a:endParaRPr lang="en-US" sz="9600" b="1" cap="none" dirty="0">
              <a:ln w="9525">
                <a:solidFill>
                  <a:schemeClr val="bg1"/>
                </a:solidFill>
                <a:prstDash val="solid"/>
              </a:ln>
              <a:effectLst>
                <a:glow rad="63500">
                  <a:schemeClr val="accent6">
                    <a:satMod val="175000"/>
                    <a:alpha val="40000"/>
                  </a:schemeClr>
                </a:glow>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xmlns="" val="3048167176"/>
      </p:ext>
    </p:extLst>
  </p:cSld>
  <p:clrMapOvr>
    <a:masterClrMapping/>
  </p:clrMapOvr>
  <p:timing>
    <p:tnLst>
      <p:par>
        <p:cTn id="1" dur="indefinite" restart="never" nodeType="tmRoot"/>
      </p:par>
    </p:tnLst>
  </p:timing>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etropolitan">
  <a:themeElements>
    <a:clrScheme name="Metropolit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Metropolitan" id="{4C5440D6-04D2-4954-96CF-F251137069B2}" vid="{44E3BB9A-3BF5-4BE4-90CF-48BFABC78514}"/>
    </a:ext>
  </a:extLst>
</a:theme>
</file>

<file path=docProps/app.xml><?xml version="1.0" encoding="utf-8"?>
<Properties xmlns="http://schemas.openxmlformats.org/officeDocument/2006/extended-properties" xmlns:vt="http://schemas.openxmlformats.org/officeDocument/2006/docPropsVTypes">
  <Template>Lecture 1</Template>
  <TotalTime>155</TotalTime>
  <Words>2002</Words>
  <Application>Microsoft Office PowerPoint</Application>
  <PresentationFormat>On-screen Show (4:3)</PresentationFormat>
  <Paragraphs>175</Paragraphs>
  <Slides>38</Slides>
  <Notes>0</Notes>
  <HiddenSlides>0</HiddenSlides>
  <MMClips>4</MMClips>
  <ScaleCrop>false</ScaleCrop>
  <HeadingPairs>
    <vt:vector size="4" baseType="variant">
      <vt:variant>
        <vt:lpstr>Theme</vt:lpstr>
      </vt:variant>
      <vt:variant>
        <vt:i4>2</vt:i4>
      </vt:variant>
      <vt:variant>
        <vt:lpstr>Slide Titles</vt:lpstr>
      </vt:variant>
      <vt:variant>
        <vt:i4>38</vt:i4>
      </vt:variant>
    </vt:vector>
  </HeadingPairs>
  <TitlesOfParts>
    <vt:vector size="40" baseType="lpstr">
      <vt:lpstr>Pixel</vt:lpstr>
      <vt:lpstr>Metropolitan</vt:lpstr>
      <vt:lpstr>Lecture 3</vt:lpstr>
      <vt:lpstr>Summary</vt:lpstr>
      <vt:lpstr>Perception</vt:lpstr>
      <vt:lpstr>What is Perception?</vt:lpstr>
      <vt:lpstr>The Perceptual Process</vt:lpstr>
      <vt:lpstr>1. The Environmental Stimulus </vt:lpstr>
      <vt:lpstr>2. The Attended Stimulus </vt:lpstr>
      <vt:lpstr>3. The Image on Retina</vt:lpstr>
      <vt:lpstr>4. Transduction</vt:lpstr>
      <vt:lpstr>5. Neural Processing</vt:lpstr>
      <vt:lpstr>6. Perception</vt:lpstr>
      <vt:lpstr>7. Recognition</vt:lpstr>
      <vt:lpstr>8. Action</vt:lpstr>
      <vt:lpstr>Factors Influencing Perception</vt:lpstr>
      <vt:lpstr>Organization of Perceptions</vt:lpstr>
      <vt:lpstr>1. Similarity</vt:lpstr>
      <vt:lpstr>2. Nearness</vt:lpstr>
      <vt:lpstr>3. Closure</vt:lpstr>
      <vt:lpstr>4. Continuity</vt:lpstr>
      <vt:lpstr>5. Common fate</vt:lpstr>
      <vt:lpstr>6. Grouping:</vt:lpstr>
      <vt:lpstr>Slide 22</vt:lpstr>
      <vt:lpstr>Types of Perceptions</vt:lpstr>
      <vt:lpstr>1.  Self Perception</vt:lpstr>
      <vt:lpstr>a.  Self-concept</vt:lpstr>
      <vt:lpstr>b.  Self-esteem</vt:lpstr>
      <vt:lpstr>c.  Self-presentation</vt:lpstr>
      <vt:lpstr>Self Perception sometimes depends on what others say and believe about ourselves.</vt:lpstr>
      <vt:lpstr>2.  Depth Perception</vt:lpstr>
      <vt:lpstr>2.  Depth Perception (continued…)</vt:lpstr>
      <vt:lpstr>3.  Movement Perception</vt:lpstr>
      <vt:lpstr>4. Person perception</vt:lpstr>
      <vt:lpstr>4. Person perception (continued…)</vt:lpstr>
      <vt:lpstr>Slide 34</vt:lpstr>
      <vt:lpstr>Difference between self perception and person perception</vt:lpstr>
      <vt:lpstr>5.  Object Perception</vt:lpstr>
      <vt:lpstr>Perception may cause optical illusions of objects that we see</vt:lpstr>
      <vt:lpstr>THANK YOU</vt:lpstr>
    </vt:vector>
  </TitlesOfParts>
  <Company>COMSATS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dc:title>
  <dc:creator>Faisal Azam</dc:creator>
  <cp:lastModifiedBy>stdc_lp</cp:lastModifiedBy>
  <cp:revision>15</cp:revision>
  <dcterms:created xsi:type="dcterms:W3CDTF">2014-11-08T13:20:38Z</dcterms:created>
  <dcterms:modified xsi:type="dcterms:W3CDTF">2014-11-13T23:21:41Z</dcterms:modified>
</cp:coreProperties>
</file>