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9" r:id="rId3"/>
    <p:sldId id="257" r:id="rId4"/>
    <p:sldId id="287" r:id="rId5"/>
    <p:sldId id="258" r:id="rId6"/>
    <p:sldId id="28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523" y="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effectLst/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effectLst/>
                <a:latin typeface="Times New Roman" pitchFamily="18" charset="0"/>
              </a:endParaRPr>
            </a:p>
          </p:txBody>
        </p:sp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</p:grpSp>
      </p:grpSp>
      <p:sp>
        <p:nvSpPr>
          <p:cNvPr id="12187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187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fld id="{0C305AEB-7E63-4D93-8744-2EE5982E5F1F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D6BA995-157B-4364-8E88-FC855CDB4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6BA995-157B-4364-8E88-FC855CDB4B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305AEB-7E63-4D93-8744-2EE5982E5F1F}" type="datetimeFigureOut">
              <a:rPr lang="en-US" smtClean="0"/>
              <a:pPr/>
              <a:t>11/12/2014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6BA995-157B-4364-8E88-FC855CDB4B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305AEB-7E63-4D93-8744-2EE5982E5F1F}" type="datetimeFigureOut">
              <a:rPr lang="en-US" smtClean="0"/>
              <a:pPr/>
              <a:t>11/12/2014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6BA995-157B-4364-8E88-FC855CDB4B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305AEB-7E63-4D93-8744-2EE5982E5F1F}" type="datetimeFigureOut">
              <a:rPr lang="en-US" smtClean="0"/>
              <a:pPr/>
              <a:t>11/12/2014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6BA995-157B-4364-8E88-FC855CDB4B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305AEB-7E63-4D93-8744-2EE5982E5F1F}" type="datetimeFigureOut">
              <a:rPr lang="en-US" smtClean="0"/>
              <a:pPr/>
              <a:t>11/12/2014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6BA995-157B-4364-8E88-FC855CDB4B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305AEB-7E63-4D93-8744-2EE5982E5F1F}" type="datetimeFigureOut">
              <a:rPr lang="en-US" smtClean="0"/>
              <a:pPr/>
              <a:t>11/12/2014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6BA995-157B-4364-8E88-FC855CDB4B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305AEB-7E63-4D93-8744-2EE5982E5F1F}" type="datetimeFigureOut">
              <a:rPr lang="en-US" smtClean="0"/>
              <a:pPr/>
              <a:t>11/12/2014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6BA995-157B-4364-8E88-FC855CDB4B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305AEB-7E63-4D93-8744-2EE5982E5F1F}" type="datetimeFigureOut">
              <a:rPr lang="en-US" smtClean="0"/>
              <a:pPr/>
              <a:t>11/12/2014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6BA995-157B-4364-8E88-FC855CDB4B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305AEB-7E63-4D93-8744-2EE5982E5F1F}" type="datetimeFigureOut">
              <a:rPr lang="en-US" smtClean="0"/>
              <a:pPr/>
              <a:t>11/12/2014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6BA995-157B-4364-8E88-FC855CDB4B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305AEB-7E63-4D93-8744-2EE5982E5F1F}" type="datetimeFigureOut">
              <a:rPr lang="en-US" smtClean="0"/>
              <a:pPr/>
              <a:t>11/12/2014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6BA995-157B-4364-8E88-FC855CDB4B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305AEB-7E63-4D93-8744-2EE5982E5F1F}" type="datetimeFigureOut">
              <a:rPr lang="en-US" smtClean="0"/>
              <a:pPr/>
              <a:t>11/12/2014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effectLst/>
              </a:defRPr>
            </a:lvl1pPr>
          </a:lstStyle>
          <a:p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effectLst/>
                <a:latin typeface="Arial Black" pitchFamily="34" charset="0"/>
              </a:defRPr>
            </a:lvl1pPr>
          </a:lstStyle>
          <a:p>
            <a:fld id="{BD6BA995-157B-4364-8E88-FC855CDB4B2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208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effectLst/>
                <a:latin typeface="Times New Roman" pitchFamily="18" charset="0"/>
              </a:endParaRPr>
            </a:p>
          </p:txBody>
        </p:sp>
        <p:sp>
          <p:nvSpPr>
            <p:cNvPr id="120838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effectLst/>
                <a:latin typeface="Times New Roman" pitchFamily="18" charset="0"/>
              </a:endParaRPr>
            </a:p>
          </p:txBody>
        </p:sp>
        <p:sp>
          <p:nvSpPr>
            <p:cNvPr id="120839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effectLst/>
              </a:endParaRPr>
            </a:p>
          </p:txBody>
        </p:sp>
        <p:sp>
          <p:nvSpPr>
            <p:cNvPr id="120840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effectLst/>
              </a:endParaRPr>
            </a:p>
          </p:txBody>
        </p:sp>
        <p:sp>
          <p:nvSpPr>
            <p:cNvPr id="120841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effectLst/>
              </a:endParaRPr>
            </a:p>
          </p:txBody>
        </p:sp>
        <p:sp>
          <p:nvSpPr>
            <p:cNvPr id="120842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effectLst/>
              </a:endParaRPr>
            </a:p>
          </p:txBody>
        </p:sp>
        <p:sp>
          <p:nvSpPr>
            <p:cNvPr id="120843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effectLst/>
                <a:latin typeface="Times New Roman" pitchFamily="18" charset="0"/>
              </a:endParaRPr>
            </a:p>
          </p:txBody>
        </p:sp>
        <p:sp>
          <p:nvSpPr>
            <p:cNvPr id="120844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effectLst/>
              </a:endParaRPr>
            </a:p>
          </p:txBody>
        </p:sp>
        <p:sp>
          <p:nvSpPr>
            <p:cNvPr id="120845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effectLst/>
              </a:endParaRPr>
            </a:p>
          </p:txBody>
        </p:sp>
      </p:grpSp>
      <p:sp>
        <p:nvSpPr>
          <p:cNvPr id="2053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4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084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effectLst/>
              </a:defRPr>
            </a:lvl1pPr>
          </a:lstStyle>
          <a:p>
            <a:fld id="{0C305AEB-7E63-4D93-8744-2EE5982E5F1F}" type="datetimeFigureOut">
              <a:rPr lang="en-US" smtClean="0"/>
              <a:pPr/>
              <a:t>11/12/2014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2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HUMAN COMPUTER INTERACTION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1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smtClean="0"/>
              <a:t>previous lecture </a:t>
            </a:r>
            <a:r>
              <a:rPr lang="en-US" dirty="0" smtClean="0"/>
              <a:t>we learnt about,</a:t>
            </a:r>
          </a:p>
          <a:p>
            <a:pPr lvl="1"/>
            <a:r>
              <a:rPr lang="en-US" dirty="0" smtClean="0"/>
              <a:t>Basics of Human Computer Interaction</a:t>
            </a:r>
          </a:p>
          <a:p>
            <a:pPr lvl="2"/>
            <a:r>
              <a:rPr lang="en-US" dirty="0" smtClean="0"/>
              <a:t>Alarm Clock Example</a:t>
            </a:r>
          </a:p>
          <a:p>
            <a:pPr lvl="2"/>
            <a:r>
              <a:rPr lang="en-US" dirty="0" smtClean="0"/>
              <a:t>Dos time versus software application</a:t>
            </a:r>
          </a:p>
          <a:p>
            <a:pPr lvl="2"/>
            <a:r>
              <a:rPr lang="en-US" dirty="0" smtClean="0"/>
              <a:t>Don Norman’s Door Example</a:t>
            </a:r>
          </a:p>
          <a:p>
            <a:pPr lvl="1"/>
            <a:r>
              <a:rPr lang="en-US" dirty="0" smtClean="0"/>
              <a:t>The human</a:t>
            </a:r>
          </a:p>
          <a:p>
            <a:pPr lvl="2"/>
            <a:r>
              <a:rPr lang="en-GB" dirty="0" smtClean="0"/>
              <a:t>Information i/o …</a:t>
            </a:r>
          </a:p>
          <a:p>
            <a:pPr lvl="3"/>
            <a:r>
              <a:rPr lang="en-GB" dirty="0" smtClean="0"/>
              <a:t>visual, </a:t>
            </a:r>
          </a:p>
          <a:p>
            <a:pPr lvl="3"/>
            <a:r>
              <a:rPr lang="en-GB" dirty="0" smtClean="0"/>
              <a:t>auditory, </a:t>
            </a:r>
          </a:p>
          <a:p>
            <a:pPr lvl="3"/>
            <a:r>
              <a:rPr lang="en-GB" dirty="0" smtClean="0"/>
              <a:t>haptic, </a:t>
            </a:r>
          </a:p>
          <a:p>
            <a:pPr lvl="3"/>
            <a:r>
              <a:rPr lang="en-GB" dirty="0" smtClean="0"/>
              <a:t>movement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2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317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MEMORY</a:t>
            </a:r>
          </a:p>
          <a:p>
            <a:r>
              <a:rPr lang="en-GB" dirty="0" smtClean="0"/>
              <a:t>Information stored in memory</a:t>
            </a:r>
          </a:p>
          <a:p>
            <a:pPr lvl="1"/>
            <a:r>
              <a:rPr lang="en-GB" dirty="0" smtClean="0"/>
              <a:t>sensory, short-term, long-term</a:t>
            </a:r>
            <a:endParaRPr lang="en-US" dirty="0" smtClean="0"/>
          </a:p>
          <a:p>
            <a:r>
              <a:rPr lang="en-GB" dirty="0" smtClean="0"/>
              <a:t>Information processed and applied</a:t>
            </a:r>
          </a:p>
          <a:p>
            <a:pPr lvl="1"/>
            <a:r>
              <a:rPr lang="en-GB" dirty="0" smtClean="0"/>
              <a:t>reasoning, problem solving, skill, error</a:t>
            </a:r>
          </a:p>
          <a:p>
            <a:r>
              <a:rPr lang="en-GB" dirty="0" smtClean="0"/>
              <a:t>Emotion influences human capabilities</a:t>
            </a:r>
          </a:p>
          <a:p>
            <a:r>
              <a:rPr lang="en-GB" dirty="0" smtClean="0"/>
              <a:t>Each person is different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3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Memory</a:t>
            </a:r>
          </a:p>
        </p:txBody>
      </p:sp>
      <p:pic>
        <p:nvPicPr>
          <p:cNvPr id="11" name="Picture 2" descr="http://cdnl.complex.com/m.php/CHANNEL_IMAGES/TECH/2011/08/ibmbrainchi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447800"/>
            <a:ext cx="8089050" cy="47175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236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Memory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981200"/>
            <a:ext cx="7772400" cy="411480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2000" dirty="0" smtClean="0">
                <a:ea typeface="Times New Roman"/>
              </a:rPr>
              <a:t>Without </a:t>
            </a:r>
            <a:r>
              <a:rPr lang="en-US" sz="2000" dirty="0">
                <a:ea typeface="Times New Roman"/>
              </a:rPr>
              <a:t>the capacity to remember and to learn, it is difficult to imagine what life would be like, whether it could be called living at all. Without memory, we would be </a:t>
            </a:r>
            <a:r>
              <a:rPr lang="en-US" sz="2000" dirty="0">
                <a:solidFill>
                  <a:srgbClr val="FF0000"/>
                </a:solidFill>
                <a:ea typeface="Times New Roman"/>
              </a:rPr>
              <a:t>servants of the moment,</a:t>
            </a:r>
            <a:r>
              <a:rPr lang="en-US" sz="2000" dirty="0">
                <a:ea typeface="Times New Roman"/>
              </a:rPr>
              <a:t> with nothing but our </a:t>
            </a:r>
            <a:r>
              <a:rPr lang="en-US" sz="2000" dirty="0">
                <a:solidFill>
                  <a:srgbClr val="FF0000"/>
                </a:solidFill>
                <a:ea typeface="Times New Roman"/>
              </a:rPr>
              <a:t>innate reflexes </a:t>
            </a:r>
            <a:r>
              <a:rPr lang="en-US" sz="2000" dirty="0">
                <a:ea typeface="Times New Roman"/>
              </a:rPr>
              <a:t>to help us deal with the world. There could be </a:t>
            </a:r>
            <a:r>
              <a:rPr lang="en-US" sz="2000" dirty="0">
                <a:solidFill>
                  <a:srgbClr val="FF0000"/>
                </a:solidFill>
                <a:ea typeface="Times New Roman"/>
              </a:rPr>
              <a:t>no language, no art, no science, no culture</a:t>
            </a:r>
            <a:r>
              <a:rPr lang="en-US" sz="2000" dirty="0">
                <a:ea typeface="Times New Roman"/>
              </a:rPr>
              <a:t>.’ (Blakemore, 1988)</a:t>
            </a:r>
          </a:p>
        </p:txBody>
      </p:sp>
      <p:pic>
        <p:nvPicPr>
          <p:cNvPr id="9" name="Picture 8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7401" y="4038600"/>
            <a:ext cx="3276600" cy="2819400"/>
          </a:xfrm>
          <a:prstGeom prst="rect">
            <a:avLst/>
          </a:prstGeom>
        </p:spPr>
      </p:pic>
      <p:pic>
        <p:nvPicPr>
          <p:cNvPr id="10" name="Picture 2" descr="http://blog.neuroelectrics.com/Portals/181943/images/the_brain_in_numbe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545" y="4038600"/>
            <a:ext cx="4798308" cy="281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Memory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981200"/>
            <a:ext cx="7772400" cy="411480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GB" sz="2000"/>
              <a:t>There are three types of memory function: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en-GB" sz="2000"/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GB" sz="2000"/>
              <a:t>Sensory memories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en-GB" sz="2000"/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GB" sz="2000"/>
              <a:t>	Short-term memory or working memory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en-GB" sz="2000"/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GB" sz="2000"/>
              <a:t>		</a:t>
            </a: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GB" sz="2000"/>
              <a:t>			Long-term memory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en-GB" sz="2000"/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GB" sz="2000"/>
              <a:t>Selection of stimuli governed by level of arousal.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en-GB" sz="2000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752600" y="2895600"/>
            <a:ext cx="3095625" cy="1524000"/>
            <a:chOff x="1152" y="2016"/>
            <a:chExt cx="1950" cy="960"/>
          </a:xfrm>
        </p:grpSpPr>
        <p:sp>
          <p:nvSpPr>
            <p:cNvPr id="53252" name="Line 4"/>
            <p:cNvSpPr>
              <a:spLocks noChangeShapeType="1"/>
            </p:cNvSpPr>
            <p:nvPr/>
          </p:nvSpPr>
          <p:spPr bwMode="auto">
            <a:xfrm>
              <a:off x="1152" y="2016"/>
              <a:ext cx="336" cy="288"/>
            </a:xfrm>
            <a:prstGeom prst="line">
              <a:avLst/>
            </a:prstGeom>
            <a:noFill/>
            <a:ln w="38100">
              <a:solidFill>
                <a:srgbClr val="251C4C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53" name="WordArt 5"/>
            <p:cNvSpPr>
              <a:spLocks noChangeArrowheads="1" noChangeShapeType="1" noTextEdit="1"/>
            </p:cNvSpPr>
            <p:nvPr/>
          </p:nvSpPr>
          <p:spPr bwMode="auto">
            <a:xfrm>
              <a:off x="1680" y="2064"/>
              <a:ext cx="828" cy="2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0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99"/>
                  </a:solidFill>
                  <a:latin typeface="Arial Black"/>
                </a:rPr>
                <a:t>Attention</a:t>
              </a:r>
            </a:p>
          </p:txBody>
        </p:sp>
        <p:sp>
          <p:nvSpPr>
            <p:cNvPr id="53254" name="Line 6"/>
            <p:cNvSpPr>
              <a:spLocks noChangeShapeType="1"/>
            </p:cNvSpPr>
            <p:nvPr/>
          </p:nvSpPr>
          <p:spPr bwMode="auto">
            <a:xfrm>
              <a:off x="1776" y="2640"/>
              <a:ext cx="384" cy="336"/>
            </a:xfrm>
            <a:prstGeom prst="line">
              <a:avLst/>
            </a:prstGeom>
            <a:noFill/>
            <a:ln w="38100">
              <a:solidFill>
                <a:srgbClr val="251C4C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55" name="WordArt 7"/>
            <p:cNvSpPr>
              <a:spLocks noChangeArrowheads="1" noChangeShapeType="1" noTextEdit="1"/>
            </p:cNvSpPr>
            <p:nvPr/>
          </p:nvSpPr>
          <p:spPr bwMode="auto">
            <a:xfrm>
              <a:off x="2208" y="2688"/>
              <a:ext cx="894" cy="2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0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99"/>
                  </a:solidFill>
                  <a:latin typeface="Arial Black"/>
                </a:rPr>
                <a:t>Rehearsal</a:t>
              </a:r>
            </a:p>
          </p:txBody>
        </p:sp>
      </p:grpSp>
      <p:pic>
        <p:nvPicPr>
          <p:cNvPr id="9" name="Picture 8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1325" y="4914900"/>
            <a:ext cx="2352675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352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sensory memory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Buffers for stimuli received through senses</a:t>
            </a:r>
          </a:p>
          <a:p>
            <a:pPr lvl="1"/>
            <a:r>
              <a:rPr lang="en-GB" dirty="0"/>
              <a:t>iconic memory: visual stimuli</a:t>
            </a:r>
          </a:p>
          <a:p>
            <a:pPr lvl="1"/>
            <a:r>
              <a:rPr lang="en-GB" dirty="0"/>
              <a:t>echoic memory: aural stimuli</a:t>
            </a:r>
          </a:p>
          <a:p>
            <a:pPr lvl="1"/>
            <a:r>
              <a:rPr lang="en-GB" dirty="0"/>
              <a:t>haptic memory: tactile stimuli</a:t>
            </a:r>
          </a:p>
          <a:p>
            <a:r>
              <a:rPr lang="en-GB" dirty="0"/>
              <a:t>Examples</a:t>
            </a:r>
          </a:p>
          <a:p>
            <a:pPr lvl="1"/>
            <a:r>
              <a:rPr lang="en-GB" dirty="0"/>
              <a:t>“sparkler” trail</a:t>
            </a:r>
          </a:p>
          <a:p>
            <a:pPr lvl="1"/>
            <a:r>
              <a:rPr lang="en-GB" dirty="0"/>
              <a:t>stereo sound</a:t>
            </a:r>
          </a:p>
          <a:p>
            <a:r>
              <a:rPr lang="en-GB" dirty="0"/>
              <a:t>Continuously overwritten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4400" y="3810000"/>
            <a:ext cx="3819525" cy="1587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Short-term memory (STM)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Scratch-pad for temporary recall</a:t>
            </a:r>
          </a:p>
          <a:p>
            <a:endParaRPr lang="en-GB" sz="1600"/>
          </a:p>
          <a:p>
            <a:pPr lvl="1"/>
            <a:r>
              <a:rPr lang="en-GB"/>
              <a:t>rapid access ~ 70ms</a:t>
            </a:r>
          </a:p>
          <a:p>
            <a:pPr lvl="1"/>
            <a:endParaRPr lang="en-GB" sz="1600"/>
          </a:p>
          <a:p>
            <a:pPr lvl="1"/>
            <a:r>
              <a:rPr lang="en-GB"/>
              <a:t>rapid decay ~ 200ms</a:t>
            </a:r>
          </a:p>
          <a:p>
            <a:pPr lvl="1"/>
            <a:endParaRPr lang="en-GB" sz="1600"/>
          </a:p>
          <a:p>
            <a:pPr lvl="1"/>
            <a:r>
              <a:rPr lang="en-GB"/>
              <a:t>limited capacity - 7± 2 chunks</a:t>
            </a:r>
          </a:p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Examples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  <a:p>
            <a:pPr marL="0" indent="0" algn="ctr">
              <a:buFontTx/>
              <a:buNone/>
            </a:pPr>
            <a:r>
              <a:rPr lang="en-GB" dirty="0"/>
              <a:t>212348278493202</a:t>
            </a:r>
          </a:p>
          <a:p>
            <a:pPr marL="0" indent="0" algn="ctr">
              <a:buFontTx/>
              <a:buNone/>
            </a:pPr>
            <a:endParaRPr lang="en-GB" dirty="0"/>
          </a:p>
          <a:p>
            <a:pPr marL="0" indent="0" algn="ctr">
              <a:buFontTx/>
              <a:buNone/>
            </a:pPr>
            <a:r>
              <a:rPr lang="en-GB" dirty="0"/>
              <a:t>0121 414 2626</a:t>
            </a:r>
          </a:p>
          <a:p>
            <a:pPr marL="0" indent="0" algn="ctr">
              <a:buFontTx/>
              <a:buNone/>
            </a:pPr>
            <a:endParaRPr lang="en-GB" dirty="0"/>
          </a:p>
          <a:p>
            <a:pPr marL="0" indent="0" algn="ctr">
              <a:buFontTx/>
              <a:buNone/>
            </a:pPr>
            <a:r>
              <a:rPr lang="en-GB" dirty="0"/>
              <a:t>HEC ATR ANU PTH ETR </a:t>
            </a:r>
            <a:r>
              <a:rPr lang="en-GB" dirty="0" smtClean="0"/>
              <a:t>EET</a:t>
            </a:r>
          </a:p>
          <a:p>
            <a:pPr marL="0" indent="0" algn="ctr">
              <a:buNone/>
            </a:pPr>
            <a:r>
              <a:rPr lang="en-GB" altLang="en-US" dirty="0"/>
              <a:t>(The Cat Ran Up The Tree)</a:t>
            </a:r>
            <a:endParaRPr lang="en-US" altLang="en-US" dirty="0"/>
          </a:p>
          <a:p>
            <a:pPr marL="0" indent="0" algn="ctr">
              <a:buFontTx/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Long-term memory (LTM)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2095500" algn="l"/>
              </a:tabLst>
            </a:pPr>
            <a:r>
              <a:rPr lang="en-GB" sz="2400"/>
              <a:t>Repository for all our knowledge</a:t>
            </a:r>
          </a:p>
          <a:p>
            <a:pPr lvl="1">
              <a:tabLst>
                <a:tab pos="2095500" algn="l"/>
              </a:tabLst>
            </a:pPr>
            <a:r>
              <a:rPr lang="en-GB" sz="2000"/>
              <a:t>slow access ~ 1/10 second</a:t>
            </a:r>
          </a:p>
          <a:p>
            <a:pPr lvl="1">
              <a:tabLst>
                <a:tab pos="2095500" algn="l"/>
              </a:tabLst>
            </a:pPr>
            <a:r>
              <a:rPr lang="en-GB" sz="2000"/>
              <a:t>slow decay, if any</a:t>
            </a:r>
          </a:p>
          <a:p>
            <a:pPr lvl="1">
              <a:tabLst>
                <a:tab pos="2095500" algn="l"/>
              </a:tabLst>
            </a:pPr>
            <a:r>
              <a:rPr lang="en-GB" sz="2000"/>
              <a:t>huge or unlimited capacity</a:t>
            </a:r>
          </a:p>
          <a:p>
            <a:pPr>
              <a:tabLst>
                <a:tab pos="2095500" algn="l"/>
              </a:tabLst>
            </a:pPr>
            <a:endParaRPr lang="en-GB" sz="2400"/>
          </a:p>
          <a:p>
            <a:pPr>
              <a:tabLst>
                <a:tab pos="2095500" algn="l"/>
              </a:tabLst>
            </a:pPr>
            <a:r>
              <a:rPr lang="en-GB" sz="2400"/>
              <a:t>Two types</a:t>
            </a:r>
          </a:p>
          <a:p>
            <a:pPr lvl="1">
              <a:tabLst>
                <a:tab pos="2095500" algn="l"/>
              </a:tabLst>
            </a:pPr>
            <a:r>
              <a:rPr lang="en-GB" sz="2000"/>
              <a:t>episodic	– </a:t>
            </a:r>
            <a:r>
              <a:rPr lang="en-GB" sz="1800"/>
              <a:t>serial memory of events</a:t>
            </a:r>
            <a:endParaRPr lang="en-GB" sz="2000"/>
          </a:p>
          <a:p>
            <a:pPr lvl="1">
              <a:tabLst>
                <a:tab pos="2095500" algn="l"/>
              </a:tabLst>
            </a:pPr>
            <a:r>
              <a:rPr lang="en-GB" sz="2000"/>
              <a:t>semantic	– </a:t>
            </a:r>
            <a:r>
              <a:rPr lang="en-GB" sz="1800"/>
              <a:t>structured memory of facts,concepts, skills</a:t>
            </a:r>
          </a:p>
          <a:p>
            <a:pPr lvl="1">
              <a:tabLst>
                <a:tab pos="2095500" algn="l"/>
              </a:tabLst>
            </a:pPr>
            <a:endParaRPr lang="en-GB" sz="1800"/>
          </a:p>
          <a:p>
            <a:pPr lvl="1">
              <a:buFontTx/>
              <a:buNone/>
              <a:tabLst>
                <a:tab pos="2095500" algn="l"/>
              </a:tabLst>
            </a:pPr>
            <a:r>
              <a:rPr lang="en-GB" sz="2000"/>
              <a:t>semantic LTM derived from episodic LTM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Long-term memory (cont.)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z="2400"/>
              <a:t>Semantic memory structure</a:t>
            </a:r>
          </a:p>
          <a:p>
            <a:pPr lvl="1"/>
            <a:r>
              <a:rPr lang="en-GB" sz="2000"/>
              <a:t>provides access to information</a:t>
            </a:r>
          </a:p>
          <a:p>
            <a:pPr lvl="1"/>
            <a:r>
              <a:rPr lang="en-GB" sz="2000"/>
              <a:t>represents relationships between bits of information</a:t>
            </a:r>
          </a:p>
          <a:p>
            <a:pPr lvl="1"/>
            <a:r>
              <a:rPr lang="en-GB" sz="2000"/>
              <a:t>supports inference</a:t>
            </a:r>
          </a:p>
          <a:p>
            <a:endParaRPr lang="en-GB" sz="1400"/>
          </a:p>
          <a:p>
            <a:r>
              <a:rPr lang="en-GB" sz="2400"/>
              <a:t>Model: semantic network</a:t>
            </a:r>
          </a:p>
          <a:p>
            <a:pPr lvl="1"/>
            <a:r>
              <a:rPr lang="en-GB" sz="2000"/>
              <a:t>inheritance – child nodes inherit properties of parent nodes</a:t>
            </a:r>
          </a:p>
          <a:p>
            <a:pPr lvl="1"/>
            <a:r>
              <a:rPr lang="en-GB" sz="2000"/>
              <a:t>relationships between bits of information explicit</a:t>
            </a:r>
          </a:p>
          <a:p>
            <a:pPr lvl="1"/>
            <a:r>
              <a:rPr lang="en-GB" sz="2000"/>
              <a:t>supports inference through inheritance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LTM - semantic network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447800"/>
            <a:ext cx="8382000" cy="52170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Models of LTM - Frames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1600200"/>
          </a:xfrm>
        </p:spPr>
        <p:txBody>
          <a:bodyPr/>
          <a:lstStyle/>
          <a:p>
            <a:r>
              <a:rPr lang="en-GB" sz="2000"/>
              <a:t>Information organized in data structures</a:t>
            </a:r>
          </a:p>
          <a:p>
            <a:r>
              <a:rPr lang="en-GB" sz="2000"/>
              <a:t>Slots in structure instantiated with values for instance of data</a:t>
            </a:r>
          </a:p>
          <a:p>
            <a:r>
              <a:rPr lang="en-GB" sz="2000"/>
              <a:t>Type–subtype relationships</a:t>
            </a: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1676400" y="3657600"/>
            <a:ext cx="2438400" cy="2590800"/>
          </a:xfrm>
          <a:prstGeom prst="rect">
            <a:avLst/>
          </a:prstGeom>
          <a:solidFill>
            <a:srgbClr val="FFFFC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en-US" sz="1600">
                <a:latin typeface="Times New Roman" pitchFamily="18" charset="0"/>
              </a:rPr>
              <a:t>                  </a:t>
            </a:r>
            <a:r>
              <a:rPr lang="en-US" sz="1600" b="1">
                <a:latin typeface="Times New Roman" pitchFamily="18" charset="0"/>
              </a:rPr>
              <a:t>DOG</a:t>
            </a:r>
            <a:endParaRPr lang="en-US" sz="1400">
              <a:latin typeface="Times New Roman" pitchFamily="18" charset="0"/>
            </a:endParaRPr>
          </a:p>
          <a:p>
            <a:pPr eaLnBrk="1" hangingPunct="1"/>
            <a:endParaRPr lang="en-US" sz="1400">
              <a:latin typeface="Times New Roman" pitchFamily="18" charset="0"/>
            </a:endParaRPr>
          </a:p>
          <a:p>
            <a:pPr eaLnBrk="1" hangingPunct="1"/>
            <a:r>
              <a:rPr lang="en-US" sz="1400">
                <a:latin typeface="Times New Roman" pitchFamily="18" charset="0"/>
              </a:rPr>
              <a:t>  Fixed</a:t>
            </a:r>
          </a:p>
          <a:p>
            <a:pPr eaLnBrk="1" hangingPunct="1"/>
            <a:r>
              <a:rPr lang="en-US" sz="1400">
                <a:latin typeface="Times New Roman" pitchFamily="18" charset="0"/>
              </a:rPr>
              <a:t>       legs: 4</a:t>
            </a:r>
          </a:p>
          <a:p>
            <a:pPr eaLnBrk="1" hangingPunct="1"/>
            <a:endParaRPr lang="en-US" sz="800">
              <a:latin typeface="Times New Roman" pitchFamily="18" charset="0"/>
            </a:endParaRPr>
          </a:p>
          <a:p>
            <a:pPr eaLnBrk="1" hangingPunct="1"/>
            <a:r>
              <a:rPr lang="en-US" sz="1400">
                <a:latin typeface="Times New Roman" pitchFamily="18" charset="0"/>
              </a:rPr>
              <a:t>  Default</a:t>
            </a:r>
          </a:p>
          <a:p>
            <a:pPr eaLnBrk="1" hangingPunct="1"/>
            <a:r>
              <a:rPr lang="en-US" sz="1400">
                <a:latin typeface="Times New Roman" pitchFamily="18" charset="0"/>
              </a:rPr>
              <a:t>       diet:  carniverous</a:t>
            </a:r>
          </a:p>
          <a:p>
            <a:pPr eaLnBrk="1" hangingPunct="1"/>
            <a:r>
              <a:rPr lang="en-US" sz="1400">
                <a:latin typeface="Times New Roman" pitchFamily="18" charset="0"/>
              </a:rPr>
              <a:t>       sound:  bark</a:t>
            </a:r>
          </a:p>
          <a:p>
            <a:pPr eaLnBrk="1" hangingPunct="1"/>
            <a:endParaRPr lang="en-US" sz="800">
              <a:latin typeface="Times New Roman" pitchFamily="18" charset="0"/>
            </a:endParaRPr>
          </a:p>
          <a:p>
            <a:pPr eaLnBrk="1" hangingPunct="1"/>
            <a:r>
              <a:rPr lang="en-US" sz="1400">
                <a:latin typeface="Times New Roman" pitchFamily="18" charset="0"/>
              </a:rPr>
              <a:t>  Variable</a:t>
            </a:r>
          </a:p>
          <a:p>
            <a:pPr eaLnBrk="1" hangingPunct="1"/>
            <a:r>
              <a:rPr lang="en-US" sz="1400">
                <a:latin typeface="Times New Roman" pitchFamily="18" charset="0"/>
              </a:rPr>
              <a:t>       size:</a:t>
            </a:r>
            <a:br>
              <a:rPr lang="en-US" sz="1400">
                <a:latin typeface="Times New Roman" pitchFamily="18" charset="0"/>
              </a:rPr>
            </a:br>
            <a:r>
              <a:rPr lang="en-US" sz="1400">
                <a:latin typeface="Times New Roman" pitchFamily="18" charset="0"/>
              </a:rPr>
              <a:t>       colour</a:t>
            </a:r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5105400" y="3657600"/>
            <a:ext cx="2438400" cy="2590800"/>
          </a:xfrm>
          <a:prstGeom prst="rect">
            <a:avLst/>
          </a:prstGeom>
          <a:solidFill>
            <a:srgbClr val="FFFFC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r>
              <a:rPr lang="en-US" sz="1600">
                <a:latin typeface="Times New Roman" pitchFamily="18" charset="0"/>
              </a:rPr>
              <a:t>               </a:t>
            </a:r>
            <a:r>
              <a:rPr lang="en-US" sz="1600" b="1">
                <a:latin typeface="Times New Roman" pitchFamily="18" charset="0"/>
              </a:rPr>
              <a:t>COLLIE</a:t>
            </a:r>
            <a:endParaRPr lang="en-US" sz="1400" b="1">
              <a:latin typeface="Times New Roman" pitchFamily="18" charset="0"/>
            </a:endParaRPr>
          </a:p>
          <a:p>
            <a:pPr eaLnBrk="1" hangingPunct="1"/>
            <a:endParaRPr lang="en-US" sz="1400">
              <a:latin typeface="Times New Roman" pitchFamily="18" charset="0"/>
            </a:endParaRPr>
          </a:p>
          <a:p>
            <a:pPr eaLnBrk="1" hangingPunct="1"/>
            <a:r>
              <a:rPr lang="en-US" sz="1400">
                <a:latin typeface="Times New Roman" pitchFamily="18" charset="0"/>
              </a:rPr>
              <a:t>  Fixed</a:t>
            </a:r>
          </a:p>
          <a:p>
            <a:pPr eaLnBrk="1" hangingPunct="1"/>
            <a:r>
              <a:rPr lang="en-US" sz="1400">
                <a:latin typeface="Times New Roman" pitchFamily="18" charset="0"/>
              </a:rPr>
              <a:t>       breed of:  DOG</a:t>
            </a:r>
          </a:p>
          <a:p>
            <a:pPr eaLnBrk="1" hangingPunct="1"/>
            <a:r>
              <a:rPr lang="en-US" sz="1400">
                <a:latin typeface="Times New Roman" pitchFamily="18" charset="0"/>
              </a:rPr>
              <a:t>       type:  sheepdog</a:t>
            </a:r>
          </a:p>
          <a:p>
            <a:pPr eaLnBrk="1" hangingPunct="1"/>
            <a:endParaRPr lang="en-US" sz="800">
              <a:latin typeface="Times New Roman" pitchFamily="18" charset="0"/>
            </a:endParaRPr>
          </a:p>
          <a:p>
            <a:pPr eaLnBrk="1" hangingPunct="1"/>
            <a:r>
              <a:rPr lang="en-US" sz="1400">
                <a:latin typeface="Times New Roman" pitchFamily="18" charset="0"/>
              </a:rPr>
              <a:t>  Default</a:t>
            </a:r>
          </a:p>
          <a:p>
            <a:pPr eaLnBrk="1" hangingPunct="1"/>
            <a:r>
              <a:rPr lang="en-US" sz="1400">
                <a:latin typeface="Times New Roman" pitchFamily="18" charset="0"/>
              </a:rPr>
              <a:t>       size:  65 cm</a:t>
            </a:r>
          </a:p>
          <a:p>
            <a:pPr eaLnBrk="1" hangingPunct="1"/>
            <a:endParaRPr lang="en-US" sz="800">
              <a:latin typeface="Times New Roman" pitchFamily="18" charset="0"/>
            </a:endParaRPr>
          </a:p>
          <a:p>
            <a:pPr eaLnBrk="1" hangingPunct="1"/>
            <a:r>
              <a:rPr lang="en-US" sz="1400">
                <a:latin typeface="Times New Roman" pitchFamily="18" charset="0"/>
              </a:rPr>
              <a:t>  Variable</a:t>
            </a:r>
          </a:p>
          <a:p>
            <a:pPr eaLnBrk="1" hangingPunct="1"/>
            <a:r>
              <a:rPr lang="en-US" sz="1400">
                <a:latin typeface="Times New Roman" pitchFamily="18" charset="0"/>
              </a:rPr>
              <a:t>       colour</a:t>
            </a:r>
          </a:p>
          <a:p>
            <a:pPr eaLnBrk="1" hangingPunct="1"/>
            <a:endParaRPr lang="en-US" sz="1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Models of LTM - Scripts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05000"/>
            <a:ext cx="8077200" cy="1066800"/>
          </a:xfrm>
        </p:spPr>
        <p:txBody>
          <a:bodyPr/>
          <a:lstStyle/>
          <a:p>
            <a:pPr>
              <a:buFontTx/>
              <a:buNone/>
            </a:pPr>
            <a:r>
              <a:rPr lang="en-GB" sz="1800"/>
              <a:t>Model of stereotypical information required to interpret situation</a:t>
            </a:r>
          </a:p>
          <a:p>
            <a:pPr>
              <a:buFontTx/>
              <a:buNone/>
            </a:pPr>
            <a:endParaRPr lang="en-GB" sz="900"/>
          </a:p>
          <a:p>
            <a:pPr>
              <a:buFontTx/>
              <a:buNone/>
            </a:pPr>
            <a:r>
              <a:rPr lang="en-GB" sz="1800"/>
              <a:t>Script has elements that can be instantiated with values for context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219200" y="2895600"/>
            <a:ext cx="6705600" cy="3733800"/>
            <a:chOff x="768" y="1728"/>
            <a:chExt cx="4224" cy="2352"/>
          </a:xfrm>
        </p:grpSpPr>
        <p:sp>
          <p:nvSpPr>
            <p:cNvPr id="60421" name="Rectangle 5"/>
            <p:cNvSpPr>
              <a:spLocks noChangeArrowheads="1"/>
            </p:cNvSpPr>
            <p:nvPr/>
          </p:nvSpPr>
          <p:spPr bwMode="auto">
            <a:xfrm>
              <a:off x="768" y="1728"/>
              <a:ext cx="4224" cy="2352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2" name="Text Box 6"/>
            <p:cNvSpPr txBox="1">
              <a:spLocks noChangeArrowheads="1"/>
            </p:cNvSpPr>
            <p:nvPr/>
          </p:nvSpPr>
          <p:spPr bwMode="auto">
            <a:xfrm>
              <a:off x="2064" y="1824"/>
              <a:ext cx="1584" cy="212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latin typeface="Times New Roman" pitchFamily="18" charset="0"/>
                </a:rPr>
                <a:t>Script for a visit to the vet</a:t>
              </a:r>
              <a:endParaRPr lang="en-US" sz="1600">
                <a:latin typeface="Times New Roman" pitchFamily="18" charset="0"/>
              </a:endParaRPr>
            </a:p>
          </p:txBody>
        </p:sp>
        <p:sp>
          <p:nvSpPr>
            <p:cNvPr id="60423" name="Text Box 7"/>
            <p:cNvSpPr txBox="1">
              <a:spLocks noChangeArrowheads="1"/>
            </p:cNvSpPr>
            <p:nvPr/>
          </p:nvSpPr>
          <p:spPr bwMode="auto">
            <a:xfrm>
              <a:off x="864" y="2160"/>
              <a:ext cx="1872" cy="1418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tabLst>
                  <a:tab pos="1333500" algn="l"/>
                </a:tabLst>
              </a:pPr>
              <a:r>
                <a:rPr lang="en-US" sz="1400">
                  <a:latin typeface="Times New Roman" pitchFamily="18" charset="0"/>
                </a:rPr>
                <a:t>Entry conditions:	</a:t>
              </a:r>
              <a:r>
                <a:rPr lang="en-US" sz="1400" i="1">
                  <a:latin typeface="Times New Roman" pitchFamily="18" charset="0"/>
                </a:rPr>
                <a:t>dog ill</a:t>
              </a:r>
            </a:p>
            <a:p>
              <a:pPr eaLnBrk="1" hangingPunct="1">
                <a:tabLst>
                  <a:tab pos="1333500" algn="l"/>
                </a:tabLst>
              </a:pPr>
              <a:r>
                <a:rPr lang="en-US" sz="1400" i="1">
                  <a:latin typeface="Times New Roman" pitchFamily="18" charset="0"/>
                </a:rPr>
                <a:t>	vet open</a:t>
              </a:r>
            </a:p>
            <a:p>
              <a:pPr eaLnBrk="1" hangingPunct="1">
                <a:tabLst>
                  <a:tab pos="1333500" algn="l"/>
                </a:tabLst>
              </a:pPr>
              <a:r>
                <a:rPr lang="en-US" sz="1400" i="1">
                  <a:latin typeface="Times New Roman" pitchFamily="18" charset="0"/>
                </a:rPr>
                <a:t>	owner has money</a:t>
              </a:r>
              <a:endParaRPr lang="en-US" sz="1400">
                <a:latin typeface="Times New Roman" pitchFamily="18" charset="0"/>
              </a:endParaRPr>
            </a:p>
            <a:p>
              <a:pPr eaLnBrk="1" hangingPunct="1">
                <a:tabLst>
                  <a:tab pos="1333500" algn="l"/>
                </a:tabLst>
              </a:pPr>
              <a:endParaRPr lang="en-US" sz="800">
                <a:latin typeface="Times New Roman" pitchFamily="18" charset="0"/>
              </a:endParaRPr>
            </a:p>
            <a:p>
              <a:pPr eaLnBrk="1" hangingPunct="1">
                <a:tabLst>
                  <a:tab pos="1333500" algn="l"/>
                </a:tabLst>
              </a:pPr>
              <a:r>
                <a:rPr lang="en-US" sz="1400">
                  <a:latin typeface="Times New Roman" pitchFamily="18" charset="0"/>
                </a:rPr>
                <a:t>Result:	</a:t>
              </a:r>
              <a:r>
                <a:rPr lang="en-US" sz="1400" i="1">
                  <a:latin typeface="Times New Roman" pitchFamily="18" charset="0"/>
                </a:rPr>
                <a:t>dog better</a:t>
              </a:r>
            </a:p>
            <a:p>
              <a:pPr eaLnBrk="1" hangingPunct="1">
                <a:tabLst>
                  <a:tab pos="1333500" algn="l"/>
                </a:tabLst>
              </a:pPr>
              <a:r>
                <a:rPr lang="en-US" sz="1400" i="1">
                  <a:latin typeface="Times New Roman" pitchFamily="18" charset="0"/>
                </a:rPr>
                <a:t>	owner poorer</a:t>
              </a:r>
            </a:p>
            <a:p>
              <a:pPr eaLnBrk="1" hangingPunct="1">
                <a:tabLst>
                  <a:tab pos="1333500" algn="l"/>
                </a:tabLst>
              </a:pPr>
              <a:r>
                <a:rPr lang="en-US" sz="1400" i="1">
                  <a:latin typeface="Times New Roman" pitchFamily="18" charset="0"/>
                </a:rPr>
                <a:t>	vet richer</a:t>
              </a:r>
              <a:endParaRPr lang="en-US" sz="1400">
                <a:latin typeface="Times New Roman" pitchFamily="18" charset="0"/>
              </a:endParaRPr>
            </a:p>
            <a:p>
              <a:pPr eaLnBrk="1" hangingPunct="1">
                <a:tabLst>
                  <a:tab pos="1333500" algn="l"/>
                </a:tabLst>
              </a:pPr>
              <a:endParaRPr lang="en-US" sz="800">
                <a:latin typeface="Times New Roman" pitchFamily="18" charset="0"/>
              </a:endParaRPr>
            </a:p>
            <a:p>
              <a:pPr eaLnBrk="1" hangingPunct="1">
                <a:tabLst>
                  <a:tab pos="1333500" algn="l"/>
                </a:tabLst>
              </a:pPr>
              <a:r>
                <a:rPr lang="en-US" sz="1400">
                  <a:latin typeface="Times New Roman" pitchFamily="18" charset="0"/>
                </a:rPr>
                <a:t>Props:	</a:t>
              </a:r>
              <a:r>
                <a:rPr lang="en-US" sz="1400" i="1">
                  <a:latin typeface="Times New Roman" pitchFamily="18" charset="0"/>
                </a:rPr>
                <a:t>examination table</a:t>
              </a:r>
            </a:p>
            <a:p>
              <a:pPr eaLnBrk="1" hangingPunct="1">
                <a:tabLst>
                  <a:tab pos="1333500" algn="l"/>
                </a:tabLst>
              </a:pPr>
              <a:r>
                <a:rPr lang="en-US" sz="1400" i="1">
                  <a:latin typeface="Times New Roman" pitchFamily="18" charset="0"/>
                </a:rPr>
                <a:t>	medicine</a:t>
              </a:r>
            </a:p>
            <a:p>
              <a:pPr eaLnBrk="1" hangingPunct="1">
                <a:tabLst>
                  <a:tab pos="1333500" algn="l"/>
                </a:tabLst>
              </a:pPr>
              <a:r>
                <a:rPr lang="en-US" sz="1400" i="1">
                  <a:latin typeface="Times New Roman" pitchFamily="18" charset="0"/>
                </a:rPr>
                <a:t>	instruments</a:t>
              </a:r>
            </a:p>
          </p:txBody>
        </p:sp>
        <p:sp>
          <p:nvSpPr>
            <p:cNvPr id="60424" name="Text Box 8"/>
            <p:cNvSpPr txBox="1">
              <a:spLocks noChangeArrowheads="1"/>
            </p:cNvSpPr>
            <p:nvPr/>
          </p:nvSpPr>
          <p:spPr bwMode="auto">
            <a:xfrm>
              <a:off x="3024" y="2160"/>
              <a:ext cx="1627" cy="1820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400">
                  <a:latin typeface="Times New Roman" pitchFamily="18" charset="0"/>
                </a:rPr>
                <a:t>Roles:	</a:t>
              </a:r>
              <a:r>
                <a:rPr lang="en-US" sz="1400" i="1">
                  <a:latin typeface="Times New Roman" pitchFamily="18" charset="0"/>
                </a:rPr>
                <a:t>vet examines</a:t>
              </a:r>
            </a:p>
            <a:p>
              <a:pPr eaLnBrk="1" hangingPunct="1"/>
              <a:r>
                <a:rPr lang="en-US" sz="1400" i="1">
                  <a:latin typeface="Times New Roman" pitchFamily="18" charset="0"/>
                </a:rPr>
                <a:t>	      diagnoses</a:t>
              </a:r>
            </a:p>
            <a:p>
              <a:pPr eaLnBrk="1" hangingPunct="1"/>
              <a:r>
                <a:rPr lang="en-US" sz="1400" i="1">
                  <a:latin typeface="Times New Roman" pitchFamily="18" charset="0"/>
                </a:rPr>
                <a:t>	      treats</a:t>
              </a:r>
            </a:p>
            <a:p>
              <a:pPr eaLnBrk="1" hangingPunct="1"/>
              <a:r>
                <a:rPr lang="en-US" sz="1400" i="1">
                  <a:latin typeface="Times New Roman" pitchFamily="18" charset="0"/>
                </a:rPr>
                <a:t>	owner brings dog in</a:t>
              </a:r>
            </a:p>
            <a:p>
              <a:pPr eaLnBrk="1" hangingPunct="1"/>
              <a:r>
                <a:rPr lang="en-US" sz="1400" i="1">
                  <a:latin typeface="Times New Roman" pitchFamily="18" charset="0"/>
                </a:rPr>
                <a:t>	           pays</a:t>
              </a:r>
            </a:p>
            <a:p>
              <a:pPr eaLnBrk="1" hangingPunct="1"/>
              <a:r>
                <a:rPr lang="en-US" sz="1400" i="1">
                  <a:latin typeface="Times New Roman" pitchFamily="18" charset="0"/>
                </a:rPr>
                <a:t>	           takes dog out</a:t>
              </a:r>
            </a:p>
            <a:p>
              <a:pPr eaLnBrk="1" hangingPunct="1"/>
              <a:endParaRPr lang="en-US" sz="800">
                <a:latin typeface="Times New Roman" pitchFamily="18" charset="0"/>
              </a:endParaRPr>
            </a:p>
            <a:p>
              <a:pPr eaLnBrk="1" hangingPunct="1"/>
              <a:r>
                <a:rPr lang="en-US" sz="1400">
                  <a:latin typeface="Times New Roman" pitchFamily="18" charset="0"/>
                </a:rPr>
                <a:t>Scenes:	</a:t>
              </a:r>
              <a:r>
                <a:rPr lang="en-US" sz="1400" i="1">
                  <a:latin typeface="Times New Roman" pitchFamily="18" charset="0"/>
                </a:rPr>
                <a:t>arriving at reception</a:t>
              </a:r>
            </a:p>
            <a:p>
              <a:pPr eaLnBrk="1" hangingPunct="1"/>
              <a:r>
                <a:rPr lang="en-US" sz="1400" i="1">
                  <a:latin typeface="Times New Roman" pitchFamily="18" charset="0"/>
                </a:rPr>
                <a:t>	waiting in room</a:t>
              </a:r>
            </a:p>
            <a:p>
              <a:pPr eaLnBrk="1" hangingPunct="1"/>
              <a:r>
                <a:rPr lang="en-US" sz="1400" i="1">
                  <a:latin typeface="Times New Roman" pitchFamily="18" charset="0"/>
                </a:rPr>
                <a:t>	examination</a:t>
              </a:r>
            </a:p>
            <a:p>
              <a:pPr eaLnBrk="1" hangingPunct="1"/>
              <a:r>
                <a:rPr lang="en-US" sz="1400" i="1">
                  <a:latin typeface="Times New Roman" pitchFamily="18" charset="0"/>
                </a:rPr>
                <a:t>	paying</a:t>
              </a:r>
            </a:p>
            <a:p>
              <a:pPr eaLnBrk="1" hangingPunct="1"/>
              <a:endParaRPr lang="en-US" sz="800">
                <a:latin typeface="Times New Roman" pitchFamily="18" charset="0"/>
              </a:endParaRPr>
            </a:p>
            <a:p>
              <a:pPr eaLnBrk="1" hangingPunct="1"/>
              <a:r>
                <a:rPr lang="en-US" sz="1400">
                  <a:latin typeface="Times New Roman" pitchFamily="18" charset="0"/>
                </a:rPr>
                <a:t>Tracks:	</a:t>
              </a:r>
              <a:r>
                <a:rPr lang="en-US" sz="1400" i="1">
                  <a:latin typeface="Times New Roman" pitchFamily="18" charset="0"/>
                </a:rPr>
                <a:t>dog needs medicine</a:t>
              </a:r>
            </a:p>
            <a:p>
              <a:pPr eaLnBrk="1" hangingPunct="1"/>
              <a:r>
                <a:rPr lang="en-US" sz="1400" i="1">
                  <a:latin typeface="Times New Roman" pitchFamily="18" charset="0"/>
                </a:rPr>
                <a:t>	dog needs operation</a:t>
              </a:r>
              <a:endParaRPr lang="en-US" sz="1400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543800" cy="1143000"/>
          </a:xfrm>
        </p:spPr>
        <p:txBody>
          <a:bodyPr/>
          <a:lstStyle/>
          <a:p>
            <a:r>
              <a:rPr lang="en-GB"/>
              <a:t>Models of LTM - Production rules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2590800"/>
          </a:xfrm>
        </p:spPr>
        <p:txBody>
          <a:bodyPr/>
          <a:lstStyle/>
          <a:p>
            <a:pPr>
              <a:buFontTx/>
              <a:buNone/>
            </a:pPr>
            <a:r>
              <a:rPr lang="en-GB"/>
              <a:t>Representation of procedural knowledge. </a:t>
            </a:r>
          </a:p>
          <a:p>
            <a:pPr>
              <a:buFontTx/>
              <a:buNone/>
            </a:pPr>
            <a:endParaRPr lang="en-GB" sz="1600"/>
          </a:p>
          <a:p>
            <a:pPr>
              <a:buFontTx/>
              <a:buNone/>
            </a:pPr>
            <a:r>
              <a:rPr lang="en-GB"/>
              <a:t>Condition/action rules </a:t>
            </a:r>
          </a:p>
          <a:p>
            <a:pPr lvl="1">
              <a:buFontTx/>
              <a:buNone/>
            </a:pPr>
            <a:r>
              <a:rPr lang="en-GB"/>
              <a:t>if condition is matched</a:t>
            </a:r>
          </a:p>
          <a:p>
            <a:pPr lvl="1">
              <a:buFontTx/>
              <a:buNone/>
            </a:pPr>
            <a:r>
              <a:rPr lang="en-GB"/>
              <a:t>then use rule to determine action.</a:t>
            </a: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2286000" y="4800600"/>
            <a:ext cx="3429000" cy="1752600"/>
          </a:xfrm>
          <a:prstGeom prst="rect">
            <a:avLst/>
          </a:prstGeom>
          <a:solidFill>
            <a:srgbClr val="FFFFCC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81000" eaLnBrk="1" hangingPunct="1"/>
            <a:r>
              <a:rPr lang="en-US" sz="1800">
                <a:latin typeface="Arial" charset="0"/>
              </a:rPr>
              <a:t>IF dog is wagging tail</a:t>
            </a:r>
          </a:p>
          <a:p>
            <a:pPr marL="381000" eaLnBrk="1" hangingPunct="1"/>
            <a:r>
              <a:rPr lang="en-US" sz="1800">
                <a:latin typeface="Arial" charset="0"/>
              </a:rPr>
              <a:t>THEN pat dog</a:t>
            </a:r>
          </a:p>
          <a:p>
            <a:pPr marL="381000" eaLnBrk="1" hangingPunct="1"/>
            <a:endParaRPr lang="en-US" sz="1800">
              <a:latin typeface="Arial" charset="0"/>
            </a:endParaRPr>
          </a:p>
          <a:p>
            <a:pPr marL="381000" eaLnBrk="1" hangingPunct="1"/>
            <a:r>
              <a:rPr lang="en-US" sz="1800">
                <a:latin typeface="Arial" charset="0"/>
              </a:rPr>
              <a:t>IF dog is growling</a:t>
            </a:r>
          </a:p>
          <a:p>
            <a:pPr marL="381000" eaLnBrk="1" hangingPunct="1"/>
            <a:r>
              <a:rPr lang="en-US" sz="1800">
                <a:latin typeface="Arial" charset="0"/>
              </a:rPr>
              <a:t>THEN run away</a:t>
            </a:r>
            <a:endParaRPr lang="en-US" sz="14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LTM - Storage of information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z="2400"/>
              <a:t>rehearsal</a:t>
            </a:r>
          </a:p>
          <a:p>
            <a:pPr lvl="1"/>
            <a:r>
              <a:rPr lang="en-GB" sz="2000"/>
              <a:t>information moves from STM to LTM</a:t>
            </a:r>
          </a:p>
          <a:p>
            <a:pPr lvl="1"/>
            <a:endParaRPr lang="en-GB" sz="800"/>
          </a:p>
          <a:p>
            <a:r>
              <a:rPr lang="en-GB" sz="2400"/>
              <a:t>total time hypothesis</a:t>
            </a:r>
          </a:p>
          <a:p>
            <a:pPr lvl="1"/>
            <a:r>
              <a:rPr lang="en-GB" sz="2000"/>
              <a:t>amount retained proportional to rehearsal time</a:t>
            </a:r>
          </a:p>
          <a:p>
            <a:pPr lvl="1"/>
            <a:endParaRPr lang="en-GB" sz="800"/>
          </a:p>
          <a:p>
            <a:r>
              <a:rPr lang="en-GB" sz="2400"/>
              <a:t>distribution of practice effect</a:t>
            </a:r>
          </a:p>
          <a:p>
            <a:pPr lvl="1"/>
            <a:r>
              <a:rPr lang="en-GB" sz="2000"/>
              <a:t>optimized by spreading learning over time</a:t>
            </a:r>
          </a:p>
          <a:p>
            <a:pPr lvl="1"/>
            <a:endParaRPr lang="en-GB" sz="800"/>
          </a:p>
          <a:p>
            <a:r>
              <a:rPr lang="en-GB" sz="2400"/>
              <a:t>structure, meaning and familiarity</a:t>
            </a:r>
          </a:p>
          <a:p>
            <a:pPr lvl="1"/>
            <a:r>
              <a:rPr lang="en-GB" sz="2000"/>
              <a:t>information easier to remember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LTM - Forgetting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sz="2400"/>
              <a:t>decay</a:t>
            </a:r>
          </a:p>
          <a:p>
            <a:pPr lvl="1">
              <a:lnSpc>
                <a:spcPct val="90000"/>
              </a:lnSpc>
            </a:pPr>
            <a:r>
              <a:rPr lang="en-GB" sz="2000"/>
              <a:t>information is lost gradually but very slowly</a:t>
            </a:r>
          </a:p>
          <a:p>
            <a:pPr>
              <a:lnSpc>
                <a:spcPct val="90000"/>
              </a:lnSpc>
            </a:pPr>
            <a:endParaRPr lang="en-GB" sz="1400"/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/>
              <a:t>interference</a:t>
            </a:r>
          </a:p>
          <a:p>
            <a:pPr lvl="1">
              <a:lnSpc>
                <a:spcPct val="90000"/>
              </a:lnSpc>
            </a:pPr>
            <a:r>
              <a:rPr lang="en-GB" sz="2000"/>
              <a:t>new information replaces old: retroactive interference</a:t>
            </a:r>
          </a:p>
          <a:p>
            <a:pPr lvl="1">
              <a:lnSpc>
                <a:spcPct val="90000"/>
              </a:lnSpc>
            </a:pPr>
            <a:r>
              <a:rPr lang="en-GB" sz="2000"/>
              <a:t>old may interfere with new: proactive inhibition </a:t>
            </a:r>
          </a:p>
          <a:p>
            <a:pPr>
              <a:lnSpc>
                <a:spcPct val="90000"/>
              </a:lnSpc>
            </a:pPr>
            <a:endParaRPr lang="en-GB" sz="2400"/>
          </a:p>
          <a:p>
            <a:pPr>
              <a:lnSpc>
                <a:spcPct val="90000"/>
              </a:lnSpc>
              <a:buFontTx/>
              <a:buNone/>
            </a:pPr>
            <a:r>
              <a:rPr lang="en-GB" sz="2000"/>
              <a:t>so may not forget at all memory is selective …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sz="800"/>
          </a:p>
          <a:p>
            <a:pPr>
              <a:lnSpc>
                <a:spcPct val="90000"/>
              </a:lnSpc>
              <a:buFontTx/>
              <a:buNone/>
            </a:pPr>
            <a:r>
              <a:rPr lang="en-GB" sz="2000"/>
              <a:t>… affected by emotion – can subconsciously `choose' to forget</a:t>
            </a:r>
            <a:endParaRPr lang="en-GB" sz="2400"/>
          </a:p>
          <a:p>
            <a:pPr>
              <a:lnSpc>
                <a:spcPct val="90000"/>
              </a:lnSpc>
            </a:pPr>
            <a:endParaRPr lang="en-GB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LTM - retrieval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/>
              <a:t>recall </a:t>
            </a:r>
          </a:p>
          <a:p>
            <a:pPr lvl="1"/>
            <a:r>
              <a:rPr lang="en-GB" sz="2000"/>
              <a:t>information reproduced from memory can be assisted by cues, e.g. categories, imagery</a:t>
            </a:r>
            <a:endParaRPr lang="en-GB"/>
          </a:p>
          <a:p>
            <a:endParaRPr lang="en-GB"/>
          </a:p>
          <a:p>
            <a:pPr>
              <a:buFontTx/>
              <a:buNone/>
            </a:pPr>
            <a:r>
              <a:rPr lang="en-GB"/>
              <a:t>recognition</a:t>
            </a:r>
          </a:p>
          <a:p>
            <a:pPr lvl="1"/>
            <a:r>
              <a:rPr lang="en-GB" sz="2000"/>
              <a:t>information gives knowledge that it has been seen before</a:t>
            </a:r>
          </a:p>
          <a:p>
            <a:pPr lvl="1"/>
            <a:r>
              <a:rPr lang="en-GB" sz="2000"/>
              <a:t>less complex than recall - information is cue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/>
            <a:r>
              <a:rPr lang="en-GB" dirty="0"/>
              <a:t>Thinking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981200"/>
          </a:xfrm>
        </p:spPr>
        <p:txBody>
          <a:bodyPr/>
          <a:lstStyle/>
          <a:p>
            <a:pPr marL="381000" algn="l">
              <a:tabLst>
                <a:tab pos="1333500" algn="l"/>
              </a:tabLst>
            </a:pPr>
            <a:r>
              <a:rPr lang="en-GB"/>
              <a:t>Reasoning</a:t>
            </a:r>
          </a:p>
          <a:p>
            <a:pPr marL="381000" algn="l">
              <a:tabLst>
                <a:tab pos="1333500" algn="l"/>
              </a:tabLst>
            </a:pPr>
            <a:r>
              <a:rPr lang="en-GB"/>
              <a:t>	</a:t>
            </a:r>
            <a:r>
              <a:rPr lang="en-GB" sz="2400"/>
              <a:t>deduction, induction, abduction</a:t>
            </a:r>
          </a:p>
          <a:p>
            <a:pPr marL="381000" algn="l">
              <a:tabLst>
                <a:tab pos="1333500" algn="l"/>
              </a:tabLst>
            </a:pPr>
            <a:r>
              <a:rPr lang="en-GB"/>
              <a:t>Problem solving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Deductive Reasoning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tabLst>
                <a:tab pos="1714500" algn="l"/>
              </a:tabLst>
            </a:pPr>
            <a:r>
              <a:rPr lang="en-GB" sz="2400" dirty="0"/>
              <a:t>Deduction:</a:t>
            </a:r>
          </a:p>
          <a:p>
            <a:pPr marL="1054100" lvl="1" indent="-381000">
              <a:lnSpc>
                <a:spcPct val="90000"/>
              </a:lnSpc>
              <a:tabLst>
                <a:tab pos="1714500" algn="l"/>
              </a:tabLst>
            </a:pPr>
            <a:r>
              <a:rPr lang="en-GB" sz="1800" dirty="0"/>
              <a:t>derive logically necessary conclusion from given premises</a:t>
            </a:r>
            <a:r>
              <a:rPr lang="en-GB" sz="2000" dirty="0"/>
              <a:t>.</a:t>
            </a:r>
          </a:p>
          <a:p>
            <a:pPr marL="1054100" lvl="1" indent="-381000">
              <a:lnSpc>
                <a:spcPct val="90000"/>
              </a:lnSpc>
              <a:buFontTx/>
              <a:buNone/>
              <a:tabLst>
                <a:tab pos="1714500" algn="l"/>
              </a:tabLst>
            </a:pPr>
            <a:r>
              <a:rPr lang="en-GB" sz="2000" dirty="0"/>
              <a:t>	</a:t>
            </a:r>
            <a:r>
              <a:rPr lang="en-GB" sz="1800" dirty="0"/>
              <a:t>e.g.	If it is Friday then </a:t>
            </a:r>
            <a:r>
              <a:rPr lang="en-GB" sz="1800" dirty="0" smtClean="0"/>
              <a:t>he </a:t>
            </a:r>
            <a:r>
              <a:rPr lang="en-GB" sz="1800" dirty="0"/>
              <a:t>will go to work</a:t>
            </a:r>
          </a:p>
          <a:p>
            <a:pPr marL="1054100" lvl="1" indent="-381000">
              <a:lnSpc>
                <a:spcPct val="90000"/>
              </a:lnSpc>
              <a:buFontTx/>
              <a:buNone/>
              <a:tabLst>
                <a:tab pos="1714500" algn="l"/>
              </a:tabLst>
            </a:pPr>
            <a:r>
              <a:rPr lang="en-GB" sz="1800" dirty="0"/>
              <a:t>		It is Friday</a:t>
            </a:r>
          </a:p>
          <a:p>
            <a:pPr marL="1054100" lvl="1" indent="-381000">
              <a:lnSpc>
                <a:spcPct val="90000"/>
              </a:lnSpc>
              <a:buFontTx/>
              <a:buNone/>
              <a:tabLst>
                <a:tab pos="1714500" algn="l"/>
              </a:tabLst>
            </a:pPr>
            <a:r>
              <a:rPr lang="en-GB" sz="1800" dirty="0"/>
              <a:t>		Therefore </a:t>
            </a:r>
            <a:r>
              <a:rPr lang="en-GB" sz="1800" dirty="0" smtClean="0"/>
              <a:t>he </a:t>
            </a:r>
            <a:r>
              <a:rPr lang="en-GB" sz="1800" dirty="0"/>
              <a:t>will go to work.</a:t>
            </a:r>
            <a:endParaRPr lang="en-GB" sz="2000" dirty="0"/>
          </a:p>
          <a:p>
            <a:pPr>
              <a:lnSpc>
                <a:spcPct val="90000"/>
              </a:lnSpc>
              <a:tabLst>
                <a:tab pos="1714500" algn="l"/>
              </a:tabLst>
            </a:pPr>
            <a:endParaRPr lang="en-GB" sz="1200" dirty="0"/>
          </a:p>
          <a:p>
            <a:pPr>
              <a:lnSpc>
                <a:spcPct val="90000"/>
              </a:lnSpc>
              <a:tabLst>
                <a:tab pos="1714500" algn="l"/>
              </a:tabLst>
            </a:pPr>
            <a:r>
              <a:rPr lang="en-GB" sz="2400" dirty="0"/>
              <a:t>Logical conclusion not necessarily true:</a:t>
            </a:r>
          </a:p>
          <a:p>
            <a:pPr marL="1054100" lvl="1" indent="-381000">
              <a:lnSpc>
                <a:spcPct val="90000"/>
              </a:lnSpc>
              <a:buFontTx/>
              <a:buNone/>
              <a:tabLst>
                <a:tab pos="1714500" algn="l"/>
              </a:tabLst>
            </a:pPr>
            <a:r>
              <a:rPr lang="en-GB" sz="2000" dirty="0"/>
              <a:t>	</a:t>
            </a:r>
            <a:r>
              <a:rPr lang="en-GB" sz="1800" dirty="0"/>
              <a:t>e.g.	If it is raining then the ground is dry</a:t>
            </a:r>
          </a:p>
          <a:p>
            <a:pPr marL="1054100" lvl="1" indent="-381000">
              <a:lnSpc>
                <a:spcPct val="90000"/>
              </a:lnSpc>
              <a:buFontTx/>
              <a:buNone/>
              <a:tabLst>
                <a:tab pos="1714500" algn="l"/>
              </a:tabLst>
            </a:pPr>
            <a:r>
              <a:rPr lang="en-GB" sz="1800" dirty="0"/>
              <a:t>		It is raining</a:t>
            </a:r>
          </a:p>
          <a:p>
            <a:pPr marL="1054100" lvl="1" indent="-381000">
              <a:lnSpc>
                <a:spcPct val="90000"/>
              </a:lnSpc>
              <a:buFontTx/>
              <a:buNone/>
              <a:tabLst>
                <a:tab pos="1714500" algn="l"/>
              </a:tabLst>
            </a:pPr>
            <a:r>
              <a:rPr lang="en-GB" sz="1800" dirty="0"/>
              <a:t>		Therefore the ground is dry</a:t>
            </a:r>
          </a:p>
          <a:p>
            <a:pPr>
              <a:lnSpc>
                <a:spcPct val="90000"/>
              </a:lnSpc>
              <a:tabLst>
                <a:tab pos="1714500" algn="l"/>
              </a:tabLst>
            </a:pP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Deduction (cont.)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816100" algn="l"/>
              </a:tabLst>
            </a:pPr>
            <a:r>
              <a:rPr lang="en-GB"/>
              <a:t>When truth and logical validity clash …</a:t>
            </a:r>
          </a:p>
          <a:p>
            <a:pPr marL="1047750" lvl="1" indent="-374650">
              <a:buFontTx/>
              <a:buNone/>
              <a:tabLst>
                <a:tab pos="1816100" algn="l"/>
              </a:tabLst>
            </a:pPr>
            <a:r>
              <a:rPr lang="en-GB"/>
              <a:t>	e.g.	Some people are babies</a:t>
            </a:r>
          </a:p>
          <a:p>
            <a:pPr marL="1047750" lvl="1" indent="-374650">
              <a:buFontTx/>
              <a:buNone/>
              <a:tabLst>
                <a:tab pos="1816100" algn="l"/>
              </a:tabLst>
            </a:pPr>
            <a:r>
              <a:rPr lang="en-GB"/>
              <a:t>		Some babies cry</a:t>
            </a:r>
          </a:p>
          <a:p>
            <a:pPr marL="1047750" lvl="1" indent="-374650">
              <a:buFontTx/>
              <a:buNone/>
              <a:tabLst>
                <a:tab pos="1816100" algn="l"/>
              </a:tabLst>
            </a:pPr>
            <a:r>
              <a:rPr lang="en-GB"/>
              <a:t>		Inference - Some people cry</a:t>
            </a:r>
          </a:p>
          <a:p>
            <a:pPr>
              <a:buFontTx/>
              <a:buChar char=" "/>
              <a:tabLst>
                <a:tab pos="1816100" algn="l"/>
              </a:tabLst>
            </a:pPr>
            <a:r>
              <a:rPr lang="en-GB"/>
              <a:t>Correct?</a:t>
            </a:r>
          </a:p>
          <a:p>
            <a:pPr>
              <a:tabLst>
                <a:tab pos="1816100" algn="l"/>
              </a:tabLst>
            </a:pPr>
            <a:endParaRPr lang="en-GB"/>
          </a:p>
          <a:p>
            <a:pPr>
              <a:tabLst>
                <a:tab pos="1816100" algn="l"/>
              </a:tabLst>
            </a:pPr>
            <a:r>
              <a:rPr lang="en-GB"/>
              <a:t>People bring world knowledge to bear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Inductive Reasoning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tabLst>
                <a:tab pos="1524000" algn="l"/>
              </a:tabLst>
            </a:pPr>
            <a:r>
              <a:rPr lang="en-GB" sz="2400"/>
              <a:t>Induction:</a:t>
            </a:r>
          </a:p>
          <a:p>
            <a:pPr lvl="1">
              <a:lnSpc>
                <a:spcPct val="90000"/>
              </a:lnSpc>
              <a:tabLst>
                <a:tab pos="1524000" algn="l"/>
              </a:tabLst>
            </a:pPr>
            <a:r>
              <a:rPr lang="en-GB" sz="2000"/>
              <a:t>generalize from cases seen to cases unseen</a:t>
            </a:r>
          </a:p>
          <a:p>
            <a:pPr lvl="1">
              <a:lnSpc>
                <a:spcPct val="90000"/>
              </a:lnSpc>
              <a:buFontTx/>
              <a:buChar char=" "/>
              <a:tabLst>
                <a:tab pos="1524000" algn="l"/>
              </a:tabLst>
            </a:pPr>
            <a:r>
              <a:rPr lang="en-GB" sz="2000"/>
              <a:t>e.g.	all elephants we have seen have trunks</a:t>
            </a:r>
            <a:br>
              <a:rPr lang="en-GB" sz="2000"/>
            </a:br>
            <a:r>
              <a:rPr lang="en-GB" sz="2000"/>
              <a:t>	therefore all elephants have trunks.</a:t>
            </a:r>
          </a:p>
          <a:p>
            <a:pPr>
              <a:lnSpc>
                <a:spcPct val="90000"/>
              </a:lnSpc>
              <a:tabLst>
                <a:tab pos="1524000" algn="l"/>
              </a:tabLst>
            </a:pPr>
            <a:endParaRPr lang="en-GB" sz="1200"/>
          </a:p>
          <a:p>
            <a:pPr>
              <a:lnSpc>
                <a:spcPct val="90000"/>
              </a:lnSpc>
              <a:tabLst>
                <a:tab pos="1524000" algn="l"/>
              </a:tabLst>
            </a:pPr>
            <a:r>
              <a:rPr lang="en-GB" sz="2400"/>
              <a:t>Unreliable:</a:t>
            </a:r>
          </a:p>
          <a:p>
            <a:pPr lvl="1">
              <a:lnSpc>
                <a:spcPct val="90000"/>
              </a:lnSpc>
              <a:tabLst>
                <a:tab pos="1524000" algn="l"/>
              </a:tabLst>
            </a:pPr>
            <a:r>
              <a:rPr lang="en-GB" sz="2000"/>
              <a:t>can only prove false not true</a:t>
            </a:r>
          </a:p>
          <a:p>
            <a:pPr>
              <a:lnSpc>
                <a:spcPct val="90000"/>
              </a:lnSpc>
              <a:tabLst>
                <a:tab pos="1524000" algn="l"/>
              </a:tabLst>
            </a:pPr>
            <a:endParaRPr lang="en-GB" sz="1200"/>
          </a:p>
          <a:p>
            <a:pPr>
              <a:lnSpc>
                <a:spcPct val="90000"/>
              </a:lnSpc>
              <a:buFontTx/>
              <a:buChar char=" "/>
              <a:tabLst>
                <a:tab pos="1524000" algn="l"/>
              </a:tabLst>
            </a:pPr>
            <a:r>
              <a:rPr lang="en-GB" sz="2400"/>
              <a:t>… but useful!</a:t>
            </a:r>
          </a:p>
          <a:p>
            <a:pPr>
              <a:lnSpc>
                <a:spcPct val="90000"/>
              </a:lnSpc>
              <a:tabLst>
                <a:tab pos="1524000" algn="l"/>
              </a:tabLst>
            </a:pPr>
            <a:endParaRPr lang="en-GB" sz="1200"/>
          </a:p>
          <a:p>
            <a:pPr>
              <a:lnSpc>
                <a:spcPct val="90000"/>
              </a:lnSpc>
              <a:tabLst>
                <a:tab pos="1524000" algn="l"/>
              </a:tabLst>
            </a:pPr>
            <a:r>
              <a:rPr lang="en-GB" sz="2400"/>
              <a:t>Humans not good at using negative evidence</a:t>
            </a:r>
          </a:p>
          <a:p>
            <a:pPr lvl="1">
              <a:lnSpc>
                <a:spcPct val="90000"/>
              </a:lnSpc>
              <a:buFontTx/>
              <a:buChar char=" "/>
              <a:tabLst>
                <a:tab pos="1524000" algn="l"/>
              </a:tabLst>
            </a:pPr>
            <a:r>
              <a:rPr lang="en-GB" sz="2000"/>
              <a:t>e.g. Wason's cards.</a:t>
            </a:r>
          </a:p>
          <a:p>
            <a:pPr>
              <a:lnSpc>
                <a:spcPct val="90000"/>
              </a:lnSpc>
              <a:tabLst>
                <a:tab pos="1524000" algn="l"/>
              </a:tabLst>
            </a:pPr>
            <a:endParaRPr lang="en-GB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Wason's</a:t>
            </a:r>
            <a:r>
              <a:rPr lang="en-GB" dirty="0"/>
              <a:t> cards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4572000"/>
            <a:ext cx="7772400" cy="17526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GB" sz="2000"/>
              <a:t>Is this true?</a:t>
            </a:r>
          </a:p>
          <a:p>
            <a:pPr marL="0" indent="0" algn="ctr">
              <a:buFontTx/>
              <a:buNone/>
            </a:pPr>
            <a:endParaRPr lang="en-GB" sz="1400"/>
          </a:p>
          <a:p>
            <a:pPr marL="0" indent="0" algn="ctr">
              <a:buFontTx/>
              <a:buNone/>
            </a:pPr>
            <a:r>
              <a:rPr lang="en-GB" sz="2000"/>
              <a:t>How many cards do you need to turn over to find out?</a:t>
            </a:r>
          </a:p>
          <a:p>
            <a:pPr marL="0" indent="0" algn="ctr">
              <a:buFontTx/>
              <a:buNone/>
            </a:pPr>
            <a:endParaRPr lang="en-GB" sz="1200"/>
          </a:p>
          <a:p>
            <a:pPr marL="0" indent="0" algn="ctr">
              <a:buFontTx/>
              <a:buNone/>
            </a:pPr>
            <a:r>
              <a:rPr lang="en-GB" sz="2000"/>
              <a:t>…. and which cards?</a:t>
            </a: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533400" y="3717925"/>
            <a:ext cx="8077200" cy="400050"/>
          </a:xfrm>
          <a:prstGeom prst="rect">
            <a:avLst/>
          </a:prstGeom>
          <a:solidFill>
            <a:srgbClr val="FFFFCC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latin typeface="Arial" charset="0"/>
              </a:rPr>
              <a:t>If a card has a vowel on one side it has an even number on the other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362200" y="1965325"/>
            <a:ext cx="4343400" cy="1311275"/>
            <a:chOff x="768" y="3264"/>
            <a:chExt cx="2736" cy="826"/>
          </a:xfrm>
        </p:grpSpPr>
        <p:sp>
          <p:nvSpPr>
            <p:cNvPr id="69638" name="Rectangle 6"/>
            <p:cNvSpPr>
              <a:spLocks noChangeArrowheads="1"/>
            </p:cNvSpPr>
            <p:nvPr/>
          </p:nvSpPr>
          <p:spPr bwMode="auto">
            <a:xfrm>
              <a:off x="768" y="3312"/>
              <a:ext cx="576" cy="76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39" name="Rectangle 7"/>
            <p:cNvSpPr>
              <a:spLocks noChangeArrowheads="1"/>
            </p:cNvSpPr>
            <p:nvPr/>
          </p:nvSpPr>
          <p:spPr bwMode="auto">
            <a:xfrm>
              <a:off x="1488" y="3312"/>
              <a:ext cx="576" cy="76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0" name="Rectangle 8"/>
            <p:cNvSpPr>
              <a:spLocks noChangeArrowheads="1"/>
            </p:cNvSpPr>
            <p:nvPr/>
          </p:nvSpPr>
          <p:spPr bwMode="auto">
            <a:xfrm>
              <a:off x="2208" y="3312"/>
              <a:ext cx="576" cy="76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1" name="Rectangle 9"/>
            <p:cNvSpPr>
              <a:spLocks noChangeArrowheads="1"/>
            </p:cNvSpPr>
            <p:nvPr/>
          </p:nvSpPr>
          <p:spPr bwMode="auto">
            <a:xfrm>
              <a:off x="2928" y="3312"/>
              <a:ext cx="576" cy="76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642" name="Text Box 10"/>
            <p:cNvSpPr txBox="1">
              <a:spLocks noChangeArrowheads="1"/>
            </p:cNvSpPr>
            <p:nvPr/>
          </p:nvSpPr>
          <p:spPr bwMode="auto">
            <a:xfrm>
              <a:off x="863" y="3264"/>
              <a:ext cx="2641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8000" b="1">
                  <a:latin typeface="Times New Roman" pitchFamily="18" charset="0"/>
                </a:rPr>
                <a:t>7</a:t>
              </a:r>
              <a:r>
                <a:rPr lang="en-GB" sz="8000" b="1">
                  <a:latin typeface="Times New Roman" pitchFamily="18" charset="0"/>
                </a:rPr>
                <a:t>  </a:t>
              </a:r>
              <a:r>
                <a:rPr lang="en-US" sz="8000" b="1">
                  <a:latin typeface="Times New Roman" pitchFamily="18" charset="0"/>
                </a:rPr>
                <a:t>E  4  K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Abductive reasoning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625600" algn="l"/>
              </a:tabLst>
            </a:pPr>
            <a:r>
              <a:rPr lang="en-GB"/>
              <a:t>reasoning from event to cause</a:t>
            </a:r>
          </a:p>
          <a:p>
            <a:pPr lvl="1">
              <a:buFontTx/>
              <a:buChar char=" "/>
              <a:tabLst>
                <a:tab pos="1625600" algn="l"/>
              </a:tabLst>
            </a:pPr>
            <a:r>
              <a:rPr lang="en-GB" sz="2000"/>
              <a:t>e.g.	Sam drives fast when drunk.</a:t>
            </a:r>
          </a:p>
          <a:p>
            <a:pPr lvl="1">
              <a:buFontTx/>
              <a:buChar char=" "/>
              <a:tabLst>
                <a:tab pos="1625600" algn="l"/>
              </a:tabLst>
            </a:pPr>
            <a:r>
              <a:rPr lang="en-GB" sz="2000"/>
              <a:t>	If I see Sam driving fast, assume drunk.</a:t>
            </a:r>
          </a:p>
          <a:p>
            <a:pPr>
              <a:tabLst>
                <a:tab pos="1625600" algn="l"/>
              </a:tabLst>
            </a:pPr>
            <a:endParaRPr lang="en-GB"/>
          </a:p>
          <a:p>
            <a:pPr>
              <a:tabLst>
                <a:tab pos="1625600" algn="l"/>
              </a:tabLst>
            </a:pPr>
            <a:r>
              <a:rPr lang="en-GB"/>
              <a:t>Unreliable:</a:t>
            </a:r>
          </a:p>
          <a:p>
            <a:pPr lvl="1">
              <a:tabLst>
                <a:tab pos="1625600" algn="l"/>
              </a:tabLst>
            </a:pPr>
            <a:r>
              <a:rPr lang="en-GB"/>
              <a:t>can lead to false explanations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Problem solving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z="2400"/>
              <a:t>Process of finding solution to unfamiliar task using knowledge.</a:t>
            </a:r>
          </a:p>
          <a:p>
            <a:pPr>
              <a:lnSpc>
                <a:spcPct val="90000"/>
              </a:lnSpc>
            </a:pPr>
            <a:endParaRPr lang="en-GB" sz="1200"/>
          </a:p>
          <a:p>
            <a:pPr>
              <a:lnSpc>
                <a:spcPct val="90000"/>
              </a:lnSpc>
            </a:pPr>
            <a:r>
              <a:rPr lang="en-GB" sz="2400"/>
              <a:t>Several theories.</a:t>
            </a:r>
          </a:p>
          <a:p>
            <a:pPr>
              <a:lnSpc>
                <a:spcPct val="90000"/>
              </a:lnSpc>
            </a:pPr>
            <a:endParaRPr lang="en-GB" sz="1200"/>
          </a:p>
          <a:p>
            <a:pPr>
              <a:lnSpc>
                <a:spcPct val="90000"/>
              </a:lnSpc>
            </a:pPr>
            <a:r>
              <a:rPr lang="en-GB" sz="2400"/>
              <a:t>Gestalt</a:t>
            </a:r>
          </a:p>
          <a:p>
            <a:pPr lvl="1">
              <a:lnSpc>
                <a:spcPct val="90000"/>
              </a:lnSpc>
            </a:pPr>
            <a:r>
              <a:rPr lang="en-GB" sz="1800"/>
              <a:t>problem solving both productive and reproductive</a:t>
            </a:r>
          </a:p>
          <a:p>
            <a:pPr lvl="1">
              <a:lnSpc>
                <a:spcPct val="90000"/>
              </a:lnSpc>
            </a:pPr>
            <a:r>
              <a:rPr lang="en-GB" sz="1800"/>
              <a:t>productive draws on insight and restructuring of problem</a:t>
            </a:r>
          </a:p>
          <a:p>
            <a:pPr lvl="1">
              <a:lnSpc>
                <a:spcPct val="90000"/>
              </a:lnSpc>
            </a:pPr>
            <a:r>
              <a:rPr lang="en-GB" sz="1800"/>
              <a:t>attractive but not enough evidence to explain `insight' etc.</a:t>
            </a:r>
          </a:p>
          <a:p>
            <a:pPr lvl="1">
              <a:lnSpc>
                <a:spcPct val="90000"/>
              </a:lnSpc>
            </a:pPr>
            <a:r>
              <a:rPr lang="en-GB" sz="1800"/>
              <a:t>move away from behaviourism and led towards information processing theories</a:t>
            </a:r>
          </a:p>
          <a:p>
            <a:pPr>
              <a:lnSpc>
                <a:spcPct val="90000"/>
              </a:lnSpc>
            </a:pPr>
            <a:endParaRPr lang="en-GB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Problem solving (cont.)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sz="2400"/>
              <a:t>Problem space theory</a:t>
            </a:r>
          </a:p>
          <a:p>
            <a:pPr marL="476250" lvl="1"/>
            <a:r>
              <a:rPr lang="en-GB" sz="2000"/>
              <a:t>problem space comprises problem states</a:t>
            </a:r>
          </a:p>
          <a:p>
            <a:pPr marL="476250" lvl="1"/>
            <a:r>
              <a:rPr lang="en-GB" sz="2000"/>
              <a:t>problem solving involves generating states using legal operators</a:t>
            </a:r>
          </a:p>
          <a:p>
            <a:pPr marL="476250" lvl="1"/>
            <a:r>
              <a:rPr lang="en-GB" sz="2000"/>
              <a:t>heuristics may be employed to select operators</a:t>
            </a:r>
            <a:br>
              <a:rPr lang="en-GB" sz="2000"/>
            </a:br>
            <a:r>
              <a:rPr lang="en-GB" sz="2000"/>
              <a:t>	e.g. means-ends analysis</a:t>
            </a:r>
          </a:p>
          <a:p>
            <a:pPr marL="476250" lvl="1"/>
            <a:r>
              <a:rPr lang="en-GB" sz="2000"/>
              <a:t>operates within human information processing system</a:t>
            </a:r>
            <a:br>
              <a:rPr lang="en-GB" sz="2000"/>
            </a:br>
            <a:r>
              <a:rPr lang="en-GB" sz="2000"/>
              <a:t>	e.g. STM limits etc.</a:t>
            </a:r>
          </a:p>
          <a:p>
            <a:pPr marL="476250" lvl="1"/>
            <a:r>
              <a:rPr lang="en-GB" sz="2000"/>
              <a:t>largely applied to problem solving in well-defined areas</a:t>
            </a:r>
            <a:br>
              <a:rPr lang="en-GB" sz="2000"/>
            </a:br>
            <a:r>
              <a:rPr lang="en-GB" sz="2000"/>
              <a:t>	e.g. puzzles rather than knowledge intensive areas</a:t>
            </a:r>
          </a:p>
          <a:p>
            <a:pPr marL="0" indent="0"/>
            <a:endParaRPr lang="en-GB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Problem solving (cont.)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z="2400" dirty="0"/>
              <a:t>Analogy</a:t>
            </a:r>
          </a:p>
          <a:p>
            <a:pPr lvl="1">
              <a:lnSpc>
                <a:spcPct val="90000"/>
              </a:lnSpc>
            </a:pPr>
            <a:r>
              <a:rPr lang="en-GB" sz="1800" dirty="0"/>
              <a:t>analogical mapping:</a:t>
            </a:r>
          </a:p>
          <a:p>
            <a:pPr lvl="2">
              <a:lnSpc>
                <a:spcPct val="90000"/>
              </a:lnSpc>
            </a:pPr>
            <a:r>
              <a:rPr lang="en-GB" sz="1600" dirty="0"/>
              <a:t>novel problems in new domain?</a:t>
            </a:r>
          </a:p>
          <a:p>
            <a:pPr lvl="2">
              <a:lnSpc>
                <a:spcPct val="90000"/>
              </a:lnSpc>
            </a:pPr>
            <a:r>
              <a:rPr lang="en-GB" sz="1600" dirty="0"/>
              <a:t>use knowledge of similar problem from similar domain </a:t>
            </a:r>
          </a:p>
          <a:p>
            <a:pPr lvl="1">
              <a:lnSpc>
                <a:spcPct val="90000"/>
              </a:lnSpc>
            </a:pPr>
            <a:r>
              <a:rPr lang="en-GB" sz="1800" dirty="0"/>
              <a:t>analogical mapping difficult if domains are semantically different</a:t>
            </a:r>
          </a:p>
          <a:p>
            <a:pPr>
              <a:lnSpc>
                <a:spcPct val="90000"/>
              </a:lnSpc>
            </a:pPr>
            <a:endParaRPr lang="en-GB" sz="1800" dirty="0"/>
          </a:p>
          <a:p>
            <a:pPr>
              <a:lnSpc>
                <a:spcPct val="90000"/>
              </a:lnSpc>
            </a:pPr>
            <a:r>
              <a:rPr lang="en-GB" sz="2400" dirty="0"/>
              <a:t>Skill acquisition</a:t>
            </a:r>
          </a:p>
          <a:p>
            <a:pPr lvl="1">
              <a:lnSpc>
                <a:spcPct val="90000"/>
              </a:lnSpc>
            </a:pPr>
            <a:r>
              <a:rPr lang="en-GB" sz="1800" dirty="0"/>
              <a:t>skilled activity characterized by chunking</a:t>
            </a:r>
            <a:endParaRPr lang="en-GB" sz="2000" dirty="0"/>
          </a:p>
          <a:p>
            <a:pPr lvl="2">
              <a:lnSpc>
                <a:spcPct val="90000"/>
              </a:lnSpc>
            </a:pPr>
            <a:r>
              <a:rPr lang="en-GB" sz="1600" dirty="0"/>
              <a:t>lot of information is chunked to optimize STM</a:t>
            </a:r>
          </a:p>
          <a:p>
            <a:pPr lvl="1">
              <a:lnSpc>
                <a:spcPct val="90000"/>
              </a:lnSpc>
            </a:pPr>
            <a:r>
              <a:rPr lang="en-GB" sz="1800" dirty="0"/>
              <a:t>conceptual rather than superficial grouping of problems</a:t>
            </a:r>
          </a:p>
          <a:p>
            <a:pPr lvl="1">
              <a:lnSpc>
                <a:spcPct val="90000"/>
              </a:lnSpc>
            </a:pPr>
            <a:r>
              <a:rPr lang="en-GB" sz="1800" dirty="0"/>
              <a:t>information is structured more effectively</a:t>
            </a:r>
          </a:p>
          <a:p>
            <a:pPr>
              <a:lnSpc>
                <a:spcPct val="90000"/>
              </a:lnSpc>
            </a:pP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Errors and mental models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sz="2400"/>
              <a:t>Types of error</a:t>
            </a:r>
          </a:p>
          <a:p>
            <a:pPr>
              <a:lnSpc>
                <a:spcPct val="90000"/>
              </a:lnSpc>
            </a:pPr>
            <a:endParaRPr lang="en-GB" sz="1200"/>
          </a:p>
          <a:p>
            <a:pPr>
              <a:lnSpc>
                <a:spcPct val="90000"/>
              </a:lnSpc>
            </a:pPr>
            <a:r>
              <a:rPr lang="en-GB" sz="2400"/>
              <a:t>slips </a:t>
            </a:r>
          </a:p>
          <a:p>
            <a:pPr lvl="1">
              <a:lnSpc>
                <a:spcPct val="90000"/>
              </a:lnSpc>
            </a:pPr>
            <a:r>
              <a:rPr lang="en-GB" sz="2000"/>
              <a:t>	right intention, but failed to do it right</a:t>
            </a:r>
          </a:p>
          <a:p>
            <a:pPr lvl="1">
              <a:lnSpc>
                <a:spcPct val="90000"/>
              </a:lnSpc>
            </a:pPr>
            <a:r>
              <a:rPr lang="en-GB" sz="2000"/>
              <a:t>	causes: poor physical skill,inattention etc.</a:t>
            </a:r>
          </a:p>
          <a:p>
            <a:pPr lvl="1">
              <a:lnSpc>
                <a:spcPct val="90000"/>
              </a:lnSpc>
            </a:pPr>
            <a:r>
              <a:rPr lang="en-GB" sz="2000"/>
              <a:t>	change to aspect of skilled behaviour can cause slip</a:t>
            </a:r>
          </a:p>
          <a:p>
            <a:pPr>
              <a:lnSpc>
                <a:spcPct val="90000"/>
              </a:lnSpc>
            </a:pPr>
            <a:endParaRPr lang="en-GB" sz="1200"/>
          </a:p>
          <a:p>
            <a:pPr>
              <a:lnSpc>
                <a:spcPct val="90000"/>
              </a:lnSpc>
            </a:pPr>
            <a:r>
              <a:rPr lang="en-GB" sz="2400"/>
              <a:t>mistakes</a:t>
            </a:r>
          </a:p>
          <a:p>
            <a:pPr lvl="1">
              <a:lnSpc>
                <a:spcPct val="90000"/>
              </a:lnSpc>
            </a:pPr>
            <a:r>
              <a:rPr lang="en-GB" sz="2000"/>
              <a:t>	wrong intention</a:t>
            </a:r>
          </a:p>
          <a:p>
            <a:pPr lvl="1">
              <a:lnSpc>
                <a:spcPct val="90000"/>
              </a:lnSpc>
            </a:pPr>
            <a:r>
              <a:rPr lang="en-GB" sz="2000"/>
              <a:t>	cause: incorrect understanding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GB" sz="1600"/>
              <a:t>humans create mental models to explain behaviour.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GB" sz="1600"/>
              <a:t>if wrong (different from actual system) errors can occur</a:t>
            </a:r>
            <a:endParaRPr lang="en-GB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Emotion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7772400" cy="4114800"/>
          </a:xfrm>
        </p:spPr>
        <p:txBody>
          <a:bodyPr/>
          <a:lstStyle/>
          <a:p>
            <a:r>
              <a:rPr lang="en-GB" sz="2400"/>
              <a:t>Various theories of how emotion works</a:t>
            </a:r>
            <a:endParaRPr lang="en-GB"/>
          </a:p>
          <a:p>
            <a:pPr lvl="1"/>
            <a:r>
              <a:rPr lang="en-GB" sz="2000"/>
              <a:t>James-Lange: emotion is our interpretation of a physiological response to a stimuli</a:t>
            </a:r>
          </a:p>
          <a:p>
            <a:pPr lvl="1"/>
            <a:r>
              <a:rPr lang="en-GB" sz="2000"/>
              <a:t>Cannon: emotion is a psychological response to a stimuli</a:t>
            </a:r>
          </a:p>
          <a:p>
            <a:pPr lvl="1"/>
            <a:r>
              <a:rPr lang="en-GB" sz="2000"/>
              <a:t>Schacter-Singer: emotion is the result of our evaluation of our physiological responses, in the light of the whole situation we are in</a:t>
            </a:r>
          </a:p>
          <a:p>
            <a:r>
              <a:rPr lang="en-GB" sz="2400"/>
              <a:t>Emotion clearly involves both cognitive and physical responses to stimuli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Emotion (cont.)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828800"/>
            <a:ext cx="7772400" cy="4114800"/>
          </a:xfrm>
        </p:spPr>
        <p:txBody>
          <a:bodyPr/>
          <a:lstStyle/>
          <a:p>
            <a:r>
              <a:rPr lang="en-GB" sz="2400"/>
              <a:t>The biological response to physical stimuli is called </a:t>
            </a:r>
            <a:r>
              <a:rPr lang="en-GB" sz="2400" i="1"/>
              <a:t>affect</a:t>
            </a:r>
          </a:p>
          <a:p>
            <a:pPr>
              <a:buFontTx/>
              <a:buNone/>
            </a:pPr>
            <a:r>
              <a:rPr lang="en-GB" sz="2400"/>
              <a:t> </a:t>
            </a:r>
          </a:p>
          <a:p>
            <a:r>
              <a:rPr lang="en-GB" sz="2400"/>
              <a:t>Affect influences how we respond to situations</a:t>
            </a:r>
          </a:p>
          <a:p>
            <a:pPr lvl="1"/>
            <a:r>
              <a:rPr lang="en-GB" sz="2000"/>
              <a:t>positive </a:t>
            </a:r>
            <a:r>
              <a:rPr lang="en-GB" sz="2000">
                <a:sym typeface="Symbol" pitchFamily="18" charset="2"/>
              </a:rPr>
              <a:t> creative problem solving</a:t>
            </a:r>
          </a:p>
          <a:p>
            <a:pPr lvl="1"/>
            <a:r>
              <a:rPr lang="en-GB" sz="2000">
                <a:sym typeface="Symbol" pitchFamily="18" charset="2"/>
              </a:rPr>
              <a:t>negative  narrow thinking</a:t>
            </a:r>
            <a:endParaRPr lang="en-GB"/>
          </a:p>
          <a:p>
            <a:pPr lvl="1">
              <a:buFontTx/>
              <a:buNone/>
            </a:pPr>
            <a:endParaRPr lang="en-GB"/>
          </a:p>
          <a:p>
            <a:pPr lvl="1">
              <a:buFontTx/>
              <a:buNone/>
            </a:pPr>
            <a:r>
              <a:rPr lang="en-GB"/>
              <a:t>“Negative affect can make it harder to do even easy tasks; positive affect can make it easier to do difficult tasks” </a:t>
            </a:r>
          </a:p>
          <a:p>
            <a:pPr lvl="4" algn="r">
              <a:buFontTx/>
              <a:buNone/>
            </a:pPr>
            <a:r>
              <a:rPr lang="en-GB" sz="1600"/>
              <a:t>(Donald Norman)</a:t>
            </a:r>
            <a:endParaRPr lang="en-GB"/>
          </a:p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Emotion (cont.)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Implications for interface design</a:t>
            </a:r>
          </a:p>
          <a:p>
            <a:pPr lvl="1"/>
            <a:r>
              <a:rPr lang="en-GB"/>
              <a:t>stress will increase the difficulty of problem solving</a:t>
            </a:r>
          </a:p>
          <a:p>
            <a:pPr lvl="1"/>
            <a:r>
              <a:rPr lang="en-GB"/>
              <a:t>relaxed users will be more forgiving of shortcomings in design</a:t>
            </a:r>
          </a:p>
          <a:p>
            <a:pPr lvl="1"/>
            <a:r>
              <a:rPr lang="en-GB"/>
              <a:t>aesthetically pleasing and rewarding interfaces will increase positive affect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Individual differences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long term</a:t>
            </a:r>
            <a:br>
              <a:rPr lang="en-GB" sz="2400" dirty="0"/>
            </a:br>
            <a:r>
              <a:rPr lang="en-GB" sz="2400" dirty="0"/>
              <a:t>	–  </a:t>
            </a:r>
            <a:r>
              <a:rPr lang="en-GB" sz="2400" dirty="0" smtClean="0"/>
              <a:t>gender, </a:t>
            </a:r>
            <a:r>
              <a:rPr lang="en-GB" sz="2400" dirty="0"/>
              <a:t>physical and intellectual abilities</a:t>
            </a:r>
          </a:p>
          <a:p>
            <a:r>
              <a:rPr lang="en-GB" sz="2400" dirty="0"/>
              <a:t>short term</a:t>
            </a:r>
            <a:br>
              <a:rPr lang="en-GB" sz="2400" dirty="0"/>
            </a:br>
            <a:r>
              <a:rPr lang="en-GB" sz="2400" dirty="0"/>
              <a:t>	–  effect of stress or fatigue</a:t>
            </a:r>
          </a:p>
          <a:p>
            <a:r>
              <a:rPr lang="en-GB" sz="2400" dirty="0"/>
              <a:t>changing</a:t>
            </a:r>
            <a:br>
              <a:rPr lang="en-GB" sz="2400" dirty="0"/>
            </a:br>
            <a:r>
              <a:rPr lang="en-GB" sz="2400" dirty="0"/>
              <a:t>	–  age</a:t>
            </a:r>
          </a:p>
          <a:p>
            <a:endParaRPr lang="en-GB" sz="1200" dirty="0"/>
          </a:p>
          <a:p>
            <a:pPr>
              <a:buFontTx/>
              <a:buNone/>
            </a:pPr>
            <a:r>
              <a:rPr lang="en-GB" sz="2400" dirty="0"/>
              <a:t>Ask yourself:</a:t>
            </a:r>
            <a:br>
              <a:rPr lang="en-GB" sz="2400" dirty="0"/>
            </a:br>
            <a:r>
              <a:rPr lang="en-GB" sz="2400" dirty="0"/>
              <a:t>will design decision exclude section of user population?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Psychology and the Design of Interactive System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tabLst>
                <a:tab pos="1435100" algn="l"/>
              </a:tabLst>
            </a:pPr>
            <a:r>
              <a:rPr lang="en-GB" sz="2000" dirty="0"/>
              <a:t>Some direct applications</a:t>
            </a:r>
          </a:p>
          <a:p>
            <a:pPr lvl="1">
              <a:lnSpc>
                <a:spcPct val="90000"/>
              </a:lnSpc>
              <a:tabLst>
                <a:tab pos="1435100" algn="l"/>
              </a:tabLst>
            </a:pPr>
            <a:r>
              <a:rPr lang="en-GB" sz="1800" dirty="0"/>
              <a:t>e.g.	blue acuity is poor</a:t>
            </a:r>
            <a:br>
              <a:rPr lang="en-GB" sz="1800" dirty="0"/>
            </a:br>
            <a:r>
              <a:rPr lang="en-GB" sz="1800" dirty="0"/>
              <a:t>	</a:t>
            </a:r>
            <a:r>
              <a:rPr lang="en-GB" sz="1800" dirty="0">
                <a:sym typeface="Symbol" pitchFamily="18" charset="2"/>
              </a:rPr>
              <a:t></a:t>
            </a:r>
            <a:r>
              <a:rPr lang="en-GB" sz="1800" dirty="0"/>
              <a:t> blue should not be used for important detail</a:t>
            </a:r>
          </a:p>
          <a:p>
            <a:pPr>
              <a:lnSpc>
                <a:spcPct val="90000"/>
              </a:lnSpc>
              <a:tabLst>
                <a:tab pos="1435100" algn="l"/>
              </a:tabLst>
            </a:pPr>
            <a:endParaRPr lang="en-GB" sz="2000" dirty="0"/>
          </a:p>
          <a:p>
            <a:pPr>
              <a:lnSpc>
                <a:spcPct val="90000"/>
              </a:lnSpc>
              <a:tabLst>
                <a:tab pos="1435100" algn="l"/>
              </a:tabLst>
            </a:pPr>
            <a:r>
              <a:rPr lang="en-GB" sz="2000" dirty="0"/>
              <a:t>However, correct application generally requires understanding of context in psychology, and an understanding of particular experimental </a:t>
            </a:r>
            <a:r>
              <a:rPr lang="en-GB" sz="2000" dirty="0" smtClean="0"/>
              <a:t>conditions</a:t>
            </a: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Today we learnt about,</a:t>
            </a:r>
          </a:p>
          <a:p>
            <a:pPr lvl="1"/>
            <a:r>
              <a:rPr lang="en-GB" dirty="0" smtClean="0"/>
              <a:t>MEMORY</a:t>
            </a:r>
          </a:p>
          <a:p>
            <a:pPr lvl="1"/>
            <a:r>
              <a:rPr lang="en-GB" dirty="0" smtClean="0"/>
              <a:t>Information stored in memory</a:t>
            </a:r>
          </a:p>
          <a:p>
            <a:pPr lvl="2"/>
            <a:r>
              <a:rPr lang="en-GB" dirty="0" smtClean="0"/>
              <a:t>sensory, short-term, long-term</a:t>
            </a:r>
            <a:endParaRPr lang="en-US" dirty="0" smtClean="0"/>
          </a:p>
          <a:p>
            <a:pPr lvl="1"/>
            <a:r>
              <a:rPr lang="en-GB" dirty="0" smtClean="0"/>
              <a:t>Information processed and applied</a:t>
            </a:r>
          </a:p>
          <a:p>
            <a:pPr lvl="2"/>
            <a:r>
              <a:rPr lang="en-GB" dirty="0" smtClean="0"/>
              <a:t>reasoning, problem solving, skill, error</a:t>
            </a:r>
          </a:p>
          <a:p>
            <a:pPr lvl="1"/>
            <a:r>
              <a:rPr lang="en-GB" dirty="0" smtClean="0"/>
              <a:t>Emotion influences human capabilities</a:t>
            </a:r>
          </a:p>
          <a:p>
            <a:pPr lvl="1"/>
            <a:r>
              <a:rPr lang="en-GB" dirty="0" smtClean="0"/>
              <a:t>Each person is different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AD93096-5B34-4342-9326-69289CEAE4C2}" type="slidenum">
              <a:rPr lang="en-US" smtClean="0"/>
              <a:pPr/>
              <a:t>34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 1</Template>
  <TotalTime>177</TotalTime>
  <Words>1034</Words>
  <Application>Microsoft Office PowerPoint</Application>
  <PresentationFormat>On-screen Show (4:3)</PresentationFormat>
  <Paragraphs>318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Pixel</vt:lpstr>
      <vt:lpstr>Lecture 2</vt:lpstr>
      <vt:lpstr>Summary</vt:lpstr>
      <vt:lpstr>TODAY’S OUTLINE</vt:lpstr>
      <vt:lpstr>Memory</vt:lpstr>
      <vt:lpstr>Memory</vt:lpstr>
      <vt:lpstr>Memory</vt:lpstr>
      <vt:lpstr>sensory memory</vt:lpstr>
      <vt:lpstr>Short-term memory (STM)</vt:lpstr>
      <vt:lpstr>Examples</vt:lpstr>
      <vt:lpstr>Long-term memory (LTM)</vt:lpstr>
      <vt:lpstr>Long-term memory (cont.)</vt:lpstr>
      <vt:lpstr>LTM - semantic network</vt:lpstr>
      <vt:lpstr>Models of LTM - Frames</vt:lpstr>
      <vt:lpstr>Models of LTM - Scripts</vt:lpstr>
      <vt:lpstr>Models of LTM - Production rules</vt:lpstr>
      <vt:lpstr>LTM - Storage of information</vt:lpstr>
      <vt:lpstr>LTM - Forgetting</vt:lpstr>
      <vt:lpstr>LTM - retrieval</vt:lpstr>
      <vt:lpstr>Thinking</vt:lpstr>
      <vt:lpstr>Deductive Reasoning</vt:lpstr>
      <vt:lpstr>Deduction (cont.)</vt:lpstr>
      <vt:lpstr>Inductive Reasoning</vt:lpstr>
      <vt:lpstr>Wason's cards</vt:lpstr>
      <vt:lpstr>Abductive reasoning</vt:lpstr>
      <vt:lpstr>Problem solving</vt:lpstr>
      <vt:lpstr>Problem solving (cont.)</vt:lpstr>
      <vt:lpstr>Problem solving (cont.)</vt:lpstr>
      <vt:lpstr>Errors and mental models</vt:lpstr>
      <vt:lpstr>Emotion</vt:lpstr>
      <vt:lpstr>Emotion (cont.)</vt:lpstr>
      <vt:lpstr>Emotion (cont.)</vt:lpstr>
      <vt:lpstr>Individual differences</vt:lpstr>
      <vt:lpstr>Psychology and the Design of Interactive System</vt:lpstr>
      <vt:lpstr>SUMMARY</vt:lpstr>
    </vt:vector>
  </TitlesOfParts>
  <Company>COMSATS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</dc:title>
  <dc:creator>Faisal Azam</dc:creator>
  <cp:lastModifiedBy>stdc_lp</cp:lastModifiedBy>
  <cp:revision>9</cp:revision>
  <dcterms:created xsi:type="dcterms:W3CDTF">2014-11-08T13:20:38Z</dcterms:created>
  <dcterms:modified xsi:type="dcterms:W3CDTF">2014-11-12T18:24:50Z</dcterms:modified>
</cp:coreProperties>
</file>