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706" r:id="rId2"/>
  </p:sldMasterIdLst>
  <p:notesMasterIdLst>
    <p:notesMasterId r:id="rId37"/>
  </p:notesMasterIdLst>
  <p:sldIdLst>
    <p:sldId id="256" r:id="rId3"/>
    <p:sldId id="312" r:id="rId4"/>
    <p:sldId id="313" r:id="rId5"/>
    <p:sldId id="314" r:id="rId6"/>
    <p:sldId id="315" r:id="rId7"/>
    <p:sldId id="316" r:id="rId8"/>
    <p:sldId id="317" r:id="rId9"/>
    <p:sldId id="318" r:id="rId10"/>
    <p:sldId id="319" r:id="rId11"/>
    <p:sldId id="277" r:id="rId12"/>
    <p:sldId id="280" r:id="rId13"/>
    <p:sldId id="268" r:id="rId14"/>
    <p:sldId id="275" r:id="rId15"/>
    <p:sldId id="304" r:id="rId16"/>
    <p:sldId id="303" r:id="rId17"/>
    <p:sldId id="282" r:id="rId18"/>
    <p:sldId id="302" r:id="rId19"/>
    <p:sldId id="305" r:id="rId20"/>
    <p:sldId id="306" r:id="rId21"/>
    <p:sldId id="307" r:id="rId22"/>
    <p:sldId id="320" r:id="rId23"/>
    <p:sldId id="321" r:id="rId24"/>
    <p:sldId id="322" r:id="rId25"/>
    <p:sldId id="323" r:id="rId26"/>
    <p:sldId id="324" r:id="rId27"/>
    <p:sldId id="325" r:id="rId28"/>
    <p:sldId id="326" r:id="rId29"/>
    <p:sldId id="327" r:id="rId30"/>
    <p:sldId id="328" r:id="rId31"/>
    <p:sldId id="329" r:id="rId32"/>
    <p:sldId id="330" r:id="rId33"/>
    <p:sldId id="331" r:id="rId34"/>
    <p:sldId id="362" r:id="rId35"/>
    <p:sldId id="363" r:id="rId36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3" autoAdjust="0"/>
    <p:restoredTop sz="94660"/>
  </p:normalViewPr>
  <p:slideViewPr>
    <p:cSldViewPr>
      <p:cViewPr>
        <p:scale>
          <a:sx n="70" d="100"/>
          <a:sy n="70" d="100"/>
        </p:scale>
        <p:origin x="-1392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2447E72A-D913-4DC2-9E0A-E520CE8FCC86}" type="datetimeFigureOut">
              <a:rPr lang="en-US" smtClean="0"/>
              <a:pPr/>
              <a:t>11/11/2014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A5D78FC6-CE17-4259-A63C-DDFC12E048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699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m</a:t>
            </a:r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DC6B13-2C08-4C24-BD39-8C1B384B86B4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effectLst/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>
                <a:effectLst/>
                <a:latin typeface="Times New Roman" pitchFamily="18" charset="0"/>
              </a:endParaRPr>
            </a:p>
          </p:txBody>
        </p:sp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effectLst/>
                  <a:latin typeface="Times New Roman" pitchFamily="18" charset="0"/>
                </a:endParaRPr>
              </a:p>
            </p:txBody>
          </p:sp>
        </p:grpSp>
      </p:grpSp>
      <p:sp>
        <p:nvSpPr>
          <p:cNvPr id="12187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1876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 algn="ctr"/>
            <a:r>
              <a:rPr lang="en-US" smtClean="0"/>
              <a:t>‹#›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 algn="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72AC53DF-4216-466D-99A7-94400E6C2A25}" type="slidenum">
              <a:rPr lang="en-US" smtClean="0"/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‹#›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‹#›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‹#›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‹#›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‹#›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‹#›</a:t>
            </a: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/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/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 algn="ctr"/>
              <a:t>‹#›</a:t>
            </a:fld>
            <a:endParaRPr lang="en-US" sz="1400" b="1" dirty="0">
              <a:solidFill>
                <a:srgbClr val="FFFFFF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chemeClr val="tx2"/>
                </a:solidFill>
              </a:rPr>
              <a:t>‹#›</a:t>
            </a:r>
            <a:endParaRPr lang="en-US" sz="1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 sz="2800" dirty="0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‹#›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chemeClr val="tx2"/>
                </a:solidFill>
              </a:rPr>
              <a:t>‹#›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chemeClr val="tx2"/>
                </a:solidFill>
              </a:rPr>
              <a:t>‹#›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752600"/>
            <a:ext cx="81534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752600"/>
            <a:ext cx="81534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752600"/>
            <a:ext cx="81534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752600"/>
            <a:ext cx="81534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752600"/>
            <a:ext cx="81534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752600"/>
            <a:ext cx="81534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752600"/>
            <a:ext cx="81534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‹#›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752600"/>
            <a:ext cx="81534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smtClean="0">
                <a:effectLst/>
              </a:defRPr>
            </a:lvl1pPr>
          </a:lstStyle>
          <a:p>
            <a:pPr algn="r"/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effectLst/>
                <a:latin typeface="Arial Black" pitchFamily="34" charset="0"/>
              </a:defRPr>
            </a:lvl1pPr>
          </a:lstStyle>
          <a:p>
            <a:pPr algn="ctr"/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 algn="ctr"/>
              <a:t>‹#›</a:t>
            </a:fld>
            <a:endParaRPr lang="en-US" sz="1400" b="1" dirty="0">
              <a:solidFill>
                <a:srgbClr val="FFFFFF"/>
              </a:solidFill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2083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effectLst/>
                <a:latin typeface="Times New Roman" pitchFamily="18" charset="0"/>
              </a:endParaRPr>
            </a:p>
          </p:txBody>
        </p:sp>
        <p:sp>
          <p:nvSpPr>
            <p:cNvPr id="120838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>
                <a:effectLst/>
                <a:latin typeface="Times New Roman" pitchFamily="18" charset="0"/>
              </a:endParaRPr>
            </a:p>
          </p:txBody>
        </p:sp>
        <p:sp>
          <p:nvSpPr>
            <p:cNvPr id="120839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hlink"/>
                </a:solidFill>
                <a:effectLst/>
              </a:endParaRPr>
            </a:p>
          </p:txBody>
        </p:sp>
        <p:sp>
          <p:nvSpPr>
            <p:cNvPr id="120840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hlink"/>
                </a:solidFill>
                <a:effectLst/>
              </a:endParaRPr>
            </a:p>
          </p:txBody>
        </p:sp>
        <p:sp>
          <p:nvSpPr>
            <p:cNvPr id="120841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accent2"/>
                </a:solidFill>
                <a:effectLst/>
              </a:endParaRPr>
            </a:p>
          </p:txBody>
        </p:sp>
        <p:sp>
          <p:nvSpPr>
            <p:cNvPr id="120842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hlink"/>
                </a:solidFill>
                <a:effectLst/>
              </a:endParaRPr>
            </a:p>
          </p:txBody>
        </p:sp>
        <p:sp>
          <p:nvSpPr>
            <p:cNvPr id="120843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>
                <a:effectLst/>
                <a:latin typeface="Times New Roman" pitchFamily="18" charset="0"/>
              </a:endParaRPr>
            </a:p>
          </p:txBody>
        </p:sp>
        <p:sp>
          <p:nvSpPr>
            <p:cNvPr id="120844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accent2"/>
                </a:solidFill>
                <a:effectLst/>
              </a:endParaRPr>
            </a:p>
          </p:txBody>
        </p:sp>
        <p:sp>
          <p:nvSpPr>
            <p:cNvPr id="120845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accent2"/>
                </a:solidFill>
                <a:effectLst/>
              </a:endParaRPr>
            </a:p>
          </p:txBody>
        </p:sp>
      </p:grpSp>
      <p:sp>
        <p:nvSpPr>
          <p:cNvPr id="2053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4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084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effectLst/>
              </a:defRPr>
            </a:lvl1pPr>
          </a:lstStyle>
          <a:p>
            <a:r>
              <a:rPr lang="en-US" smtClean="0">
                <a:solidFill>
                  <a:schemeClr val="tx2"/>
                </a:solidFill>
              </a:rPr>
              <a:t>‹#›</a:t>
            </a:r>
            <a:endParaRPr lang="en-US" sz="1400" dirty="0">
              <a:solidFill>
                <a:schemeClr val="tx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23" r:id="rId13"/>
    <p:sldLayoutId id="2147483724" r:id="rId14"/>
    <p:sldLayoutId id="2147483725" r:id="rId15"/>
    <p:sldLayoutId id="2147483726" r:id="rId16"/>
    <p:sldLayoutId id="2147483727" r:id="rId17"/>
    <p:sldLayoutId id="2147483728" r:id="rId18"/>
    <p:sldLayoutId id="2147483729" r:id="rId19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762000" y="2362200"/>
            <a:ext cx="8077200" cy="1447800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</a:rPr>
              <a:t>HUMAN COMPUTER INTERACTION</a:t>
            </a:r>
            <a:r>
              <a:rPr lang="en-US" sz="3600" dirty="0" smtClean="0">
                <a:solidFill>
                  <a:schemeClr val="bg1"/>
                </a:solidFill>
              </a:rPr>
              <a:t/>
            </a:r>
            <a:br>
              <a:rPr lang="en-US" sz="3600" dirty="0" smtClean="0">
                <a:solidFill>
                  <a:schemeClr val="bg1"/>
                </a:solidFill>
              </a:rPr>
            </a:br>
            <a:r>
              <a:rPr lang="en-US" sz="3600" dirty="0" smtClean="0">
                <a:solidFill>
                  <a:schemeClr val="bg1"/>
                </a:solidFill>
              </a:rPr>
              <a:t>LECTURE 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 bwMode="auto">
          <a:xfrm>
            <a:off x="762000" y="4495800"/>
            <a:ext cx="8382000" cy="1371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Professor Dr. Sajjad Mohsin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 idx="4294967295"/>
          </p:nvPr>
        </p:nvSpPr>
        <p:spPr>
          <a:xfrm>
            <a:off x="457200" y="228600"/>
            <a:ext cx="8229600" cy="1371600"/>
          </a:xfrm>
        </p:spPr>
        <p:txBody>
          <a:bodyPr lIns="45720" rIns="45720"/>
          <a:lstStyle/>
          <a:p>
            <a:pPr eaLnBrk="1" hangingPunct="1"/>
            <a:r>
              <a:rPr lang="en-US" dirty="0" smtClean="0"/>
              <a:t>Faculty Profile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32775" cy="4167188"/>
          </a:xfrm>
        </p:spPr>
        <p:txBody>
          <a:bodyPr>
            <a:normAutofit lnSpcReduction="10000"/>
          </a:bodyPr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en-US" sz="3000" dirty="0" smtClean="0"/>
              <a:t>Ph.D.	</a:t>
            </a:r>
          </a:p>
          <a:p>
            <a:pPr lvl="1" algn="just" eaLnBrk="1" hangingPunct="1">
              <a:lnSpc>
                <a:spcPct val="90000"/>
              </a:lnSpc>
              <a:defRPr/>
            </a:pPr>
            <a:r>
              <a:rPr lang="en-US" dirty="0" smtClean="0"/>
              <a:t>Division of Production, Information and Systems Engineering, </a:t>
            </a:r>
            <a:r>
              <a:rPr lang="en-US" b="1" dirty="0" err="1" smtClean="0"/>
              <a:t>Muroran</a:t>
            </a:r>
            <a:r>
              <a:rPr lang="en-US" b="1" dirty="0" smtClean="0"/>
              <a:t> Institute of Technology (MIT), Hokkaido.  JAPAN</a:t>
            </a:r>
            <a:endParaRPr lang="en-US" dirty="0" smtClean="0"/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US" sz="3000" dirty="0" smtClean="0"/>
              <a:t>M.E.</a:t>
            </a:r>
          </a:p>
          <a:p>
            <a:pPr lvl="1" algn="just" eaLnBrk="1" hangingPunct="1">
              <a:lnSpc>
                <a:spcPct val="90000"/>
              </a:lnSpc>
              <a:defRPr/>
            </a:pPr>
            <a:r>
              <a:rPr lang="en-US" dirty="0" smtClean="0"/>
              <a:t>Dept. of Computer Science and Systems Engineering, </a:t>
            </a:r>
            <a:r>
              <a:rPr lang="en-US" sz="3200" b="1" dirty="0" smtClean="0"/>
              <a:t>MIT.</a:t>
            </a:r>
            <a:r>
              <a:rPr lang="en-US" sz="3200" dirty="0" smtClean="0"/>
              <a:t>  </a:t>
            </a:r>
            <a:r>
              <a:rPr lang="en-US" sz="3200" b="1" dirty="0" smtClean="0"/>
              <a:t>JAPAN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US" sz="3500" b="1" dirty="0" smtClean="0"/>
              <a:t>M.Sc. Computer Science</a:t>
            </a:r>
          </a:p>
          <a:p>
            <a:pPr lvl="1" algn="just" eaLnBrk="1" hangingPunct="1">
              <a:lnSpc>
                <a:spcPct val="90000"/>
              </a:lnSpc>
              <a:defRPr/>
            </a:pPr>
            <a:r>
              <a:rPr lang="en-US" dirty="0" smtClean="0"/>
              <a:t>Department of Computer Science, </a:t>
            </a:r>
            <a:r>
              <a:rPr lang="en-US" dirty="0" err="1" smtClean="0"/>
              <a:t>Quaid-i-Azam</a:t>
            </a:r>
            <a:r>
              <a:rPr lang="en-US" dirty="0" smtClean="0"/>
              <a:t> University </a:t>
            </a:r>
            <a:r>
              <a:rPr lang="en-US" sz="3000" b="1" dirty="0" smtClean="0"/>
              <a:t>Islamabad, Pakistan</a:t>
            </a:r>
          </a:p>
          <a:p>
            <a:pPr lvl="1" algn="just" eaLnBrk="1" hangingPunct="1">
              <a:lnSpc>
                <a:spcPct val="90000"/>
              </a:lnSpc>
              <a:defRPr/>
            </a:pPr>
            <a:endParaRPr lang="en-US" sz="2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153400" y="6421438"/>
            <a:ext cx="762000" cy="365125"/>
          </a:xfrm>
        </p:spPr>
        <p:txBody>
          <a:bodyPr lIns="0" tIns="0" rIns="0" bIns="0"/>
          <a:lstStyle/>
          <a:p>
            <a:pPr>
              <a:defRPr/>
            </a:pPr>
            <a:r>
              <a:rPr lang="en-US" sz="1000">
                <a:solidFill>
                  <a:schemeClr val="tx2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1A-</a:t>
            </a:r>
            <a:fld id="{0CE900D1-5C55-4B93-BDC8-451FEAB60667}" type="slidenum">
              <a:rPr lang="en-US" sz="1000">
                <a:solidFill>
                  <a:schemeClr val="tx2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pPr>
                <a:defRPr/>
              </a:pPr>
              <a:t>2</a:t>
            </a:fld>
            <a:endParaRPr lang="en-US" sz="1000">
              <a:solidFill>
                <a:schemeClr val="tx2">
                  <a:shade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 idx="4294967295"/>
          </p:nvPr>
        </p:nvSpPr>
        <p:spPr/>
        <p:txBody>
          <a:bodyPr lIns="45720" rIns="45720"/>
          <a:lstStyle/>
          <a:p>
            <a:pPr eaLnBrk="1" hangingPunct="1"/>
            <a:r>
              <a:rPr lang="en-US" dirty="0" smtClean="0"/>
              <a:t>Experience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>
            <a:normAutofit lnSpcReduction="10000"/>
          </a:bodyPr>
          <a:lstStyle/>
          <a:p>
            <a:pPr algn="just" eaLnBrk="1" hangingPunct="1">
              <a:lnSpc>
                <a:spcPct val="80000"/>
              </a:lnSpc>
              <a:defRPr/>
            </a:pPr>
            <a:r>
              <a:rPr lang="en-US" sz="2800" dirty="0" smtClean="0"/>
              <a:t>Professor &amp; Dean FIST, COMSATS Institute of Information Technology Islamabad Pakistan, April 2011 to date</a:t>
            </a:r>
          </a:p>
          <a:p>
            <a:pPr algn="just" eaLnBrk="1" hangingPunct="1">
              <a:lnSpc>
                <a:spcPct val="80000"/>
              </a:lnSpc>
              <a:defRPr/>
            </a:pPr>
            <a:endParaRPr lang="en-US" sz="2800" dirty="0" smtClean="0"/>
          </a:p>
          <a:p>
            <a:pPr algn="just" eaLnBrk="1" hangingPunct="1">
              <a:lnSpc>
                <a:spcPct val="80000"/>
              </a:lnSpc>
              <a:defRPr/>
            </a:pPr>
            <a:r>
              <a:rPr lang="en-US" sz="2800" dirty="0" smtClean="0"/>
              <a:t>Dean FIST &amp; Chairman CS (Associate Professor)COMSATS Institute of Information Technology Islamabad Pakistan, Nov 2010 to August 2011</a:t>
            </a:r>
          </a:p>
          <a:p>
            <a:pPr algn="just" eaLnBrk="1" hangingPunct="1">
              <a:lnSpc>
                <a:spcPct val="80000"/>
              </a:lnSpc>
              <a:defRPr/>
            </a:pPr>
            <a:endParaRPr lang="en-US" sz="2800" dirty="0" smtClean="0"/>
          </a:p>
          <a:p>
            <a:pPr algn="just" eaLnBrk="1" hangingPunct="1">
              <a:lnSpc>
                <a:spcPct val="80000"/>
              </a:lnSpc>
              <a:defRPr/>
            </a:pPr>
            <a:r>
              <a:rPr lang="en-US" sz="2800" dirty="0" smtClean="0"/>
              <a:t>Chairman &amp; Head (Associate Professor) Department of Computer Science, COMSATS Institute of Information Technology Islamabad Pakistan, July 2009 to Nov 2010.</a:t>
            </a:r>
          </a:p>
          <a:p>
            <a:pPr algn="just" eaLnBrk="1" hangingPunct="1">
              <a:lnSpc>
                <a:spcPct val="80000"/>
              </a:lnSpc>
              <a:defRPr/>
            </a:pP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153400" y="6421438"/>
            <a:ext cx="762000" cy="365125"/>
          </a:xfrm>
        </p:spPr>
        <p:txBody>
          <a:bodyPr lIns="0" tIns="0" rIns="0" bIns="0"/>
          <a:lstStyle/>
          <a:p>
            <a:pPr>
              <a:defRPr/>
            </a:pPr>
            <a:r>
              <a:rPr lang="en-US" sz="1000">
                <a:solidFill>
                  <a:schemeClr val="tx2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1A-</a:t>
            </a:r>
            <a:fld id="{779F6D1E-ADB6-4563-9545-0EA0DD31854C}" type="slidenum">
              <a:rPr lang="en-US" sz="1000">
                <a:solidFill>
                  <a:schemeClr val="tx2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pPr>
                <a:defRPr/>
              </a:pPr>
              <a:t>3</a:t>
            </a:fld>
            <a:endParaRPr lang="en-US" sz="1000">
              <a:solidFill>
                <a:schemeClr val="tx2">
                  <a:shade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229600" cy="889000"/>
          </a:xfrm>
        </p:spPr>
        <p:txBody>
          <a:bodyPr lIns="45720" rIns="45720"/>
          <a:lstStyle/>
          <a:p>
            <a:pPr eaLnBrk="1" hangingPunct="1"/>
            <a:r>
              <a:rPr lang="en-US" dirty="0" smtClean="0"/>
              <a:t>Experience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>
            <a:normAutofit fontScale="92500" lnSpcReduction="20000"/>
          </a:bodyPr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en-US" sz="2800" dirty="0" smtClean="0"/>
              <a:t>Head (Associate Professor), Department of Computer Science, COMSATS Institute of Information Technology Islamabad Pakistan, January 2008 to July 2009</a:t>
            </a:r>
          </a:p>
          <a:p>
            <a:pPr algn="just" eaLnBrk="1" hangingPunct="1">
              <a:lnSpc>
                <a:spcPct val="90000"/>
              </a:lnSpc>
              <a:defRPr/>
            </a:pPr>
            <a:endParaRPr lang="en-US" sz="2800" dirty="0" smtClean="0"/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US" sz="2800" dirty="0" smtClean="0"/>
              <a:t>Associate Professor, COMSATS Institute of Information Technology </a:t>
            </a:r>
            <a:r>
              <a:rPr lang="en-US" sz="2800" dirty="0" err="1" smtClean="0"/>
              <a:t>Abbottabad</a:t>
            </a:r>
            <a:r>
              <a:rPr lang="en-US" sz="2800" dirty="0" smtClean="0"/>
              <a:t> Campus, Pakistan, April 2005-January 2008</a:t>
            </a:r>
          </a:p>
          <a:p>
            <a:pPr algn="just" eaLnBrk="1" hangingPunct="1">
              <a:lnSpc>
                <a:spcPct val="90000"/>
              </a:lnSpc>
              <a:defRPr/>
            </a:pPr>
            <a:endParaRPr lang="en-US" sz="2800" dirty="0" smtClean="0"/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US" sz="2800" dirty="0" smtClean="0"/>
              <a:t>Research Assistant with Prof. Yukinori Suzuki, MIT Japan, 2004 to 2005</a:t>
            </a:r>
          </a:p>
          <a:p>
            <a:pPr lvl="1" algn="just" eaLnBrk="1" hangingPunct="1">
              <a:lnSpc>
                <a:spcPct val="90000"/>
              </a:lnSpc>
              <a:defRPr/>
            </a:pPr>
            <a:r>
              <a:rPr lang="en-US" sz="2400" dirty="0" smtClean="0"/>
              <a:t>Research Project: A study on Telecommunication Network Modeling.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153400" y="6421438"/>
            <a:ext cx="762000" cy="365125"/>
          </a:xfrm>
        </p:spPr>
        <p:txBody>
          <a:bodyPr lIns="0" tIns="0" rIns="0" bIns="0"/>
          <a:lstStyle/>
          <a:p>
            <a:pPr>
              <a:defRPr/>
            </a:pPr>
            <a:r>
              <a:rPr lang="en-US" sz="1000">
                <a:solidFill>
                  <a:schemeClr val="tx2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1A-</a:t>
            </a:r>
            <a:fld id="{19462E2A-A778-4C2D-81DF-4D103C4F0987}" type="slidenum">
              <a:rPr lang="en-US" sz="1000">
                <a:solidFill>
                  <a:schemeClr val="tx2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pPr>
                <a:defRPr/>
              </a:pPr>
              <a:t>4</a:t>
            </a:fld>
            <a:endParaRPr lang="en-US" sz="1000">
              <a:solidFill>
                <a:schemeClr val="tx2">
                  <a:shade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 idx="4294967295"/>
          </p:nvPr>
        </p:nvSpPr>
        <p:spPr>
          <a:xfrm>
            <a:off x="457200" y="381000"/>
            <a:ext cx="8229600" cy="1371600"/>
          </a:xfrm>
        </p:spPr>
        <p:txBody>
          <a:bodyPr lIns="45720" rIns="45720"/>
          <a:lstStyle/>
          <a:p>
            <a:pPr eaLnBrk="1" hangingPunct="1"/>
            <a:r>
              <a:rPr lang="en-US" dirty="0" smtClean="0"/>
              <a:t>Experience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600" b="1" dirty="0" smtClean="0"/>
              <a:t>Research Assistant</a:t>
            </a:r>
            <a:r>
              <a:rPr lang="en-US" sz="2600" dirty="0" smtClean="0"/>
              <a:t> with Prof. Yukinori Suzuki, </a:t>
            </a:r>
            <a:r>
              <a:rPr lang="en-US" sz="2600" b="1" dirty="0" smtClean="0"/>
              <a:t>MIT Japan</a:t>
            </a:r>
            <a:r>
              <a:rPr lang="en-US" sz="2600" dirty="0" smtClean="0"/>
              <a:t>. Research, 2003-2004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200" dirty="0" smtClean="0"/>
              <a:t>Project: </a:t>
            </a:r>
            <a:r>
              <a:rPr lang="en-US" sz="2200" b="1" dirty="0" smtClean="0"/>
              <a:t>A study on Congestion Control of Telecommunication Network.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200" b="1" dirty="0" smtClean="0"/>
          </a:p>
          <a:p>
            <a:pPr eaLnBrk="1" hangingPunct="1">
              <a:lnSpc>
                <a:spcPct val="80000"/>
              </a:lnSpc>
            </a:pPr>
            <a:r>
              <a:rPr lang="en-US" sz="2600" b="1" dirty="0" smtClean="0"/>
              <a:t>Teaching Assistant</a:t>
            </a:r>
            <a:r>
              <a:rPr lang="en-US" sz="2600" dirty="0" smtClean="0"/>
              <a:t> with Dr. Yasushi Honda, </a:t>
            </a:r>
            <a:r>
              <a:rPr lang="en-US" sz="2600" b="1" dirty="0" smtClean="0"/>
              <a:t>MIT Japan</a:t>
            </a:r>
            <a:r>
              <a:rPr lang="en-US" sz="2600" dirty="0" smtClean="0"/>
              <a:t>. Oct 2002, to Feb 2003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200" dirty="0" smtClean="0"/>
              <a:t>Subject: </a:t>
            </a:r>
            <a:r>
              <a:rPr lang="en-US" sz="2200" b="1" dirty="0" smtClean="0"/>
              <a:t>Information Engineering Basic Practice B.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200" b="1" dirty="0" smtClean="0"/>
          </a:p>
          <a:p>
            <a:pPr eaLnBrk="1" hangingPunct="1">
              <a:lnSpc>
                <a:spcPct val="80000"/>
              </a:lnSpc>
            </a:pPr>
            <a:r>
              <a:rPr lang="en-US" sz="2600" b="1" dirty="0" smtClean="0"/>
              <a:t>Researcher </a:t>
            </a:r>
            <a:r>
              <a:rPr lang="en-US" sz="2600" dirty="0" smtClean="0"/>
              <a:t>with Prof. Yukinori Suzuki at the </a:t>
            </a:r>
            <a:r>
              <a:rPr lang="en-US" sz="2600" b="1" dirty="0" smtClean="0"/>
              <a:t>MIT Japan, Oct 1998 to March 2000.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600" b="1" dirty="0" smtClean="0"/>
          </a:p>
          <a:p>
            <a:pPr lvl="1" eaLnBrk="1" hangingPunct="1">
              <a:lnSpc>
                <a:spcPct val="80000"/>
              </a:lnSpc>
            </a:pPr>
            <a:endParaRPr lang="en-US" sz="2200" b="1" dirty="0" smtClean="0"/>
          </a:p>
          <a:p>
            <a:pPr eaLnBrk="1" hangingPunct="1">
              <a:lnSpc>
                <a:spcPct val="80000"/>
              </a:lnSpc>
            </a:pPr>
            <a:endParaRPr lang="en-US" sz="2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153400" y="6421438"/>
            <a:ext cx="762000" cy="365125"/>
          </a:xfrm>
        </p:spPr>
        <p:txBody>
          <a:bodyPr lIns="0" tIns="0" rIns="0" bIns="0"/>
          <a:lstStyle/>
          <a:p>
            <a:pPr>
              <a:defRPr/>
            </a:pPr>
            <a:r>
              <a:rPr lang="en-US" sz="1000">
                <a:solidFill>
                  <a:schemeClr val="tx2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1A-</a:t>
            </a:r>
            <a:fld id="{10C64812-4BDF-4C95-88C4-3A0B13334BEB}" type="slidenum">
              <a:rPr lang="en-US" sz="1000">
                <a:solidFill>
                  <a:schemeClr val="tx2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pPr>
                <a:defRPr/>
              </a:pPr>
              <a:t>5</a:t>
            </a:fld>
            <a:endParaRPr lang="en-US" sz="1000">
              <a:solidFill>
                <a:schemeClr val="tx2">
                  <a:shade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Experience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600" b="1" dirty="0" smtClean="0"/>
              <a:t>Systems Analyst, </a:t>
            </a:r>
            <a:r>
              <a:rPr lang="en-US" sz="2600" dirty="0" smtClean="0"/>
              <a:t> </a:t>
            </a:r>
            <a:r>
              <a:rPr lang="en-US" sz="2600" b="1" i="1" dirty="0" smtClean="0"/>
              <a:t>Central Telecom Research Laboratories (CTRL)</a:t>
            </a:r>
            <a:r>
              <a:rPr lang="en-US" sz="2600" dirty="0" smtClean="0"/>
              <a:t>,</a:t>
            </a:r>
            <a:r>
              <a:rPr lang="en-US" sz="2600" b="1" i="1" dirty="0" err="1" smtClean="0"/>
              <a:t>PakistanTelecommunication</a:t>
            </a:r>
            <a:r>
              <a:rPr lang="en-US" sz="2600" b="1" i="1" dirty="0" smtClean="0"/>
              <a:t> Corporation Ltd. (PTCL), Islamabad</a:t>
            </a:r>
            <a:r>
              <a:rPr lang="en-US" sz="2600" dirty="0" smtClean="0"/>
              <a:t>. </a:t>
            </a:r>
            <a:r>
              <a:rPr lang="en-US" sz="2600" b="1" dirty="0" smtClean="0"/>
              <a:t>Pakistan, </a:t>
            </a:r>
            <a:r>
              <a:rPr lang="en-US" sz="2600" dirty="0" smtClean="0"/>
              <a:t>July 1992 – Sep. 2003</a:t>
            </a:r>
            <a:endParaRPr lang="en-US" sz="2600" b="1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600" b="1" dirty="0" smtClean="0"/>
          </a:p>
          <a:p>
            <a:pPr eaLnBrk="1" hangingPunct="1">
              <a:lnSpc>
                <a:spcPct val="80000"/>
              </a:lnSpc>
            </a:pPr>
            <a:r>
              <a:rPr lang="en-US" sz="2600" b="1" dirty="0" smtClean="0"/>
              <a:t>Systems Analyst,</a:t>
            </a:r>
            <a:r>
              <a:rPr lang="en-US" sz="2600" dirty="0" smtClean="0"/>
              <a:t> </a:t>
            </a:r>
            <a:r>
              <a:rPr lang="en-US" sz="2600" b="1" i="1" dirty="0" smtClean="0"/>
              <a:t>National Institute of Electronics (NIE), Islamabad. Pakistan, </a:t>
            </a:r>
            <a:r>
              <a:rPr lang="en-US" sz="2600" dirty="0" smtClean="0"/>
              <a:t>Jun. 1987 – Jul. 1992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 idx="4294967295"/>
          </p:nvPr>
        </p:nvSpPr>
        <p:spPr/>
        <p:txBody>
          <a:bodyPr lIns="45720" rIns="45720"/>
          <a:lstStyle/>
          <a:p>
            <a:pPr eaLnBrk="1" hangingPunct="1"/>
            <a:r>
              <a:rPr lang="en-US" dirty="0" smtClean="0"/>
              <a:t>Grants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>
            <a:normAutofit fontScale="92500" lnSpcReduction="10000"/>
          </a:bodyPr>
          <a:lstStyle/>
          <a:p>
            <a:pPr algn="just" eaLnBrk="1" hangingPunct="1">
              <a:lnSpc>
                <a:spcPct val="80000"/>
              </a:lnSpc>
              <a:defRPr/>
            </a:pPr>
            <a:r>
              <a:rPr lang="en-US" sz="3000" dirty="0" smtClean="0"/>
              <a:t>2007 – Present</a:t>
            </a:r>
          </a:p>
          <a:p>
            <a:pPr lvl="1" algn="just" eaLnBrk="1" hangingPunct="1">
              <a:lnSpc>
                <a:spcPct val="80000"/>
              </a:lnSpc>
              <a:defRPr/>
            </a:pPr>
            <a:r>
              <a:rPr lang="en-US" sz="2400" dirty="0" smtClean="0"/>
              <a:t>Higher Education Commission, Pakistan approved &amp; funded research project "</a:t>
            </a:r>
            <a:r>
              <a:rPr lang="en-US" sz="2400" b="1" i="1" dirty="0" smtClean="0"/>
              <a:t>High Performance Image Processing using Genetic Algorithms on Auto-Load Balancing Symmetric Multi-Processing Platform</a:t>
            </a:r>
            <a:r>
              <a:rPr lang="en-US" sz="2400" dirty="0" smtClean="0"/>
              <a:t>" worth more than </a:t>
            </a:r>
            <a:r>
              <a:rPr lang="en-US" sz="2400" b="1" dirty="0" smtClean="0"/>
              <a:t>(Pakistan Rs.) 0.6 million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en-US" sz="3000" dirty="0" smtClean="0"/>
              <a:t>2011 – 2013</a:t>
            </a:r>
          </a:p>
          <a:p>
            <a:pPr lvl="1" algn="just" eaLnBrk="1" hangingPunct="1">
              <a:lnSpc>
                <a:spcPct val="80000"/>
              </a:lnSpc>
              <a:defRPr/>
            </a:pPr>
            <a:r>
              <a:rPr lang="en-US" sz="2400" b="1" dirty="0" smtClean="0"/>
              <a:t>National ICT R&amp;D Fund approved and funded the research project titled “</a:t>
            </a:r>
            <a:r>
              <a:rPr lang="en-US" sz="2400" b="1" i="1" dirty="0" smtClean="0"/>
              <a:t>3D Graphical Imagery Therapy for Healing Brain Tumors in Children</a:t>
            </a:r>
            <a:r>
              <a:rPr lang="en-US" sz="2400" b="1" dirty="0" smtClean="0"/>
              <a:t>” worth more than 11 million PKR. </a:t>
            </a:r>
            <a:endParaRPr lang="en-US" sz="2400" b="1" dirty="0" smtClean="0"/>
          </a:p>
          <a:p>
            <a:pPr marL="342900" lvl="1" indent="-342900" algn="just">
              <a:lnSpc>
                <a:spcPct val="80000"/>
              </a:lnSpc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en-US" sz="3000" dirty="0">
                <a:ea typeface="+mn-ea"/>
                <a:cs typeface="+mn-cs"/>
              </a:rPr>
              <a:t>2012 – 2016</a:t>
            </a:r>
          </a:p>
          <a:p>
            <a:pPr lvl="1" algn="just">
              <a:lnSpc>
                <a:spcPct val="80000"/>
              </a:lnSpc>
              <a:defRPr/>
            </a:pPr>
            <a:r>
              <a:rPr lang="en-US" sz="2200" dirty="0"/>
              <a:t>Grand Challenges Canada approve the project titled “Improving mental health care for young adults in </a:t>
            </a:r>
            <a:r>
              <a:rPr lang="en-US" sz="2200" dirty="0" err="1"/>
              <a:t>Badakhshan</a:t>
            </a:r>
            <a:r>
              <a:rPr lang="en-US" sz="2200" dirty="0"/>
              <a:t> Province of Afghanistan using </a:t>
            </a:r>
            <a:r>
              <a:rPr lang="en-US" sz="2200" dirty="0" err="1"/>
              <a:t>eHealth</a:t>
            </a:r>
            <a:r>
              <a:rPr lang="en-US" sz="2200" b="1" dirty="0"/>
              <a:t>” worth Canadian $1 Million </a:t>
            </a:r>
            <a:r>
              <a:rPr lang="en-US" sz="2200" dirty="0"/>
              <a:t>as Co-PI in collaboration with University of Calgary, Canada.</a:t>
            </a:r>
          </a:p>
          <a:p>
            <a:pPr lvl="1" algn="just" eaLnBrk="1" hangingPunct="1">
              <a:lnSpc>
                <a:spcPct val="80000"/>
              </a:lnSpc>
              <a:defRPr/>
            </a:pPr>
            <a:endParaRPr lang="en-US" sz="2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153400" y="6421438"/>
            <a:ext cx="762000" cy="365125"/>
          </a:xfrm>
        </p:spPr>
        <p:txBody>
          <a:bodyPr lIns="0" tIns="0" rIns="0" bIns="0"/>
          <a:lstStyle/>
          <a:p>
            <a:pPr>
              <a:defRPr/>
            </a:pPr>
            <a:r>
              <a:rPr lang="en-US" sz="1000">
                <a:solidFill>
                  <a:schemeClr val="tx2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1A-</a:t>
            </a:r>
            <a:fld id="{300E342F-7E8D-44A5-8B26-2DEE000B999A}" type="slidenum">
              <a:rPr lang="en-US" sz="1000">
                <a:solidFill>
                  <a:schemeClr val="tx2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pPr>
                <a:defRPr/>
              </a:pPr>
              <a:t>7</a:t>
            </a:fld>
            <a:endParaRPr lang="en-US" sz="1000">
              <a:solidFill>
                <a:schemeClr val="tx2">
                  <a:shade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 idx="4294967295"/>
          </p:nvPr>
        </p:nvSpPr>
        <p:spPr/>
        <p:txBody>
          <a:bodyPr lIns="45720" rIns="45720"/>
          <a:lstStyle/>
          <a:p>
            <a:pPr eaLnBrk="1" hangingPunct="1"/>
            <a:r>
              <a:rPr lang="en-US" dirty="0" smtClean="0"/>
              <a:t>HONORS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n-US" sz="3000" dirty="0" smtClean="0"/>
              <a:t>Distinguish Professor of IT</a:t>
            </a:r>
          </a:p>
          <a:p>
            <a:pPr algn="just" eaLnBrk="1" hangingPunct="1">
              <a:lnSpc>
                <a:spcPct val="90000"/>
              </a:lnSpc>
            </a:pPr>
            <a:r>
              <a:rPr lang="en-US" sz="3000" dirty="0" smtClean="0"/>
              <a:t>Member Editorial Board of the “IEEE Transaction of The Fuzzy Systems” Journal</a:t>
            </a:r>
          </a:p>
          <a:p>
            <a:pPr algn="just" eaLnBrk="1" hangingPunct="1">
              <a:lnSpc>
                <a:spcPct val="90000"/>
              </a:lnSpc>
            </a:pPr>
            <a:r>
              <a:rPr lang="en-US" sz="3000" dirty="0" smtClean="0"/>
              <a:t>Member Editorial Board of the World Information Technology Journal</a:t>
            </a:r>
          </a:p>
          <a:p>
            <a:pPr algn="just" eaLnBrk="1" hangingPunct="1">
              <a:lnSpc>
                <a:spcPct val="90000"/>
              </a:lnSpc>
            </a:pPr>
            <a:r>
              <a:rPr lang="en-US" sz="3000" dirty="0" smtClean="0"/>
              <a:t>Member Editorial Board of the Information Technology Journal</a:t>
            </a:r>
          </a:p>
          <a:p>
            <a:pPr algn="just" eaLnBrk="1" hangingPunct="1">
              <a:lnSpc>
                <a:spcPct val="90000"/>
              </a:lnSpc>
            </a:pPr>
            <a:r>
              <a:rPr lang="en-US" sz="3000" dirty="0" smtClean="0"/>
              <a:t>Approved PhD Supervisor of Higher Education Commission for Pakistan</a:t>
            </a:r>
          </a:p>
          <a:p>
            <a:pPr algn="just" eaLnBrk="1" hangingPunct="1">
              <a:lnSpc>
                <a:spcPct val="90000"/>
              </a:lnSpc>
            </a:pPr>
            <a:r>
              <a:rPr lang="en-US" sz="3000" dirty="0" smtClean="0"/>
              <a:t>Member Australian Computer Society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153400" y="6421438"/>
            <a:ext cx="762000" cy="365125"/>
          </a:xfrm>
        </p:spPr>
        <p:txBody>
          <a:bodyPr lIns="0" tIns="0" rIns="0" bIns="0"/>
          <a:lstStyle/>
          <a:p>
            <a:pPr>
              <a:defRPr/>
            </a:pPr>
            <a:r>
              <a:rPr lang="en-US" sz="1000">
                <a:solidFill>
                  <a:schemeClr val="tx2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1A-</a:t>
            </a:r>
            <a:fld id="{1FC3E0F6-8A2E-498A-9868-2FD237C12A75}" type="slidenum">
              <a:rPr lang="en-US" sz="1000">
                <a:solidFill>
                  <a:schemeClr val="tx2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pPr>
                <a:defRPr/>
              </a:pPr>
              <a:t>8</a:t>
            </a:fld>
            <a:endParaRPr lang="en-US" sz="1000">
              <a:solidFill>
                <a:schemeClr val="tx2">
                  <a:shade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229600" cy="1008063"/>
          </a:xfrm>
        </p:spPr>
        <p:txBody>
          <a:bodyPr lIns="45720" rIns="45720"/>
          <a:lstStyle/>
          <a:p>
            <a:pPr eaLnBrk="1" hangingPunct="1"/>
            <a:r>
              <a:rPr lang="en-US" dirty="0" smtClean="0"/>
              <a:t>Honors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>
            <a:normAutofit lnSpcReduction="10000"/>
          </a:bodyPr>
          <a:lstStyle/>
          <a:p>
            <a:pPr algn="just" eaLnBrk="1" hangingPunct="1">
              <a:lnSpc>
                <a:spcPct val="80000"/>
              </a:lnSpc>
              <a:defRPr/>
            </a:pPr>
            <a:r>
              <a:rPr lang="en-US" sz="3000" dirty="0" smtClean="0"/>
              <a:t>Awarded Japanese Government, Ministry of Education Scholarship for Ph.D. April 2002- March 2005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en-US" sz="3000" dirty="0" smtClean="0"/>
              <a:t>Awarded Japanese Government, Ministry of Education Scholarship for M.E.  April 2000 –March 2002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en-US" sz="3000" dirty="0" smtClean="0"/>
              <a:t>Awarded Japanese Government, Ministry of Education Scholarship as Research Student. Oct 1998- March 2000.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en-US" sz="3000" dirty="0" smtClean="0"/>
              <a:t>Awarded Merit Scholarship by the </a:t>
            </a:r>
            <a:r>
              <a:rPr lang="en-US" sz="3000" dirty="0" err="1" smtClean="0"/>
              <a:t>Quaid-i-Azam</a:t>
            </a:r>
            <a:r>
              <a:rPr lang="en-US" sz="3000" dirty="0" smtClean="0"/>
              <a:t> University Islamabad for M.Sc. Jan. 1985 – Dec. 1986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3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153400" y="6421438"/>
            <a:ext cx="762000" cy="365125"/>
          </a:xfrm>
        </p:spPr>
        <p:txBody>
          <a:bodyPr lIns="0" tIns="0" rIns="0" bIns="0"/>
          <a:lstStyle/>
          <a:p>
            <a:pPr>
              <a:defRPr/>
            </a:pPr>
            <a:r>
              <a:rPr lang="en-US" sz="1000">
                <a:solidFill>
                  <a:schemeClr val="tx2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1A-</a:t>
            </a:r>
            <a:fld id="{C5B2C33D-999E-42B5-A32F-C64234D0D068}" type="slidenum">
              <a:rPr lang="en-US" sz="1000">
                <a:solidFill>
                  <a:schemeClr val="tx2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pPr>
                <a:defRPr/>
              </a:pPr>
              <a:t>9</a:t>
            </a:fld>
            <a:endParaRPr lang="en-US" sz="1000">
              <a:solidFill>
                <a:schemeClr val="tx2">
                  <a:shade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Course Learning Outcomes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AD93096-5B34-4342-9326-69289CEAE4C2}" type="slidenum">
              <a:rPr lang="en-US" smtClean="0"/>
              <a:pPr/>
              <a:t>10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Upon completion of the course, students will be able to:</a:t>
            </a:r>
          </a:p>
          <a:p>
            <a:r>
              <a:rPr lang="en-US" dirty="0"/>
              <a:t>Explain human factors of HCI including human body physical abilities, ergonomics, accessibility, health issues, cognitive load and psychology</a:t>
            </a:r>
            <a:r>
              <a:rPr lang="en-US" dirty="0" smtClean="0"/>
              <a:t>.</a:t>
            </a:r>
          </a:p>
          <a:p>
            <a:r>
              <a:rPr lang="en-US" dirty="0"/>
              <a:t>Explain hardware factors of HCI including different input and output devices e.g. keyboard, mouse, and touchscreen. </a:t>
            </a:r>
            <a:endParaRPr lang="en-US" dirty="0" smtClean="0"/>
          </a:p>
          <a:p>
            <a:r>
              <a:rPr lang="en-US" dirty="0"/>
              <a:t>Understand different key elements from which user interfaces are constructed. </a:t>
            </a:r>
          </a:p>
          <a:p>
            <a:r>
              <a:rPr lang="en-US" dirty="0" smtClean="0"/>
              <a:t>Implement </a:t>
            </a:r>
            <a:r>
              <a:rPr lang="en-US" dirty="0"/>
              <a:t>user-centered approach in software development process and apply suitable techniques for collecting user requirement and analyzing task. </a:t>
            </a:r>
          </a:p>
          <a:p>
            <a:r>
              <a:rPr lang="en-US" dirty="0" smtClean="0"/>
              <a:t>Evaluate </a:t>
            </a:r>
            <a:r>
              <a:rPr lang="en-US" dirty="0"/>
              <a:t>and compare user interfaces using different techniques such as </a:t>
            </a:r>
            <a:r>
              <a:rPr lang="en-US" dirty="0" smtClean="0"/>
              <a:t>laboratory experiments </a:t>
            </a:r>
            <a:r>
              <a:rPr lang="en-US" dirty="0"/>
              <a:t>and expert reviews. </a:t>
            </a:r>
          </a:p>
        </p:txBody>
      </p:sp>
    </p:spTree>
    <p:extLst>
      <p:ext uri="{BB962C8B-B14F-4D97-AF65-F5344CB8AC3E}">
        <p14:creationId xmlns:p14="http://schemas.microsoft.com/office/powerpoint/2010/main" val="114761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Recommended Resources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AD93096-5B34-4342-9326-69289CEAE4C2}" type="slidenum">
              <a:rPr lang="en-US" smtClean="0"/>
              <a:pPr/>
              <a:t>11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Text book</a:t>
            </a:r>
          </a:p>
          <a:p>
            <a:pPr lvl="1"/>
            <a:r>
              <a:rPr lang="en-US" dirty="0" smtClean="0"/>
              <a:t>Human</a:t>
            </a:r>
            <a:r>
              <a:rPr lang="fr-FR" dirty="0" smtClean="0"/>
              <a:t> </a:t>
            </a:r>
            <a:r>
              <a:rPr lang="fr-FR" dirty="0"/>
              <a:t>Computer Interaction, A. Dix et al., 3rd </a:t>
            </a:r>
            <a:r>
              <a:rPr lang="en-US" dirty="0" smtClean="0"/>
              <a:t>edition</a:t>
            </a:r>
            <a:r>
              <a:rPr lang="fr-FR" dirty="0" smtClean="0"/>
              <a:t>, </a:t>
            </a:r>
            <a:r>
              <a:rPr lang="fr-FR" dirty="0"/>
              <a:t>Pearson Education,</a:t>
            </a:r>
            <a:endParaRPr lang="en-US" dirty="0" smtClean="0"/>
          </a:p>
          <a:p>
            <a:r>
              <a:rPr lang="en-US" dirty="0" smtClean="0"/>
              <a:t>Other</a:t>
            </a:r>
          </a:p>
          <a:p>
            <a:pPr lvl="1"/>
            <a:r>
              <a:rPr lang="en-US" dirty="0"/>
              <a:t>Designing Interactive Systems: A comprehensive guide to HCI, UX and interaction design, D. </a:t>
            </a:r>
            <a:r>
              <a:rPr lang="en-US" dirty="0" err="1"/>
              <a:t>Benyon</a:t>
            </a:r>
            <a:r>
              <a:rPr lang="en-US" dirty="0"/>
              <a:t>, 3rd edition, Pearson Education, 2013</a:t>
            </a:r>
            <a:r>
              <a:rPr lang="en-US" dirty="0" smtClean="0"/>
              <a:t>.</a:t>
            </a:r>
            <a:endParaRPr lang="en-US" dirty="0"/>
          </a:p>
          <a:p>
            <a:pPr lvl="1"/>
            <a:r>
              <a:rPr lang="en-US" dirty="0"/>
              <a:t>Designing the User Interface: Strategies for Effective Human-Computer Interaction, B. </a:t>
            </a:r>
            <a:r>
              <a:rPr lang="en-US" dirty="0" err="1"/>
              <a:t>Shneiderman</a:t>
            </a:r>
            <a:r>
              <a:rPr lang="en-US" dirty="0"/>
              <a:t> et al., 5th edition, Pearson Education, 2009.</a:t>
            </a:r>
          </a:p>
          <a:p>
            <a:pPr lvl="1"/>
            <a:r>
              <a:rPr lang="en-US" dirty="0" smtClean="0"/>
              <a:t>The essence of human computer interaction, C. Faulkner, 1</a:t>
            </a:r>
            <a:r>
              <a:rPr lang="en-US" baseline="30000" dirty="0" smtClean="0"/>
              <a:t>st</a:t>
            </a:r>
            <a:r>
              <a:rPr lang="en-US" dirty="0" smtClean="0"/>
              <a:t> Ed.</a:t>
            </a:r>
          </a:p>
          <a:p>
            <a:pPr lvl="1"/>
            <a:r>
              <a:rPr lang="en-US" dirty="0" smtClean="0"/>
              <a:t>The design of everyday things, D. Norman, 2</a:t>
            </a:r>
            <a:r>
              <a:rPr lang="en-US" baseline="30000" dirty="0" smtClean="0"/>
              <a:t>nd</a:t>
            </a:r>
            <a:r>
              <a:rPr lang="en-US" dirty="0" smtClean="0"/>
              <a:t> Ed.</a:t>
            </a:r>
          </a:p>
          <a:p>
            <a:pPr lvl="1"/>
            <a:r>
              <a:rPr lang="en-US" dirty="0"/>
              <a:t>http://hcibib.org/</a:t>
            </a:r>
          </a:p>
        </p:txBody>
      </p:sp>
    </p:spTree>
    <p:extLst>
      <p:ext uri="{BB962C8B-B14F-4D97-AF65-F5344CB8AC3E}">
        <p14:creationId xmlns:p14="http://schemas.microsoft.com/office/powerpoint/2010/main" val="247160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8077200" cy="869950"/>
          </a:xfrm>
        </p:spPr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AD93096-5B34-4342-9326-69289CEAE4C2}" type="slidenum">
              <a:rPr lang="en-US" smtClean="0"/>
              <a:pPr/>
              <a:t>12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533400" y="1371600"/>
            <a:ext cx="8153400" cy="4419600"/>
          </a:xfrm>
        </p:spPr>
        <p:txBody>
          <a:bodyPr/>
          <a:lstStyle/>
          <a:p>
            <a:r>
              <a:rPr lang="en-US" dirty="0" smtClean="0"/>
              <a:t>Introduction to HCI</a:t>
            </a:r>
          </a:p>
          <a:p>
            <a:pPr lvl="1"/>
            <a:r>
              <a:rPr lang="en-US" dirty="0" smtClean="0"/>
              <a:t>Alarm Clock Example</a:t>
            </a:r>
          </a:p>
          <a:p>
            <a:pPr lvl="1"/>
            <a:r>
              <a:rPr lang="en-US" dirty="0" smtClean="0"/>
              <a:t>Dos time versus software application</a:t>
            </a:r>
          </a:p>
          <a:p>
            <a:pPr lvl="1"/>
            <a:r>
              <a:rPr lang="en-US" dirty="0" smtClean="0"/>
              <a:t>Don Norman’s Door Example</a:t>
            </a:r>
          </a:p>
          <a:p>
            <a:r>
              <a:rPr lang="en-US" dirty="0" smtClean="0"/>
              <a:t>The human</a:t>
            </a:r>
          </a:p>
          <a:p>
            <a:pPr lvl="1"/>
            <a:r>
              <a:rPr lang="en-GB" dirty="0" smtClean="0"/>
              <a:t>Information i/o …</a:t>
            </a:r>
          </a:p>
          <a:p>
            <a:pPr lvl="2"/>
            <a:r>
              <a:rPr lang="en-GB" dirty="0" smtClean="0"/>
              <a:t>visual, </a:t>
            </a:r>
          </a:p>
          <a:p>
            <a:pPr lvl="2"/>
            <a:r>
              <a:rPr lang="en-GB" dirty="0" smtClean="0"/>
              <a:t>auditory, </a:t>
            </a:r>
          </a:p>
          <a:p>
            <a:pPr lvl="2"/>
            <a:r>
              <a:rPr lang="en-GB" dirty="0" smtClean="0"/>
              <a:t>haptic, </a:t>
            </a:r>
          </a:p>
          <a:p>
            <a:pPr lvl="2"/>
            <a:r>
              <a:rPr lang="en-GB" dirty="0" smtClean="0"/>
              <a:t>movement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5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8077200" cy="869950"/>
          </a:xfrm>
        </p:spPr>
        <p:txBody>
          <a:bodyPr>
            <a:normAutofit/>
          </a:bodyPr>
          <a:lstStyle/>
          <a:p>
            <a:r>
              <a:rPr lang="en-US" dirty="0" smtClean="0"/>
              <a:t>Goals of HCI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AD93096-5B34-4342-9326-69289CEAE4C2}" type="slidenum">
              <a:rPr lang="en-US" smtClean="0"/>
              <a:pPr/>
              <a:t>13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Useful</a:t>
            </a:r>
          </a:p>
          <a:p>
            <a:pPr lvl="1"/>
            <a:r>
              <a:rPr lang="en-US" dirty="0" smtClean="0"/>
              <a:t>Accomplish what is required</a:t>
            </a:r>
          </a:p>
          <a:p>
            <a:pPr lvl="1"/>
            <a:r>
              <a:rPr lang="en-US" dirty="0" smtClean="0"/>
              <a:t>Play music, cook dinner, format a document</a:t>
            </a:r>
          </a:p>
          <a:p>
            <a:r>
              <a:rPr lang="en-US" dirty="0" smtClean="0"/>
              <a:t>Usable</a:t>
            </a:r>
          </a:p>
          <a:p>
            <a:pPr lvl="1"/>
            <a:r>
              <a:rPr lang="en-US" dirty="0" smtClean="0"/>
              <a:t>Do it easily and naturally</a:t>
            </a:r>
          </a:p>
          <a:p>
            <a:pPr lvl="1"/>
            <a:r>
              <a:rPr lang="en-US" dirty="0" smtClean="0"/>
              <a:t>Without danger of error</a:t>
            </a:r>
          </a:p>
          <a:p>
            <a:r>
              <a:rPr lang="en-US" dirty="0" smtClean="0"/>
              <a:t>Used</a:t>
            </a:r>
          </a:p>
          <a:p>
            <a:pPr lvl="1"/>
            <a:r>
              <a:rPr lang="en-US" dirty="0" smtClean="0"/>
              <a:t>Make people want to use it</a:t>
            </a:r>
          </a:p>
          <a:p>
            <a:pPr lvl="1"/>
            <a:r>
              <a:rPr lang="en-US" dirty="0" smtClean="0"/>
              <a:t>Be attractive, engaging, fun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975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Alarm Clock	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AD93096-5B34-4342-9326-69289CEAE4C2}" type="slidenum">
              <a:rPr lang="en-US" smtClean="0"/>
              <a:pPr/>
              <a:t>14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51202" name="Picture 2" descr="https://encrypted-tbn3.gstatic.com/images?q=tbn:ANd9GcR4Lm3tRtN72BHrCKl03dCPHfliHwAGRRZkc1WIwHsRRZsoSwb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905000"/>
            <a:ext cx="4724400" cy="39019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DOS TIME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AD93096-5B34-4342-9326-69289CEAE4C2}" type="slidenum">
              <a:rPr lang="en-US" smtClean="0"/>
              <a:pPr/>
              <a:t>15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50178" name="Picture 2" descr="http://2.bp.blogspot.com/-I5jJZMVIRFc/TZGUjDZWteI/AAAAAAAAD8o/g5MIVqVZ8Zc/s400/DOS-Time-comman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209800"/>
            <a:ext cx="7688641" cy="3886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09600"/>
            <a:ext cx="8610600" cy="8699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Why Study HCI – Software Perspective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AD93096-5B34-4342-9326-69289CEAE4C2}" type="slidenum">
              <a:rPr lang="en-US" smtClean="0"/>
              <a:pPr/>
              <a:t>16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7410" name="Picture 2" descr="http://www.dedoimedo.com/images/computers/2008/windows-7-time-zone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057400" y="1752600"/>
            <a:ext cx="5303520" cy="4419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3585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Smart Phone Clock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AD93096-5B34-4342-9326-69289CEAE4C2}" type="slidenum">
              <a:rPr lang="en-US" smtClean="0"/>
              <a:pPr/>
              <a:t>17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49154" name="Picture 2" descr="http://jordanbalagot.com/blog/wp-content/uploads/2009/02/iphone_vibrate_alar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76400"/>
            <a:ext cx="3048000" cy="4572000"/>
          </a:xfrm>
          <a:prstGeom prst="rect">
            <a:avLst/>
          </a:prstGeom>
          <a:noFill/>
        </p:spPr>
      </p:pic>
      <p:pic>
        <p:nvPicPr>
          <p:cNvPr id="49156" name="Picture 4" descr="http://4.bp.blogspot.com/-zfPkZ3pkGoo/TwrikLpqazI/AAAAAAAANsE/lstjHmYUkxY/s400/Screenshot_2012-01-09-23-39-4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447800"/>
            <a:ext cx="2752725" cy="48937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Don Norman’s Door Example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 classic book. Read it!</a:t>
            </a:r>
          </a:p>
          <a:p>
            <a:r>
              <a:rPr lang="en-US" dirty="0" smtClean="0"/>
              <a:t>I will share its </a:t>
            </a:r>
            <a:r>
              <a:rPr lang="en-US" dirty="0" err="1" smtClean="0"/>
              <a:t>pdf</a:t>
            </a:r>
            <a:r>
              <a:rPr lang="en-US" dirty="0" smtClean="0"/>
              <a:t> soon</a:t>
            </a:r>
          </a:p>
          <a:p>
            <a:r>
              <a:rPr lang="en-US" dirty="0" smtClean="0"/>
              <a:t>Main Point: no one reads manuals, so things should be designed so that manuals are not needed</a:t>
            </a:r>
          </a:p>
          <a:p>
            <a:r>
              <a:rPr lang="en-US" dirty="0" smtClean="0"/>
              <a:t>BTW what is wrong with the kettle on the book cover?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>
            <a:normAutofit/>
          </a:bodyPr>
          <a:lstStyle/>
          <a:p>
            <a:fld id="{1AD93096-5B34-4342-9326-69289CEAE4C2}" type="slidenum">
              <a:rPr lang="en-US" smtClean="0"/>
              <a:pPr/>
              <a:t>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2226" name="AutoShape 2" descr="data:image/jpeg;base64,/9j/4AAQSkZJRgABAQAAAQABAAD/2wCEAAkGBxQQEhQUEhQUFRQUFBUVFBQWFBQUFRUQFBQXFxQUFxQYHCggGRolGxQVITEhJSksLi4wFx8zODMtNygtMS4BCgoKDg0OGhAQGywlHyQvLCwsLSwsLCwsLywsLCwsLCwsLCwsLCwsLCwsLCwsLCwsLCwsLCwsLCwsLCwsLCwsLP/AABEIARIAuAMBEQACEQEDEQH/xAAbAAACAgMBAAAAAAAAAAAAAAAAAQIGAwUHBP/EAEkQAAICAQIDBQQGBQgIBwEAAAECAAMRBBIFITEGE0FRYSJxgZEHFCMyUqFicoKSwRVCU3OxsrPwMzRDdKLC0eEkJVSDk+LxFv/EABsBAQACAwEBAAAAAAAAAAAAAAABAgMEBQYH/8QANxEAAgIBAgQDBgQFBQEBAAAAAAECAxEEIQUSMUETUXEUIjJhgbEGkaHBIzNCUtEVYnLh8DQk/9oADAMBAAIRAxEAPwC8z5SegCAImALdGCcDzGCAzGCRwQJoJQoAxBA4AQAgBACAEAIAQAgBACAEAIAQAgCPUS0Gk9x22OZ9r9TxPh9QuOtV1a0VhVqQFdyuw5lPAJie/wCEf6Vr5+FHT4aW7bOVqFdVu5G3eviOm0+ovu1i2hdM7IoqVStuFKt9zBxzHxml4vC9TqIaeujlfNu8+RdxuhBzcjadlOMCzS6Y33J39yE4d0WxyXYDamQT5ch4Tl8Y4dOOqs8Gt8kX2Wxsaa1ci5nubjWcQqoUNdbXWpOAbHVAT4gbiMmcijR36h4qg5ehsTshD4mZKL1dQyMrqwyGVgykeYYcjMdtM6pOE1h+TLRlGSyiofSPxfUaYaUaa3umttZGO1TkEJjO4Hpk9J6b8N6TT3Kx3wUktzR1s5RaUWeDinFOJcKK2amyvV6dnCOQoR0Jz0wq4J2nBORyxym9VpeF8U5q6IOuaW3zMUp30YcnlF4fiNS1Lc1iJUyqy2OyopVwGTmxxzBHKeSWhvldKqEW2vI6HixUVJsyabXV2J3iWVvXz+0V1ZBt+9lgcDHjMdmkvrs8OcGpeWArItcyex56+LU3JZ9X1GnZlRjkWI6odp2vYFbIQHr6AzZXD7qbIePXJJvy6+hTxoyi+VrJ5ezesc6UWam+ixhvL3VOvdBVPi4wuQOp5TPxPSx9r8PTVySaWIvqUosfh5m0e3ScX09xAqvpckkAJbWzEgZICg5PLnNO3h2qpTlZW0l8jJG6EujJWcToVWZrqQqNtdjbWAj5xtY59lsg8jz5SI8P1UmlGuWXutuxLtgurPTXYGAZSGUgEMCCCD0II6ia865VycZLDRdNNZRh1uuqoXddZXWpOAbHVAT5AseZmXT6S/UPFUXL0KzsjD4mebXcWrr01moD1uiVu6sHUo7KpKoGBwSTgY65OJs6Xh9tmqhp5xabaT27d2UndFVuaZpPo84k+qo767Ud7a5bNW5AKqwxVcVKMjOD7RnW/Eelr01vhVV8sF/VvlvvuYNHJzXM3uWyeYZuhAFBI4ICAIwSihfTJ/qNX+9J/g3T2H4PwtVJv+05/EPhRYO1J/8ALdT/ALq39wTl8N24pH/k/uZb/wCR9DmHHeF1VcI0eoRdtzWe1bubceVpx15AbFxjp8Z7anV2WcR1FE37qjsjnyglVGS65LH2mt28Zf601CV90Bpm1NL3U7eW7Cq6gNu7zmcj8poaFJ8O/wDzJuXN7yi0pfr2L2/zfe8u5v8A6P8AT1pVeab1urbUORsqeqtH2qXWtXYnb7S8+nLxnB/EV052QVkOWSXdpv64NvRRSTaeUab6XbQg0THot7Mfcuwmb/4Ug5xuiu6MWveHE8fajtH/ACyo0mhpsbfYrWWOoVUVckdCdo55JPlgdZt8P4bHhM5arVWJPDwk8vcx3XO9KEES7U0DT6zQJcyDTU6VKq3vqa6nvkGxiyIy5OBWeZwORxiX4ZatRpb50J+JKWWk0pcue2St0OScVLpj6Ho0fD9O+n4kRq07m3uRY1FDV0U2g9VUu24c13Y5YPXyx36jUR1GnTpfMs45pJya+eP0JhCLjP3v8GPs5rSDqtORpLhVoLSur06gZrCYFdhAwSeuOuQeuZm19Kk6r+aUcz3hPHXzXyIrl8UcJ7dUaSxXPAtPjcahqnN+3+j3Nj8/zImzGUFxezOOZwXLnz36fMpv4K8s7m00tukbjWi+pd33YpYHu12jf3VxG7lzbaVz4zWuWrXCb/aX73z8sosuTxo8nQ83DuF03txt7V3mqy815Y4Rt1x3gA43ewOZl9VrLafZI1vHNhMmFalzt9i4/Rkc8M0//u/49k81+KNuJTx5L7G7ov5SNH2l7peMVNrgPqxoxSbATULMHO4Yx97OfeuZ1+GeJLhEo6N/xebfGM4NW7CvzZ0PB2f0yWafjBrQ/Uitj0BgQve1pYysvuwh/dm5rbXXqdGpy/i5SljyeOpSuKcZ46djf/RToq10KWqiiywuHcfeZVtbaD7pw/xVqbHrJVZ91YwvobWhguTm7l1nljdCARxBJLMECJgkWZOAJkB5EAj1AP5GXhZKG8Xgq4qXUCPl5Yz+UhTafMnuS4prDE1QIxtGPLaMfL/PWWV01Jyy8kckcYwR1GmWwYsRXHXDqHGfPDCTXqLK3mEmvQShGXVE66woAAAA6AAAD3ASk7JTeZPLJSUVhCdAeoB94B/t90tXZOPwvHoQ4p9UNeQwOnkOQ+USslL4mSopdERupV12uqsp6qwDKfgeUV3TrlzQeH8iJRjLqFVCqu1VVV6bQqhcHr7IGJMtRZKXO5PPmRyRSwkRo0qVghERAeoVVUHljmAOcmeptm05SbwFCK6I8/FNPY1e3T2JS+4EE1q6Ff5yMn4W8T1m1o9TVG3nvTksY67+ufkY7K3KOIbGh4V2YtGrTV6q2pmqQpTVRX3dShgwJORz++x9568sTrazjNMtLLTaeLxLq5PLMFemlzqU30LUKxzwo59eQ5+/z6zz0rbNsvp0NzliNFA5AADyAAHyEpOTm8yefUKKSwiF1KuMOqsvkwDDPuMtXdOveLafyDjGXUktYA2gAL02gALjyx0kStnKXM3v5hRSWEhogHQADyAAHyErOcpvMnlkpJbIlKgIBHMkklIIPLxJitVpBIIqsII5EEIxBB8DNrQxUtRXF9G19ytnwPByjs2l+rp32cZehi5QVPaxbljBGbVPPPl4T6Hrlp9NPljpFNYzlJHHrcpLPPg6nptbXv7jvUa5FXem9e85KuWKZyM5B+M8DfpbZR8dQag3t5eh1YWRXut7oS8XoNbWi6o1qcNYHXYpGMgtnGeY5Sr4fqVYqnB8z7E+NDl5s7Bw/i9GoDGm6u0J94q2dvvHUDkecajh+o07Ssg1noIXQn8LIpxzTkKRfUQ4dlIsU7lrBNjDB6KASfdLPheqWcwe2P16EePX5kv5Xo7rvu+q7nOO97xNmc4xvzjOZX/T9T4vg8j5vInxocvNnYx8T45p9PgXX11swyoZsEg9DjwHqZm0fDdRdLmhBtJ7/uVsvhFYyVv6MeKWW6K23U2s5F75ex+SoK6j1Jwq5JPlzM7X4k0MYaiquiCWY9Eupr6OfuuUmWHRdo9LcwWrU0uxIUKHAYsegCtgn4Ti3cI1lScp1vC3NmOork8Jnpp4rS62Ml1bLV/pGDqRXgEnec+z0PXyMwT0Gog4xlB5l0+ZKug1nJnp1C2KGRgysMqykEEeYI6zDKuVNnLYt090WTUo5izlfbTS63htSWfyjfbvfZj20x7JbOd5z0nveE6jQ8QlKC08VyrOcLc5d8baknzdTd6/her0Ol1N7cQuuIoGwEMuxzbX7YJc88bh0/nTT0+q0Ws1lenjRGPvb7dcJmWULIQcnLsbvsxxyr6vpEtvQ32U1na9gNjsw5Zyckn16zj8T4Zd7RdOqv3FJ9FsZ6L4qEVJ7mau+z+UHQ6qo19wCNJj7VWAUmwnHIcyc557gMRKqt8NjJVPmz8fZkKUvGxzbeR6bO0ekVQ51NAViQrd6hBIxkDB8Mj5zSXCdZKTSreUZfaK8ZyerW8RqoTvLrErQ4AZmABJGRj8XLymCjQ33z8OuLbLSthFZbMfDuM0agkU3VWEDcQjqSFyBkjqBk+Mvfw3U0b2QaXQRuhLozFpO0Wlus7urUVPZzwiuCTgEnHnyBPLPSXu4Vq6YeJODS8ysb65PCZtJzjMLEADAPJxTlRd/U2/4bTc0H/1V/8AJfcra/cZxrstxPh9FK/WtLdZerlhYo5BeRT/AGi8xg+E+lcRp19tmNNdGMGsYf69jjVOuK9+LbLd9IWgtdtPrtJuFzhaGwPa2ahCtZPgP9IyZ/SXynC4Bqq0rNFqt4xzJfTc2NTB7WQ7nn7Y8IOj0/D0xu0unszqPs+8U2kL9q9eRlSe85FgOePETNwnXrWajUzfxy+HfHu+SfbsVvqdcYLt3PfwBtPfrLb6bxa66R1s7rSjT0hSRt3e1kv8DyTmeQmLWSvp00KbIcq51jM+aXzxt0JqUZTck+3keX6JuCUnTrqXQm4W2oGLNyr2KNu3OMHe/UeMp+JeKXwv8Ct4hhN9N2n5ltHRGUeaXU1PBeDWDXNw0/6tRqjrH6+0gRe7U56hhsXHqfKdPV66uOi9vXxyjyr1fUwwqk7PD7Zyeq7VafT8W1rcQQHvF+wayo2qQQuNoweqeyDjlgjlMMI3X8NoWkljHxb49ScxjbLnXoafQaex+A3d2CdusDWAAkmoVpnkPAMUP7PpN26yqHF6+fGfDaXqUSk6H6mxGv0l2u4UdGgUIVFgFWwhsr7Ltj22HPJyeuc85hVeqr02rWqlnPTfO2/YtmDnDlRLtDwu1eI3aSn2a+J91Y5GRtVXLWn4EWH3NjxmLQaymfD4aq34qc/njYm2txtcF/UdTpoVFVEGFVQqgeCqMKPkJ8+uulbN2S6t5OtCKisIoP0zoTpaQAT9uenP/ZtPVfhKSjbc2/6f3NDXrKiWDtyM8N1Pj9kn+JXNHgjS4tFvpl/uZr/5H0KHxnhFVXD+G2V1BbWtQu4X223AsdzdTzA69PCeo0utst1mqrsn7qzhdjSlWowg0ty0VKf/AOguODj6oOfhnZX4zmznFcHqWf6/3MqX8d58im8F4PW3BdXa1QNwtARyvtqAacBT1A9tunXM7N+tnHi1NcZ+5y7+Xfqa8K14Mm1ue7ite0cHu1KF9HXp61sG0sEt6kuviMd37PiK2E1tJZGXtddDUbW3jt2ReafuOW6Nj2Wtpu4jxNq1xQ+l5BE7slCKw5RMDBPtEchnOZg4hG6vh2nU3makurzvnuyauV2yx0MXZLVinVabTae2vWac94wJo2XaTIbcxbGVPtEHnzyRy5S/Fa/H0tl96dc9ltLMZ+iIolyzUY7r06HTRPnj6nXHACAJpKeHkCyfM/MzL7RZ/c/zZHJECP8APx/7Sim08pk4T6hEZuLymGk+oKuBy/yZaV05PMm36shRS6B/nrI53J+9uGtsI0/A+DtQ+ottsFl2ocFmClFWpFxXWoJJwOf5TqcR4jC+uumqPLCC6Pu/Mw0Uyg3KXVm3HP4dPSc2N04LEW16MzuMX1QwcSrtk3lt5CisCXl09enLr1lpX2S+KTf1ZChFdjUabg7fW31Vrhj3YqoQKQKa8kvzPVjy5jHU+k6V3EIexx01UWu8m+7MEaZeI5yfobqcc2AUkdCR7jiWU2ugayAPz85Ck1uiMAGPmfXn198nnYwHPzPuzyjneMDAbjnOT78nMc76jCNXxvRai3YdPqTQy7twNa2pYGxgOrHwxyPqZ0+H62ijm8avmz5PDRhtqlL4Xg8PZzs62mtuvuua/UX4D2FRWAi4wqqCfwrz/RHKbHEuMe1Vxprjywj88vJWjTcjcpPLLAB19evr7/OceV05LEm36tmxyxXYlMRIgYJHBAQAgBAFAAQAIgCAgkBAGBAFAGBAHBAQAgBACAEAREE5FJAxIIYzAI5gnBKCAgCJgkMQBwQBgEZJIGQCUEGK60ICzEKqjLEnAA8yZeuuU2oxW7JSzsupXtR200ynA7xh+IKAPhuIJ+U6UOE3NbtI6MeF6hx5mkvVm34ZxanUgmpw23G4cwy+9TzHQ8/Saeo0ltHxo0bap1S5ZrDPdmaxjHACAEAIAQAMAUEjEEBAFACAEAAIJHBAQAgAYAoJCEiDUdobaWpsrttRNy8gWG7K81ITqeYE6OhrujapxizZ0sbfFjOuLeH5bHJ2rzjmZ6jmR66VTaTyy4/R53NQsey1Ra7BAHdV+z5Hlk8yT/dHrOXxZW2RjCEcrqzz3EarnPo2lvnH+C+5nnHFrqjlEpUgIAQAgBACAAgBACAEAQMAXjBIwIA4ICAEAIBCxwoJJwACST4ADJMtCLk1FdyeuyOacd7T23swRmSr+aqnaSPNiOZz5dJ6rTaKumKyss9RpOG1VQTmsy756I0W6bR1U+VdBG3lj4+H9slIq5pPJje0yyRina8YPRoeNXUH7Ox1HkD7P7p5H5StlFdnxLJo210zfvxT+50zsvx0ayrJwLExvA6EHowHgDz5ek8zxDR+zzyujODq9N4Elh5i+j/Y3k5xqBACAEAIAQAgBACAKAEAcAIAQAgBANJ2x1GzSWYPNtqD3Mw3f8IadDhkOa9Z7bm9w6HPqYLy3/I5ao5856hs9dBNvLMmJQz5MDrz6iZIs07IvOzRAp6iWMbhhbswOPLEujUmn2Ld9GlpXUMp5Bq25eZGD/A/OcrjEU6MrszT18JPTZkukl+q3OlieWOGOAEAIAQAgBACAEARgDgBACAEAIAQDR9reFDUU832d1usOeakBTnPlyHI+pnS4bqPCs5cZybug1Lotzy5zscqUHpn5AT1Da8j08ITTw5flgy935k/OU5zY8DzbMFqAHx+ZmSMso1balGW2fzMZX3ycmJxIbJOSjhksfYLRd5qlO/Hdg2YA5ttwNufI55+mZpcStUNO9uuxpaxuuiXfO3p3ydWE8ecIqHbDtJZp7VqpIU7NzsVVvvH2QNwIHIZ6eM7nD9DXZV4lizvsdXhmir1GZWdO3Y8HZ7jes1V6J3oC/fs+yqwKlIyPu9TkD4za1Gl0tNTm4+m76/mZOIaTT6epYXvPpu/8l/nmTjBACAEAIAQBCCQEEDgBACAEAIBq+0rY0t/9WR8+X8ZuaBZvibOjWdRWvmjko6z1j6HsY7zMsobJ57+syR6Glf8RiMsYGRklSxdg7Nusr8iLAf/AI2/7TR4kk9NL/3c1NfHOnl9H+p1UzyJ505V2ot3avVZHPfWoPkFrwR8cD5T2OkXLpq18j0XC4PlW/b7lh+jlM/WG8R3Kj3faE/wnN4xL3IL1Nbje1sY/Ius4BxggBACAEAIAlMEsIIHACAEAIAQDSdsrNujt9di/Oxc/lmdDhizqF9fsb3Do82qh65/Q5YvWeofQ9bD4j3nSfYC3PW1q8fqojZ/4pHL7uSq1DepdPlFP9cGsu6y0ehS74zGZYwMjJKm57H27dZSfNwv73s/xmrrY81El8jX1Szp5+n23OuieOZ5ps5Jxm7Op1Y89Qxz6IbF/wCYfKezpWKYL5I9Rw2r3Yy/2/fBaPo3f/WB60n4YsE5PGF7kH6mjxuP8aL+RdZwTihACAEAIAQAgCEAcAIAQAgCMArvbyzGlI/FYg/tP8J1OExzc38jpcJWdUvkn9jmlfWekl0PU1fEbbVpjTaf9KzUH8qV/hLS/lr6mpRvrrv+MP3NLd1MLoZbfiZjMkwsjJKHu4E+3U0HwF1ZPuDgzFes1SXyf2MdyzVJLyf2Oy32isMzHCqCWPkBzM8bCtzmoLqzy6TniK6vY41bd3j22f0ljN+8xM9ljlio+SPaaOvw68fQs30e3ldS6eD0k/tIy4/JmnN4pBSoT8mczjkNoSOiTzR54IAQAgBACAIiCQxBA4AQAgBACAVH6Rm+xqHnYT+6n/2na4PHeTOxwZfxpP8A2/uc/r6zuyPR19TY6rVBqaUGc195u8vbYEY+AkuWYpeRiqplHUWWPpLl/RGpt6yyK2fEyBkmJkDLGNkkMglG51PG7r12W2uy+K5A5joTgc/jNaOnrrlzRiky9Gk00fegkpHhA8BMjZvRiuiN92HP/jUx/R2Z/dM0uIf/ADSOPxv+X+R06eVPNBACAEAIAQBGAOAEAIAQAgBAKJ9JN3t1J5IzH9psD+4Z6HhEcVuXmzv8Fh7tk/RFMqnWkd2rqZZUznlc8zMqOfN+8yBkoxsjJKgJIM6p7Rx44Mo+hsQhibSPZUq7WLEggDYAOrE88nwAH9olFjuZrHZGUVBLHdv9ix/R3oy19lvgibB+s58/crfMTm8WsUaVDz/Y4PGrE+WP1/I6FPNHCCAEAIAQAgCWCWOCAgBACAEgClksvYhnJ+1GvGo1DuDlchU/UXkD8Tk/Geu0lPhVRiew0GndOmUX1e7NVWZsSN2p7k3OBIXUyWSwjymZTQYjBVkZJUBBCe56kflMbRvQsXLkzaahrnFdalmY4AH+eQ9ZVtQi5SeyMeo1NdcW5PY6vwHhQ0tK1jm33nb8Tnqfd4D0AnlNZqXfZzdux4/U6iV9rsf09CWv41RRystVT+EZZviqgkSKtFfYsxj+wq011vwRb+x5Ke1ekY4FwHqyuo/eIwPjMr4ZqUs8v6oyz0GpgsuH5YZuEcMAQQQeYIOQR5giaUoSi8SWGaj8iUqAgBAFAHACAEAIAQCsdtuNdzX3KH7Swe1+jUeR+J5gfH0nX4ZpOaXiyWy6ep1OFaPx7OeXwx/VnOLG5z0KPTzluQkmMTQism2QMkoxGSUZGSUFJIM9defcevp6yreDYjBuOUdb4DwKrSL9mNzMBusOCzDrgY6L6D45nldXrLb5cr2S7Hkb753S5psq/antgWY06VsKMiy0dSfJD4D18fDlOnoeGxhFWWrd9EdHQ6HnlzWL6eXqeHhPZG/UAM2K1PMGzOW9Qo5/PE2NRxCml8r3fyN+7ilNT5YLma8uh6eIdh7q13VstuOqgbW+AJw3uzmYqeJ02PleV6mKvjVbliccI8HZ/j9mkbHM15O+o+HmVz91x5ePjM+q0kL44l17M2dZoa9VHxK/i7PzOn0XK6qynKsAynzU9DPKWQcJuMuqPLNNPD6mSYwEkERBJKCAgBACAazj3GF0le482ORWn4mH/KPE/wDWbuj0jvnjt3NjS6Weos5I9O78jlms1LWMzudzsck+v/5PUQgopRj0R7OuuFFahHojymZDGxQQJoIZEySjImSVZGSUFJKmbT2YOJWS7meixp4Nk3HNSKe5WwivpyxkL+ENjcB6AzAtNTz+I4rJrX6Guc+dR38/+je9hOz4c984BRDhQR9+0eJ8wP7T6TR4nrXXHkj1f6I0uI6hUxVFb37s6JPM5ycMIBRPpC4WEK6hBjcdluPFsHa/yBB+E9HwrUuyDrl1XT0OxwjUuM/CfTsbHsDrg9b1f0ZDKPJbBlh7t+4/tTW4xUlJWLvszFxWh12qb/q/99sFqnEOYEkERBJKCAgBAIXWBQWYgKoJJ8gBky9cHOSiurJSbeEcn45xRtTa1jch0Rfwp4D3+J9TPW6ehVQUEe00WljpalHv39TWNNgytt7kQuYyVUW+hLu45i/hNIxmSYmRklBSSjImSUZGSUFAPRRZnrKSj5G3RantI6l2I1gs0wUcjUSrD3ksrfHJ+RnmOK1ONvN2Z5ritThqZN9JbosE5hzwgFc+kD/Un9XrA9+7P8J1eDr+P9Db0KzejSfRvnvbf6oZ9+8Y/jNzjH8uPqdTjWOSv6l+nnTgBJAoA4AQAgFZ7e63u6BWDztbB/q15t+ZUfEzr8Jq5pux9vudThFHi38z6R3+pzljO+j1MnliAkhLJMCVMqSQ4JMNoxLxZrWxwzE0sYJCklCBklGKSVFBUAcQE8PJbuw3Ee71CqT7No2Hpjd1Q/Pl+1OZxGjxKX5rcrxWpXaZTXWO/wBO50yeVPMBAKJ9I/EAWroU80Hev6M3soPlk/ET0XCKOWDsffZHW4VX7zn9Ee76PNDtqe0/7Rtq/qV5BP7xYfszX4xbmUa123K8Xu57lBf0r9WW2cU5YQBGAOAEAIBz/wCkO0m+tfBagfizNn+6J6PhUcUt/M9LwGH8Oc/N4/IqJnUOuyaSGZIHq4etZtQXFlqLDeVGWCeJAkwxzLm6GLVO1VSdKzLG2Ra4Vix+5LGvcdhfAYr4Zx4xPGXy9BpnZ4UfGwpd8eZ5LukRJv6IwGZDVZEwUZGSUYjJIFBURkkM9OjsK4YdVYEe8cwfmBKTSezM9azBp9Oh3Nus8NJbtHj0azj3F00lRsfmeiJ4u/gPd5mbOj0stRZyrp3ZlqqdsuVfU5dpKbdbqOubLXyzeAPif1VA/KernKFFeeyR6JShpaebsunqdd0enWpFrT7qKFX3Dx9/j8Z42612Tc33PNSk5Nyl1e5mmMgIBEHME4JQQEAIBz/6QqsX1t4NVj4qzZ/vCej4U80tfM9LwGadU4eTz+ZVcTpHdwgAghLA4LZEWEYZVySMLtmZEsGtOTkYzLGFkYKkSJJjaFJKjWsmMllXKXQmKPWV5jKtO+7PRptPvK1jq7qo97MB/GVcsbi9qrTya7HWO0PaCnRKTYcuc7Kwfaby9w9TPLabQWaie2y8zyNVTse3TuzlfEuKW663e+Tn2UQZwoJ5Ko8ST8TPUU0Q08OWJ3tLTCEdtkur/c6P2R7P/VK9zj7Zx7XjsXrsHr4k+funnOI63xpckfhX6nK1uqd89vhXT/JYpyjTCAEAgpkssyUgqOAEAr3bThhvoygy9RLAeJTHtqPXof2Z0+GXquzll0f3OhwzVLT3Zl0exzbM9EeyysZDMDIQNmIoJOSrriRNcnmKOpETV6yeYxunPcXc+snmK+B8xd0PExzMjwY92NQB4Q2yVGC6IZaQS5C3ScEZJA9Pfn5R0EkpLDIDRvfbgbrGY4AGWY/585fxIwhnojnXUwqk5TaUUdL7K9ll0uHsw12OXitfovm36Xy9fNa/iTt9yHw/c4uq1srnyx2j9/UsonINMcAIAQDGJYuTlSg4AQBQmDn/AGw7Pd0TdUPs2OXUf7Nj4/qn8vlPSaDWK6KhL4l+p6ThfEU4+FZ17fP/ALKg1s6nKdSV2B99HKT46JC2Ryl1dkReMB2Ed8nBj8QC8YHiIibJZIo7CG+Tgx+Ihd5GCviISvJwQrMssfBOy12qwxHd1f0jDmw/QTqfecD1mjqddVRs95eS/c0dVxSuPu17/Y6HwbglWkXFS8z952wXb3nwHoOU87qtbZqH73TyOHbbO15m8mxmmYwgBACAEAxyxckDKlSUEBACAQdcggjIOQQeYIPgR5S0ZOLyiTn/AGp7FMM2aUbl6tT/ADl8yn4h+j18sz0mh4nGfuW7Pz7M6VOvaXLZ+f8AkorkgkHw5HzBHhidrBv+J3yIWyOUsrsD76Ryk+OHexyjxg72TykeMI2RykO0ibZPKVdxsuCcDv1jYqT2c4axuVa/teJ9BkzDfqKtPHM39O5qW62Mdu50zgHZCjSgFgLbOpdxyB/QTovv5meb1fFbLtoe6v1OfPUWWdXt5FinKbyYQkAIAQAgBACAYhLFyYlSowYA4ICAEAjiTkk1HGezmn1fOxMP/SL7L/E4w3xBm9p+I3UbJ5Xky9dk6/hZUNf9HNg503Iw8rAUPzUEH8p2KuNVP4016bm3HXf3R/I0+o7E6xOlQb9Wys/kWBm5HiWml/X9zItZW/P8jzHsprf/AE1n/D/1mb2zT/3oe21E6+x+uJx9XYerNWo+ZaVlr9NHrNFfba+2fyNppfo61LH7R6qx6E2N8gAPzmrZxnTw+HLMctbnomWbhXYHTVYNm65h+P2Uz+oOvuJM5l/Grp7QXL9zXnfZLvj0LTVUFUKoCqOQVQFAHkAOQnHnOU3zSeWYicqAgBACAEAIAQAgGKWLmRZVlWEEDgBACAEAREEhiAGJOSMgRIAYgDgBACAEAIAQBZgBmCQEEMcAIBiEsXGDAZOVKjggIAQAgBACAEAIAQAgBACAEAIAjADEEi6QAAgMlBAQDEJYyDgg8XHda2n011qhS1dTuobJUsoyAQCDj4ze4XpoanV10z6SeGYL58lbkuxV6u1uroqpv1lFJ01+w97Qz7qhYu5TZW5P8Pfnr6O3gmgvsnRpZtWRz7su+PI0lqbYpSmti4ajX1VFRZbUhb7gexEL/qhiN3wnlY6O6bfLBvHXCZuu2CxuZLtSiZDuikKWIZlUhByLEE8lzyz0lYaa2azGLfbZEuyK6shZra1TvGsrWs4IsaxFrweh7wnbz98tHSXSn4ai+byw8h2RSznY1PaLjvc0LbQ1Vmbqq87u8ULY2CfYbrjpOnwzhfjXuu+LWIyfl0TMN9/LHMGZe1PHF0dNzCykXKhaqqx1DPg45V7gzDGenlKcK4W9VqIxlF8md2v8k33qENnue/huoNlNLtjc9VTtjkNz1qxx6ZJnP1dUa9ROEeibS+jMtTcoJs1DdplHEBo8cu75vzx9a5OKs9M93k48yBOquCyfD3qu/XH+3z/PBgeoXi8nb9ywzgm0aDtX2kHD+4d1zVZYyWEfeUbQQ6jxxz5eM7nB+E+3xtSeJRSa/wAGtqL3U0LV9oPt9CtJrsp1Zty4yxxWgI2EHAOcggg+XKZKuEJaXU2XJqdfLherKy1HvxUejNueIVCwVG2oWnpV3id4fHlXnd059JyVor3X4ihLl88PBseLDOM7kzqkB2l0DblXbvXO9vurjOdx8B1POUWmsa5lF49A7Ip4yQXXVEqBbWWckVqLEJcr94IM5YjxxL+x34zyPC67MeLDOMjp1ldgLJZW4UkMVsVgpHUMVOFI9ZWemti1GUWm+m3UlWRfcx6fiVNgJruqcAEkpbW4AX7xJU8gPE+EvPRX1tKcGvVMhWwfRk01lbMFFlZYruCh0LFPxBQclfXpKS01sY8zi8L5EqyDeEz0Ca7LDgBAMIljISgg1vabTtbpNQiAs70uqqOpZhgCdLg90KddVZN4Se5g1EXKppFPHD9drNLTon0401KLUttz2q7MtQAwtY5jJAPj0HPrPUe1cP0WpnrY2c83nEV038zn8ltkFW44Rl7QcGsF+sJ0j6pdRRXXpXUK/cMleza245rG7Dbh+H1OJ0PEa50VYt8Nwk3Nf3ZefqRZU1J5jnPQ9mm7Ms2o0Q1NYurp0RrtYkMnffzV5/ex4cschNf/AFeuFN0qJcrlaml8u5bwJZjzLOxqNF2f1Fel4d3une1dPdeb9L7BYixvs32k4fHPl6+pm9PiemsvvULFGU4RUZ/PujGqZqMcrZPoZdNwK/6reo07Vl+JJelXsAigEHOAcAAevhylZ8R06vrzanitxb+eME+DPleI9yXaLgtrW8R/8G17anZ9XvXu2CAKMqSzApjA6cztEjQcQp8LT4uUVDPNHpl+YtqlmXu5z0LlpmenSV/ZlrK9PUBUMbjalSjZ+8MH4zyc1Vdr5ZklBye/yyb0XKNK23wUc9l9edJndR33e/XcbXGo+tMNxXfnZu54xjGZ6yPGuHrVcnvcuPDe65eXzxg0vZ7eTP1+eS8cP191jKLNO1YNC2O5Zdq3k4ajZ18yD5Tyur0WnqhKVdqbUsJfLszdrtnJpOJrO2PDbL7eHmtN61axLLemFqDJksD1GM+c3eBayvTV388sNx29dzHqq5SccI1y9jjptfp79OT9WW12ejPKl3rYF0H4DhR5jl1HTeXHY6nh9tN6XiYW/wDck1s/mYnpXC1OPQ1Wp7OagpfR9WLX2azvU126vatZYMGLE7lIAPsgfzjOlXxTTpwu8XFcYOLr83jpgwume8eXfPUsPDuzwPFNVqbqsjdp201hb+cteHYKrdcqOo85yNVxfl4fTTRPHVSWOxmhp34knJehXa+xznTacNpx338oB7jlA40ZJz7e77vPoDnM7EuO1K+xKz3PDSj5c2PuYXp5cqeN8/oeniHZa7bxavT1rWt50xoVSqK617jYigH2ep5HHXE1quMaeT0s7p5lFT5m+zeMMtLTz99RXkTq4TY+o1FlejbTVvwuyhKz3Sk3t0XCt1PTJ8gTjIlrdfTCqqM7lNq2Mm9+ghXLnyo42J8G7LtS/C3FAV61u+tOCu4FqyE3nPtczgYzgcpg1nF4XV6ut2ZTa5F/gvXQ4uDx6l9E8UzpDkAIBgEuZCYkEE5UoLEEjEAMRkDxBAiIAAQBwBYgDgBACAEAIAiIJFiBkMQBgQBwQEAIBhEuZByCDIsqVY4IIvJRKIySxJZDIZKQVCAEAIAQAgBACAKADQSiI6SSe41kMhkoICAEAI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8" name="AutoShape 4" descr="data:image/jpeg;base64,/9j/4AAQSkZJRgABAQAAAQABAAD/2wCEAAkGBxQQEhQUEhQUFRQUFBUVFBQWFBQUFRUQFBQXFxQUFxQYHCggGRolGxQVITEhJSksLi4wFx8zODMtNygtMS4BCgoKDg0OGhAQGywlHyQvLCwsLSwsLCwsLywsLCwsLCwsLCwsLCwsLCwsLCwsLCwsLCwsLCwsLCwsLCwsLCwsLP/AABEIARIAuAMBEQACEQEDEQH/xAAbAAACAgMBAAAAAAAAAAAAAAAAAQIGAwUHBP/EAEkQAAICAQIDBQQGBQgIBwEAAAECAAMRBBIFITEGE0FRYSJxgZEHFCMyUqFicoKSwRVCU3OxsrPwMzRDdKLC0eEkJVSDk+LxFv/EABsBAQACAwEBAAAAAAAAAAAAAAABAgMEBQYH/8QANxEAAgIBAgQDBgQFBQEBAAAAAAECAxEEIQUSMUETUXEUIjJhgbEGkaHBIzNCUtEVYnLh8DQk/9oADAMBAAIRAxEAPwC8z5SegCAImALdGCcDzGCAzGCRwQJoJQoAxBA4AQAgBACAEAIAQAgBACAEAIAQAgCPUS0Gk9x22OZ9r9TxPh9QuOtV1a0VhVqQFdyuw5lPAJie/wCEf6Vr5+FHT4aW7bOVqFdVu5G3eviOm0+ovu1i2hdM7IoqVStuFKt9zBxzHxml4vC9TqIaeujlfNu8+RdxuhBzcjadlOMCzS6Y33J39yE4d0WxyXYDamQT5ch4Tl8Y4dOOqs8Gt8kX2Wxsaa1ci5nubjWcQqoUNdbXWpOAbHVAT4gbiMmcijR36h4qg5ehsTshD4mZKL1dQyMrqwyGVgykeYYcjMdtM6pOE1h+TLRlGSyiofSPxfUaYaUaa3umttZGO1TkEJjO4Hpk9J6b8N6TT3Kx3wUktzR1s5RaUWeDinFOJcKK2amyvV6dnCOQoR0Jz0wq4J2nBORyxym9VpeF8U5q6IOuaW3zMUp30YcnlF4fiNS1Lc1iJUyqy2OyopVwGTmxxzBHKeSWhvldKqEW2vI6HixUVJsyabXV2J3iWVvXz+0V1ZBt+9lgcDHjMdmkvrs8OcGpeWArItcyex56+LU3JZ9X1GnZlRjkWI6odp2vYFbIQHr6AzZXD7qbIePXJJvy6+hTxoyi+VrJ5ezesc6UWam+ixhvL3VOvdBVPi4wuQOp5TPxPSx9r8PTVySaWIvqUosfh5m0e3ScX09xAqvpckkAJbWzEgZICg5PLnNO3h2qpTlZW0l8jJG6EujJWcToVWZrqQqNtdjbWAj5xtY59lsg8jz5SI8P1UmlGuWXutuxLtgurPTXYGAZSGUgEMCCCD0II6ia865VycZLDRdNNZRh1uuqoXddZXWpOAbHVAT5AseZmXT6S/UPFUXL0KzsjD4mebXcWrr01moD1uiVu6sHUo7KpKoGBwSTgY65OJs6Xh9tmqhp5xabaT27d2UndFVuaZpPo84k+qo767Ud7a5bNW5AKqwxVcVKMjOD7RnW/Eelr01vhVV8sF/VvlvvuYNHJzXM3uWyeYZuhAFBI4ICAIwSihfTJ/qNX+9J/g3T2H4PwtVJv+05/EPhRYO1J/8ALdT/ALq39wTl8N24pH/k/uZb/wCR9DmHHeF1VcI0eoRdtzWe1bubceVpx15AbFxjp8Z7anV2WcR1FE37qjsjnyglVGS65LH2mt28Zf601CV90Bpm1NL3U7eW7Cq6gNu7zmcj8poaFJ8O/wDzJuXN7yi0pfr2L2/zfe8u5v8A6P8AT1pVeab1urbUORsqeqtH2qXWtXYnb7S8+nLxnB/EV052QVkOWSXdpv64NvRRSTaeUab6XbQg0THot7Mfcuwmb/4Ug5xuiu6MWveHE8fajtH/ACyo0mhpsbfYrWWOoVUVckdCdo55JPlgdZt8P4bHhM5arVWJPDwk8vcx3XO9KEES7U0DT6zQJcyDTU6VKq3vqa6nvkGxiyIy5OBWeZwORxiX4ZatRpb50J+JKWWk0pcue2St0OScVLpj6Ho0fD9O+n4kRq07m3uRY1FDV0U2g9VUu24c13Y5YPXyx36jUR1GnTpfMs45pJya+eP0JhCLjP3v8GPs5rSDqtORpLhVoLSur06gZrCYFdhAwSeuOuQeuZm19Kk6r+aUcz3hPHXzXyIrl8UcJ7dUaSxXPAtPjcahqnN+3+j3Nj8/zImzGUFxezOOZwXLnz36fMpv4K8s7m00tukbjWi+pd33YpYHu12jf3VxG7lzbaVz4zWuWrXCb/aX73z8sosuTxo8nQ83DuF03txt7V3mqy815Y4Rt1x3gA43ewOZl9VrLafZI1vHNhMmFalzt9i4/Rkc8M0//u/49k81+KNuJTx5L7G7ov5SNH2l7peMVNrgPqxoxSbATULMHO4Yx97OfeuZ1+GeJLhEo6N/xebfGM4NW7CvzZ0PB2f0yWafjBrQ/Uitj0BgQve1pYysvuwh/dm5rbXXqdGpy/i5SljyeOpSuKcZ46djf/RToq10KWqiiywuHcfeZVtbaD7pw/xVqbHrJVZ91YwvobWhguTm7l1nljdCARxBJLMECJgkWZOAJkB5EAj1AP5GXhZKG8Xgq4qXUCPl5Yz+UhTafMnuS4prDE1QIxtGPLaMfL/PWWV01Jyy8kckcYwR1GmWwYsRXHXDqHGfPDCTXqLK3mEmvQShGXVE66woAAAA6AAAD3ASk7JTeZPLJSUVhCdAeoB94B/t90tXZOPwvHoQ4p9UNeQwOnkOQ+USslL4mSopdERupV12uqsp6qwDKfgeUV3TrlzQeH8iJRjLqFVCqu1VVV6bQqhcHr7IGJMtRZKXO5PPmRyRSwkRo0qVghERAeoVVUHljmAOcmeptm05SbwFCK6I8/FNPY1e3T2JS+4EE1q6Ff5yMn4W8T1m1o9TVG3nvTksY67+ufkY7K3KOIbGh4V2YtGrTV6q2pmqQpTVRX3dShgwJORz++x9568sTrazjNMtLLTaeLxLq5PLMFemlzqU30LUKxzwo59eQ5+/z6zz0rbNsvp0NzliNFA5AADyAAHyEpOTm8yefUKKSwiF1KuMOqsvkwDDPuMtXdOveLafyDjGXUktYA2gAL02gALjyx0kStnKXM3v5hRSWEhogHQADyAAHyErOcpvMnlkpJbIlKgIBHMkklIIPLxJitVpBIIqsII5EEIxBB8DNrQxUtRXF9G19ytnwPByjs2l+rp32cZehi5QVPaxbljBGbVPPPl4T6Hrlp9NPljpFNYzlJHHrcpLPPg6nptbXv7jvUa5FXem9e85KuWKZyM5B+M8DfpbZR8dQag3t5eh1YWRXut7oS8XoNbWi6o1qcNYHXYpGMgtnGeY5Sr4fqVYqnB8z7E+NDl5s7Bw/i9GoDGm6u0J94q2dvvHUDkecajh+o07Ssg1noIXQn8LIpxzTkKRfUQ4dlIsU7lrBNjDB6KASfdLPheqWcwe2P16EePX5kv5Xo7rvu+q7nOO97xNmc4xvzjOZX/T9T4vg8j5vInxocvNnYx8T45p9PgXX11swyoZsEg9DjwHqZm0fDdRdLmhBtJ7/uVsvhFYyVv6MeKWW6K23U2s5F75ex+SoK6j1Jwq5JPlzM7X4k0MYaiquiCWY9Eupr6OfuuUmWHRdo9LcwWrU0uxIUKHAYsegCtgn4Ti3cI1lScp1vC3NmOork8Jnpp4rS62Ml1bLV/pGDqRXgEnec+z0PXyMwT0Gog4xlB5l0+ZKug1nJnp1C2KGRgysMqykEEeYI6zDKuVNnLYt090WTUo5izlfbTS63htSWfyjfbvfZj20x7JbOd5z0nveE6jQ8QlKC08VyrOcLc5d8baknzdTd6/her0Ol1N7cQuuIoGwEMuxzbX7YJc88bh0/nTT0+q0Ws1lenjRGPvb7dcJmWULIQcnLsbvsxxyr6vpEtvQ32U1na9gNjsw5Zyckn16zj8T4Zd7RdOqv3FJ9FsZ6L4qEVJ7mau+z+UHQ6qo19wCNJj7VWAUmwnHIcyc557gMRKqt8NjJVPmz8fZkKUvGxzbeR6bO0ekVQ51NAViQrd6hBIxkDB8Mj5zSXCdZKTSreUZfaK8ZyerW8RqoTvLrErQ4AZmABJGRj8XLymCjQ33z8OuLbLSthFZbMfDuM0agkU3VWEDcQjqSFyBkjqBk+Mvfw3U0b2QaXQRuhLozFpO0Wlus7urUVPZzwiuCTgEnHnyBPLPSXu4Vq6YeJODS8ysb65PCZtJzjMLEADAPJxTlRd/U2/4bTc0H/1V/8AJfcra/cZxrstxPh9FK/WtLdZerlhYo5BeRT/AGi8xg+E+lcRp19tmNNdGMGsYf69jjVOuK9+LbLd9IWgtdtPrtJuFzhaGwPa2ahCtZPgP9IyZ/SXynC4Bqq0rNFqt4xzJfTc2NTB7WQ7nn7Y8IOj0/D0xu0unszqPs+8U2kL9q9eRlSe85FgOePETNwnXrWajUzfxy+HfHu+SfbsVvqdcYLt3PfwBtPfrLb6bxa66R1s7rSjT0hSRt3e1kv8DyTmeQmLWSvp00KbIcq51jM+aXzxt0JqUZTck+3keX6JuCUnTrqXQm4W2oGLNyr2KNu3OMHe/UeMp+JeKXwv8Ct4hhN9N2n5ltHRGUeaXU1PBeDWDXNw0/6tRqjrH6+0gRe7U56hhsXHqfKdPV66uOi9vXxyjyr1fUwwqk7PD7Zyeq7VafT8W1rcQQHvF+wayo2qQQuNoweqeyDjlgjlMMI3X8NoWkljHxb49ScxjbLnXoafQaex+A3d2CdusDWAAkmoVpnkPAMUP7PpN26yqHF6+fGfDaXqUSk6H6mxGv0l2u4UdGgUIVFgFWwhsr7Ltj22HPJyeuc85hVeqr02rWqlnPTfO2/YtmDnDlRLtDwu1eI3aSn2a+J91Y5GRtVXLWn4EWH3NjxmLQaymfD4aq34qc/njYm2txtcF/UdTpoVFVEGFVQqgeCqMKPkJ8+uulbN2S6t5OtCKisIoP0zoTpaQAT9uenP/ZtPVfhKSjbc2/6f3NDXrKiWDtyM8N1Pj9kn+JXNHgjS4tFvpl/uZr/5H0KHxnhFVXD+G2V1BbWtQu4X223AsdzdTzA69PCeo0utst1mqrsn7qzhdjSlWowg0ty0VKf/AOguODj6oOfhnZX4zmznFcHqWf6/3MqX8d58im8F4PW3BdXa1QNwtARyvtqAacBT1A9tunXM7N+tnHi1NcZ+5y7+Xfqa8K14Mm1ue7ite0cHu1KF9HXp61sG0sEt6kuviMd37PiK2E1tJZGXtddDUbW3jt2ReafuOW6Nj2Wtpu4jxNq1xQ+l5BE7slCKw5RMDBPtEchnOZg4hG6vh2nU3makurzvnuyauV2yx0MXZLVinVabTae2vWac94wJo2XaTIbcxbGVPtEHnzyRy5S/Fa/H0tl96dc9ltLMZ+iIolyzUY7r06HTRPnj6nXHACAJpKeHkCyfM/MzL7RZ/c/zZHJECP8APx/7Sim08pk4T6hEZuLymGk+oKuBy/yZaV05PMm36shRS6B/nrI53J+9uGtsI0/A+DtQ+ottsFl2ocFmClFWpFxXWoJJwOf5TqcR4jC+uumqPLCC6Pu/Mw0Uyg3KXVm3HP4dPSc2N04LEW16MzuMX1QwcSrtk3lt5CisCXl09enLr1lpX2S+KTf1ZChFdjUabg7fW31Vrhj3YqoQKQKa8kvzPVjy5jHU+k6V3EIexx01UWu8m+7MEaZeI5yfobqcc2AUkdCR7jiWU2ugayAPz85Ck1uiMAGPmfXn198nnYwHPzPuzyjneMDAbjnOT78nMc76jCNXxvRai3YdPqTQy7twNa2pYGxgOrHwxyPqZ0+H62ijm8avmz5PDRhtqlL4Xg8PZzs62mtuvuua/UX4D2FRWAi4wqqCfwrz/RHKbHEuMe1Vxprjywj88vJWjTcjcpPLLAB19evr7/OceV05LEm36tmxyxXYlMRIgYJHBAQAgBAFAAQAIgCAgkBAGBAFAGBAHBAQAgBACAEAREE5FJAxIIYzAI5gnBKCAgCJgkMQBwQBgEZJIGQCUEGK60ICzEKqjLEnAA8yZeuuU2oxW7JSzsupXtR200ynA7xh+IKAPhuIJ+U6UOE3NbtI6MeF6hx5mkvVm34ZxanUgmpw23G4cwy+9TzHQ8/Saeo0ltHxo0bap1S5ZrDPdmaxjHACAEAIAQAMAUEjEEBAFACAEAAIJHBAQAgAYAoJCEiDUdobaWpsrttRNy8gWG7K81ITqeYE6OhrujapxizZ0sbfFjOuLeH5bHJ2rzjmZ6jmR66VTaTyy4/R53NQsey1Ra7BAHdV+z5Hlk8yT/dHrOXxZW2RjCEcrqzz3EarnPo2lvnH+C+5nnHFrqjlEpUgIAQAgBACAAgBACAEAQMAXjBIwIA4ICAEAIBCxwoJJwACST4ADJMtCLk1FdyeuyOacd7T23swRmSr+aqnaSPNiOZz5dJ6rTaKumKyss9RpOG1VQTmsy756I0W6bR1U+VdBG3lj4+H9slIq5pPJje0yyRina8YPRoeNXUH7Ox1HkD7P7p5H5StlFdnxLJo210zfvxT+50zsvx0ayrJwLExvA6EHowHgDz5ek8zxDR+zzyujODq9N4Elh5i+j/Y3k5xqBACAEAIAQAgBACAKAEAcAIAQAgBANJ2x1GzSWYPNtqD3Mw3f8IadDhkOa9Z7bm9w6HPqYLy3/I5ao5856hs9dBNvLMmJQz5MDrz6iZIs07IvOzRAp6iWMbhhbswOPLEujUmn2Ld9GlpXUMp5Bq25eZGD/A/OcrjEU6MrszT18JPTZkukl+q3OlieWOGOAEAIAQAgBACAEARgDgBACAEAIAQDR9reFDUU832d1usOeakBTnPlyHI+pnS4bqPCs5cZybug1Lotzy5zscqUHpn5AT1Da8j08ITTw5flgy935k/OU5zY8DzbMFqAHx+ZmSMso1balGW2fzMZX3ycmJxIbJOSjhksfYLRd5qlO/Hdg2YA5ttwNufI55+mZpcStUNO9uuxpaxuuiXfO3p3ydWE8ecIqHbDtJZp7VqpIU7NzsVVvvH2QNwIHIZ6eM7nD9DXZV4lizvsdXhmir1GZWdO3Y8HZ7jes1V6J3oC/fs+yqwKlIyPu9TkD4za1Gl0tNTm4+m76/mZOIaTT6epYXvPpu/8l/nmTjBACAEAIAQBCCQEEDgBACAEAIBq+0rY0t/9WR8+X8ZuaBZvibOjWdRWvmjko6z1j6HsY7zMsobJ57+syR6Glf8RiMsYGRklSxdg7Nusr8iLAf/AI2/7TR4kk9NL/3c1NfHOnl9H+p1UzyJ505V2ot3avVZHPfWoPkFrwR8cD5T2OkXLpq18j0XC4PlW/b7lh+jlM/WG8R3Kj3faE/wnN4xL3IL1Nbje1sY/Ius4BxggBACAEAIAlMEsIIHACAEAIAQDSdsrNujt9di/Oxc/lmdDhizqF9fsb3Do82qh65/Q5YvWeofQ9bD4j3nSfYC3PW1q8fqojZ/4pHL7uSq1DepdPlFP9cGsu6y0ehS74zGZYwMjJKm57H27dZSfNwv73s/xmrrY81El8jX1Szp5+n23OuieOZ5ps5Jxm7Op1Y89Qxz6IbF/wCYfKezpWKYL5I9Rw2r3Yy/2/fBaPo3f/WB60n4YsE5PGF7kH6mjxuP8aL+RdZwTihACAEAIAQAgCEAcAIAQAgCMArvbyzGlI/FYg/tP8J1OExzc38jpcJWdUvkn9jmlfWekl0PU1fEbbVpjTaf9KzUH8qV/hLS/lr6mpRvrrv+MP3NLd1MLoZbfiZjMkwsjJKHu4E+3U0HwF1ZPuDgzFes1SXyf2MdyzVJLyf2Oy32isMzHCqCWPkBzM8bCtzmoLqzy6TniK6vY41bd3j22f0ljN+8xM9ljlio+SPaaOvw68fQs30e3ldS6eD0k/tIy4/JmnN4pBSoT8mczjkNoSOiTzR54IAQAgBACAIiCQxBA4AQAgBACAVH6Rm+xqHnYT+6n/2na4PHeTOxwZfxpP8A2/uc/r6zuyPR19TY6rVBqaUGc195u8vbYEY+AkuWYpeRiqplHUWWPpLl/RGpt6yyK2fEyBkmJkDLGNkkMglG51PG7r12W2uy+K5A5joTgc/jNaOnrrlzRiky9Gk00fegkpHhA8BMjZvRiuiN92HP/jUx/R2Z/dM0uIf/ADSOPxv+X+R06eVPNBACAEAIAQBGAOAEAIAQAgBAKJ9JN3t1J5IzH9psD+4Z6HhEcVuXmzv8Fh7tk/RFMqnWkd2rqZZUznlc8zMqOfN+8yBkoxsjJKgJIM6p7Rx44Mo+hsQhibSPZUq7WLEggDYAOrE88nwAH9olFjuZrHZGUVBLHdv9ix/R3oy19lvgibB+s58/crfMTm8WsUaVDz/Y4PGrE+WP1/I6FPNHCCAEAIAQAgCWCWOCAgBACAEgClksvYhnJ+1GvGo1DuDlchU/UXkD8Tk/Geu0lPhVRiew0GndOmUX1e7NVWZsSN2p7k3OBIXUyWSwjymZTQYjBVkZJUBBCe56kflMbRvQsXLkzaahrnFdalmY4AH+eQ9ZVtQi5SeyMeo1NdcW5PY6vwHhQ0tK1jm33nb8Tnqfd4D0AnlNZqXfZzdux4/U6iV9rsf09CWv41RRystVT+EZZviqgkSKtFfYsxj+wq011vwRb+x5Ke1ekY4FwHqyuo/eIwPjMr4ZqUs8v6oyz0GpgsuH5YZuEcMAQQQeYIOQR5giaUoSi8SWGaj8iUqAgBAFAHACAEAIAQCsdtuNdzX3KH7Swe1+jUeR+J5gfH0nX4ZpOaXiyWy6ep1OFaPx7OeXwx/VnOLG5z0KPTzluQkmMTQism2QMkoxGSUZGSUFJIM9defcevp6yreDYjBuOUdb4DwKrSL9mNzMBusOCzDrgY6L6D45nldXrLb5cr2S7Hkb753S5psq/antgWY06VsKMiy0dSfJD4D18fDlOnoeGxhFWWrd9EdHQ6HnlzWL6eXqeHhPZG/UAM2K1PMGzOW9Qo5/PE2NRxCml8r3fyN+7ilNT5YLma8uh6eIdh7q13VstuOqgbW+AJw3uzmYqeJ02PleV6mKvjVbliccI8HZ/j9mkbHM15O+o+HmVz91x5ePjM+q0kL44l17M2dZoa9VHxK/i7PzOn0XK6qynKsAynzU9DPKWQcJuMuqPLNNPD6mSYwEkERBJKCAgBACAazj3GF0le482ORWn4mH/KPE/wDWbuj0jvnjt3NjS6Weos5I9O78jlms1LWMzudzsck+v/5PUQgopRj0R7OuuFFahHojymZDGxQQJoIZEySjImSVZGSUFJKmbT2YOJWS7meixp4Nk3HNSKe5WwivpyxkL+ENjcB6AzAtNTz+I4rJrX6Guc+dR38/+je9hOz4c984BRDhQR9+0eJ8wP7T6TR4nrXXHkj1f6I0uI6hUxVFb37s6JPM5ycMIBRPpC4WEK6hBjcdluPFsHa/yBB+E9HwrUuyDrl1XT0OxwjUuM/CfTsbHsDrg9b1f0ZDKPJbBlh7t+4/tTW4xUlJWLvszFxWh12qb/q/99sFqnEOYEkERBJKCAgBAIXWBQWYgKoJJ8gBky9cHOSiurJSbeEcn45xRtTa1jch0Rfwp4D3+J9TPW6ehVQUEe00WljpalHv39TWNNgytt7kQuYyVUW+hLu45i/hNIxmSYmRklBSSjImSUZGSUFAPRRZnrKSj5G3RantI6l2I1gs0wUcjUSrD3ksrfHJ+RnmOK1ONvN2Z5ritThqZN9JbosE5hzwgFc+kD/Un9XrA9+7P8J1eDr+P9Db0KzejSfRvnvbf6oZ9+8Y/jNzjH8uPqdTjWOSv6l+nnTgBJAoA4AQAgFZ7e63u6BWDztbB/q15t+ZUfEzr8Jq5pux9vudThFHi38z6R3+pzljO+j1MnliAkhLJMCVMqSQ4JMNoxLxZrWxwzE0sYJCklCBklGKSVFBUAcQE8PJbuw3Ee71CqT7No2Hpjd1Q/Pl+1OZxGjxKX5rcrxWpXaZTXWO/wBO50yeVPMBAKJ9I/EAWroU80Hev6M3soPlk/ET0XCKOWDsffZHW4VX7zn9Ee76PNDtqe0/7Rtq/qV5BP7xYfszX4xbmUa123K8Xu57lBf0r9WW2cU5YQBGAOAEAIBz/wCkO0m+tfBagfizNn+6J6PhUcUt/M9LwGH8Oc/N4/IqJnUOuyaSGZIHq4etZtQXFlqLDeVGWCeJAkwxzLm6GLVO1VSdKzLG2Ra4Vix+5LGvcdhfAYr4Zx4xPGXy9BpnZ4UfGwpd8eZ5LukRJv6IwGZDVZEwUZGSUYjJIFBURkkM9OjsK4YdVYEe8cwfmBKTSezM9azBp9Oh3Nus8NJbtHj0azj3F00lRsfmeiJ4u/gPd5mbOj0stRZyrp3ZlqqdsuVfU5dpKbdbqOubLXyzeAPif1VA/KernKFFeeyR6JShpaebsunqdd0enWpFrT7qKFX3Dx9/j8Z42612Tc33PNSk5Nyl1e5mmMgIBEHME4JQQEAIBz/6QqsX1t4NVj4qzZ/vCej4U80tfM9LwGadU4eTz+ZVcTpHdwgAghLA4LZEWEYZVySMLtmZEsGtOTkYzLGFkYKkSJJjaFJKjWsmMllXKXQmKPWV5jKtO+7PRptPvK1jq7qo97MB/GVcsbi9qrTya7HWO0PaCnRKTYcuc7Kwfaby9w9TPLabQWaie2y8zyNVTse3TuzlfEuKW663e+Tn2UQZwoJ5Ko8ST8TPUU0Q08OWJ3tLTCEdtkur/c6P2R7P/VK9zj7Zx7XjsXrsHr4k+funnOI63xpckfhX6nK1uqd89vhXT/JYpyjTCAEAgpkssyUgqOAEAr3bThhvoygy9RLAeJTHtqPXof2Z0+GXquzll0f3OhwzVLT3Zl0exzbM9EeyysZDMDIQNmIoJOSrriRNcnmKOpETV6yeYxunPcXc+snmK+B8xd0PExzMjwY92NQB4Q2yVGC6IZaQS5C3ScEZJA9Pfn5R0EkpLDIDRvfbgbrGY4AGWY/585fxIwhnojnXUwqk5TaUUdL7K9ll0uHsw12OXitfovm36Xy9fNa/iTt9yHw/c4uq1srnyx2j9/UsonINMcAIAQDGJYuTlSg4AQBQmDn/AGw7Pd0TdUPs2OXUf7Nj4/qn8vlPSaDWK6KhL4l+p6ThfEU4+FZ17fP/ALKg1s6nKdSV2B99HKT46JC2Ryl1dkReMB2Ed8nBj8QC8YHiIibJZIo7CG+Tgx+Ihd5GCviISvJwQrMssfBOy12qwxHd1f0jDmw/QTqfecD1mjqddVRs95eS/c0dVxSuPu17/Y6HwbglWkXFS8z952wXb3nwHoOU87qtbZqH73TyOHbbO15m8mxmmYwgBACAEAxyxckDKlSUEBACAQdcggjIOQQeYIPgR5S0ZOLyiTn/AGp7FMM2aUbl6tT/ADl8yn4h+j18sz0mh4nGfuW7Pz7M6VOvaXLZ+f8AkorkgkHw5HzBHhidrBv+J3yIWyOUsrsD76Ryk+OHexyjxg72TykeMI2RykO0ibZPKVdxsuCcDv1jYqT2c4axuVa/teJ9BkzDfqKtPHM39O5qW62Mdu50zgHZCjSgFgLbOpdxyB/QTovv5meb1fFbLtoe6v1OfPUWWdXt5FinKbyYQkAIAQAgBACAYhLFyYlSowYA4ICAEAjiTkk1HGezmn1fOxMP/SL7L/E4w3xBm9p+I3UbJ5Xky9dk6/hZUNf9HNg503Iw8rAUPzUEH8p2KuNVP4016bm3HXf3R/I0+o7E6xOlQb9Wys/kWBm5HiWml/X9zItZW/P8jzHsprf/AE1n/D/1mb2zT/3oe21E6+x+uJx9XYerNWo+ZaVlr9NHrNFfba+2fyNppfo61LH7R6qx6E2N8gAPzmrZxnTw+HLMctbnomWbhXYHTVYNm65h+P2Uz+oOvuJM5l/Grp7QXL9zXnfZLvj0LTVUFUKoCqOQVQFAHkAOQnHnOU3zSeWYicqAgBACAEAIAQAgGKWLmRZVlWEEDgBACAEAREEhiAGJOSMgRIAYgDgBACAEAIAQBZgBmCQEEMcAIBiEsXGDAZOVKjggIAQAgBACAEAIAQAgBACAEAIAjADEEi6QAAgMlBAQDEJYyDgg8XHda2n011qhS1dTuobJUsoyAQCDj4ze4XpoanV10z6SeGYL58lbkuxV6u1uroqpv1lFJ01+w97Qz7qhYu5TZW5P8Pfnr6O3gmgvsnRpZtWRz7su+PI0lqbYpSmti4ajX1VFRZbUhb7gexEL/qhiN3wnlY6O6bfLBvHXCZuu2CxuZLtSiZDuikKWIZlUhByLEE8lzyz0lYaa2azGLfbZEuyK6shZra1TvGsrWs4IsaxFrweh7wnbz98tHSXSn4ai+byw8h2RSznY1PaLjvc0LbQ1Vmbqq87u8ULY2CfYbrjpOnwzhfjXuu+LWIyfl0TMN9/LHMGZe1PHF0dNzCykXKhaqqx1DPg45V7gzDGenlKcK4W9VqIxlF8md2v8k33qENnue/huoNlNLtjc9VTtjkNz1qxx6ZJnP1dUa9ROEeibS+jMtTcoJs1DdplHEBo8cu75vzx9a5OKs9M93k48yBOquCyfD3qu/XH+3z/PBgeoXi8nb9ywzgm0aDtX2kHD+4d1zVZYyWEfeUbQQ6jxxz5eM7nB+E+3xtSeJRSa/wAGtqL3U0LV9oPt9CtJrsp1Zty4yxxWgI2EHAOcggg+XKZKuEJaXU2XJqdfLherKy1HvxUejNueIVCwVG2oWnpV3id4fHlXnd059JyVor3X4ihLl88PBseLDOM7kzqkB2l0DblXbvXO9vurjOdx8B1POUWmsa5lF49A7Ip4yQXXVEqBbWWckVqLEJcr94IM5YjxxL+x34zyPC67MeLDOMjp1ldgLJZW4UkMVsVgpHUMVOFI9ZWemti1GUWm+m3UlWRfcx6fiVNgJruqcAEkpbW4AX7xJU8gPE+EvPRX1tKcGvVMhWwfRk01lbMFFlZYruCh0LFPxBQclfXpKS01sY8zi8L5EqyDeEz0Ca7LDgBAMIljISgg1vabTtbpNQiAs70uqqOpZhgCdLg90KddVZN4Se5g1EXKppFPHD9drNLTon0401KLUttz2q7MtQAwtY5jJAPj0HPrPUe1cP0WpnrY2c83nEV038zn8ltkFW44Rl7QcGsF+sJ0j6pdRRXXpXUK/cMleza245rG7Dbh+H1OJ0PEa50VYt8Nwk3Nf3ZefqRZU1J5jnPQ9mm7Ms2o0Q1NYurp0RrtYkMnffzV5/ex4cschNf/AFeuFN0qJcrlaml8u5bwJZjzLOxqNF2f1Fel4d3une1dPdeb9L7BYixvs32k4fHPl6+pm9PiemsvvULFGU4RUZ/PujGqZqMcrZPoZdNwK/6reo07Vl+JJelXsAigEHOAcAAevhylZ8R06vrzanitxb+eME+DPleI9yXaLgtrW8R/8G17anZ9XvXu2CAKMqSzApjA6cztEjQcQp8LT4uUVDPNHpl+YtqlmXu5z0LlpmenSV/ZlrK9PUBUMbjalSjZ+8MH4zyc1Vdr5ZklBye/yyb0XKNK23wUc9l9edJndR33e/XcbXGo+tMNxXfnZu54xjGZ6yPGuHrVcnvcuPDe65eXzxg0vZ7eTP1+eS8cP191jKLNO1YNC2O5Zdq3k4ajZ18yD5Tyur0WnqhKVdqbUsJfLszdrtnJpOJrO2PDbL7eHmtN61axLLemFqDJksD1GM+c3eBayvTV388sNx29dzHqq5SccI1y9jjptfp79OT9WW12ejPKl3rYF0H4DhR5jl1HTeXHY6nh9tN6XiYW/wDck1s/mYnpXC1OPQ1Wp7OagpfR9WLX2azvU126vatZYMGLE7lIAPsgfzjOlXxTTpwu8XFcYOLr83jpgwume8eXfPUsPDuzwPFNVqbqsjdp201hb+cteHYKrdcqOo85yNVxfl4fTTRPHVSWOxmhp34knJehXa+xznTacNpx338oB7jlA40ZJz7e77vPoDnM7EuO1K+xKz3PDSj5c2PuYXp5cqeN8/oeniHZa7bxavT1rWt50xoVSqK617jYigH2ep5HHXE1quMaeT0s7p5lFT5m+zeMMtLTz99RXkTq4TY+o1FlejbTVvwuyhKz3Sk3t0XCt1PTJ8gTjIlrdfTCqqM7lNq2Mm9+ghXLnyo42J8G7LtS/C3FAV61u+tOCu4FqyE3nPtczgYzgcpg1nF4XV6ut2ZTa5F/gvXQ4uDx6l9E8UzpDkAIBgEuZCYkEE5UoLEEjEAMRkDxBAiIAAQBwBYgDgBACAEAIAiIJFiBkMQBgQBwQEAIBhEuZByCDIsqVY4IIvJRKIySxJZDIZKQVCAEAIAQAgBACAKADQSiI6SSe41kMhkoICAEAI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2230" name="Picture 6" descr="http://ecx.images-amazon.com/images/I/71T0PJT2F1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1752600"/>
            <a:ext cx="3028950" cy="4524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Don Norman’s Door Example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>
            <a:normAutofit/>
          </a:bodyPr>
          <a:lstStyle/>
          <a:p>
            <a:pPr algn="ctr"/>
            <a:fld id="{1AD93096-5B34-4342-9326-69289CEAE4C2}" type="slidenum">
              <a:rPr lang="en-US" smtClean="0"/>
              <a:pPr algn="ctr"/>
              <a:t>19</a:t>
            </a:fld>
            <a:endParaRPr lang="en-US"/>
          </a:p>
        </p:txBody>
      </p:sp>
      <p:pic>
        <p:nvPicPr>
          <p:cNvPr id="53252" name="Picture 4" descr="http://blogs.adobe.com/interactiondesign/files/2011/06/3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524000"/>
            <a:ext cx="5715000" cy="3705225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685800" y="57912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 plate naturally says “ push me” and a handle naturally says “pull me “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Don Norman’s Door Example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>
            <a:normAutofit/>
          </a:bodyPr>
          <a:lstStyle/>
          <a:p>
            <a:pPr algn="ctr"/>
            <a:fld id="{1AD93096-5B34-4342-9326-69289CEAE4C2}" type="slidenum">
              <a:rPr lang="en-US" smtClean="0"/>
              <a:pPr algn="ctr"/>
              <a:t>20</a:t>
            </a:fld>
            <a:endParaRPr lang="en-US"/>
          </a:p>
        </p:txBody>
      </p:sp>
      <p:pic>
        <p:nvPicPr>
          <p:cNvPr id="54276" name="Picture 4" descr="https://encrypted-tbn1.gstatic.com/images?q=tbn:ANd9GcTBnIbf5o17qITxZK2EgyQ5t2NLiK1mtpp8t8Vw6WQLniKIaKd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00200"/>
            <a:ext cx="3367510" cy="44958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267200" y="2514600"/>
            <a:ext cx="3962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When Don Norman’s advice is not followed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Vision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dirty="0"/>
              <a:t>Two stages in vision</a:t>
            </a:r>
          </a:p>
          <a:p>
            <a:pPr lvl="4"/>
            <a:endParaRPr lang="en-GB" dirty="0"/>
          </a:p>
          <a:p>
            <a:pPr>
              <a:buFontTx/>
              <a:buNone/>
            </a:pPr>
            <a:r>
              <a:rPr lang="en-GB" dirty="0"/>
              <a:t>• physical reception of stimulus</a:t>
            </a:r>
          </a:p>
          <a:p>
            <a:pPr lvl="4">
              <a:buFontTx/>
              <a:buNone/>
            </a:pPr>
            <a:endParaRPr lang="en-GB" dirty="0"/>
          </a:p>
          <a:p>
            <a:pPr>
              <a:buFontTx/>
              <a:buNone/>
            </a:pPr>
            <a:r>
              <a:rPr lang="en-GB" dirty="0"/>
              <a:t>• processing and interpretation of stimulus</a:t>
            </a:r>
          </a:p>
        </p:txBody>
      </p:sp>
      <p:pic>
        <p:nvPicPr>
          <p:cNvPr id="5" name="Picture 4" descr="vis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46336" y="4267200"/>
            <a:ext cx="3897664" cy="2590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Eye - physical reception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2414" y="1371600"/>
            <a:ext cx="8229600" cy="4495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dirty="0"/>
              <a:t>mechanism for receiving light and transforming it into electrical energy</a:t>
            </a:r>
          </a:p>
          <a:p>
            <a:pPr>
              <a:lnSpc>
                <a:spcPct val="90000"/>
              </a:lnSpc>
            </a:pPr>
            <a:r>
              <a:rPr lang="en-GB" dirty="0"/>
              <a:t>light reflects from objects</a:t>
            </a:r>
          </a:p>
          <a:p>
            <a:pPr>
              <a:lnSpc>
                <a:spcPct val="90000"/>
              </a:lnSpc>
            </a:pPr>
            <a:r>
              <a:rPr lang="en-GB" dirty="0"/>
              <a:t>images are focused upside-down on retina</a:t>
            </a:r>
          </a:p>
          <a:p>
            <a:pPr>
              <a:lnSpc>
                <a:spcPct val="90000"/>
              </a:lnSpc>
            </a:pPr>
            <a:r>
              <a:rPr lang="en-GB" dirty="0"/>
              <a:t>retina contains rods for low light vision and cones for colour vision</a:t>
            </a:r>
          </a:p>
          <a:p>
            <a:pPr>
              <a:lnSpc>
                <a:spcPct val="90000"/>
              </a:lnSpc>
            </a:pPr>
            <a:r>
              <a:rPr lang="en-GB" dirty="0"/>
              <a:t>ganglion cells (brain!) detect pattern and movement</a:t>
            </a:r>
          </a:p>
        </p:txBody>
      </p:sp>
      <p:pic>
        <p:nvPicPr>
          <p:cNvPr id="4" name="Picture 3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24625" y="5114925"/>
            <a:ext cx="2619375" cy="1743075"/>
          </a:xfrm>
          <a:prstGeom prst="rect">
            <a:avLst/>
          </a:prstGeom>
        </p:spPr>
      </p:pic>
      <p:sp>
        <p:nvSpPr>
          <p:cNvPr id="2" name="AutoShape 2" descr="data:image/jpeg;base64,/9j/4AAQSkZJRgABAQAAAQABAAD/2wCEAAkGBxQSEhMUEhAUFRUXGBkVGBgYFxcgFBkXGB0YGxoYFhoaHykiHyAlHB0bITEhJisrLy4uHiA1ODMsNygtLisBCgoKDg0OGxAQGSwkHiQsLCwsLDQsLC0sLCwsNCwsLCwsLzQsLCwsLCwsLC0sLCwsLCwsLCwsLywsLCwsNCwsLP/AABEIALEBHAMBIgACEQEDEQH/xAAbAAEAAgMBAQAAAAAAAAAAAAAABAUDBgcCAf/EAD4QAAICAQMBBQYDBgMIAwAAAAECAAMRBBIhMQUGE0FRIiMyYXGBFFKRBzNCYnKCFZKhFiRDU3OiscEXNGP/xAAZAQEBAQEBAQAAAAAAAAAAAAAAAQIDBAX/xAAiEQEBAAIBAwQDAAAAAAAAAAAAAQIRAxIhMQRBsfATImH/2gAMAwEAAhEDEQA/AO4xEQEREBERAREQEREBERAREQEREBERAREQEREBERAREQEREBERAREQEREBERARPF9SurIwyrAqQehBGCP0nNNV3ZSvT686fTbLl1CpU2xz7svp3GFHVAfTyBgdOic0v7x9pLZTXtwotuR7fw1jCwV3mtRtQHbuqG4HgHOcgKZsXfztXU0JX+HDDd4mXWh7WDKhNaBE6b2wNx4H1IgbTE0OjtnVXtqENr0t4R8OsaWzp4SN4vit7OS5YBfljqCZE03buvoTT1sLbmevRMhNDZbe1n4lXZRhSq+GMtg8584HRsz7OZ9jdparVX6M3rY2y9LCfw1tSoX02o8RPbHKo+F3Hz8zkTpkBERAREQEREBERAREQEREBERAREQEREBERAREQEREBERAREQE8X2bVZvQE/oJ7nmxAQQehGD9DA0Wv9p1AQFqNTZipLXdKgK8Gmq9mG5+AEsDFckjGOSRm0t786dbLEKXYUPtcINlr12JS9dXO5mFtiJ0AJOATg4yavuZpjXsrqVF2shX2ypVqloIOGBHu0Vc/KVvavdmrFrfhVrts3e8HjW0guyu/u0ZWQsyhsgcNg5zAzp+0Gg2V0+BqPGZ9jVhUL1Hfsy+1yGG7zTdjBz0ONvmn92+5mkWmrJW90Z2NqswDF7GsKthjuUMeFYt0585uEBERARE1vtzvDbTq6dOmlZlsqusNu6vC+HsHwlgSF3jPGeVxnnAbJE5/wBnftJUaSl79Ncb3WgbFFYNrWVGwvXl8BTtcgEgnjA5E2ntjvBXptJ+KtVwuEITAD7rCoVDk4B3MByQB5mBbxNS/wBvKlWs2ae+prVBqR1XfY3ieEUXDHkEq3ptYEZ5k3ux3qTXNaKqbVRPhsYL4dgyRlSpPPHQ4PTjmBsEREBOZ97O82p0erdd7miqynWWtgcaV9tBpXjn3uX8uM88Tpkx20K2dyK2Rg5AOR6HPl8oHOv8f1umtpa0CwNQl16u+3wvG1GAEAXllVwvOOE5MX9/r7qdWdOmnRq6fHTNpaxF3uhFybPZsG0Hb5ZwZ0WyhW+JFPGOQDwDnH68yo7x62rSUva2m8QMQrBVrGd3U2M5ChfVmIEDJ2l2hdTpDd4S2WIqvYiFsFRg2eHkZJC7iBjkgCasn7QrGaorpV2WFGQNYRdZTdcaaXqTbySB4jD+FSPOSNd300941GnerUoi0Ob7U2Yp914joSjEhghwGAIJyATieaO+FHg0Wr2bdw/g1AigbQEUgpYzhACCFADZJyMcQI1X7Qbrmor0unptstStsG7Cq7V3OyEhTyPDAx158psHe7vI+i01VvghrLHrq2liK0ZwSS7AHAGCM+ZI9ZeV6OtTlakBznIUA5ORnOOuCf1MyW1KwKsoYHqCAQfqDA0he/VuaFOkVmvrW6s1Wb6iihjqfeKuMpgY8mLrLDuF3qbtCt3aupMbGUJaGbY67h4i4yhHI564z063g7Lr8cX49ta/BUcbVQnc20eRJC5/pHpJVNCpnairk5OABk+pxAyREQE8u4AJJAAGST0AHmZ41GoStSzuqKPNiAP1Mq+1jTrNPdSltdniIygLYOWxxypz1xAsKdfW7mtXDOESwgfksLBGz0wSrfpJM5ye49yWUWUkoaqtCgUXOBmu97NRv59obGIGcjDMAOZa/s/7C1WlN34tzYz7cubmcOwL5ZayuEyCM8nPTAAEDadFrUtDGtgwV3rbHk9ZKuv2YESROY6juhrt2s8HFRsbWuLBqX96Lw/gp4eAtZVmVy45yv8AMcTe0+5+pS6n8LZY9KNU4FmrtDVutwsuPn4niVgIAx9n2vzGBvtFyuMqwIyRkeqkqR9iCJknOtP3S1gvFzWsSltRQC59nhnWai23cvQn8M6IM/MDoJ0WAlR2j2qdxpoGbAQHcj3dWcHLc5LbeQo9RnAMt5q/Y7hVdD+8V7N/ru3E7j/UCGHyM483L+OS/wBEv/Ca8DFt+7PtP4rh29d2CAM56AADyxiR6rH0tjnw7bNMyg5DF3RwW3MVYlsEbfhzyOg5Jk1vnhc5PH+UZz9POYbO16q0/fVEqOR4iA5646zjx82WXfRtZHQ024tTgsARZWxUsD0yyn2h9cz54F9fwWi0flt4b7Og/wDKn6zH3brcU5dPD3sbFrzk1q/tbTwOcknGOM48paz2CvTtVQQLUakk49sDYT8nBK8+QyD8pYTzZWGBDAEHggjII+Yld/hjV/8A17Ng/wCW2Wq+wzuX+04+UCzkbUaCt3WxkBdFdFPotm3ePvtX9JEXtKxOLtM4/mr94n+gD/8AbI/bHb6LpbraHR2TC4yPZdyFXeDjHJzzjiBD13ZHZoK1WV17lWtVVdxdVqVlTaF9pcKxGfMHHMmq2i1Ff4X3TJgAUnhgFwVwhwwxgEHyxMPdbUVNUUrRkZcM4cDxGZv+IxBIbcQTuz1yOMYnvvPSW09m2oWMBlAQSwI80xg7gMkYIOQOZMcplNxX0d2Klt0rIAten8VkrxnNluB4hY85A3/5vlJnZnYWn07O1NKoz9cZ6ZzgDoBnnAxzKHsftdqtrW6hrqXAzY233Z4AYhQMIfPPQ4JPXG3A56Slmn2IkPVdqVVna1g3Hoi5aw/RFyx/SETIld/ibH93prmz+YBB995BH6GfAmpfq9VQ9FBdv8zYH/aYFiTKHtm6jUoa9rXAHJKOyVrjOS9ykAADOQCT8pNXsas82lrj/wDo2V+yDCD7LIXe3sm26gjT3vUVVhsXbssUjlDlTjjgEdIELR9mdnBzuq0otWrLqpzWKimzdg4Ujw8KWxnaR5GYNP3f0l1YbT6eu3T7j7O61GYr7LAknFi+yAFYAcTQHqRaayibi7jwx03MCFwy+RzgEfL5Cdk7D0H4fT1VZyUUAn1bqx+7ZMzLtrLHT1pO0Uc7OUsxnw3GHx6gdCPmpIkyYdVpUsG11BHUeoPqpHIPzEieFdV8DeMn5XOLAP5X6N9G+7TTKxiRNN2ijts5R+uxxh8eoB+IfNciSiccmB4vuVFLOwVVGSScAD1JmuavvM1mU0tTE4Lb3AXKAgM1KuRvIz0OByOTKq/t1NRY1j13WV1OgrrCYQ7zhbWL4Dbj8PkBz6yJrNe/iLRWllZSyvZZb/whZ4ilSDkupCkDPHIGeBK1Iw/43pRqLXZL7PCq2uba2sc2l9oOCCqYII42jJPkJEoWta1F+nR7lUolZGRWHJKmwjl7T5KDwB1Ay09pqa6wu4EVM/iM7fBtrVvw4sb8zsDbj1I9RmHoFtWptQu3erImGBzvsK+JZnd1BIXB8q8cZhZittFpbdOjONa9FgBK0u5tFjYyN4YnGT5VgYHmZu/dvtpNZQlqEZI9tfNH81I8uZqOk7Vo04LbLHDW7bLztOSB65ywABJCjCgH0xMWgpTT6tbKRtb8X4Fm34bKtQA6g/0s2QfTPrFTLHXh0eIiRkiIgJB1/ZNVx3MgDjG2wAeIpHI2tj/TofMESdEDSO2ex1rvQNZc4srs3BnYKWUpj2FwuPaxjGJfd1K1Ok0x2LkVIucD+EY/9Sv70nOo04H8KWMf89IH/v8ASTe5dmdHWPNS6H6q7CZmpdRrX6yryIiaZIiQNR2moYpWDbYOqr0X/qN0X78+gMCeTNN/aFeuo7P1aUOGICFmH7sKHXdl/h4AOQDkYl+ezmt51DBh/wApc+F/fnl/vgfyybfpUetqyo2MpQgdNpGMCBo/7NtC6IpJ3KlQr384ck7gEyOVQcBuh3cdDNw1dwQFmICrySegA6kyEmqbTjZeCVHC3AEqQOB4uPgbHU/CfUdJV94NT+JVE0wa4hwzKq+5dRn2LLDhQM4OMnpyJnDHpmlVN+qpN9V6ad6lYu9ljpgOrJtVQMknc232cc+mZOo0OpznS136dP4d1qCsj/oOH2/QBT8hLXsHsu1it2rQK6k+HUCGWvy3kjhnPOD5A+pM2KaW32avs1XH4w5p5z4Bff5Y8QIASvX4cfPMvezkpC+4Fe3+Tbj74kuQ9R2XU7b9u1+m9CVfHoWUgkfI8QymRK86e5P3dosH5bRz9FdQMfcNCdqqCBcppbp7eNhP8rj2Tn0JB+UCwiJUdvau1TXXSUQ2bx4jgkLtXOAoIyx5Izx7J6yW670cz7QtWvWupPs1a3xOPJS6O36e0fsZ2MTR/wDZ2grg+IcsXf3je8Y9S/1JOSMHyzJldmqoylNldqKcqtofxAg+JfEDeXllSfIzz4ep47fPmtW7kbZEi9l60X1JYAQGHQ+RBwRnz5HWYdR2sgYpWGtsBwUQZwfR2+FfuZ6WWftCqtkPihdo5yeNvzB6g/MSl7VsLUV0q1n+8MU3P+8WvBJP1IGBnn2snkYllTonch9QwJByta58JD5E+bsPU8dMAdZB74q61JfWoY0P4jKQeUKsr9OeAc8enn0gaxr9SX/EfhqjYhSlQ+cJmo2EoCeWOMAbQeZG7WBNOoLstj3JVqlbkKQr1r4f9IJ4Poxz88nY+uCubqKtleDRVSGBN+oOG9nBKhVwct9T5TN2J2b4yaimw8ivwMEYKNYWtbAPQBmUA+ewYldWDtvQpXXSFUW2Oz+OQMmxABvLAddvG1fL2QOsj6nRD8O9On1SWrjKozbb1ZSH4YcsSfJgDyeZWs6eLpC7LSHqdG25A3I2PhUjJIXjII+R4k+uumlXsuQ3WlSy1OBtqq/gLjG1XbPQAtyABwTBX3S6pbF2hlThq2ByE09TeywIYDNrDgDqfoOfQ8O7w3bxObHfCbhZXsRFrbybcAFOfVj1kSm59PqavGUeKigALliyOGK1knlipyu7ywMnGc2WjStrrTqkqW1wpRW2nbXjqpPG4twxH5R5YMQndYdid9PDc1al99Afw01Teyd2MhL1OMN5buBnqBN8Bz0nEHav4KrKWxcmyh9ppewjFgc9doBY+gOPQTY+53eb8N7q0sNPu8P2zmzS2E8Vuf4qj/C/2kc7HTYiIQiIgc57wd4K11VjFzjApXaMn3W4ucDyLsVHqVPkJO7k9tobrKVO4WZsBHwixAquPoVCsPL4vWbLdp9LTsJrqUqxZAEG/e2QxRQMknJzgTHp6HORRUumRjvY7V8RifMIOATx7TZPGNvnJrvtrq7aWWo1KVjc7qo9WIA/1kRu0Gfimlm/mcFKx8+RuP2B+omXTdnIh3YLv+d+X+x8h8hgSXKyr/8ADS/N9jP/ACrlax/aDk/3E/aTKKFRQqKqqOgUAD9BMkQEREBERAREQEREBPLoCCCAQeCD0P1nqIFS/Yu3nT2vT/LktV9NhPs/2kSF2oLnqaq/Ts2RxZSwJDDkOucEMD5bcfObHEDUOyhqrUB8CtXU7feNao4/i2GvPPoCR8547Uot9kahFRWYEpQ9j3XEHdsUhF2rnkn0z0E3KJyx4OPG7kFJpNBbYirYBRSowtNR9raOgdxjA/lT/Mekt9PQtahEUKo4CqAAPoBMkTqERECk1fdeljur30Pu3hqmIG/BG4p8BOCQTjPzlZb2NrktNldumt90awXDoxOcqX2hg2056bep+s26IGnaXsTW1pWqDSLsUD2mtZmPmSQFAyc+R6yG3d7WlcGvTFmt8Z28R/aOchcFOAvsgcngTdO0dWKkLY3HhVXzZ2OFUfU/p18pnTOBnGcc46Z88S7XdacO6OoYm59YBqNpRdtampVJzgBhnOed0rtT3D1L1WB9UljlgxXaALPUO5BK+zwMDib5oNULa1cDGc5B6qwJDKceYII+0kSG657re4t2rVPFamgICqUhPEUDGNztlct6Y6c9ZQ//ABTq6iWq1lL+yV2urqCp6ofi46TsES7Tah7mdn6mjTivVWK5B9jBJKp+VmON2PI+kvoiQIiIGJNMgYuEUMerYG4/U9ZliICIiAiIgIiICIiAiIgIiICIiAiIgIiICIiAiIgJ8Y45PAn2VGvX8S5oH7pcG4j+I9RT9D1b5ED+LgGjTx7BqGBCJkUKfPdwbiPUjhfRSfzcW8+dJ9gVlHu9SyD4bVNoHkHUqr4+oKnHruPnLOVnbnsiu3/lWBj/AENlHz8grbv7ZZwEREBERAREQEREBERAREQEREBERAREQEREBERAREQEREBERAREj6/WLTWztnA8gMsSeAqjzJJAA+cCN2xe2BVU22yzPtce7QfFbg+nQerEeWZQdl2WeCvgWCmvBZBtDswJzvtJ5ZmPJORyfPrNh7P0rANZaAbbPiA6KB8Nan0GTz5kk+c1fsIY01Q5yo2MPyspIKeo2jieX1XNeLDqgy3Vm4f70EucnCDBFKIMZO0k+0eeTnyxJmnqejH4YKE4DVOzCvJ86zhih9V+H5A8nFpVB3H0yD8gPL9ZItcKAPQZP9Tcf+Mz5vF6rm315X79+NG0+nWJqVtpdSj7Sr1tjdtYY3KRwynPxD74PEy9hagvRWW+MAo/9aEo3+oM1zWOfE0rKMM16Lv9FIYuuPMMo246ZIPlL6r3WpZf4LxvX5WoAGH9y4I/pafX4uTrxmVmhaRETqEREBERAREQEREBERAREQEREBERAREQEREBERAREQEREBKQub9WAADTp8lj+a9hwB67FJJ+bDzEuzMOj0qVIqVrtVeg5PzJJPJJPJJ5JgZpX6zsamxizKQx6lHZC39WwjP3lhPhMWbHNO8lx0Oq8PS2eGrIljKRvXcxcMx3c5IA5zIHbus3rcj3Naibth9lRvCbkOEAyQcYyccjjMw9o6/8TrrrV5XeqVnHBVCBkeoJ3EfWUuvrIDpyGO5vlghun3A/See6mfaPTjxzp3XZae7tKsjDxTsbeoa2xlDYIzhic8E9ZJ7X0xes7P3iEWV/1ryB9Dyp+RMy9naoW1V2Do6K36gGSJ6I8zDo9SLER16MAw+/kfnM0rNA3h3W09Affp6Yc+2B9H5P9YlnAREQEREBERAREQEREBERAREQEREBERAREQEREBERAREQESHre1aaXqrttVHtYrWCeWIBbA+wPX6dSJj7N7Zqvq8VXAXkncQCoBI9rnjoYFhNc7+9o+FpXRWAsuzUnODgg72H0XJ+uJfWahFQuXUIBuLZG3HrnpiVHY3eOjVIloUorAsjWbBlcqAeGO3duGAcH1Agc51XYtmnors4WpskZXFjELuGc/CMbuOvGTjpMfaqKoWy1WS1a+a+CWVxmth5Y5I+oI6zq3aCae5FW01urEOgJBDFOcrzz9pV6/T6XX6RNRZW2woLQQALdnxbCR5H8uf9eZi4R1nLfdB7gdpBV/CsfhBelvJqsjK/JkY7SDzjHoZuUoz2dpfHrtWwJYhxtWwAMcMmHXzOMj14x5S2OrT2/eJ7Hx+0PZ/q9PvNRzt3R9KhdbCo3qCqt5gHqPoeOPkPQTNMK6pCVAsUlhuUbhll9VHmPmJmlQiIgIiICIiAiIgIiICIiAiIgIiICIiAiIgIiICIiAiIgU/bXYS6i/R2sqH8PY1h3KCWBqsQKD5YZlb+31moan9mOa9td1aEhC/uzix67rLc2c5IIfHXgqpHSdHiBTaDsQV6FdKRUQKjXgIRV0OAFYscfUkzXtR3AD06eomoKlNVNqhPYfZbTZYeMfEKyOR5jM3qIHPNP+zuxLkcXafatiuAaSWREttsCUncAoIs546qPtsF3dot2WdB4o3HTmjxNvGSuN23P+mZscQOf6j9nIN5vVqhY1vjGzZ7wMNTXeuDz0rUoT58dBmVms7jW6VC4NdxBpAVNKzm01PY4fUr4g3li+S3HtBT04nU4gc27q/s/sqs0mpsNQZa62et0JepwH3LUVcKOXPUMF5xnOR0mIgIiICIiAiIgIiICIiAiIgIiICIiAiIgIiICIiAiIgIiICIiAiIgIiICIiAiIgIiI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799" y="4953000"/>
            <a:ext cx="3552825" cy="190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Interpreting the signal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dirty="0"/>
              <a:t>Size and depth</a:t>
            </a:r>
          </a:p>
          <a:p>
            <a:pPr lvl="1">
              <a:lnSpc>
                <a:spcPct val="90000"/>
              </a:lnSpc>
              <a:spcBef>
                <a:spcPct val="40000"/>
              </a:spcBef>
            </a:pPr>
            <a:r>
              <a:rPr lang="en-GB" dirty="0"/>
              <a:t>visual angle indicates how much of view object occupies</a:t>
            </a:r>
            <a:br>
              <a:rPr lang="en-GB" dirty="0"/>
            </a:br>
            <a:r>
              <a:rPr lang="en-GB" dirty="0"/>
              <a:t>	</a:t>
            </a:r>
            <a:r>
              <a:rPr lang="en-GB" sz="1800" dirty="0"/>
              <a:t>(relates to size and distance from eye)</a:t>
            </a:r>
          </a:p>
          <a:p>
            <a:pPr lvl="1">
              <a:lnSpc>
                <a:spcPct val="90000"/>
              </a:lnSpc>
              <a:spcBef>
                <a:spcPct val="40000"/>
              </a:spcBef>
            </a:pPr>
            <a:r>
              <a:rPr lang="en-GB" dirty="0"/>
              <a:t>visual acuity is ability to perceive detail </a:t>
            </a:r>
            <a:r>
              <a:rPr lang="en-GB" sz="1800" dirty="0"/>
              <a:t>(limited)</a:t>
            </a:r>
            <a:endParaRPr lang="en-GB" dirty="0"/>
          </a:p>
          <a:p>
            <a:pPr lvl="1">
              <a:lnSpc>
                <a:spcPct val="90000"/>
              </a:lnSpc>
              <a:spcBef>
                <a:spcPct val="40000"/>
              </a:spcBef>
            </a:pPr>
            <a:r>
              <a:rPr lang="en-GB" dirty="0"/>
              <a:t>familiar objects perceived as constant size </a:t>
            </a:r>
            <a:br>
              <a:rPr lang="en-GB" dirty="0"/>
            </a:br>
            <a:r>
              <a:rPr lang="en-GB" dirty="0"/>
              <a:t>	</a:t>
            </a:r>
            <a:r>
              <a:rPr lang="en-GB" sz="1800" dirty="0"/>
              <a:t>(in spite of changes in visual angle when far away)</a:t>
            </a:r>
            <a:endParaRPr lang="en-GB" sz="2000" dirty="0"/>
          </a:p>
          <a:p>
            <a:pPr lvl="1">
              <a:lnSpc>
                <a:spcPct val="90000"/>
              </a:lnSpc>
              <a:spcBef>
                <a:spcPct val="40000"/>
              </a:spcBef>
            </a:pPr>
            <a:r>
              <a:rPr lang="en-GB" dirty="0"/>
              <a:t>cues like overlapping help perception of size and depth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Interpreting the signal (cont)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sz="2400"/>
              <a:t>Brightness</a:t>
            </a:r>
          </a:p>
          <a:p>
            <a:pPr lvl="1">
              <a:lnSpc>
                <a:spcPct val="90000"/>
              </a:lnSpc>
            </a:pPr>
            <a:r>
              <a:rPr lang="en-GB" sz="2000"/>
              <a:t>subjective reaction to levels of light</a:t>
            </a:r>
          </a:p>
          <a:p>
            <a:pPr lvl="1">
              <a:lnSpc>
                <a:spcPct val="90000"/>
              </a:lnSpc>
            </a:pPr>
            <a:r>
              <a:rPr lang="en-GB" sz="2000"/>
              <a:t>affected by luminance of object</a:t>
            </a:r>
          </a:p>
          <a:p>
            <a:pPr lvl="1">
              <a:lnSpc>
                <a:spcPct val="90000"/>
              </a:lnSpc>
            </a:pPr>
            <a:r>
              <a:rPr lang="en-GB" sz="2000"/>
              <a:t>measured by just noticeable difference</a:t>
            </a:r>
          </a:p>
          <a:p>
            <a:pPr lvl="1">
              <a:lnSpc>
                <a:spcPct val="90000"/>
              </a:lnSpc>
            </a:pPr>
            <a:r>
              <a:rPr lang="en-GB" sz="2000"/>
              <a:t>visual acuity increases with luminance as does flicker</a:t>
            </a:r>
          </a:p>
          <a:p>
            <a:pPr lvl="4">
              <a:lnSpc>
                <a:spcPct val="90000"/>
              </a:lnSpc>
            </a:pPr>
            <a:endParaRPr lang="en-GB" sz="1200"/>
          </a:p>
          <a:p>
            <a:pPr>
              <a:lnSpc>
                <a:spcPct val="90000"/>
              </a:lnSpc>
            </a:pPr>
            <a:r>
              <a:rPr lang="en-GB" sz="2400"/>
              <a:t>Colour</a:t>
            </a:r>
          </a:p>
          <a:p>
            <a:pPr lvl="1">
              <a:lnSpc>
                <a:spcPct val="90000"/>
              </a:lnSpc>
            </a:pPr>
            <a:r>
              <a:rPr lang="en-GB" sz="2000"/>
              <a:t>made up of hue, intensity, saturation</a:t>
            </a:r>
          </a:p>
          <a:p>
            <a:pPr lvl="1">
              <a:lnSpc>
                <a:spcPct val="90000"/>
              </a:lnSpc>
            </a:pPr>
            <a:r>
              <a:rPr lang="en-GB" sz="2000"/>
              <a:t>cones sensitive to colour wavelengths</a:t>
            </a:r>
          </a:p>
          <a:p>
            <a:pPr lvl="1">
              <a:lnSpc>
                <a:spcPct val="90000"/>
              </a:lnSpc>
            </a:pPr>
            <a:r>
              <a:rPr lang="en-GB" sz="2000"/>
              <a:t>blue acuity is lowest</a:t>
            </a:r>
          </a:p>
          <a:p>
            <a:pPr lvl="1">
              <a:lnSpc>
                <a:spcPct val="90000"/>
              </a:lnSpc>
            </a:pPr>
            <a:r>
              <a:rPr lang="en-GB" sz="2000"/>
              <a:t>8% males and 1% females colour blind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Interpreting the signal (cont)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The visual system compensates for:</a:t>
            </a:r>
          </a:p>
          <a:p>
            <a:pPr lvl="1"/>
            <a:r>
              <a:rPr lang="en-GB"/>
              <a:t>movement</a:t>
            </a:r>
          </a:p>
          <a:p>
            <a:pPr lvl="1"/>
            <a:r>
              <a:rPr lang="en-GB"/>
              <a:t>changes in luminance.</a:t>
            </a:r>
          </a:p>
          <a:p>
            <a:pPr lvl="4"/>
            <a:endParaRPr lang="en-GB"/>
          </a:p>
          <a:p>
            <a:r>
              <a:rPr lang="en-GB"/>
              <a:t>Context is used to resolve ambiguity</a:t>
            </a:r>
          </a:p>
          <a:p>
            <a:pPr lvl="4"/>
            <a:endParaRPr lang="en-GB"/>
          </a:p>
          <a:p>
            <a:r>
              <a:rPr lang="en-GB"/>
              <a:t>Optical illusions sometimes occur due to over compensation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Optical Illusions</a:t>
            </a:r>
          </a:p>
        </p:txBody>
      </p:sp>
      <p:grpSp>
        <p:nvGrpSpPr>
          <p:cNvPr id="2" name="Group 45"/>
          <p:cNvGrpSpPr>
            <a:grpSpLocks/>
          </p:cNvGrpSpPr>
          <p:nvPr/>
        </p:nvGrpSpPr>
        <p:grpSpPr bwMode="auto">
          <a:xfrm>
            <a:off x="1606550" y="2362200"/>
            <a:ext cx="1447800" cy="2057400"/>
            <a:chOff x="2448" y="1152"/>
            <a:chExt cx="912" cy="1296"/>
          </a:xfrm>
        </p:grpSpPr>
        <p:grpSp>
          <p:nvGrpSpPr>
            <p:cNvPr id="3" name="Group 16"/>
            <p:cNvGrpSpPr>
              <a:grpSpLocks/>
            </p:cNvGrpSpPr>
            <p:nvPr/>
          </p:nvGrpSpPr>
          <p:grpSpPr bwMode="auto">
            <a:xfrm>
              <a:off x="2448" y="1152"/>
              <a:ext cx="912" cy="1296"/>
              <a:chOff x="2448" y="1152"/>
              <a:chExt cx="912" cy="1296"/>
            </a:xfrm>
          </p:grpSpPr>
          <p:sp>
            <p:nvSpPr>
              <p:cNvPr id="46085" name="AutoShape 5"/>
              <p:cNvSpPr>
                <a:spLocks noChangeArrowheads="1"/>
              </p:cNvSpPr>
              <p:nvPr/>
            </p:nvSpPr>
            <p:spPr bwMode="auto">
              <a:xfrm>
                <a:off x="2448" y="1152"/>
                <a:ext cx="384" cy="1296"/>
              </a:xfrm>
              <a:prstGeom prst="parallelogram">
                <a:avLst>
                  <a:gd name="adj" fmla="val 83856"/>
                </a:avLst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086" name="AutoShape 6"/>
              <p:cNvSpPr>
                <a:spLocks noChangeArrowheads="1"/>
              </p:cNvSpPr>
              <p:nvPr/>
            </p:nvSpPr>
            <p:spPr bwMode="auto">
              <a:xfrm flipH="1">
                <a:off x="2976" y="1152"/>
                <a:ext cx="384" cy="1296"/>
              </a:xfrm>
              <a:prstGeom prst="parallelogram">
                <a:avLst>
                  <a:gd name="adj" fmla="val 83856"/>
                </a:avLst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088" name="Line 8"/>
              <p:cNvSpPr>
                <a:spLocks noChangeShapeType="1"/>
              </p:cNvSpPr>
              <p:nvPr/>
            </p:nvSpPr>
            <p:spPr bwMode="auto">
              <a:xfrm>
                <a:off x="2496" y="2304"/>
                <a:ext cx="768" cy="0"/>
              </a:xfrm>
              <a:prstGeom prst="line">
                <a:avLst/>
              </a:prstGeom>
              <a:noFill/>
              <a:ln w="57150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089" name="Line 9"/>
              <p:cNvSpPr>
                <a:spLocks noChangeShapeType="1"/>
              </p:cNvSpPr>
              <p:nvPr/>
            </p:nvSpPr>
            <p:spPr bwMode="auto">
              <a:xfrm>
                <a:off x="2544" y="2160"/>
                <a:ext cx="720" cy="0"/>
              </a:xfrm>
              <a:prstGeom prst="line">
                <a:avLst/>
              </a:prstGeom>
              <a:noFill/>
              <a:ln w="57150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090" name="Line 10"/>
              <p:cNvSpPr>
                <a:spLocks noChangeShapeType="1"/>
              </p:cNvSpPr>
              <p:nvPr/>
            </p:nvSpPr>
            <p:spPr bwMode="auto">
              <a:xfrm>
                <a:off x="2592" y="2016"/>
                <a:ext cx="624" cy="0"/>
              </a:xfrm>
              <a:prstGeom prst="line">
                <a:avLst/>
              </a:prstGeom>
              <a:noFill/>
              <a:ln w="57150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091" name="Line 11"/>
              <p:cNvSpPr>
                <a:spLocks noChangeShapeType="1"/>
              </p:cNvSpPr>
              <p:nvPr/>
            </p:nvSpPr>
            <p:spPr bwMode="auto">
              <a:xfrm>
                <a:off x="2640" y="1872"/>
                <a:ext cx="528" cy="0"/>
              </a:xfrm>
              <a:prstGeom prst="line">
                <a:avLst/>
              </a:prstGeom>
              <a:noFill/>
              <a:ln w="57150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092" name="Line 12"/>
              <p:cNvSpPr>
                <a:spLocks noChangeShapeType="1"/>
              </p:cNvSpPr>
              <p:nvPr/>
            </p:nvSpPr>
            <p:spPr bwMode="auto">
              <a:xfrm>
                <a:off x="2688" y="1728"/>
                <a:ext cx="432" cy="0"/>
              </a:xfrm>
              <a:prstGeom prst="line">
                <a:avLst/>
              </a:prstGeom>
              <a:noFill/>
              <a:ln w="57150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093" name="Line 13"/>
              <p:cNvSpPr>
                <a:spLocks noChangeShapeType="1"/>
              </p:cNvSpPr>
              <p:nvPr/>
            </p:nvSpPr>
            <p:spPr bwMode="auto">
              <a:xfrm>
                <a:off x="2688" y="1584"/>
                <a:ext cx="432" cy="0"/>
              </a:xfrm>
              <a:prstGeom prst="line">
                <a:avLst/>
              </a:prstGeom>
              <a:noFill/>
              <a:ln w="57150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094" name="Line 14"/>
              <p:cNvSpPr>
                <a:spLocks noChangeShapeType="1"/>
              </p:cNvSpPr>
              <p:nvPr/>
            </p:nvSpPr>
            <p:spPr bwMode="auto">
              <a:xfrm>
                <a:off x="2736" y="1440"/>
                <a:ext cx="336" cy="0"/>
              </a:xfrm>
              <a:prstGeom prst="line">
                <a:avLst/>
              </a:prstGeom>
              <a:noFill/>
              <a:ln w="57150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095" name="Line 15"/>
              <p:cNvSpPr>
                <a:spLocks noChangeShapeType="1"/>
              </p:cNvSpPr>
              <p:nvPr/>
            </p:nvSpPr>
            <p:spPr bwMode="auto">
              <a:xfrm>
                <a:off x="2784" y="1296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6097" name="Rectangle 17"/>
            <p:cNvSpPr>
              <a:spLocks noChangeArrowheads="1"/>
            </p:cNvSpPr>
            <p:nvPr/>
          </p:nvSpPr>
          <p:spPr bwMode="auto">
            <a:xfrm>
              <a:off x="2688" y="2160"/>
              <a:ext cx="432" cy="192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555A5E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98" name="Rectangle 18"/>
            <p:cNvSpPr>
              <a:spLocks noChangeArrowheads="1"/>
            </p:cNvSpPr>
            <p:nvPr/>
          </p:nvSpPr>
          <p:spPr bwMode="auto">
            <a:xfrm>
              <a:off x="2688" y="1296"/>
              <a:ext cx="432" cy="192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555A5E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46"/>
          <p:cNvGrpSpPr>
            <a:grpSpLocks/>
          </p:cNvGrpSpPr>
          <p:nvPr/>
        </p:nvGrpSpPr>
        <p:grpSpPr bwMode="auto">
          <a:xfrm>
            <a:off x="5357813" y="3276600"/>
            <a:ext cx="2133600" cy="1066800"/>
            <a:chOff x="2208" y="2880"/>
            <a:chExt cx="1344" cy="672"/>
          </a:xfrm>
        </p:grpSpPr>
        <p:grpSp>
          <p:nvGrpSpPr>
            <p:cNvPr id="5" name="Group 42"/>
            <p:cNvGrpSpPr>
              <a:grpSpLocks/>
            </p:cNvGrpSpPr>
            <p:nvPr/>
          </p:nvGrpSpPr>
          <p:grpSpPr bwMode="auto">
            <a:xfrm>
              <a:off x="2208" y="2880"/>
              <a:ext cx="1344" cy="288"/>
              <a:chOff x="3696" y="2880"/>
              <a:chExt cx="1344" cy="288"/>
            </a:xfrm>
          </p:grpSpPr>
          <p:grpSp>
            <p:nvGrpSpPr>
              <p:cNvPr id="6" name="Group 28"/>
              <p:cNvGrpSpPr>
                <a:grpSpLocks/>
              </p:cNvGrpSpPr>
              <p:nvPr/>
            </p:nvGrpSpPr>
            <p:grpSpPr bwMode="auto">
              <a:xfrm>
                <a:off x="4800" y="2880"/>
                <a:ext cx="240" cy="288"/>
                <a:chOff x="4272" y="2832"/>
                <a:chExt cx="240" cy="288"/>
              </a:xfrm>
            </p:grpSpPr>
            <p:sp>
              <p:nvSpPr>
                <p:cNvPr id="46106" name="Line 26"/>
                <p:cNvSpPr>
                  <a:spLocks noChangeShapeType="1"/>
                </p:cNvSpPr>
                <p:nvPr/>
              </p:nvSpPr>
              <p:spPr bwMode="auto">
                <a:xfrm flipH="1">
                  <a:off x="4272" y="2832"/>
                  <a:ext cx="240" cy="144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07" name="Line 27"/>
                <p:cNvSpPr>
                  <a:spLocks noChangeShapeType="1"/>
                </p:cNvSpPr>
                <p:nvPr/>
              </p:nvSpPr>
              <p:spPr bwMode="auto">
                <a:xfrm>
                  <a:off x="4272" y="2976"/>
                  <a:ext cx="240" cy="144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" name="Group 29"/>
              <p:cNvGrpSpPr>
                <a:grpSpLocks/>
              </p:cNvGrpSpPr>
              <p:nvPr/>
            </p:nvGrpSpPr>
            <p:grpSpPr bwMode="auto">
              <a:xfrm flipH="1">
                <a:off x="3696" y="2880"/>
                <a:ext cx="240" cy="288"/>
                <a:chOff x="4272" y="2832"/>
                <a:chExt cx="240" cy="288"/>
              </a:xfrm>
            </p:grpSpPr>
            <p:sp>
              <p:nvSpPr>
                <p:cNvPr id="46110" name="Line 30"/>
                <p:cNvSpPr>
                  <a:spLocks noChangeShapeType="1"/>
                </p:cNvSpPr>
                <p:nvPr/>
              </p:nvSpPr>
              <p:spPr bwMode="auto">
                <a:xfrm flipH="1">
                  <a:off x="4272" y="2832"/>
                  <a:ext cx="240" cy="144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11" name="Line 31"/>
                <p:cNvSpPr>
                  <a:spLocks noChangeShapeType="1"/>
                </p:cNvSpPr>
                <p:nvPr/>
              </p:nvSpPr>
              <p:spPr bwMode="auto">
                <a:xfrm>
                  <a:off x="4272" y="2976"/>
                  <a:ext cx="240" cy="144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6112" name="Line 32"/>
              <p:cNvSpPr>
                <a:spLocks noChangeShapeType="1"/>
              </p:cNvSpPr>
              <p:nvPr/>
            </p:nvSpPr>
            <p:spPr bwMode="auto">
              <a:xfrm flipH="1">
                <a:off x="3936" y="3024"/>
                <a:ext cx="864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" name="Group 40"/>
            <p:cNvGrpSpPr>
              <a:grpSpLocks/>
            </p:cNvGrpSpPr>
            <p:nvPr/>
          </p:nvGrpSpPr>
          <p:grpSpPr bwMode="auto">
            <a:xfrm>
              <a:off x="2400" y="3264"/>
              <a:ext cx="960" cy="288"/>
              <a:chOff x="3888" y="3264"/>
              <a:chExt cx="960" cy="288"/>
            </a:xfrm>
          </p:grpSpPr>
          <p:grpSp>
            <p:nvGrpSpPr>
              <p:cNvPr id="9" name="Group 33"/>
              <p:cNvGrpSpPr>
                <a:grpSpLocks/>
              </p:cNvGrpSpPr>
              <p:nvPr/>
            </p:nvGrpSpPr>
            <p:grpSpPr bwMode="auto">
              <a:xfrm flipH="1">
                <a:off x="4608" y="3264"/>
                <a:ext cx="240" cy="288"/>
                <a:chOff x="4272" y="2832"/>
                <a:chExt cx="240" cy="288"/>
              </a:xfrm>
            </p:grpSpPr>
            <p:sp>
              <p:nvSpPr>
                <p:cNvPr id="46114" name="Line 34"/>
                <p:cNvSpPr>
                  <a:spLocks noChangeShapeType="1"/>
                </p:cNvSpPr>
                <p:nvPr/>
              </p:nvSpPr>
              <p:spPr bwMode="auto">
                <a:xfrm flipH="1">
                  <a:off x="4272" y="2832"/>
                  <a:ext cx="240" cy="144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15" name="Line 35"/>
                <p:cNvSpPr>
                  <a:spLocks noChangeShapeType="1"/>
                </p:cNvSpPr>
                <p:nvPr/>
              </p:nvSpPr>
              <p:spPr bwMode="auto">
                <a:xfrm>
                  <a:off x="4272" y="2976"/>
                  <a:ext cx="240" cy="144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0" name="Group 36"/>
              <p:cNvGrpSpPr>
                <a:grpSpLocks/>
              </p:cNvGrpSpPr>
              <p:nvPr/>
            </p:nvGrpSpPr>
            <p:grpSpPr bwMode="auto">
              <a:xfrm>
                <a:off x="3888" y="3264"/>
                <a:ext cx="240" cy="288"/>
                <a:chOff x="4272" y="2832"/>
                <a:chExt cx="240" cy="288"/>
              </a:xfrm>
            </p:grpSpPr>
            <p:sp>
              <p:nvSpPr>
                <p:cNvPr id="46117" name="Line 37"/>
                <p:cNvSpPr>
                  <a:spLocks noChangeShapeType="1"/>
                </p:cNvSpPr>
                <p:nvPr/>
              </p:nvSpPr>
              <p:spPr bwMode="auto">
                <a:xfrm flipH="1">
                  <a:off x="4272" y="2832"/>
                  <a:ext cx="240" cy="144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118" name="Line 38"/>
                <p:cNvSpPr>
                  <a:spLocks noChangeShapeType="1"/>
                </p:cNvSpPr>
                <p:nvPr/>
              </p:nvSpPr>
              <p:spPr bwMode="auto">
                <a:xfrm>
                  <a:off x="4272" y="2976"/>
                  <a:ext cx="240" cy="144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6119" name="Line 39"/>
              <p:cNvSpPr>
                <a:spLocks noChangeShapeType="1"/>
              </p:cNvSpPr>
              <p:nvPr/>
            </p:nvSpPr>
            <p:spPr bwMode="auto">
              <a:xfrm flipH="1">
                <a:off x="3936" y="3408"/>
                <a:ext cx="864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46123" name="Text Box 43"/>
          <p:cNvSpPr txBox="1">
            <a:spLocks noChangeArrowheads="1"/>
          </p:cNvSpPr>
          <p:nvPr/>
        </p:nvSpPr>
        <p:spPr bwMode="auto">
          <a:xfrm>
            <a:off x="1231900" y="4495800"/>
            <a:ext cx="21971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1800">
                <a:latin typeface="Verdana" pitchFamily="34" charset="0"/>
              </a:rPr>
              <a:t>the Ponzo illusion</a:t>
            </a:r>
          </a:p>
        </p:txBody>
      </p:sp>
      <p:sp>
        <p:nvSpPr>
          <p:cNvPr id="46124" name="Text Box 44"/>
          <p:cNvSpPr txBox="1">
            <a:spLocks noChangeArrowheads="1"/>
          </p:cNvSpPr>
          <p:nvPr/>
        </p:nvSpPr>
        <p:spPr bwMode="auto">
          <a:xfrm>
            <a:off x="5029200" y="4495800"/>
            <a:ext cx="27908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1800">
                <a:latin typeface="Verdana" pitchFamily="34" charset="0"/>
              </a:rPr>
              <a:t>the Muller Lyer illusion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Reading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sz="2400" dirty="0"/>
              <a:t>Several stages:</a:t>
            </a:r>
          </a:p>
          <a:p>
            <a:pPr lvl="1">
              <a:lnSpc>
                <a:spcPct val="90000"/>
              </a:lnSpc>
            </a:pPr>
            <a:r>
              <a:rPr lang="en-GB" sz="2000" dirty="0"/>
              <a:t>visual pattern perceived</a:t>
            </a:r>
          </a:p>
          <a:p>
            <a:pPr lvl="1">
              <a:lnSpc>
                <a:spcPct val="90000"/>
              </a:lnSpc>
            </a:pPr>
            <a:r>
              <a:rPr lang="en-GB" sz="2000" dirty="0"/>
              <a:t>decoded using internal representation of language</a:t>
            </a:r>
          </a:p>
          <a:p>
            <a:pPr lvl="1">
              <a:lnSpc>
                <a:spcPct val="90000"/>
              </a:lnSpc>
            </a:pPr>
            <a:r>
              <a:rPr lang="en-GB" sz="2000" dirty="0"/>
              <a:t>interpreted using knowledge of syntax, semantics, pragmatics</a:t>
            </a:r>
          </a:p>
          <a:p>
            <a:pPr lvl="4">
              <a:lnSpc>
                <a:spcPct val="90000"/>
              </a:lnSpc>
            </a:pPr>
            <a:endParaRPr lang="en-GB" sz="1600" dirty="0"/>
          </a:p>
          <a:p>
            <a:pPr>
              <a:lnSpc>
                <a:spcPct val="90000"/>
              </a:lnSpc>
            </a:pPr>
            <a:r>
              <a:rPr lang="en-GB" sz="2400" dirty="0"/>
              <a:t>Reading involves saccades and fixations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Perception occurs during fixations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Word shape is important to recognition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Negative contrast improves reading from computer screen</a:t>
            </a:r>
          </a:p>
          <a:p>
            <a:pPr>
              <a:lnSpc>
                <a:spcPct val="90000"/>
              </a:lnSpc>
            </a:pPr>
            <a:endParaRPr lang="en-GB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2995611"/>
            <a:ext cx="2286000" cy="8667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364" y="5029200"/>
            <a:ext cx="1371600" cy="121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Hearing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tabLst>
                <a:tab pos="863600" algn="l"/>
                <a:tab pos="2387600" algn="l"/>
                <a:tab pos="2667000" algn="l"/>
              </a:tabLst>
            </a:pPr>
            <a:r>
              <a:rPr lang="en-GB" sz="2400" dirty="0"/>
              <a:t>Provides information about environment:</a:t>
            </a:r>
            <a:br>
              <a:rPr lang="en-GB" sz="2400" dirty="0"/>
            </a:br>
            <a:r>
              <a:rPr lang="en-GB" sz="2400" dirty="0"/>
              <a:t>	</a:t>
            </a:r>
            <a:r>
              <a:rPr lang="en-GB" sz="2000" dirty="0"/>
              <a:t>distances, directions, objects etc.</a:t>
            </a:r>
          </a:p>
          <a:p>
            <a:pPr>
              <a:lnSpc>
                <a:spcPct val="90000"/>
              </a:lnSpc>
              <a:tabLst>
                <a:tab pos="863600" algn="l"/>
                <a:tab pos="2387600" algn="l"/>
                <a:tab pos="2667000" algn="l"/>
              </a:tabLst>
            </a:pPr>
            <a:r>
              <a:rPr lang="en-GB" sz="2400" dirty="0"/>
              <a:t>Physical apparatus:</a:t>
            </a:r>
          </a:p>
          <a:p>
            <a:pPr lvl="1">
              <a:lnSpc>
                <a:spcPct val="90000"/>
              </a:lnSpc>
              <a:tabLst>
                <a:tab pos="863600" algn="l"/>
                <a:tab pos="2387600" algn="l"/>
                <a:tab pos="2667000" algn="l"/>
              </a:tabLst>
            </a:pPr>
            <a:r>
              <a:rPr lang="en-GB" sz="2000" dirty="0"/>
              <a:t>outer ear	–	</a:t>
            </a:r>
            <a:r>
              <a:rPr lang="en-GB" sz="1800" dirty="0"/>
              <a:t>protects inner and amplifies sound</a:t>
            </a:r>
          </a:p>
          <a:p>
            <a:pPr lvl="1">
              <a:lnSpc>
                <a:spcPct val="90000"/>
              </a:lnSpc>
              <a:tabLst>
                <a:tab pos="863600" algn="l"/>
                <a:tab pos="2387600" algn="l"/>
                <a:tab pos="2667000" algn="l"/>
              </a:tabLst>
            </a:pPr>
            <a:r>
              <a:rPr lang="en-GB" sz="2000" dirty="0"/>
              <a:t>middle ear	–	</a:t>
            </a:r>
            <a:r>
              <a:rPr lang="en-GB" sz="1800" dirty="0"/>
              <a:t>transmits sound waves as</a:t>
            </a:r>
            <a:br>
              <a:rPr lang="en-GB" sz="1800" dirty="0"/>
            </a:br>
            <a:r>
              <a:rPr lang="en-GB" sz="1800" dirty="0"/>
              <a:t>			vibrations to inner</a:t>
            </a:r>
            <a:r>
              <a:rPr lang="en-GB" sz="1400" dirty="0"/>
              <a:t> </a:t>
            </a:r>
            <a:r>
              <a:rPr lang="en-GB" sz="1800" dirty="0"/>
              <a:t>ear</a:t>
            </a:r>
            <a:endParaRPr lang="en-GB" sz="2000" dirty="0"/>
          </a:p>
          <a:p>
            <a:pPr lvl="1">
              <a:lnSpc>
                <a:spcPct val="90000"/>
              </a:lnSpc>
              <a:tabLst>
                <a:tab pos="863600" algn="l"/>
                <a:tab pos="2387600" algn="l"/>
                <a:tab pos="2667000" algn="l"/>
              </a:tabLst>
            </a:pPr>
            <a:r>
              <a:rPr lang="en-GB" sz="2000" dirty="0"/>
              <a:t>inner ear	–	</a:t>
            </a:r>
            <a:r>
              <a:rPr lang="en-GB" sz="1800" dirty="0"/>
              <a:t>chemical transmitters are released</a:t>
            </a:r>
            <a:br>
              <a:rPr lang="en-GB" sz="1800" dirty="0"/>
            </a:br>
            <a:r>
              <a:rPr lang="en-GB" sz="1800" dirty="0"/>
              <a:t>			and cause impulses in auditory nerve</a:t>
            </a:r>
            <a:endParaRPr lang="en-GB" sz="2000" dirty="0"/>
          </a:p>
          <a:p>
            <a:pPr>
              <a:lnSpc>
                <a:spcPct val="90000"/>
              </a:lnSpc>
              <a:tabLst>
                <a:tab pos="863600" algn="l"/>
                <a:tab pos="2387600" algn="l"/>
                <a:tab pos="2667000" algn="l"/>
              </a:tabLst>
            </a:pPr>
            <a:r>
              <a:rPr lang="en-GB" sz="2400" dirty="0"/>
              <a:t>Sound</a:t>
            </a:r>
          </a:p>
          <a:p>
            <a:pPr lvl="1">
              <a:lnSpc>
                <a:spcPct val="90000"/>
              </a:lnSpc>
              <a:tabLst>
                <a:tab pos="863600" algn="l"/>
                <a:tab pos="2387600" algn="l"/>
                <a:tab pos="2667000" algn="l"/>
              </a:tabLst>
            </a:pPr>
            <a:r>
              <a:rPr lang="en-GB" sz="2000" dirty="0"/>
              <a:t>pitch	–	</a:t>
            </a:r>
            <a:r>
              <a:rPr lang="en-GB" sz="1800" dirty="0"/>
              <a:t>sound frequency</a:t>
            </a:r>
          </a:p>
          <a:p>
            <a:pPr lvl="1">
              <a:lnSpc>
                <a:spcPct val="90000"/>
              </a:lnSpc>
              <a:tabLst>
                <a:tab pos="863600" algn="l"/>
                <a:tab pos="2387600" algn="l"/>
                <a:tab pos="2667000" algn="l"/>
              </a:tabLst>
            </a:pPr>
            <a:r>
              <a:rPr lang="en-GB" sz="2000" dirty="0"/>
              <a:t>loudness 	–	</a:t>
            </a:r>
            <a:r>
              <a:rPr lang="en-GB" sz="1800" dirty="0"/>
              <a:t>amplitude</a:t>
            </a:r>
            <a:endParaRPr lang="en-GB" sz="2000" dirty="0"/>
          </a:p>
          <a:p>
            <a:pPr lvl="1">
              <a:lnSpc>
                <a:spcPct val="90000"/>
              </a:lnSpc>
              <a:tabLst>
                <a:tab pos="863600" algn="l"/>
                <a:tab pos="2387600" algn="l"/>
                <a:tab pos="2667000" algn="l"/>
              </a:tabLst>
            </a:pPr>
            <a:r>
              <a:rPr lang="en-GB" sz="2000" dirty="0"/>
              <a:t>timbre	–	</a:t>
            </a:r>
            <a:r>
              <a:rPr lang="en-GB" sz="1800" dirty="0"/>
              <a:t>type or quality</a:t>
            </a:r>
            <a:endParaRPr lang="en-GB" sz="2000" dirty="0"/>
          </a:p>
          <a:p>
            <a:pPr>
              <a:lnSpc>
                <a:spcPct val="90000"/>
              </a:lnSpc>
              <a:tabLst>
                <a:tab pos="863600" algn="l"/>
                <a:tab pos="2387600" algn="l"/>
                <a:tab pos="2667000" algn="l"/>
              </a:tabLst>
            </a:pPr>
            <a:endParaRPr lang="en-GB" sz="2400" dirty="0"/>
          </a:p>
        </p:txBody>
      </p:sp>
      <p:pic>
        <p:nvPicPr>
          <p:cNvPr id="4" name="Picture 3" descr="hearing_los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42845" y="4343400"/>
            <a:ext cx="3601155" cy="2514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Hearing (cont)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2400" dirty="0"/>
              <a:t>Humans can hear frequencies from 20Hz to 15kHz</a:t>
            </a:r>
          </a:p>
          <a:p>
            <a:pPr lvl="1"/>
            <a:r>
              <a:rPr lang="en-GB" sz="2000" dirty="0"/>
              <a:t>less accurate distinguishing high frequencies than low.</a:t>
            </a:r>
          </a:p>
          <a:p>
            <a:endParaRPr lang="en-GB" sz="2400" dirty="0"/>
          </a:p>
          <a:p>
            <a:r>
              <a:rPr lang="en-GB" sz="2400" dirty="0"/>
              <a:t>Auditory system filters sounds</a:t>
            </a:r>
          </a:p>
          <a:p>
            <a:pPr lvl="1"/>
            <a:r>
              <a:rPr lang="en-GB" sz="2000" dirty="0"/>
              <a:t>can attend to sounds over background noise. </a:t>
            </a:r>
          </a:p>
          <a:p>
            <a:pPr lvl="1"/>
            <a:r>
              <a:rPr lang="en-GB" sz="2000" dirty="0"/>
              <a:t>for example, the </a:t>
            </a:r>
            <a:r>
              <a:rPr lang="en-GB" sz="2000" dirty="0" smtClean="0"/>
              <a:t>party </a:t>
            </a:r>
            <a:r>
              <a:rPr lang="en-GB" sz="2000" dirty="0"/>
              <a:t>phenomenon.</a:t>
            </a:r>
          </a:p>
          <a:p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Touch/Haptic</a:t>
            </a:r>
            <a:endParaRPr lang="en-GB" dirty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1435100" algn="l"/>
                <a:tab pos="3238500" algn="l"/>
              </a:tabLst>
            </a:pPr>
            <a:r>
              <a:rPr lang="en-GB" sz="2000" dirty="0"/>
              <a:t>Provides important feedback about environment.</a:t>
            </a:r>
          </a:p>
          <a:p>
            <a:pPr>
              <a:spcBef>
                <a:spcPct val="50000"/>
              </a:spcBef>
              <a:tabLst>
                <a:tab pos="1435100" algn="l"/>
                <a:tab pos="3238500" algn="l"/>
              </a:tabLst>
            </a:pPr>
            <a:r>
              <a:rPr lang="en-GB" sz="2000" dirty="0"/>
              <a:t>May be key sense for someone who is visually impaired.</a:t>
            </a:r>
          </a:p>
          <a:p>
            <a:pPr>
              <a:spcBef>
                <a:spcPct val="50000"/>
              </a:spcBef>
              <a:tabLst>
                <a:tab pos="1435100" algn="l"/>
                <a:tab pos="3238500" algn="l"/>
              </a:tabLst>
            </a:pPr>
            <a:r>
              <a:rPr lang="en-GB" sz="2000" dirty="0"/>
              <a:t>Stimulus received via receptors in the skin:</a:t>
            </a:r>
          </a:p>
          <a:p>
            <a:pPr lvl="1">
              <a:tabLst>
                <a:tab pos="1435100" algn="l"/>
                <a:tab pos="3238500" algn="l"/>
              </a:tabLst>
            </a:pPr>
            <a:r>
              <a:rPr lang="en-GB" sz="1800" dirty="0" smtClean="0"/>
              <a:t>Thermo-receptors</a:t>
            </a:r>
            <a:r>
              <a:rPr lang="en-GB" sz="1800" dirty="0"/>
              <a:t>	– heat and cold</a:t>
            </a:r>
          </a:p>
          <a:p>
            <a:pPr lvl="1">
              <a:tabLst>
                <a:tab pos="1435100" algn="l"/>
                <a:tab pos="3238500" algn="l"/>
              </a:tabLst>
            </a:pPr>
            <a:r>
              <a:rPr lang="en-GB" sz="1800" dirty="0"/>
              <a:t>nociceptors	– pain</a:t>
            </a:r>
          </a:p>
          <a:p>
            <a:pPr lvl="1">
              <a:tabLst>
                <a:tab pos="1435100" algn="l"/>
                <a:tab pos="3238500" algn="l"/>
              </a:tabLst>
            </a:pPr>
            <a:r>
              <a:rPr lang="en-GB" sz="1800" dirty="0"/>
              <a:t>mechanoreceptors	– pressure</a:t>
            </a:r>
            <a:br>
              <a:rPr lang="en-GB" sz="1800" dirty="0"/>
            </a:br>
            <a:r>
              <a:rPr lang="en-GB" sz="1800" dirty="0"/>
              <a:t>		      </a:t>
            </a:r>
            <a:r>
              <a:rPr lang="en-GB" sz="1600" dirty="0"/>
              <a:t>(some instant, some continuous)</a:t>
            </a:r>
          </a:p>
          <a:p>
            <a:pPr>
              <a:spcBef>
                <a:spcPct val="50000"/>
              </a:spcBef>
              <a:tabLst>
                <a:tab pos="1435100" algn="l"/>
                <a:tab pos="3238500" algn="l"/>
              </a:tabLst>
            </a:pPr>
            <a:r>
              <a:rPr lang="en-GB" sz="2000" dirty="0"/>
              <a:t>Some areas more sensitive than others e.g. fingers.</a:t>
            </a:r>
          </a:p>
          <a:p>
            <a:pPr>
              <a:spcBef>
                <a:spcPct val="50000"/>
              </a:spcBef>
              <a:tabLst>
                <a:tab pos="1435100" algn="l"/>
                <a:tab pos="3238500" algn="l"/>
              </a:tabLst>
            </a:pPr>
            <a:r>
              <a:rPr lang="en-GB" sz="2000" dirty="0" smtClean="0"/>
              <a:t>Kinesthesis  </a:t>
            </a:r>
            <a:r>
              <a:rPr lang="en-GB" sz="2000" dirty="0"/>
              <a:t>- awareness of body position </a:t>
            </a:r>
          </a:p>
          <a:p>
            <a:pPr lvl="1">
              <a:tabLst>
                <a:tab pos="1435100" algn="l"/>
                <a:tab pos="3238500" algn="l"/>
              </a:tabLst>
            </a:pPr>
            <a:r>
              <a:rPr lang="en-GB" sz="1800" dirty="0"/>
              <a:t>affects comfort and performance.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Movement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tabLst>
                <a:tab pos="2095500" algn="l"/>
              </a:tabLst>
            </a:pPr>
            <a:r>
              <a:rPr lang="en-GB" sz="2400"/>
              <a:t>Time taken to respond to stimulus:</a:t>
            </a:r>
            <a:br>
              <a:rPr lang="en-GB" sz="2400"/>
            </a:br>
            <a:r>
              <a:rPr lang="en-GB" sz="2400"/>
              <a:t>	reaction time + movement time</a:t>
            </a:r>
          </a:p>
          <a:p>
            <a:pPr>
              <a:lnSpc>
                <a:spcPct val="90000"/>
              </a:lnSpc>
              <a:tabLst>
                <a:tab pos="2095500" algn="l"/>
              </a:tabLst>
            </a:pPr>
            <a:endParaRPr lang="en-GB" sz="800"/>
          </a:p>
          <a:p>
            <a:pPr>
              <a:lnSpc>
                <a:spcPct val="90000"/>
              </a:lnSpc>
              <a:tabLst>
                <a:tab pos="2095500" algn="l"/>
              </a:tabLst>
            </a:pPr>
            <a:r>
              <a:rPr lang="en-GB" sz="2400"/>
              <a:t>Movement time dependent on age, fitness etc.</a:t>
            </a:r>
          </a:p>
          <a:p>
            <a:pPr>
              <a:lnSpc>
                <a:spcPct val="90000"/>
              </a:lnSpc>
              <a:tabLst>
                <a:tab pos="2095500" algn="l"/>
              </a:tabLst>
            </a:pPr>
            <a:endParaRPr lang="en-GB" sz="800"/>
          </a:p>
          <a:p>
            <a:pPr>
              <a:lnSpc>
                <a:spcPct val="90000"/>
              </a:lnSpc>
              <a:tabLst>
                <a:tab pos="2095500" algn="l"/>
              </a:tabLst>
            </a:pPr>
            <a:r>
              <a:rPr lang="en-GB" sz="2400"/>
              <a:t>Reaction time - dependent on stimulus type:</a:t>
            </a:r>
          </a:p>
          <a:p>
            <a:pPr lvl="1">
              <a:lnSpc>
                <a:spcPct val="90000"/>
              </a:lnSpc>
              <a:tabLst>
                <a:tab pos="2095500" algn="l"/>
              </a:tabLst>
            </a:pPr>
            <a:r>
              <a:rPr lang="en-GB" sz="2000"/>
              <a:t>visual	~ 200ms</a:t>
            </a:r>
          </a:p>
          <a:p>
            <a:pPr lvl="1">
              <a:lnSpc>
                <a:spcPct val="90000"/>
              </a:lnSpc>
              <a:tabLst>
                <a:tab pos="2095500" algn="l"/>
              </a:tabLst>
            </a:pPr>
            <a:r>
              <a:rPr lang="en-GB" sz="2000"/>
              <a:t>auditory	~ 150 ms</a:t>
            </a:r>
          </a:p>
          <a:p>
            <a:pPr lvl="1">
              <a:lnSpc>
                <a:spcPct val="90000"/>
              </a:lnSpc>
              <a:tabLst>
                <a:tab pos="2095500" algn="l"/>
              </a:tabLst>
            </a:pPr>
            <a:r>
              <a:rPr lang="en-GB" sz="2000"/>
              <a:t>pain	~ 700ms</a:t>
            </a:r>
          </a:p>
          <a:p>
            <a:pPr>
              <a:lnSpc>
                <a:spcPct val="90000"/>
              </a:lnSpc>
              <a:tabLst>
                <a:tab pos="2095500" algn="l"/>
              </a:tabLst>
            </a:pPr>
            <a:endParaRPr lang="en-GB" sz="800"/>
          </a:p>
          <a:p>
            <a:pPr>
              <a:lnSpc>
                <a:spcPct val="90000"/>
              </a:lnSpc>
              <a:tabLst>
                <a:tab pos="2095500" algn="l"/>
              </a:tabLst>
            </a:pPr>
            <a:r>
              <a:rPr lang="en-GB" sz="2400"/>
              <a:t>Increasing reaction time decreases accuracy in the unskilled operator but not in the skilled operator.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Movement (cont)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tabLst>
                <a:tab pos="1625600" algn="l"/>
              </a:tabLst>
            </a:pPr>
            <a:r>
              <a:rPr lang="en-GB" sz="2400" dirty="0" err="1"/>
              <a:t>Fitts</a:t>
            </a:r>
            <a:r>
              <a:rPr lang="en-GB" sz="2400" dirty="0"/>
              <a:t>' Law describes the time taken to hit a screen target:</a:t>
            </a:r>
          </a:p>
          <a:p>
            <a:pPr>
              <a:lnSpc>
                <a:spcPct val="90000"/>
              </a:lnSpc>
              <a:tabLst>
                <a:tab pos="1625600" algn="l"/>
              </a:tabLst>
            </a:pPr>
            <a:endParaRPr lang="en-GB" sz="1200" dirty="0"/>
          </a:p>
          <a:p>
            <a:pPr>
              <a:lnSpc>
                <a:spcPct val="90000"/>
              </a:lnSpc>
              <a:buFontTx/>
              <a:buNone/>
              <a:tabLst>
                <a:tab pos="1625600" algn="l"/>
              </a:tabLst>
            </a:pPr>
            <a:r>
              <a:rPr lang="en-GB" sz="2400" dirty="0"/>
              <a:t>		Mt = a + b log</a:t>
            </a:r>
            <a:r>
              <a:rPr lang="en-GB" sz="2400" baseline="-25000" dirty="0"/>
              <a:t>2</a:t>
            </a:r>
            <a:r>
              <a:rPr lang="en-GB" sz="2400" dirty="0"/>
              <a:t>(D/S + 1)</a:t>
            </a:r>
          </a:p>
          <a:p>
            <a:pPr>
              <a:lnSpc>
                <a:spcPct val="90000"/>
              </a:lnSpc>
              <a:tabLst>
                <a:tab pos="1625600" algn="l"/>
              </a:tabLst>
            </a:pPr>
            <a:endParaRPr lang="en-GB" sz="1200" dirty="0"/>
          </a:p>
          <a:p>
            <a:pPr marL="571500" lvl="1" indent="6350">
              <a:lnSpc>
                <a:spcPct val="90000"/>
              </a:lnSpc>
              <a:buFontTx/>
              <a:buNone/>
              <a:tabLst>
                <a:tab pos="1625600" algn="l"/>
              </a:tabLst>
            </a:pPr>
            <a:r>
              <a:rPr lang="en-GB" sz="2000" dirty="0"/>
              <a:t>where:	a and b are empirically determined constants</a:t>
            </a:r>
          </a:p>
          <a:p>
            <a:pPr marL="571500" lvl="1" indent="6350">
              <a:lnSpc>
                <a:spcPct val="90000"/>
              </a:lnSpc>
              <a:buFontTx/>
              <a:buNone/>
              <a:tabLst>
                <a:tab pos="1625600" algn="l"/>
              </a:tabLst>
            </a:pPr>
            <a:r>
              <a:rPr lang="en-GB" sz="2000" dirty="0"/>
              <a:t>	Mt is movement time</a:t>
            </a:r>
          </a:p>
          <a:p>
            <a:pPr marL="571500" lvl="1" indent="6350">
              <a:lnSpc>
                <a:spcPct val="90000"/>
              </a:lnSpc>
              <a:buFontTx/>
              <a:buNone/>
              <a:tabLst>
                <a:tab pos="1625600" algn="l"/>
              </a:tabLst>
            </a:pPr>
            <a:r>
              <a:rPr lang="en-GB" sz="2000" dirty="0"/>
              <a:t>	D is Distance </a:t>
            </a:r>
          </a:p>
          <a:p>
            <a:pPr marL="571500" lvl="1" indent="6350">
              <a:lnSpc>
                <a:spcPct val="90000"/>
              </a:lnSpc>
              <a:buFontTx/>
              <a:buNone/>
              <a:tabLst>
                <a:tab pos="1625600" algn="l"/>
              </a:tabLst>
            </a:pPr>
            <a:r>
              <a:rPr lang="en-GB" sz="2000" dirty="0"/>
              <a:t>	S is Size of target</a:t>
            </a:r>
          </a:p>
          <a:p>
            <a:pPr>
              <a:lnSpc>
                <a:spcPct val="90000"/>
              </a:lnSpc>
              <a:tabLst>
                <a:tab pos="1625600" algn="l"/>
              </a:tabLst>
            </a:pPr>
            <a:endParaRPr lang="en-GB" sz="1400" dirty="0"/>
          </a:p>
          <a:p>
            <a:pPr>
              <a:lnSpc>
                <a:spcPct val="90000"/>
              </a:lnSpc>
              <a:buFont typeface="Symbol" pitchFamily="18" charset="2"/>
              <a:buChar char="Þ"/>
              <a:tabLst>
                <a:tab pos="1625600" algn="l"/>
              </a:tabLst>
            </a:pPr>
            <a:r>
              <a:rPr lang="en-GB" sz="2400" dirty="0"/>
              <a:t>targets as large as possible</a:t>
            </a:r>
            <a:br>
              <a:rPr lang="en-GB" sz="2400" dirty="0"/>
            </a:br>
            <a:r>
              <a:rPr lang="en-GB" sz="2400" dirty="0"/>
              <a:t>distances as small as possible</a:t>
            </a:r>
          </a:p>
          <a:p>
            <a:pPr>
              <a:lnSpc>
                <a:spcPct val="90000"/>
              </a:lnSpc>
              <a:tabLst>
                <a:tab pos="1625600" algn="l"/>
              </a:tabLst>
            </a:pPr>
            <a:endParaRPr lang="en-GB" sz="24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Fitts 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Fitts law is useful for web designers when deciding where to place the next button</a:t>
            </a:r>
          </a:p>
          <a:p>
            <a:pPr lvl="2"/>
            <a:r>
              <a:rPr lang="en-US" dirty="0" smtClean="0"/>
              <a:t>Call to Action Buttons , links and other buttons can be strategically placed on websites/apps to increase the chance </a:t>
            </a:r>
            <a:r>
              <a:rPr lang="en-US" i="1" dirty="0" smtClean="0"/>
              <a:t>of</a:t>
            </a:r>
            <a:r>
              <a:rPr lang="en-US" dirty="0" smtClean="0"/>
              <a:t> clicking. Not only do you want to direct traffic to the right places, but users need to a have a simple and easy experience. Notice how the windows start button almost doubled in size?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AD93096-5B34-4342-9326-69289CEAE4C2}" type="slidenum">
              <a:rPr lang="en-US" smtClean="0"/>
              <a:pPr/>
              <a:t>33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88066" name="Picture 2" descr="https://d2ia58550xamqo.cloudfront.net/9c3eb3fbcac04b18a7225998e6db34f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6350" y="5124449"/>
            <a:ext cx="4057650" cy="17335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Today we learnt about,</a:t>
            </a:r>
          </a:p>
          <a:p>
            <a:pPr lvl="1"/>
            <a:r>
              <a:rPr lang="en-US" dirty="0" smtClean="0"/>
              <a:t>Basics of Human Computer Interaction</a:t>
            </a:r>
          </a:p>
          <a:p>
            <a:pPr lvl="2"/>
            <a:r>
              <a:rPr lang="en-US" dirty="0" smtClean="0"/>
              <a:t>Alarm Clock Example</a:t>
            </a:r>
          </a:p>
          <a:p>
            <a:pPr lvl="2"/>
            <a:r>
              <a:rPr lang="en-US" dirty="0" smtClean="0"/>
              <a:t>Dos time versus software application</a:t>
            </a:r>
          </a:p>
          <a:p>
            <a:pPr lvl="2"/>
            <a:r>
              <a:rPr lang="en-US" dirty="0" smtClean="0"/>
              <a:t>Don Norman’s Door Example</a:t>
            </a:r>
          </a:p>
          <a:p>
            <a:pPr lvl="1"/>
            <a:r>
              <a:rPr lang="en-US" dirty="0" smtClean="0"/>
              <a:t>The human</a:t>
            </a:r>
          </a:p>
          <a:p>
            <a:pPr lvl="2"/>
            <a:r>
              <a:rPr lang="en-GB" dirty="0" smtClean="0"/>
              <a:t>Information i/o …</a:t>
            </a:r>
          </a:p>
          <a:p>
            <a:pPr lvl="3"/>
            <a:r>
              <a:rPr lang="en-GB" dirty="0" smtClean="0"/>
              <a:t>visual, </a:t>
            </a:r>
          </a:p>
          <a:p>
            <a:pPr lvl="3"/>
            <a:r>
              <a:rPr lang="en-GB" dirty="0" smtClean="0"/>
              <a:t>auditory, </a:t>
            </a:r>
          </a:p>
          <a:p>
            <a:pPr lvl="3"/>
            <a:r>
              <a:rPr lang="en-GB" dirty="0" smtClean="0"/>
              <a:t>haptic, </a:t>
            </a:r>
          </a:p>
          <a:p>
            <a:pPr lvl="3"/>
            <a:r>
              <a:rPr lang="en-GB" dirty="0" smtClean="0"/>
              <a:t>movement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AD93096-5B34-4342-9326-69289CEAE4C2}" type="slidenum">
              <a:rPr lang="en-US" smtClean="0"/>
              <a:pPr/>
              <a:t>34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DDB1280-0676-4822-8A4D-E954834AE20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Lecture 1</Template>
  <TotalTime>0</TotalTime>
  <Words>1156</Words>
  <Application>Microsoft Office PowerPoint</Application>
  <PresentationFormat>On-screen Show (4:3)</PresentationFormat>
  <Paragraphs>242</Paragraphs>
  <Slides>34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Pixel</vt:lpstr>
      <vt:lpstr>HUMAN COMPUTER INTERACTION LECTURE 1</vt:lpstr>
      <vt:lpstr>Faculty Profile</vt:lpstr>
      <vt:lpstr>Experience</vt:lpstr>
      <vt:lpstr>Experience</vt:lpstr>
      <vt:lpstr>Experience</vt:lpstr>
      <vt:lpstr>Experience</vt:lpstr>
      <vt:lpstr>Grants</vt:lpstr>
      <vt:lpstr>HONORS</vt:lpstr>
      <vt:lpstr>Honors</vt:lpstr>
      <vt:lpstr>Course Learning Outcomes</vt:lpstr>
      <vt:lpstr>Recommended Resources</vt:lpstr>
      <vt:lpstr>Outline</vt:lpstr>
      <vt:lpstr>Goals of HCI</vt:lpstr>
      <vt:lpstr>Alarm Clock </vt:lpstr>
      <vt:lpstr>DOS TIME</vt:lpstr>
      <vt:lpstr>Why Study HCI – Software Perspective</vt:lpstr>
      <vt:lpstr>Smart Phone Clock</vt:lpstr>
      <vt:lpstr>Don Norman’s Door Example</vt:lpstr>
      <vt:lpstr>Don Norman’s Door Example</vt:lpstr>
      <vt:lpstr>Don Norman’s Door Example</vt:lpstr>
      <vt:lpstr>Vision</vt:lpstr>
      <vt:lpstr>The Eye - physical reception</vt:lpstr>
      <vt:lpstr>Interpreting the signal</vt:lpstr>
      <vt:lpstr>Interpreting the signal (cont)</vt:lpstr>
      <vt:lpstr>Interpreting the signal (cont)</vt:lpstr>
      <vt:lpstr>Optical Illusions</vt:lpstr>
      <vt:lpstr>Reading</vt:lpstr>
      <vt:lpstr>Hearing</vt:lpstr>
      <vt:lpstr>Hearing (cont)</vt:lpstr>
      <vt:lpstr>Touch/Haptic</vt:lpstr>
      <vt:lpstr>Movement</vt:lpstr>
      <vt:lpstr>Movement (cont)</vt:lpstr>
      <vt:lpstr>Fitts law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2013-02-03T16:38:09Z</dcterms:created>
  <dcterms:modified xsi:type="dcterms:W3CDTF">2014-11-11T04:59:15Z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TC101671251033</vt:lpwstr>
  </property>
</Properties>
</file>