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9" r:id="rId2"/>
    <p:sldId id="260" r:id="rId3"/>
    <p:sldId id="261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258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4A2CA-C140-4009-B358-4B27D423A163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0E30D-B4DA-4A05-85F0-F60293DC3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5814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8685214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mtClean="0"/>
              <a:t>College of Statistical and Acturial Science </a:t>
            </a:r>
          </a:p>
        </p:txBody>
      </p:sp>
      <p:sp>
        <p:nvSpPr>
          <p:cNvPr id="6246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4" y="8685214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B3A682F-711A-46FB-9699-328004662F9B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  <p:sp>
        <p:nvSpPr>
          <p:cNvPr id="624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AF8DAC-CC4B-41B5-8D90-447C5CA1FD37}" type="slidenum">
              <a:rPr lang="en-US"/>
              <a:pPr/>
              <a:t>2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299D15-E82C-490A-AC55-3987FF89BF02}" type="slidenum">
              <a:rPr lang="en-US"/>
              <a:pPr/>
              <a:t>3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3CEA04-E40D-4DDE-9B30-0FF43B81D44D}" type="slidenum">
              <a:rPr lang="en-US"/>
              <a:pPr/>
              <a:t>4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D9E20D-BB1A-4CE4-B6F5-EB7137C894FE}" type="slidenum">
              <a:rPr lang="en-US"/>
              <a:pPr/>
              <a:t>5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B13516-F5DA-44F4-B9FB-F3CB02E36E27}" type="slidenum">
              <a:rPr lang="en-US"/>
              <a:pPr/>
              <a:t>6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C561F2-4094-4D86-A29D-159E06856078}" type="slidenum">
              <a:rPr lang="en-US"/>
              <a:pPr/>
              <a:t>7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8DAF62-678A-4A5B-B438-2564582EAD8A}" type="slidenum">
              <a:rPr lang="en-US"/>
              <a:pPr/>
              <a:t>8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B6F2C9-9BFA-4590-9664-B27621C66181}" type="slidenum">
              <a:rPr lang="en-US"/>
              <a:pPr/>
              <a:t>9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9577B0-140A-420D-A53E-AD40F9A37355}" type="slidenum">
              <a:rPr lang="en-US"/>
              <a:pPr/>
              <a:t>10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C61D75-0331-4B70-938F-614077BED90A}" type="slidenum">
              <a:rPr lang="en-US"/>
              <a:pPr/>
              <a:t>11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337903-6C70-480D-AFED-4FB13B101AE8}" type="slidenum">
              <a:rPr lang="en-US"/>
              <a:pPr/>
              <a:t>12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864A78-9391-4906-AFCE-89D1956A90CD}" type="slidenum">
              <a:rPr lang="en-US"/>
              <a:pPr/>
              <a:t>13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85C683-480A-4570-8416-51A59B9D4237}" type="slidenum">
              <a:rPr lang="en-US"/>
              <a:pPr/>
              <a:t>14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9B34F0-E325-4008-982D-99FB20EBA544}" type="slidenum">
              <a:rPr lang="en-US"/>
              <a:pPr/>
              <a:t>15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15AD4A-1F9E-40CE-AED6-E14BB09AA81B}" type="slidenum">
              <a:rPr lang="en-US"/>
              <a:pPr/>
              <a:t>16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0B99ED-4C16-4405-A1A7-A00696421965}" type="slidenum">
              <a:rPr lang="en-US"/>
              <a:pPr/>
              <a:t>17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E03C6A-A104-4B85-B065-820232B8F370}" type="slidenum">
              <a:rPr lang="en-US"/>
              <a:pPr/>
              <a:t>18</a:t>
            </a:fld>
            <a:endParaRPr lang="en-US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9A94FD-D357-466D-BE18-D6CCBD1C45D4}" type="slidenum">
              <a:rPr lang="en-US"/>
              <a:pPr/>
              <a:t>19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C7BA0E-40CF-400F-B8B7-137E8ED17635}" type="slidenum">
              <a:rPr lang="en-US"/>
              <a:pPr/>
              <a:t>20</a:t>
            </a:fld>
            <a:endParaRPr 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755F47-92D5-4E46-A5C0-DA1AAC67CE0A}" type="slidenum">
              <a:rPr lang="en-US"/>
              <a:pPr/>
              <a:t>21</a:t>
            </a:fld>
            <a:endParaRPr lang="en-U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284CAA-29E1-4B81-A6B2-3DF94A69C062}" type="slidenum">
              <a:rPr lang="en-US"/>
              <a:pPr/>
              <a:t>22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F79700-F1CB-4693-81DA-513F6A38E5E9}" type="slidenum">
              <a:rPr lang="en-US"/>
              <a:pPr/>
              <a:t>23</a:t>
            </a:fld>
            <a:endParaRPr lang="en-US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519360-7F65-48B0-9778-D5B4B9B57D56}" type="slidenum">
              <a:rPr lang="en-US"/>
              <a:pPr/>
              <a:t>24</a:t>
            </a:fld>
            <a:endParaRPr 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BAA707-1C92-4A1F-8AF6-4450F12D866A}" type="slidenum">
              <a:rPr lang="en-US"/>
              <a:pPr/>
              <a:t>25</a:t>
            </a:fld>
            <a:endParaRPr lang="en-US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BE5E00-882D-4720-A825-060FBB83C837}" type="slidenum">
              <a:rPr lang="en-US"/>
              <a:pPr/>
              <a:t>26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7C05DC-C8E9-4F1D-BB47-E51EF53AA539}" type="slidenum">
              <a:rPr lang="en-US"/>
              <a:pPr/>
              <a:t>27</a:t>
            </a:fld>
            <a:endParaRPr lang="en-US"/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FF467B-61DC-4EE7-A047-DE017D921CD9}" type="slidenum">
              <a:rPr lang="en-US"/>
              <a:pPr/>
              <a:t>28</a:t>
            </a:fld>
            <a:endParaRPr lang="en-US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18AFA8-BFC8-4AEF-B49D-ECFDF48369A5}" type="slidenum">
              <a:rPr lang="en-US"/>
              <a:pPr/>
              <a:t>29</a:t>
            </a:fld>
            <a:endParaRPr lang="en-US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421211-92DE-4007-9FF5-64345FEFFC80}" type="slidenum">
              <a:rPr lang="en-US"/>
              <a:pPr/>
              <a:t>30</a:t>
            </a:fld>
            <a:endParaRPr lang="en-US"/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982506-C66B-4231-8B27-1B3D4F280069}" type="slidenum">
              <a:rPr lang="en-US"/>
              <a:pPr/>
              <a:t>31</a:t>
            </a:fld>
            <a:endParaRPr lang="en-US"/>
          </a:p>
        </p:txBody>
      </p:sp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B48F1E-D11E-41ED-8015-8AEECAA341C7}" type="slidenum">
              <a:rPr lang="en-US"/>
              <a:pPr/>
              <a:t>32</a:t>
            </a:fld>
            <a:endParaRPr lang="en-US"/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361214-C6F5-48F5-946F-3879D71015D3}" type="slidenum">
              <a:rPr lang="en-US"/>
              <a:pPr/>
              <a:t>33</a:t>
            </a:fld>
            <a:endParaRPr lang="en-US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A31250-3479-4334-8BA0-6788943ECAC7}" type="slidenum">
              <a:rPr lang="en-US"/>
              <a:pPr/>
              <a:t>34</a:t>
            </a:fld>
            <a:endParaRPr lang="en-US"/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D26A6E-30C2-4A3F-8699-5616E905D5CB}" type="slidenum">
              <a:rPr lang="en-US"/>
              <a:pPr/>
              <a:t>35</a:t>
            </a:fld>
            <a:endParaRPr lang="en-US"/>
          </a:p>
        </p:txBody>
      </p:sp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9C675A-95B1-4BCB-8C4A-7FF11997B963}" type="slidenum">
              <a:rPr lang="en-US"/>
              <a:pPr/>
              <a:t>36</a:t>
            </a:fld>
            <a:endParaRPr lang="en-US"/>
          </a:p>
        </p:txBody>
      </p:sp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473A1E-A90E-437F-B78A-0AC25B5E48F6}" type="slidenum">
              <a:rPr lang="en-US"/>
              <a:pPr/>
              <a:t>37</a:t>
            </a:fld>
            <a:endParaRPr lang="en-US"/>
          </a:p>
        </p:txBody>
      </p:sp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5E9D46-0669-46D7-8377-BD799FA2549E}" type="slidenum">
              <a:rPr lang="en-US"/>
              <a:pPr/>
              <a:t>38</a:t>
            </a:fld>
            <a:endParaRPr lang="en-US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A0B808-1EB5-45D0-BECB-9ACACC37B205}" type="slidenum">
              <a:rPr lang="en-US"/>
              <a:pPr/>
              <a:t>39</a:t>
            </a:fld>
            <a:endParaRPr lang="en-US"/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75AA8F-B864-433B-84DE-B20A72268F5C}" type="slidenum">
              <a:rPr lang="en-US"/>
              <a:pPr/>
              <a:t>40</a:t>
            </a:fld>
            <a:endParaRPr lang="en-US"/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4C8238-D304-4A0F-B156-73F13B3141DB}" type="slidenum">
              <a:rPr lang="en-US"/>
              <a:pPr/>
              <a:t>41</a:t>
            </a:fld>
            <a:endParaRPr lang="en-US"/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CB9BE7-0892-4461-B2EA-97C9B09B7598}" type="slidenum">
              <a:rPr lang="en-US"/>
              <a:pPr/>
              <a:t>42</a:t>
            </a:fld>
            <a:endParaRPr lang="en-US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92F1D3-84D7-440B-A515-8C9248B041B3}" type="slidenum">
              <a:rPr lang="en-US"/>
              <a:pPr/>
              <a:t>43</a:t>
            </a:fld>
            <a:endParaRPr lang="en-US"/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CC89C-8E95-4AF8-B6CC-995C585F0A15}" type="slidenum">
              <a:rPr lang="en-US"/>
              <a:pPr/>
              <a:t>44</a:t>
            </a:fld>
            <a:endParaRPr lang="en-US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EAF8F2-DD3A-45DC-BA19-6CF5917CE1AF}" type="slidenum">
              <a:rPr lang="en-US"/>
              <a:pPr/>
              <a:t>45</a:t>
            </a:fld>
            <a:endParaRPr lang="en-US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0894BE-D4F6-4AB5-9916-5DA845FDE7A7}" type="slidenum">
              <a:rPr lang="en-US"/>
              <a:pPr/>
              <a:t>46</a:t>
            </a:fld>
            <a:endParaRPr lang="en-US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C8A7A7-0BC5-4598-88B1-61985AAF9BF8}" type="slidenum">
              <a:rPr lang="en-US"/>
              <a:pPr/>
              <a:t>47</a:t>
            </a:fld>
            <a:endParaRPr lang="en-US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8BD3D8-56AC-4285-810B-9BFDE2EC6A1D}" type="slidenum">
              <a:rPr lang="en-US"/>
              <a:pPr/>
              <a:t>48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315AC1-9043-4488-9C14-1C64B14C5506}" type="slidenum">
              <a:rPr lang="en-US"/>
              <a:pPr/>
              <a:t>49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17A650-BBBC-499A-8ADB-82CD8CB00B71}" type="slidenum">
              <a:rPr lang="en-US"/>
              <a:pPr/>
              <a:t>50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k:@MSITStore:C:\Documents%20and%20Settings\usman\Desktop\Applying%20UML%20and%20Patterns%20-%20An%20Introduction%20to%20Object-Oriented%20Analysis%20and%20Design%20and%20Iterative%20Development,%203rd%20edition%20(Addison%20Wesley%20Professional%202004).chm::/0131489062/ch09lev1sec14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3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4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5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6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7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8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19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0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1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22.bin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3399"/>
                </a:solidFill>
              </a:rPr>
              <a:t>Lecture 9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>
          <a:xfrm>
            <a:off x="3467100" y="1720850"/>
            <a:ext cx="5422900" cy="44418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b="1" u="sng" dirty="0" smtClean="0">
                <a:latin typeface="Courier New" pitchFamily="49" charset="0"/>
              </a:rPr>
              <a:t>E</a:t>
            </a:r>
            <a:r>
              <a:rPr lang="en-US" sz="5400" dirty="0" smtClean="0">
                <a:latin typeface="Courier New" pitchFamily="49" charset="0"/>
              </a:rPr>
              <a:t>nterprise</a:t>
            </a:r>
            <a:br>
              <a:rPr lang="en-US" sz="5400" dirty="0" smtClean="0">
                <a:latin typeface="Courier New" pitchFamily="49" charset="0"/>
              </a:rPr>
            </a:br>
            <a:endParaRPr lang="en-US" sz="4800" b="1" u="sng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4800" b="1" u="sng" dirty="0" smtClean="0">
                <a:latin typeface="Courier New" pitchFamily="49" charset="0"/>
              </a:rPr>
              <a:t>S</a:t>
            </a:r>
            <a:r>
              <a:rPr lang="en-US" sz="4800" dirty="0" smtClean="0">
                <a:latin typeface="Courier New" pitchFamily="49" charset="0"/>
              </a:rPr>
              <a:t>ystems</a:t>
            </a:r>
            <a:r>
              <a:rPr lang="en-US" sz="5400" b="1" dirty="0" smtClean="0">
                <a:latin typeface="Courier New" pitchFamily="49" charset="0"/>
              </a:rPr>
              <a:t/>
            </a:r>
            <a:br>
              <a:rPr lang="en-US" sz="5400" b="1" dirty="0" smtClean="0">
                <a:latin typeface="Courier New" pitchFamily="49" charset="0"/>
              </a:rPr>
            </a:br>
            <a:r>
              <a:rPr lang="en-US" sz="5400" b="1" dirty="0" smtClean="0">
                <a:latin typeface="Courier New" pitchFamily="49" charset="0"/>
              </a:rPr>
              <a:t>		</a:t>
            </a:r>
            <a:endParaRPr lang="en-US" sz="5400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b="1" u="sng" dirty="0" smtClean="0">
                <a:latin typeface="Courier New" pitchFamily="49" charset="0"/>
              </a:rPr>
              <a:t>D</a:t>
            </a:r>
            <a:r>
              <a:rPr lang="en-US" sz="5400" dirty="0" smtClean="0">
                <a:latin typeface="Courier New" pitchFamily="49" charset="0"/>
              </a:rPr>
              <a:t>evelopment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dirty="0" smtClean="0">
                <a:latin typeface="Courier New" pitchFamily="49" charset="0"/>
              </a:rPr>
              <a:t>(</a:t>
            </a:r>
            <a:r>
              <a:rPr lang="en-US" sz="5400" dirty="0" smtClean="0"/>
              <a:t> CSC447</a:t>
            </a:r>
            <a:r>
              <a:rPr lang="en-US" sz="5400" dirty="0" smtClean="0">
                <a:latin typeface="Courier New" pitchFamily="49" charset="0"/>
              </a:rPr>
              <a:t>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5400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54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000" dirty="0" smtClean="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177800" y="1257300"/>
            <a:ext cx="2565400" cy="6223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/>
              <a:t>COMSATS Islamabad </a:t>
            </a:r>
          </a:p>
        </p:txBody>
      </p:sp>
      <p:pic>
        <p:nvPicPr>
          <p:cNvPr id="410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2395538"/>
            <a:ext cx="2374900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14"/>
          <p:cNvSpPr>
            <a:spLocks noChangeArrowheads="1"/>
          </p:cNvSpPr>
          <p:nvPr/>
        </p:nvSpPr>
        <p:spPr bwMode="auto">
          <a:xfrm>
            <a:off x="0" y="6388100"/>
            <a:ext cx="9144000" cy="469900"/>
          </a:xfrm>
          <a:prstGeom prst="rect">
            <a:avLst/>
          </a:prstGeom>
          <a:solidFill>
            <a:srgbClr val="990000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srgbClr val="CCFFFF"/>
                </a:solidFill>
              </a:rPr>
              <a:t>Muhammad </a:t>
            </a:r>
            <a:r>
              <a:rPr lang="en-US" dirty="0" err="1">
                <a:solidFill>
                  <a:srgbClr val="CCFFFF"/>
                </a:solidFill>
              </a:rPr>
              <a:t>Usman</a:t>
            </a:r>
            <a:r>
              <a:rPr lang="en-US" dirty="0">
                <a:solidFill>
                  <a:srgbClr val="CCFFFF"/>
                </a:solidFill>
              </a:rPr>
              <a:t>, Assistant Professor                                                    		</a:t>
            </a:r>
          </a:p>
        </p:txBody>
      </p:sp>
    </p:spTree>
    <p:extLst>
      <p:ext uri="{BB962C8B-B14F-4D97-AF65-F5344CB8AC3E}">
        <p14:creationId xmlns="" xmlns:p14="http://schemas.microsoft.com/office/powerpoint/2010/main" val="288528905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build="p" autoUpdateAnimBg="0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Domain Model</a:t>
            </a:r>
          </a:p>
        </p:txBody>
      </p:sp>
    </p:spTree>
    <p:extLst>
      <p:ext uri="{BB962C8B-B14F-4D97-AF65-F5344CB8AC3E}">
        <p14:creationId xmlns="" xmlns:p14="http://schemas.microsoft.com/office/powerpoint/2010/main" val="3098406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Domain Models</a:t>
            </a:r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Fundamental </a:t>
            </a:r>
            <a:r>
              <a:rPr lang="en-US">
                <a:solidFill>
                  <a:schemeClr val="hlink"/>
                </a:solidFill>
              </a:rPr>
              <a:t>OO analysis</a:t>
            </a:r>
            <a:r>
              <a:rPr lang="en-US"/>
              <a:t> model</a:t>
            </a:r>
          </a:p>
          <a:p>
            <a:pPr lvl="1"/>
            <a:r>
              <a:rPr lang="en-US"/>
              <a:t>Shows important concepts in the domain of interest</a:t>
            </a:r>
          </a:p>
          <a:p>
            <a:pPr lvl="1"/>
            <a:r>
              <a:rPr lang="en-US"/>
              <a:t>Visual dictionary of concepts &amp; their relationships</a:t>
            </a:r>
          </a:p>
          <a:p>
            <a:pPr lvl="1"/>
            <a:r>
              <a:rPr lang="en-US"/>
              <a:t>Inspiration for SW objects in class diagram</a:t>
            </a:r>
          </a:p>
          <a:p>
            <a:pPr lvl="1"/>
            <a:r>
              <a:rPr lang="en-US"/>
              <a:t>Depicts </a:t>
            </a:r>
            <a:r>
              <a:rPr lang="en-US">
                <a:solidFill>
                  <a:schemeClr val="hlink"/>
                </a:solidFill>
              </a:rPr>
              <a:t>objects</a:t>
            </a:r>
            <a:r>
              <a:rPr lang="en-US"/>
              <a:t>, their </a:t>
            </a:r>
            <a:r>
              <a:rPr lang="en-US">
                <a:solidFill>
                  <a:schemeClr val="hlink"/>
                </a:solidFill>
              </a:rPr>
              <a:t>attributes</a:t>
            </a:r>
            <a:r>
              <a:rPr lang="en-US"/>
              <a:t>, </a:t>
            </a:r>
            <a:r>
              <a:rPr lang="en-US">
                <a:solidFill>
                  <a:schemeClr val="hlink"/>
                </a:solidFill>
              </a:rPr>
              <a:t>associations</a:t>
            </a:r>
            <a:r>
              <a:rPr lang="en-US"/>
              <a:t> between objects</a:t>
            </a:r>
          </a:p>
          <a:p>
            <a:pPr lvl="1"/>
            <a:r>
              <a:rPr lang="en-US"/>
              <a:t>Does </a:t>
            </a:r>
            <a:r>
              <a:rPr lang="en-US">
                <a:solidFill>
                  <a:schemeClr val="hlink"/>
                </a:solidFill>
              </a:rPr>
              <a:t>NOT</a:t>
            </a:r>
            <a:r>
              <a:rPr lang="en-US"/>
              <a:t> show </a:t>
            </a:r>
            <a:r>
              <a:rPr lang="en-US">
                <a:solidFill>
                  <a:schemeClr val="hlink"/>
                </a:solidFill>
              </a:rPr>
              <a:t>object’s</a:t>
            </a:r>
            <a:r>
              <a:rPr lang="en-US"/>
              <a:t> </a:t>
            </a:r>
            <a:r>
              <a:rPr lang="en-US">
                <a:solidFill>
                  <a:schemeClr val="hlink"/>
                </a:solidFill>
              </a:rPr>
              <a:t>operations</a:t>
            </a:r>
          </a:p>
        </p:txBody>
      </p:sp>
    </p:spTree>
    <p:extLst>
      <p:ext uri="{BB962C8B-B14F-4D97-AF65-F5344CB8AC3E}">
        <p14:creationId xmlns="" xmlns:p14="http://schemas.microsoft.com/office/powerpoint/2010/main" val="4301187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0" y="1143000"/>
            <a:ext cx="9144000" cy="5715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505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57200" y="1601788"/>
          <a:ext cx="8074025" cy="5180012"/>
        </p:xfrm>
        <a:graphic>
          <a:graphicData uri="http://schemas.openxmlformats.org/presentationml/2006/ole">
            <p:oleObj spid="_x0000_s2058" name="Visio" r:id="rId4" imgW="5486400" imgH="3962400" progId="Visio.Drawing.11">
              <p:embed/>
            </p:oleObj>
          </a:graphicData>
        </a:graphic>
      </p:graphicFrame>
      <p:sp>
        <p:nvSpPr>
          <p:cNvPr id="45062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848600" cy="6858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200"/>
              <a:t>Partial Domain Model – A Visual Dictionary</a:t>
            </a:r>
          </a:p>
        </p:txBody>
      </p:sp>
    </p:spTree>
    <p:extLst>
      <p:ext uri="{BB962C8B-B14F-4D97-AF65-F5344CB8AC3E}">
        <p14:creationId xmlns="" xmlns:p14="http://schemas.microsoft.com/office/powerpoint/2010/main" val="31315586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Domain Model</a:t>
            </a:r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It shows </a:t>
            </a:r>
            <a:r>
              <a:rPr lang="en-US" dirty="0">
                <a:solidFill>
                  <a:schemeClr val="hlink"/>
                </a:solidFill>
              </a:rPr>
              <a:t>an abstraction </a:t>
            </a:r>
            <a:r>
              <a:rPr lang="en-US" dirty="0"/>
              <a:t>of</a:t>
            </a:r>
            <a:r>
              <a:rPr lang="en-US" dirty="0">
                <a:solidFill>
                  <a:schemeClr val="hlink"/>
                </a:solidFill>
              </a:rPr>
              <a:t> </a:t>
            </a:r>
            <a:r>
              <a:rPr lang="en-US" dirty="0"/>
              <a:t>the</a:t>
            </a:r>
            <a:r>
              <a:rPr lang="en-US" dirty="0">
                <a:solidFill>
                  <a:schemeClr val="hlink"/>
                </a:solidFill>
              </a:rPr>
              <a:t> conceptual classes</a:t>
            </a:r>
            <a:r>
              <a:rPr lang="en-US" dirty="0"/>
              <a:t>, because there are many other things one could communicate about registers, sales, and so forth. </a:t>
            </a:r>
          </a:p>
          <a:p>
            <a:r>
              <a:rPr lang="en-US" dirty="0"/>
              <a:t>Guideline:</a:t>
            </a:r>
          </a:p>
          <a:p>
            <a:pPr lvl="1"/>
            <a:r>
              <a:rPr lang="en-US" dirty="0"/>
              <a:t>Avoid a waterfall-mindset big-modeling effort to make a </a:t>
            </a:r>
            <a:r>
              <a:rPr lang="en-US" dirty="0">
                <a:solidFill>
                  <a:schemeClr val="hlink"/>
                </a:solidFill>
              </a:rPr>
              <a:t>thorough</a:t>
            </a:r>
            <a:r>
              <a:rPr lang="en-US" dirty="0"/>
              <a:t> or "</a:t>
            </a:r>
            <a:r>
              <a:rPr lang="en-US" dirty="0">
                <a:solidFill>
                  <a:schemeClr val="hlink"/>
                </a:solidFill>
              </a:rPr>
              <a:t>correct</a:t>
            </a:r>
            <a:r>
              <a:rPr lang="en-US" dirty="0"/>
              <a:t>" domain model. it won't ever be either, and such over-modeling efforts lead to analysis paralysis, with little or no return on the investment.</a:t>
            </a:r>
          </a:p>
        </p:txBody>
      </p:sp>
    </p:spTree>
    <p:extLst>
      <p:ext uri="{BB962C8B-B14F-4D97-AF65-F5344CB8AC3E}">
        <p14:creationId xmlns="" xmlns:p14="http://schemas.microsoft.com/office/powerpoint/2010/main" val="2593612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1905000"/>
            <a:ext cx="9144000" cy="495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Domain Objects</a:t>
            </a:r>
          </a:p>
        </p:txBody>
      </p:sp>
      <p:graphicFrame>
        <p:nvGraphicFramePr>
          <p:cNvPr id="4915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016000" y="2943225"/>
          <a:ext cx="7351713" cy="1270000"/>
        </p:xfrm>
        <a:graphic>
          <a:graphicData uri="http://schemas.openxmlformats.org/presentationml/2006/ole">
            <p:oleObj spid="_x0000_s3082" name="Visio" r:id="rId4" imgW="4218837" imgH="733320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734050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1905000"/>
            <a:ext cx="9144000" cy="495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848600" cy="1066800"/>
          </a:xfrm>
        </p:spPr>
        <p:txBody>
          <a:bodyPr>
            <a:normAutofit/>
          </a:bodyPr>
          <a:lstStyle/>
          <a:p>
            <a:r>
              <a:rPr lang="en-US"/>
              <a:t>Conceptual classes not Software Objects</a:t>
            </a:r>
          </a:p>
        </p:txBody>
      </p:sp>
      <p:graphicFrame>
        <p:nvGraphicFramePr>
          <p:cNvPr id="51203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57200" y="2300288"/>
          <a:ext cx="8229600" cy="2955925"/>
        </p:xfrm>
        <a:graphic>
          <a:graphicData uri="http://schemas.openxmlformats.org/presentationml/2006/ole">
            <p:oleObj spid="_x0000_s4106" name="Visio" r:id="rId4" imgW="4840809" imgH="2077364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4919794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62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Conceptual Classes</a:t>
            </a:r>
          </a:p>
        </p:txBody>
      </p:sp>
      <p:sp>
        <p:nvSpPr>
          <p:cNvPr id="53263" name="Rectangle 1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The domain model illustrates conceptual classes or </a:t>
            </a:r>
            <a:r>
              <a:rPr lang="en-US" sz="2400">
                <a:solidFill>
                  <a:schemeClr val="hlink"/>
                </a:solidFill>
              </a:rPr>
              <a:t>vocabulary</a:t>
            </a:r>
            <a:r>
              <a:rPr lang="en-US" sz="2400"/>
              <a:t> in the domain.</a:t>
            </a:r>
          </a:p>
          <a:p>
            <a:pPr>
              <a:lnSpc>
                <a:spcPct val="80000"/>
              </a:lnSpc>
            </a:pPr>
            <a:r>
              <a:rPr lang="en-US" sz="2400"/>
              <a:t> Informally, a conceptual class is an </a:t>
            </a:r>
            <a:r>
              <a:rPr lang="en-US" sz="2400">
                <a:solidFill>
                  <a:schemeClr val="hlink"/>
                </a:solidFill>
              </a:rPr>
              <a:t>idea</a:t>
            </a:r>
            <a:r>
              <a:rPr lang="en-US" sz="2400"/>
              <a:t>, </a:t>
            </a:r>
            <a:r>
              <a:rPr lang="en-US" sz="2400">
                <a:solidFill>
                  <a:schemeClr val="hlink"/>
                </a:solidFill>
              </a:rPr>
              <a:t>thing</a:t>
            </a:r>
            <a:r>
              <a:rPr lang="en-US" sz="2400"/>
              <a:t>, or </a:t>
            </a:r>
            <a:r>
              <a:rPr lang="en-US" sz="2400">
                <a:solidFill>
                  <a:schemeClr val="hlink"/>
                </a:solidFill>
              </a:rPr>
              <a:t>object</a:t>
            </a:r>
            <a:r>
              <a:rPr lang="en-US" sz="2400"/>
              <a:t>.</a:t>
            </a:r>
          </a:p>
          <a:p>
            <a:pPr>
              <a:lnSpc>
                <a:spcPct val="80000"/>
              </a:lnSpc>
            </a:pPr>
            <a:r>
              <a:rPr lang="en-US" sz="2400"/>
              <a:t>Conceptual class may be considered in terms of its 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chemeClr val="hlink"/>
                </a:solidFill>
              </a:rPr>
              <a:t>Symbol</a:t>
            </a:r>
            <a:r>
              <a:rPr lang="en-US" sz="2000"/>
              <a:t> – words or images representing a conceptual class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chemeClr val="hlink"/>
                </a:solidFill>
              </a:rPr>
              <a:t>Intension</a:t>
            </a:r>
            <a:r>
              <a:rPr lang="en-US" sz="2000"/>
              <a:t> – the definition of a conceptual class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chemeClr val="hlink"/>
                </a:solidFill>
              </a:rPr>
              <a:t>Extension</a:t>
            </a:r>
            <a:r>
              <a:rPr lang="en-US" sz="2000"/>
              <a:t> – the set of examples to which the conceptual class applies</a:t>
            </a:r>
          </a:p>
          <a:p>
            <a:pPr>
              <a:lnSpc>
                <a:spcPct val="80000"/>
              </a:lnSpc>
            </a:pPr>
            <a:r>
              <a:rPr lang="en-US" sz="2400"/>
              <a:t>Example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chemeClr val="hlink"/>
                </a:solidFill>
              </a:rPr>
              <a:t>Symbol</a:t>
            </a:r>
            <a:r>
              <a:rPr lang="en-US" sz="2000"/>
              <a:t> – Sale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chemeClr val="hlink"/>
                </a:solidFill>
              </a:rPr>
              <a:t>Intension</a:t>
            </a:r>
            <a:r>
              <a:rPr lang="en-US" sz="2000"/>
              <a:t> – represents the event of a purchase transaction, and has a date and time</a:t>
            </a:r>
          </a:p>
          <a:p>
            <a:pPr lvl="1">
              <a:lnSpc>
                <a:spcPct val="80000"/>
              </a:lnSpc>
            </a:pPr>
            <a:r>
              <a:rPr lang="en-US" sz="2000">
                <a:solidFill>
                  <a:schemeClr val="hlink"/>
                </a:solidFill>
              </a:rPr>
              <a:t>Extension</a:t>
            </a:r>
            <a:r>
              <a:rPr lang="en-US" sz="2000"/>
              <a:t> – all the examples/instances of sales</a:t>
            </a:r>
          </a:p>
        </p:txBody>
      </p:sp>
    </p:spTree>
    <p:extLst>
      <p:ext uri="{BB962C8B-B14F-4D97-AF65-F5344CB8AC3E}">
        <p14:creationId xmlns="" xmlns:p14="http://schemas.microsoft.com/office/powerpoint/2010/main" val="37707579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1447800"/>
            <a:ext cx="9144000" cy="541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A Conceptual Class has a Symbol, Intension, and Extension</a:t>
            </a:r>
          </a:p>
        </p:txBody>
      </p:sp>
      <p:graphicFrame>
        <p:nvGraphicFramePr>
          <p:cNvPr id="5529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066800" y="1690688"/>
          <a:ext cx="6629400" cy="5091112"/>
        </p:xfrm>
        <a:graphic>
          <a:graphicData uri="http://schemas.openxmlformats.org/presentationml/2006/ole">
            <p:oleObj spid="_x0000_s5130" name="Visio" r:id="rId4" imgW="4009638" imgH="3467522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2308094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Domain models</a:t>
            </a:r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Don’t confuse with data model</a:t>
            </a:r>
          </a:p>
          <a:p>
            <a:pPr lvl="1"/>
            <a:r>
              <a:rPr lang="en-US"/>
              <a:t>Object might have attributes that </a:t>
            </a:r>
            <a:r>
              <a:rPr lang="en-US">
                <a:solidFill>
                  <a:schemeClr val="hlink"/>
                </a:solidFill>
              </a:rPr>
              <a:t>aren’t persisted</a:t>
            </a:r>
          </a:p>
          <a:p>
            <a:pPr lvl="1"/>
            <a:r>
              <a:rPr lang="en-US"/>
              <a:t>Object might have </a:t>
            </a:r>
            <a:r>
              <a:rPr lang="en-US">
                <a:solidFill>
                  <a:schemeClr val="hlink"/>
                </a:solidFill>
              </a:rPr>
              <a:t>no attributes</a:t>
            </a:r>
          </a:p>
          <a:p>
            <a:pPr lvl="1"/>
            <a:r>
              <a:rPr lang="en-US"/>
              <a:t>Such objects wouldn’t be in a data model</a:t>
            </a:r>
          </a:p>
        </p:txBody>
      </p:sp>
    </p:spTree>
    <p:extLst>
      <p:ext uri="{BB962C8B-B14F-4D97-AF65-F5344CB8AC3E}">
        <p14:creationId xmlns="" xmlns:p14="http://schemas.microsoft.com/office/powerpoint/2010/main" val="12811732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Domain Models</a:t>
            </a: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Domain model </a:t>
            </a:r>
            <a:r>
              <a:rPr lang="en-US">
                <a:solidFill>
                  <a:schemeClr val="hlink"/>
                </a:solidFill>
              </a:rPr>
              <a:t>simpler</a:t>
            </a:r>
            <a:r>
              <a:rPr lang="en-US"/>
              <a:t> than full-blown design class model</a:t>
            </a:r>
          </a:p>
          <a:p>
            <a:r>
              <a:rPr lang="en-US"/>
              <a:t>Easier for </a:t>
            </a:r>
            <a:r>
              <a:rPr lang="en-US">
                <a:solidFill>
                  <a:schemeClr val="hlink"/>
                </a:solidFill>
              </a:rPr>
              <a:t>users</a:t>
            </a:r>
            <a:r>
              <a:rPr lang="en-US"/>
              <a:t> to understand</a:t>
            </a:r>
          </a:p>
          <a:p>
            <a:r>
              <a:rPr lang="en-US"/>
              <a:t>Use it to educate users about basic OO modeling</a:t>
            </a:r>
          </a:p>
          <a:p>
            <a:r>
              <a:rPr lang="en-US"/>
              <a:t>Reduces tendency for modeler to </a:t>
            </a:r>
            <a:r>
              <a:rPr lang="en-US">
                <a:solidFill>
                  <a:schemeClr val="hlink"/>
                </a:solidFill>
              </a:rPr>
              <a:t>drill too deep too quickly</a:t>
            </a:r>
          </a:p>
        </p:txBody>
      </p:sp>
    </p:spTree>
    <p:extLst>
      <p:ext uri="{BB962C8B-B14F-4D97-AF65-F5344CB8AC3E}">
        <p14:creationId xmlns="" xmlns:p14="http://schemas.microsoft.com/office/powerpoint/2010/main" val="2239970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Motivation: Domain Models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OO modeling </a:t>
            </a:r>
            <a:r>
              <a:rPr lang="en-US">
                <a:solidFill>
                  <a:schemeClr val="hlink"/>
                </a:solidFill>
              </a:rPr>
              <a:t>lowers the representational gap</a:t>
            </a:r>
            <a:r>
              <a:rPr lang="en-US"/>
              <a:t> between our mental and software models.</a:t>
            </a:r>
          </a:p>
          <a:p>
            <a:r>
              <a:rPr lang="en-US"/>
              <a:t>Use software class names in the domain layer </a:t>
            </a:r>
            <a:r>
              <a:rPr lang="en-US">
                <a:solidFill>
                  <a:schemeClr val="hlink"/>
                </a:solidFill>
              </a:rPr>
              <a:t>inspired</a:t>
            </a:r>
            <a:r>
              <a:rPr lang="en-US"/>
              <a:t> from names in the domain model, with objects having domain-familiar information and responsibilities.  </a:t>
            </a:r>
          </a:p>
        </p:txBody>
      </p:sp>
    </p:spTree>
    <p:extLst>
      <p:ext uri="{BB962C8B-B14F-4D97-AF65-F5344CB8AC3E}">
        <p14:creationId xmlns="" xmlns:p14="http://schemas.microsoft.com/office/powerpoint/2010/main" val="4226867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800"/>
              <a:t>Lower Representational Gap with OO Modeling</a:t>
            </a:r>
          </a:p>
        </p:txBody>
      </p:sp>
      <p:graphicFrame>
        <p:nvGraphicFramePr>
          <p:cNvPr id="6349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57200" y="1066800"/>
          <a:ext cx="8153400" cy="5791200"/>
        </p:xfrm>
        <a:graphic>
          <a:graphicData uri="http://schemas.openxmlformats.org/presentationml/2006/ole">
            <p:oleObj spid="_x0000_s6154" name="Visio" r:id="rId4" imgW="6338940" imgH="4182846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893020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6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Domain Models</a:t>
            </a:r>
          </a:p>
        </p:txBody>
      </p:sp>
      <p:sp>
        <p:nvSpPr>
          <p:cNvPr id="65547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How to create a domain model?</a:t>
            </a:r>
          </a:p>
          <a:p>
            <a:pPr lvl="1"/>
            <a:r>
              <a:rPr lang="en-US"/>
              <a:t>Bounded by the current iteration requirements under design:</a:t>
            </a:r>
          </a:p>
          <a:p>
            <a:pPr lvl="2"/>
            <a:r>
              <a:rPr lang="en-US">
                <a:solidFill>
                  <a:schemeClr val="hlink"/>
                </a:solidFill>
              </a:rPr>
              <a:t>Find</a:t>
            </a:r>
            <a:r>
              <a:rPr lang="en-US"/>
              <a:t> the conceptual classes </a:t>
            </a:r>
          </a:p>
          <a:p>
            <a:pPr lvl="2"/>
            <a:r>
              <a:rPr lang="en-US">
                <a:solidFill>
                  <a:schemeClr val="hlink"/>
                </a:solidFill>
              </a:rPr>
              <a:t>Draw</a:t>
            </a:r>
            <a:r>
              <a:rPr lang="en-US"/>
              <a:t> them as classes in a UML class diagram.</a:t>
            </a:r>
          </a:p>
          <a:p>
            <a:pPr lvl="2"/>
            <a:r>
              <a:rPr lang="en-US">
                <a:solidFill>
                  <a:schemeClr val="hlink"/>
                </a:solidFill>
              </a:rPr>
              <a:t>Add</a:t>
            </a:r>
            <a:r>
              <a:rPr lang="en-US"/>
              <a:t> associations and attributes</a:t>
            </a:r>
          </a:p>
        </p:txBody>
      </p:sp>
    </p:spTree>
    <p:extLst>
      <p:ext uri="{BB962C8B-B14F-4D97-AF65-F5344CB8AC3E}">
        <p14:creationId xmlns="" xmlns:p14="http://schemas.microsoft.com/office/powerpoint/2010/main" val="4276356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Guideline: How to Find Conceptual Classes?</a:t>
            </a:r>
            <a:r>
              <a:rPr lang="en-US"/>
              <a:t> </a:t>
            </a:r>
          </a:p>
        </p:txBody>
      </p:sp>
      <p:sp>
        <p:nvSpPr>
          <p:cNvPr id="67593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en-US"/>
              <a:t>Reuse or modify </a:t>
            </a:r>
            <a:r>
              <a:rPr lang="en-US">
                <a:solidFill>
                  <a:schemeClr val="hlink"/>
                </a:solidFill>
              </a:rPr>
              <a:t>existing</a:t>
            </a:r>
            <a:r>
              <a:rPr lang="en-US"/>
              <a:t> models 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/>
              <a:t>Use a </a:t>
            </a:r>
            <a:r>
              <a:rPr lang="en-US">
                <a:solidFill>
                  <a:schemeClr val="hlink"/>
                </a:solidFill>
              </a:rPr>
              <a:t>category list</a:t>
            </a:r>
            <a:endParaRPr lang="en-US"/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/>
              <a:t>Identify </a:t>
            </a:r>
            <a:r>
              <a:rPr lang="en-US">
                <a:solidFill>
                  <a:schemeClr val="hlink"/>
                </a:solidFill>
              </a:rPr>
              <a:t>noun</a:t>
            </a:r>
            <a:r>
              <a:rPr lang="en-US"/>
              <a:t> phrases</a:t>
            </a:r>
          </a:p>
        </p:txBody>
      </p:sp>
    </p:spTree>
    <p:extLst>
      <p:ext uri="{BB962C8B-B14F-4D97-AF65-F5344CB8AC3E}">
        <p14:creationId xmlns="" xmlns:p14="http://schemas.microsoft.com/office/powerpoint/2010/main" val="23445405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51" name="Rectangle 1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9829" name="Group 19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90762335"/>
              </p:ext>
            </p:extLst>
          </p:nvPr>
        </p:nvGraphicFramePr>
        <p:xfrm>
          <a:off x="914400" y="120650"/>
          <a:ext cx="7315200" cy="6583680"/>
        </p:xfrm>
        <a:graphic>
          <a:graphicData uri="http://schemas.openxmlformats.org/drawingml/2006/table">
            <a:tbl>
              <a:tblPr/>
              <a:tblGrid>
                <a:gridCol w="4254500"/>
                <a:gridCol w="3060700"/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</a:rPr>
                        <a:t>Conceptual Class Category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</a:rPr>
                        <a:t>Examples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business transactions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Guideline: These are critical (they involve money), so start with transactions.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Sale, Payment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Reservation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transaction line items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Guideline: Transactions often come with related line items, so consider these next.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SalesLineItem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product or service related to a transaction or transaction line item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Guideline: Transactions are for something (a product or service). Consider these next.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Item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Flight, Seat, Meal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where is the transaction recorded?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Guideline: Important.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Register, Ledger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FlightManifest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roles of people or organizations related to the transaction; actors in the use case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Guideline: We usually need to know about the parties involved in a transaction.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Cashier, Customer, Store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MonopolyPlayer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 Passenger, Airline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59753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1" name="Rectangle 4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1737" name="Group 57"/>
          <p:cNvGraphicFramePr>
            <a:graphicFrameLocks noGrp="1"/>
          </p:cNvGraphicFramePr>
          <p:nvPr/>
        </p:nvGraphicFramePr>
        <p:xfrm>
          <a:off x="457200" y="457200"/>
          <a:ext cx="8305800" cy="5913120"/>
        </p:xfrm>
        <a:graphic>
          <a:graphicData uri="http://schemas.openxmlformats.org/drawingml/2006/table">
            <a:tbl>
              <a:tblPr/>
              <a:tblGrid>
                <a:gridCol w="4892675"/>
                <a:gridCol w="3413125"/>
              </a:tblGrid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</a:rPr>
                        <a:t>Conceptual Class Category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charset="0"/>
                        </a:rPr>
                        <a:t>Examples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noteworthy events, often with a time or place we need to remember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Sale, Payment MonopolyGame Flight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5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physical objects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Guideline: This is especially relevant when creating device-control software, or simulations.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Item, Register Board, Piece, Die Airplane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descriptions of things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Guideline: See p.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  <a:hlinkClick r:id="rId3" action="ppaction://hlinkfile"/>
                        </a:rPr>
                        <a:t>147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 for discussion.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ProductDescription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FlightDescription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catalogs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Guideline: Descriptions are often in a catalog.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ProductCatalog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FlightCatalog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containers of things (physical or information)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Store, Bin Board Airplane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things in a container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Item Square (in a Board) Passenger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other collaborating systems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CreditAuthorizationSystem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AirTrafficControl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records of finance, work, contracts, legal matters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Receipt, Ledger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MaintenanceLog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financial instruments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Cash, Check, LineOfCredit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TicketCredit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schedules, manuals, documents that are regularly referred to in order to perform work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DailyPriceChangeList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charset="0"/>
                        </a:rPr>
                        <a:t>RepairSchedule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40094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8" name="Rectangle 10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Method 3: Finding Conceptual Classes with Noun Phrase Identification </a:t>
            </a:r>
          </a:p>
        </p:txBody>
      </p:sp>
      <p:sp>
        <p:nvSpPr>
          <p:cNvPr id="73739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/>
              <a:t>linguistic analysis:</a:t>
            </a:r>
          </a:p>
          <a:p>
            <a:pPr lvl="1"/>
            <a:r>
              <a:rPr lang="en-US" sz="2400"/>
              <a:t> Identify the </a:t>
            </a:r>
            <a:r>
              <a:rPr lang="en-US" sz="2400">
                <a:solidFill>
                  <a:schemeClr val="hlink"/>
                </a:solidFill>
              </a:rPr>
              <a:t>nouns</a:t>
            </a:r>
            <a:r>
              <a:rPr lang="en-US" sz="2400"/>
              <a:t> and </a:t>
            </a:r>
            <a:r>
              <a:rPr lang="en-US" sz="2400">
                <a:solidFill>
                  <a:schemeClr val="hlink"/>
                </a:solidFill>
              </a:rPr>
              <a:t>noun phrases</a:t>
            </a:r>
            <a:r>
              <a:rPr lang="en-US" sz="2400"/>
              <a:t> in textual descriptions of a domain, and consider them as candidate conceptual </a:t>
            </a:r>
            <a:r>
              <a:rPr lang="en-US" sz="2400">
                <a:solidFill>
                  <a:schemeClr val="hlink"/>
                </a:solidFill>
              </a:rPr>
              <a:t>classes or attributes</a:t>
            </a:r>
            <a:r>
              <a:rPr lang="en-US" sz="2400"/>
              <a:t> </a:t>
            </a:r>
          </a:p>
          <a:p>
            <a:pPr lvl="1"/>
            <a:r>
              <a:rPr lang="en-US" sz="2400"/>
              <a:t>Have to differentiate between attribute and class</a:t>
            </a:r>
          </a:p>
          <a:p>
            <a:pPr lvl="1"/>
            <a:r>
              <a:rPr lang="en-US" sz="2400"/>
              <a:t>A weakness of this approach is the </a:t>
            </a:r>
            <a:r>
              <a:rPr lang="en-US" sz="2400">
                <a:solidFill>
                  <a:schemeClr val="hlink"/>
                </a:solidFill>
              </a:rPr>
              <a:t>imprecision</a:t>
            </a:r>
            <a:r>
              <a:rPr lang="en-US" sz="2400"/>
              <a:t> of natural language</a:t>
            </a:r>
          </a:p>
          <a:p>
            <a:pPr lvl="1"/>
            <a:r>
              <a:rPr lang="en-US" sz="2400"/>
              <a:t>It is recommended in combination with the </a:t>
            </a:r>
            <a:r>
              <a:rPr lang="en-US" sz="2400" i="1"/>
              <a:t>Conceptual Class Category List</a:t>
            </a:r>
            <a:r>
              <a:rPr lang="en-US" sz="2400"/>
              <a:t> technique.</a:t>
            </a:r>
          </a:p>
          <a:p>
            <a:r>
              <a:rPr lang="en-US" sz="2800"/>
              <a:t>The </a:t>
            </a:r>
            <a:r>
              <a:rPr lang="en-US" sz="2800">
                <a:solidFill>
                  <a:schemeClr val="hlink"/>
                </a:solidFill>
              </a:rPr>
              <a:t>fully dressed</a:t>
            </a:r>
            <a:r>
              <a:rPr lang="en-US" sz="2800"/>
              <a:t> use cases are an excellent description to </a:t>
            </a:r>
            <a:r>
              <a:rPr lang="en-US" sz="2800">
                <a:solidFill>
                  <a:schemeClr val="hlink"/>
                </a:solidFill>
              </a:rPr>
              <a:t>draw from</a:t>
            </a:r>
            <a:r>
              <a:rPr lang="en-US" sz="2800"/>
              <a:t> for</a:t>
            </a:r>
          </a:p>
        </p:txBody>
      </p:sp>
    </p:spTree>
    <p:extLst>
      <p:ext uri="{BB962C8B-B14F-4D97-AF65-F5344CB8AC3E}">
        <p14:creationId xmlns="" xmlns:p14="http://schemas.microsoft.com/office/powerpoint/2010/main" val="39239313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sp>
        <p:nvSpPr>
          <p:cNvPr id="75785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609600" indent="-609600">
              <a:lnSpc>
                <a:spcPct val="80000"/>
              </a:lnSpc>
            </a:pPr>
            <a:r>
              <a:rPr lang="en-US" sz="2400"/>
              <a:t>Main Success Scenario (or Basic Flow):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sz="2000">
                <a:solidFill>
                  <a:schemeClr val="hlink"/>
                </a:solidFill>
              </a:rPr>
              <a:t>Customer</a:t>
            </a:r>
            <a:r>
              <a:rPr lang="en-US" sz="2000"/>
              <a:t> arrives at a </a:t>
            </a:r>
            <a:r>
              <a:rPr lang="en-US" sz="2000">
                <a:solidFill>
                  <a:schemeClr val="hlink"/>
                </a:solidFill>
              </a:rPr>
              <a:t>POS checkout</a:t>
            </a:r>
            <a:r>
              <a:rPr lang="en-US" sz="2000"/>
              <a:t> with </a:t>
            </a:r>
            <a:r>
              <a:rPr lang="en-US" sz="2000">
                <a:solidFill>
                  <a:schemeClr val="hlink"/>
                </a:solidFill>
              </a:rPr>
              <a:t>goods</a:t>
            </a:r>
            <a:r>
              <a:rPr lang="en-US" sz="2000"/>
              <a:t> and/or </a:t>
            </a:r>
            <a:r>
              <a:rPr lang="en-US" sz="2000">
                <a:solidFill>
                  <a:schemeClr val="hlink"/>
                </a:solidFill>
              </a:rPr>
              <a:t>services</a:t>
            </a:r>
            <a:r>
              <a:rPr lang="en-US" sz="2000"/>
              <a:t> to purchase.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sz="2000">
                <a:solidFill>
                  <a:schemeClr val="hlink"/>
                </a:solidFill>
              </a:rPr>
              <a:t>Cashier</a:t>
            </a:r>
            <a:r>
              <a:rPr lang="en-US" sz="2000"/>
              <a:t> starts a new </a:t>
            </a:r>
            <a:r>
              <a:rPr lang="en-US" sz="2000">
                <a:solidFill>
                  <a:schemeClr val="hlink"/>
                </a:solidFill>
              </a:rPr>
              <a:t>sale</a:t>
            </a:r>
            <a:r>
              <a:rPr lang="en-US" sz="2000"/>
              <a:t>.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sz="2000">
                <a:solidFill>
                  <a:schemeClr val="hlink"/>
                </a:solidFill>
              </a:rPr>
              <a:t>Cashier</a:t>
            </a:r>
            <a:r>
              <a:rPr lang="en-US" sz="2000"/>
              <a:t> enters </a:t>
            </a:r>
            <a:r>
              <a:rPr lang="en-US" sz="2000">
                <a:solidFill>
                  <a:schemeClr val="hlink"/>
                </a:solidFill>
              </a:rPr>
              <a:t>item identifier</a:t>
            </a:r>
            <a:r>
              <a:rPr lang="en-US" sz="2000"/>
              <a:t>.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sz="2000"/>
              <a:t>System records </a:t>
            </a:r>
            <a:r>
              <a:rPr lang="en-US" sz="2000">
                <a:solidFill>
                  <a:schemeClr val="hlink"/>
                </a:solidFill>
              </a:rPr>
              <a:t>sale line item</a:t>
            </a:r>
            <a:r>
              <a:rPr lang="en-US" sz="2000"/>
              <a:t> and presents </a:t>
            </a:r>
            <a:r>
              <a:rPr lang="en-US" sz="2000">
                <a:solidFill>
                  <a:schemeClr val="hlink"/>
                </a:solidFill>
              </a:rPr>
              <a:t>item description</a:t>
            </a:r>
            <a:r>
              <a:rPr lang="en-US" sz="2000"/>
              <a:t>, </a:t>
            </a:r>
            <a:r>
              <a:rPr lang="en-US" sz="2000">
                <a:solidFill>
                  <a:schemeClr val="hlink"/>
                </a:solidFill>
              </a:rPr>
              <a:t>price</a:t>
            </a:r>
            <a:r>
              <a:rPr lang="en-US" sz="2000"/>
              <a:t>, and running </a:t>
            </a:r>
            <a:r>
              <a:rPr lang="en-US" sz="2000">
                <a:solidFill>
                  <a:schemeClr val="hlink"/>
                </a:solidFill>
              </a:rPr>
              <a:t>total</a:t>
            </a:r>
            <a:r>
              <a:rPr lang="en-US" sz="2000"/>
              <a:t>. Price calculated from a set of price rules.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sz="2000"/>
              <a:t>Cashier repeats steps 2-3 until indicates done.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sz="2000"/>
              <a:t>System presents total with </a:t>
            </a:r>
            <a:r>
              <a:rPr lang="en-US" sz="2000">
                <a:solidFill>
                  <a:schemeClr val="hlink"/>
                </a:solidFill>
              </a:rPr>
              <a:t>taxes</a:t>
            </a:r>
            <a:r>
              <a:rPr lang="en-US" sz="2000"/>
              <a:t> calculated.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sz="2000"/>
              <a:t>Cashier tells Customer the total, and asks for </a:t>
            </a:r>
            <a:r>
              <a:rPr lang="en-US" sz="2000">
                <a:solidFill>
                  <a:schemeClr val="hlink"/>
                </a:solidFill>
              </a:rPr>
              <a:t>payment</a:t>
            </a:r>
            <a:r>
              <a:rPr lang="en-US" sz="2000"/>
              <a:t>.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sz="2000"/>
              <a:t>Customer pays and System handles payment.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sz="2000"/>
              <a:t>System logs the completed </a:t>
            </a:r>
            <a:r>
              <a:rPr lang="en-US" sz="2000">
                <a:solidFill>
                  <a:schemeClr val="hlink"/>
                </a:solidFill>
              </a:rPr>
              <a:t>sale</a:t>
            </a:r>
            <a:r>
              <a:rPr lang="en-US" sz="2000"/>
              <a:t> and sends sale and payment information to the external </a:t>
            </a:r>
            <a:r>
              <a:rPr lang="en-US" sz="2000">
                <a:solidFill>
                  <a:schemeClr val="hlink"/>
                </a:solidFill>
              </a:rPr>
              <a:t>Accounting</a:t>
            </a:r>
            <a:r>
              <a:rPr lang="en-US" sz="2000"/>
              <a:t> (for accounting and </a:t>
            </a:r>
            <a:r>
              <a:rPr lang="en-US" sz="2000">
                <a:solidFill>
                  <a:schemeClr val="hlink"/>
                </a:solidFill>
              </a:rPr>
              <a:t>commissions</a:t>
            </a:r>
            <a:r>
              <a:rPr lang="en-US" sz="2000"/>
              <a:t>) and </a:t>
            </a:r>
            <a:r>
              <a:rPr lang="en-US" sz="2000">
                <a:solidFill>
                  <a:schemeClr val="hlink"/>
                </a:solidFill>
              </a:rPr>
              <a:t>Inventory</a:t>
            </a:r>
            <a:r>
              <a:rPr lang="en-US" sz="2000"/>
              <a:t> systems (to update inventory).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sz="2000"/>
              <a:t>System presents </a:t>
            </a:r>
            <a:r>
              <a:rPr lang="en-US" sz="2000">
                <a:solidFill>
                  <a:schemeClr val="hlink"/>
                </a:solidFill>
              </a:rPr>
              <a:t>receipt</a:t>
            </a:r>
            <a:r>
              <a:rPr lang="en-US" sz="2000"/>
              <a:t>.</a:t>
            </a:r>
          </a:p>
          <a:p>
            <a:pPr marL="990600" lvl="1" indent="-533400">
              <a:lnSpc>
                <a:spcPct val="80000"/>
              </a:lnSpc>
              <a:buFontTx/>
              <a:buAutoNum type="arabicPeriod"/>
            </a:pPr>
            <a:r>
              <a:rPr lang="en-US" sz="2000"/>
              <a:t>Customer leaves with receipt and goods (if any).</a:t>
            </a:r>
          </a:p>
        </p:txBody>
      </p:sp>
    </p:spTree>
    <p:extLst>
      <p:ext uri="{BB962C8B-B14F-4D97-AF65-F5344CB8AC3E}">
        <p14:creationId xmlns="" xmlns:p14="http://schemas.microsoft.com/office/powerpoint/2010/main" val="36278584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0" y="1905000"/>
            <a:ext cx="9144000" cy="495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 POS Domain Model</a:t>
            </a:r>
          </a:p>
        </p:txBody>
      </p:sp>
      <p:graphicFrame>
        <p:nvGraphicFramePr>
          <p:cNvPr id="77827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228600" y="2843213"/>
          <a:ext cx="8763000" cy="3024187"/>
        </p:xfrm>
        <a:graphic>
          <a:graphicData uri="http://schemas.openxmlformats.org/presentationml/2006/ole">
            <p:oleObj spid="_x0000_s7178" name="Visio" r:id="rId4" imgW="3946654" imgH="1534123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096062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Guidelines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>
                <a:solidFill>
                  <a:schemeClr val="hlink"/>
                </a:solidFill>
              </a:rPr>
              <a:t>Agile Modeling</a:t>
            </a:r>
            <a:r>
              <a:rPr lang="en-US" sz="2800"/>
              <a:t> and Maintain the Model in a </a:t>
            </a:r>
            <a:r>
              <a:rPr lang="en-US" sz="2800">
                <a:solidFill>
                  <a:schemeClr val="hlink"/>
                </a:solidFill>
              </a:rPr>
              <a:t>Tool</a:t>
            </a:r>
          </a:p>
          <a:p>
            <a:r>
              <a:rPr lang="en-US" sz="2800">
                <a:solidFill>
                  <a:schemeClr val="hlink"/>
                </a:solidFill>
              </a:rPr>
              <a:t>Report Object</a:t>
            </a:r>
            <a:r>
              <a:rPr lang="en-US" sz="2800"/>
              <a:t> in the domain</a:t>
            </a:r>
          </a:p>
          <a:p>
            <a:pPr lvl="1"/>
            <a:r>
              <a:rPr lang="en-US" sz="2400"/>
              <a:t>include it in domain model or not?</a:t>
            </a:r>
          </a:p>
          <a:p>
            <a:pPr lvl="1"/>
            <a:r>
              <a:rPr lang="en-US" sz="2400"/>
              <a:t>e.g.,</a:t>
            </a:r>
            <a:r>
              <a:rPr lang="en-US" sz="2400" i="1"/>
              <a:t> Receipt</a:t>
            </a:r>
            <a:r>
              <a:rPr lang="en-US" sz="2400"/>
              <a:t> is only a </a:t>
            </a:r>
            <a:r>
              <a:rPr lang="en-US" sz="2400">
                <a:solidFill>
                  <a:schemeClr val="hlink"/>
                </a:solidFill>
              </a:rPr>
              <a:t>report</a:t>
            </a:r>
            <a:r>
              <a:rPr lang="en-US" sz="2400"/>
              <a:t> of </a:t>
            </a:r>
            <a:r>
              <a:rPr lang="en-US" sz="2400" i="1"/>
              <a:t>Sale</a:t>
            </a:r>
            <a:r>
              <a:rPr lang="en-US" sz="2400"/>
              <a:t> and </a:t>
            </a:r>
            <a:r>
              <a:rPr lang="en-US" sz="2400" i="1"/>
              <a:t>Payment</a:t>
            </a:r>
            <a:r>
              <a:rPr lang="en-US" sz="2400"/>
              <a:t> </a:t>
            </a:r>
            <a:endParaRPr lang="en-US" sz="2000"/>
          </a:p>
          <a:p>
            <a:r>
              <a:rPr lang="en-US" sz="2800"/>
              <a:t>Think like a Mapmaker</a:t>
            </a:r>
          </a:p>
          <a:p>
            <a:pPr lvl="1"/>
            <a:r>
              <a:rPr lang="en-US" sz="2400"/>
              <a:t>Use the </a:t>
            </a:r>
            <a:r>
              <a:rPr lang="en-US" sz="2400">
                <a:solidFill>
                  <a:schemeClr val="hlink"/>
                </a:solidFill>
              </a:rPr>
              <a:t>existing names</a:t>
            </a:r>
            <a:r>
              <a:rPr lang="en-US" sz="2400"/>
              <a:t> in the territory. For example, if developing a model for a library, name the customer a "Borrower" or "Patron" the terms used by the library staff.</a:t>
            </a:r>
          </a:p>
          <a:p>
            <a:pPr lvl="1"/>
            <a:r>
              <a:rPr lang="en-US" sz="2400"/>
              <a:t>Exclude </a:t>
            </a:r>
            <a:r>
              <a:rPr lang="en-US" sz="2400">
                <a:solidFill>
                  <a:schemeClr val="hlink"/>
                </a:solidFill>
              </a:rPr>
              <a:t>irrelevant</a:t>
            </a:r>
            <a:r>
              <a:rPr lang="en-US" sz="2400"/>
              <a:t> or </a:t>
            </a:r>
            <a:r>
              <a:rPr lang="en-US" sz="2400">
                <a:solidFill>
                  <a:schemeClr val="hlink"/>
                </a:solidFill>
              </a:rPr>
              <a:t>out-of-scope</a:t>
            </a:r>
            <a:r>
              <a:rPr lang="en-US" sz="2400"/>
              <a:t> features.</a:t>
            </a:r>
          </a:p>
        </p:txBody>
      </p:sp>
    </p:spTree>
    <p:extLst>
      <p:ext uri="{BB962C8B-B14F-4D97-AF65-F5344CB8AC3E}">
        <p14:creationId xmlns="" xmlns:p14="http://schemas.microsoft.com/office/powerpoint/2010/main" val="5795756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Guidelines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How to Model the Unreal World?</a:t>
            </a:r>
          </a:p>
          <a:p>
            <a:pPr lvl="1"/>
            <a:r>
              <a:rPr lang="en-US"/>
              <a:t>e.g., Software for Telecommunication  </a:t>
            </a:r>
          </a:p>
          <a:p>
            <a:pPr lvl="1"/>
            <a:r>
              <a:rPr lang="en-US"/>
              <a:t>It requires a high degree of abstraction</a:t>
            </a:r>
          </a:p>
          <a:p>
            <a:pPr lvl="2"/>
            <a:r>
              <a:rPr lang="en-US"/>
              <a:t>listening carefully to the </a:t>
            </a:r>
            <a:r>
              <a:rPr lang="en-US">
                <a:solidFill>
                  <a:schemeClr val="hlink"/>
                </a:solidFill>
              </a:rPr>
              <a:t>core vocabulary</a:t>
            </a:r>
            <a:r>
              <a:rPr lang="en-US"/>
              <a:t> and </a:t>
            </a:r>
            <a:r>
              <a:rPr lang="en-US">
                <a:solidFill>
                  <a:schemeClr val="hlink"/>
                </a:solidFill>
              </a:rPr>
              <a:t>concepts</a:t>
            </a:r>
            <a:r>
              <a:rPr lang="en-US"/>
              <a:t> that </a:t>
            </a:r>
            <a:r>
              <a:rPr lang="en-US">
                <a:solidFill>
                  <a:schemeClr val="hlink"/>
                </a:solidFill>
              </a:rPr>
              <a:t>domain experts</a:t>
            </a:r>
            <a:r>
              <a:rPr lang="en-US"/>
              <a:t> use.</a:t>
            </a:r>
          </a:p>
          <a:p>
            <a:r>
              <a:rPr lang="en-US"/>
              <a:t>A Common Mistake with Attributes vs. Classes</a:t>
            </a:r>
          </a:p>
          <a:p>
            <a:pPr lvl="1"/>
            <a:r>
              <a:rPr lang="en-US"/>
              <a:t>If we do not think of some conceptual class X as a </a:t>
            </a:r>
            <a:r>
              <a:rPr lang="en-US">
                <a:solidFill>
                  <a:schemeClr val="hlink"/>
                </a:solidFill>
              </a:rPr>
              <a:t>number </a:t>
            </a:r>
            <a:r>
              <a:rPr lang="en-US"/>
              <a:t>or</a:t>
            </a:r>
            <a:r>
              <a:rPr lang="en-US">
                <a:solidFill>
                  <a:schemeClr val="hlink"/>
                </a:solidFill>
              </a:rPr>
              <a:t> text</a:t>
            </a:r>
            <a:r>
              <a:rPr lang="en-US"/>
              <a:t> in the real world, X is probably a conceptual class, not an attribute.   </a:t>
            </a:r>
          </a:p>
        </p:txBody>
      </p:sp>
    </p:spTree>
    <p:extLst>
      <p:ext uri="{BB962C8B-B14F-4D97-AF65-F5344CB8AC3E}">
        <p14:creationId xmlns="" xmlns:p14="http://schemas.microsoft.com/office/powerpoint/2010/main" val="41745691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Guidelines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Objects vs. attributes </a:t>
            </a:r>
          </a:p>
          <a:p>
            <a:pPr lvl="1"/>
            <a:r>
              <a:rPr lang="en-US"/>
              <a:t>Attributes are ‘</a:t>
            </a:r>
            <a:r>
              <a:rPr lang="en-US">
                <a:solidFill>
                  <a:schemeClr val="hlink"/>
                </a:solidFill>
              </a:rPr>
              <a:t>simple</a:t>
            </a:r>
            <a:r>
              <a:rPr lang="en-US"/>
              <a:t>’ data types</a:t>
            </a:r>
          </a:p>
          <a:p>
            <a:pPr lvl="2"/>
            <a:r>
              <a:rPr lang="en-US"/>
              <a:t>e.g., number, text</a:t>
            </a:r>
          </a:p>
          <a:p>
            <a:pPr lvl="2"/>
            <a:endParaRPr lang="en-US"/>
          </a:p>
          <a:p>
            <a:pPr lvl="1"/>
            <a:r>
              <a:rPr lang="en-US">
                <a:solidFill>
                  <a:schemeClr val="hlink"/>
                </a:solidFill>
              </a:rPr>
              <a:t>Concepts</a:t>
            </a:r>
            <a:r>
              <a:rPr lang="en-US"/>
              <a:t> that are described by simple attributes </a:t>
            </a:r>
            <a:r>
              <a:rPr lang="en-US">
                <a:solidFill>
                  <a:schemeClr val="hlink"/>
                </a:solidFill>
              </a:rPr>
              <a:t>are objects</a:t>
            </a:r>
          </a:p>
          <a:p>
            <a:pPr lvl="2"/>
            <a:r>
              <a:rPr lang="en-US"/>
              <a:t>A Store has an address, phone number, etc.</a:t>
            </a:r>
          </a:p>
          <a:p>
            <a:pPr lvl="1"/>
            <a:r>
              <a:rPr lang="en-US"/>
              <a:t>As another example, consider the domain of airline reservations. Should </a:t>
            </a:r>
            <a:r>
              <a:rPr lang="en-US">
                <a:solidFill>
                  <a:schemeClr val="hlink"/>
                </a:solidFill>
              </a:rPr>
              <a:t>destination</a:t>
            </a:r>
            <a:r>
              <a:rPr lang="en-US"/>
              <a:t> be an attribute of Flight, or a separate conceptual class Airport?</a:t>
            </a:r>
          </a:p>
        </p:txBody>
      </p:sp>
    </p:spTree>
    <p:extLst>
      <p:ext uri="{BB962C8B-B14F-4D97-AF65-F5344CB8AC3E}">
        <p14:creationId xmlns="" xmlns:p14="http://schemas.microsoft.com/office/powerpoint/2010/main" val="37320678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Guidelines: Description classes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When to model with Description classes</a:t>
            </a:r>
          </a:p>
          <a:p>
            <a:pPr lvl="1"/>
            <a:r>
              <a:rPr lang="en-US"/>
              <a:t>A description class </a:t>
            </a:r>
            <a:r>
              <a:rPr lang="en-US">
                <a:solidFill>
                  <a:schemeClr val="hlink"/>
                </a:solidFill>
              </a:rPr>
              <a:t>Contain info</a:t>
            </a:r>
            <a:r>
              <a:rPr lang="en-US"/>
              <a:t> that describes something else, very common in OO models</a:t>
            </a:r>
          </a:p>
          <a:p>
            <a:pPr lvl="2"/>
            <a:r>
              <a:rPr lang="en-US"/>
              <a:t>A </a:t>
            </a:r>
            <a:r>
              <a:rPr lang="en-US">
                <a:solidFill>
                  <a:schemeClr val="hlink"/>
                </a:solidFill>
              </a:rPr>
              <a:t>ProductDescription</a:t>
            </a:r>
            <a:r>
              <a:rPr lang="en-US"/>
              <a:t> that records the price, picture, and text description </a:t>
            </a:r>
            <a:r>
              <a:rPr lang="en-US">
                <a:solidFill>
                  <a:schemeClr val="hlink"/>
                </a:solidFill>
              </a:rPr>
              <a:t>of an Item</a:t>
            </a:r>
            <a:r>
              <a:rPr lang="en-US"/>
              <a:t>. </a:t>
            </a:r>
          </a:p>
          <a:p>
            <a:pPr lvl="1"/>
            <a:r>
              <a:rPr lang="en-US"/>
              <a:t>If description is not separate from the underlying object, then </a:t>
            </a:r>
            <a:r>
              <a:rPr lang="en-US">
                <a:solidFill>
                  <a:schemeClr val="hlink"/>
                </a:solidFill>
              </a:rPr>
              <a:t>deletion</a:t>
            </a:r>
            <a:r>
              <a:rPr lang="en-US"/>
              <a:t> </a:t>
            </a:r>
            <a:r>
              <a:rPr lang="en-US">
                <a:solidFill>
                  <a:schemeClr val="hlink"/>
                </a:solidFill>
              </a:rPr>
              <a:t>of the object</a:t>
            </a:r>
            <a:r>
              <a:rPr lang="en-US"/>
              <a:t> results in loss of all info about that object</a:t>
            </a:r>
          </a:p>
          <a:p>
            <a:pPr lvl="1"/>
            <a:r>
              <a:rPr lang="en-US"/>
              <a:t>Also </a:t>
            </a:r>
            <a:r>
              <a:rPr lang="en-US">
                <a:solidFill>
                  <a:schemeClr val="hlink"/>
                </a:solidFill>
              </a:rPr>
              <a:t>error prone</a:t>
            </a:r>
            <a:r>
              <a:rPr lang="en-US"/>
              <a:t> due to data duplication</a:t>
            </a:r>
          </a:p>
        </p:txBody>
      </p:sp>
    </p:spTree>
    <p:extLst>
      <p:ext uri="{BB962C8B-B14F-4D97-AF65-F5344CB8AC3E}">
        <p14:creationId xmlns="" xmlns:p14="http://schemas.microsoft.com/office/powerpoint/2010/main" val="35083714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0" y="1905000"/>
            <a:ext cx="9144000" cy="495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Guidelines: Description classes</a:t>
            </a:r>
          </a:p>
        </p:txBody>
      </p:sp>
      <p:graphicFrame>
        <p:nvGraphicFramePr>
          <p:cNvPr id="15667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762000" y="2362200"/>
          <a:ext cx="7467600" cy="4056063"/>
        </p:xfrm>
        <a:graphic>
          <a:graphicData uri="http://schemas.openxmlformats.org/presentationml/2006/ole">
            <p:oleObj spid="_x0000_s8202" name="Visio" r:id="rId4" imgW="4469650" imgH="2428277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47076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Guidelines : Description classes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When Are Description Classes Useful? </a:t>
            </a:r>
          </a:p>
          <a:p>
            <a:pPr lvl="1"/>
            <a:r>
              <a:rPr lang="en-US"/>
              <a:t>Add a description class (for example, ProductDescription) when:</a:t>
            </a:r>
          </a:p>
          <a:p>
            <a:pPr lvl="2"/>
            <a:r>
              <a:rPr lang="en-US"/>
              <a:t>There needs to be a description about an item or service, </a:t>
            </a:r>
            <a:r>
              <a:rPr lang="en-US">
                <a:solidFill>
                  <a:schemeClr val="hlink"/>
                </a:solidFill>
              </a:rPr>
              <a:t>independent of the current existence</a:t>
            </a:r>
            <a:r>
              <a:rPr lang="en-US"/>
              <a:t> of any examples of those items or services.</a:t>
            </a:r>
          </a:p>
          <a:p>
            <a:pPr lvl="2"/>
            <a:r>
              <a:rPr lang="en-US"/>
              <a:t>Deleting instances of things they describe (for example, Item) results in a </a:t>
            </a:r>
            <a:r>
              <a:rPr lang="en-US">
                <a:solidFill>
                  <a:schemeClr val="hlink"/>
                </a:solidFill>
              </a:rPr>
              <a:t>loss of information</a:t>
            </a:r>
            <a:r>
              <a:rPr lang="en-US"/>
              <a:t> that needs to be maintained, but was incorrectly associated with the deleted thing.</a:t>
            </a:r>
          </a:p>
          <a:p>
            <a:pPr lvl="2"/>
            <a:r>
              <a:rPr lang="en-US"/>
              <a:t>It </a:t>
            </a:r>
            <a:r>
              <a:rPr lang="en-US">
                <a:solidFill>
                  <a:schemeClr val="hlink"/>
                </a:solidFill>
              </a:rPr>
              <a:t>reduces</a:t>
            </a:r>
            <a:r>
              <a:rPr lang="en-US"/>
              <a:t> redundant or duplicated information.</a:t>
            </a:r>
          </a:p>
        </p:txBody>
      </p:sp>
    </p:spTree>
    <p:extLst>
      <p:ext uri="{BB962C8B-B14F-4D97-AF65-F5344CB8AC3E}">
        <p14:creationId xmlns="" xmlns:p14="http://schemas.microsoft.com/office/powerpoint/2010/main" val="17647071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Guidelines: Associations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Associations</a:t>
            </a:r>
          </a:p>
          <a:p>
            <a:pPr lvl="1"/>
            <a:r>
              <a:rPr lang="en-US" sz="2000"/>
              <a:t>A meaningful </a:t>
            </a:r>
            <a:r>
              <a:rPr lang="en-US" sz="2000">
                <a:solidFill>
                  <a:schemeClr val="hlink"/>
                </a:solidFill>
              </a:rPr>
              <a:t>relationship</a:t>
            </a:r>
            <a:r>
              <a:rPr lang="en-US" sz="2000"/>
              <a:t> between objects</a:t>
            </a:r>
          </a:p>
          <a:p>
            <a:pPr lvl="1"/>
            <a:r>
              <a:rPr lang="en-US" sz="2000"/>
              <a:t>When knowledge of relationship needs to be preserved.</a:t>
            </a:r>
          </a:p>
          <a:p>
            <a:pPr lvl="2"/>
            <a:r>
              <a:rPr lang="en-US" sz="1800"/>
              <a:t>For example, do </a:t>
            </a:r>
            <a:r>
              <a:rPr lang="en-US" sz="1800">
                <a:solidFill>
                  <a:schemeClr val="hlink"/>
                </a:solidFill>
              </a:rPr>
              <a:t>we need to remember what SalesLineItem instances are associated with a Sale instance</a:t>
            </a:r>
            <a:r>
              <a:rPr lang="en-US" sz="1800"/>
              <a:t>? Definitely, otherwise it would not be possible to reconstruct a sale, print a receipt, or calculate a sale total.</a:t>
            </a:r>
          </a:p>
          <a:p>
            <a:pPr lvl="2"/>
            <a:r>
              <a:rPr lang="en-US" sz="1800"/>
              <a:t>A Cashier may look up ProductDescriptions, but there is </a:t>
            </a:r>
            <a:r>
              <a:rPr lang="en-US" sz="1800">
                <a:solidFill>
                  <a:schemeClr val="hlink"/>
                </a:solidFill>
              </a:rPr>
              <a:t>no need to remember the fact of a particular Cashier looking up</a:t>
            </a:r>
            <a:r>
              <a:rPr lang="en-US" sz="1800"/>
              <a:t> particular ProductDescriptions.</a:t>
            </a:r>
          </a:p>
          <a:p>
            <a:pPr lvl="1"/>
            <a:r>
              <a:rPr lang="en-US" sz="2000"/>
              <a:t>Consider including the following associations in a domain model:</a:t>
            </a:r>
          </a:p>
          <a:p>
            <a:pPr lvl="2"/>
            <a:r>
              <a:rPr lang="en-US" sz="1800"/>
              <a:t>Associations for which </a:t>
            </a:r>
            <a:r>
              <a:rPr lang="en-US" sz="1800">
                <a:solidFill>
                  <a:schemeClr val="hlink"/>
                </a:solidFill>
              </a:rPr>
              <a:t>knowledge</a:t>
            </a:r>
            <a:r>
              <a:rPr lang="en-US" sz="1800"/>
              <a:t> of the relationship needs to be </a:t>
            </a:r>
            <a:r>
              <a:rPr lang="en-US" sz="1800">
                <a:solidFill>
                  <a:schemeClr val="hlink"/>
                </a:solidFill>
              </a:rPr>
              <a:t>preserved</a:t>
            </a:r>
            <a:r>
              <a:rPr lang="en-US" sz="1800"/>
              <a:t> for some duration ("need-to-remember" associations).</a:t>
            </a:r>
          </a:p>
          <a:p>
            <a:pPr lvl="2"/>
            <a:r>
              <a:rPr lang="en-US" sz="1800"/>
              <a:t>Associations derived from the </a:t>
            </a:r>
            <a:r>
              <a:rPr lang="en-US" sz="1800">
                <a:solidFill>
                  <a:schemeClr val="hlink"/>
                </a:solidFill>
              </a:rPr>
              <a:t>Common Associations List</a:t>
            </a:r>
            <a:r>
              <a:rPr lang="en-US" sz="180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3918220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Guidelines: Associations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Why Should We Avoid Adding Many Associations?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Many lines on the diagram will obscure it with "visual noise.“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chemeClr val="hlink"/>
                </a:solidFill>
              </a:rPr>
              <a:t>focus</a:t>
            </a:r>
            <a:r>
              <a:rPr lang="en-US" sz="2000"/>
              <a:t> on "need-to-remember" associations.</a:t>
            </a:r>
          </a:p>
          <a:p>
            <a:pPr>
              <a:lnSpc>
                <a:spcPct val="90000"/>
              </a:lnSpc>
            </a:pPr>
            <a:r>
              <a:rPr lang="en-US" sz="2400"/>
              <a:t> Associations are </a:t>
            </a:r>
            <a:r>
              <a:rPr lang="en-US" sz="2400">
                <a:solidFill>
                  <a:schemeClr val="hlink"/>
                </a:solidFill>
              </a:rPr>
              <a:t>NOT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 model of data flows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DB foreign keys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Instance variables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SW object connections</a:t>
            </a:r>
          </a:p>
          <a:p>
            <a:pPr>
              <a:lnSpc>
                <a:spcPct val="90000"/>
              </a:lnSpc>
            </a:pPr>
            <a:r>
              <a:rPr lang="en-US" sz="2400"/>
              <a:t>it is a statement that a relationship is meaningful in a </a:t>
            </a:r>
            <a:r>
              <a:rPr lang="en-US" sz="2400">
                <a:solidFill>
                  <a:schemeClr val="hlink"/>
                </a:solidFill>
              </a:rPr>
              <a:t>purely conceptual perspective</a:t>
            </a:r>
            <a:r>
              <a:rPr lang="en-US" sz="2400"/>
              <a:t> in the real domain.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Many, but not all, associations will be implemented eventually</a:t>
            </a:r>
          </a:p>
        </p:txBody>
      </p:sp>
    </p:spTree>
    <p:extLst>
      <p:ext uri="{BB962C8B-B14F-4D97-AF65-F5344CB8AC3E}">
        <p14:creationId xmlns="" xmlns:p14="http://schemas.microsoft.com/office/powerpoint/2010/main" val="422976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ChangeArrowheads="1"/>
          </p:cNvSpPr>
          <p:nvPr/>
        </p:nvSpPr>
        <p:spPr bwMode="auto">
          <a:xfrm>
            <a:off x="0" y="1600200"/>
            <a:ext cx="9144000" cy="5257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7848600" cy="685800"/>
          </a:xfrm>
        </p:spPr>
        <p:txBody>
          <a:bodyPr>
            <a:normAutofit fontScale="90000"/>
          </a:bodyPr>
          <a:lstStyle/>
          <a:p>
            <a:r>
              <a:rPr lang="en-US" sz="3600"/>
              <a:t>Applying UML: Association Notation</a:t>
            </a:r>
            <a:br>
              <a:rPr lang="en-US" sz="3600"/>
            </a:br>
            <a:endParaRPr lang="en-US" sz="3600"/>
          </a:p>
        </p:txBody>
      </p:sp>
      <p:graphicFrame>
        <p:nvGraphicFramePr>
          <p:cNvPr id="16486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457200" y="2479675"/>
          <a:ext cx="8134350" cy="2798763"/>
        </p:xfrm>
        <a:graphic>
          <a:graphicData uri="http://schemas.openxmlformats.org/presentationml/2006/ole">
            <p:oleObj spid="_x0000_s9226" name="Visio" r:id="rId4" imgW="3010884" imgH="1166338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42562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ChangeArrowheads="1"/>
          </p:cNvSpPr>
          <p:nvPr/>
        </p:nvSpPr>
        <p:spPr bwMode="auto">
          <a:xfrm>
            <a:off x="0" y="1219200"/>
            <a:ext cx="9144000" cy="464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Applying UML: Association Notation</a:t>
            </a:r>
          </a:p>
        </p:txBody>
      </p:sp>
      <p:sp>
        <p:nvSpPr>
          <p:cNvPr id="1669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5867400"/>
            <a:ext cx="8686800" cy="838200"/>
          </a:xfrm>
        </p:spPr>
        <p:txBody>
          <a:bodyPr/>
          <a:lstStyle/>
          <a:p>
            <a:r>
              <a:rPr lang="en-US" sz="2000"/>
              <a:t>An optional "</a:t>
            </a:r>
            <a:r>
              <a:rPr lang="en-US" sz="2000">
                <a:solidFill>
                  <a:schemeClr val="hlink"/>
                </a:solidFill>
              </a:rPr>
              <a:t>reading direction arrow</a:t>
            </a:r>
            <a:r>
              <a:rPr lang="en-US" sz="2000"/>
              <a:t>" indicates the direction to read the association name; it does not indicate direction of visibility or navigation. </a:t>
            </a:r>
          </a:p>
        </p:txBody>
      </p:sp>
      <p:graphicFrame>
        <p:nvGraphicFramePr>
          <p:cNvPr id="166917" name="Object 5"/>
          <p:cNvGraphicFramePr>
            <a:graphicFrameLocks noGrp="1" noChangeAspect="1"/>
          </p:cNvGraphicFramePr>
          <p:nvPr>
            <p:ph idx="4294967295"/>
          </p:nvPr>
        </p:nvGraphicFramePr>
        <p:xfrm>
          <a:off x="304800" y="1295400"/>
          <a:ext cx="7848600" cy="4419600"/>
        </p:xfrm>
        <a:graphic>
          <a:graphicData uri="http://schemas.openxmlformats.org/presentationml/2006/ole">
            <p:oleObj spid="_x0000_s10250" name="Visio" r:id="rId4" imgW="4360552" imgH="2589113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7101498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Applying UML: Association Notation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Name an association based on a </a:t>
            </a:r>
            <a:r>
              <a:rPr lang="en-US">
                <a:solidFill>
                  <a:schemeClr val="hlink"/>
                </a:solidFill>
              </a:rPr>
              <a:t>ClassName-VerbPhrase-ClassName</a:t>
            </a:r>
            <a:r>
              <a:rPr lang="en-US"/>
              <a:t> format.</a:t>
            </a:r>
          </a:p>
          <a:p>
            <a:pPr lvl="1"/>
            <a:r>
              <a:rPr lang="en-US"/>
              <a:t>Simple association names such as "</a:t>
            </a:r>
            <a:r>
              <a:rPr lang="en-US">
                <a:solidFill>
                  <a:schemeClr val="hlink"/>
                </a:solidFill>
              </a:rPr>
              <a:t>Has</a:t>
            </a:r>
            <a:r>
              <a:rPr lang="en-US"/>
              <a:t>" or "</a:t>
            </a:r>
            <a:r>
              <a:rPr lang="en-US">
                <a:solidFill>
                  <a:schemeClr val="hlink"/>
                </a:solidFill>
              </a:rPr>
              <a:t>Uses</a:t>
            </a:r>
            <a:r>
              <a:rPr lang="en-US"/>
              <a:t>" are usually poor, as they seldom enhance our understanding of the domain.</a:t>
            </a:r>
          </a:p>
          <a:p>
            <a:pPr lvl="1"/>
            <a:r>
              <a:rPr lang="en-US"/>
              <a:t>Sale Paid-by CashPayment</a:t>
            </a:r>
          </a:p>
          <a:p>
            <a:pPr lvl="2"/>
            <a:r>
              <a:rPr lang="en-US">
                <a:solidFill>
                  <a:schemeClr val="hlink"/>
                </a:solidFill>
              </a:rPr>
              <a:t>bad example</a:t>
            </a:r>
            <a:r>
              <a:rPr lang="en-US"/>
              <a:t> (doesn't enhance meaning): </a:t>
            </a:r>
            <a:r>
              <a:rPr lang="en-US">
                <a:solidFill>
                  <a:schemeClr val="hlink"/>
                </a:solidFill>
              </a:rPr>
              <a:t>Sale Uses CashPayment</a:t>
            </a:r>
          </a:p>
          <a:p>
            <a:pPr lvl="1"/>
            <a:endParaRPr lang="en-US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66216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ChangeArrowheads="1"/>
          </p:cNvSpPr>
          <p:nvPr/>
        </p:nvSpPr>
        <p:spPr bwMode="auto">
          <a:xfrm>
            <a:off x="0" y="3657600"/>
            <a:ext cx="9144000" cy="3200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Applying UML: Association Notation</a:t>
            </a:r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/>
              <a:t>Applying UML: Roles</a:t>
            </a:r>
          </a:p>
          <a:p>
            <a:pPr lvl="1"/>
            <a:r>
              <a:rPr lang="en-US" sz="1800"/>
              <a:t>Each end of an association is called a </a:t>
            </a:r>
            <a:r>
              <a:rPr lang="en-US" sz="1800">
                <a:solidFill>
                  <a:schemeClr val="hlink"/>
                </a:solidFill>
              </a:rPr>
              <a:t>role</a:t>
            </a:r>
            <a:r>
              <a:rPr lang="en-US" sz="1800"/>
              <a:t>. Roles may optionally have:</a:t>
            </a:r>
          </a:p>
          <a:p>
            <a:pPr lvl="2"/>
            <a:r>
              <a:rPr lang="en-US" sz="1600">
                <a:solidFill>
                  <a:schemeClr val="hlink"/>
                </a:solidFill>
              </a:rPr>
              <a:t>multiplicity</a:t>
            </a:r>
            <a:r>
              <a:rPr lang="en-US" sz="1600"/>
              <a:t> expression</a:t>
            </a:r>
          </a:p>
          <a:p>
            <a:pPr lvl="2"/>
            <a:r>
              <a:rPr lang="en-US" sz="1600">
                <a:solidFill>
                  <a:schemeClr val="hlink"/>
                </a:solidFill>
              </a:rPr>
              <a:t>name</a:t>
            </a:r>
          </a:p>
          <a:p>
            <a:pPr lvl="2"/>
            <a:r>
              <a:rPr lang="en-US" sz="1600">
                <a:solidFill>
                  <a:schemeClr val="hlink"/>
                </a:solidFill>
              </a:rPr>
              <a:t>navigability</a:t>
            </a:r>
          </a:p>
          <a:p>
            <a:r>
              <a:rPr lang="en-US" sz="2000"/>
              <a:t>Applying UML: </a:t>
            </a:r>
            <a:r>
              <a:rPr lang="en-US" sz="2000">
                <a:solidFill>
                  <a:schemeClr val="hlink"/>
                </a:solidFill>
              </a:rPr>
              <a:t>Multiplicity</a:t>
            </a:r>
          </a:p>
          <a:p>
            <a:endParaRPr lang="en-US" sz="2000"/>
          </a:p>
        </p:txBody>
      </p:sp>
      <p:graphicFrame>
        <p:nvGraphicFramePr>
          <p:cNvPr id="171013" name="Object 5"/>
          <p:cNvGraphicFramePr>
            <a:graphicFrameLocks noGrp="1" noChangeAspect="1"/>
          </p:cNvGraphicFramePr>
          <p:nvPr>
            <p:ph idx="4294967295"/>
          </p:nvPr>
        </p:nvGraphicFramePr>
        <p:xfrm>
          <a:off x="1255713" y="3810000"/>
          <a:ext cx="7270750" cy="2335213"/>
        </p:xfrm>
        <a:graphic>
          <a:graphicData uri="http://schemas.openxmlformats.org/presentationml/2006/ole">
            <p:oleObj spid="_x0000_s11274" name="Visio" r:id="rId4" imgW="3010884" imgH="1222574" progId="Visio.Drawing.11">
              <p:embed/>
            </p:oleObj>
          </a:graphicData>
        </a:graphic>
      </p:graphicFrame>
      <p:sp>
        <p:nvSpPr>
          <p:cNvPr id="171014" name="Text Box 6"/>
          <p:cNvSpPr txBox="1">
            <a:spLocks noChangeArrowheads="1"/>
          </p:cNvSpPr>
          <p:nvPr/>
        </p:nvSpPr>
        <p:spPr bwMode="auto">
          <a:xfrm>
            <a:off x="1905000" y="6400800"/>
            <a:ext cx="572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chemeClr val="bg2"/>
                </a:solidFill>
                <a:latin typeface="Arial" charset="0"/>
              </a:rPr>
              <a:t>Normally, the multiplicity at a particular moment in time</a:t>
            </a:r>
          </a:p>
        </p:txBody>
      </p:sp>
    </p:spTree>
    <p:extLst>
      <p:ext uri="{BB962C8B-B14F-4D97-AF65-F5344CB8AC3E}">
        <p14:creationId xmlns="" xmlns:p14="http://schemas.microsoft.com/office/powerpoint/2010/main" val="3022036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ChangeArrowheads="1"/>
          </p:cNvSpPr>
          <p:nvPr/>
        </p:nvSpPr>
        <p:spPr bwMode="auto">
          <a:xfrm>
            <a:off x="0" y="1905000"/>
            <a:ext cx="9144000" cy="495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Applying UML: Association Notation</a:t>
            </a:r>
          </a:p>
        </p:txBody>
      </p:sp>
      <p:graphicFrame>
        <p:nvGraphicFramePr>
          <p:cNvPr id="17306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057400" y="2309813"/>
          <a:ext cx="5214938" cy="4090987"/>
        </p:xfrm>
        <a:graphic>
          <a:graphicData uri="http://schemas.openxmlformats.org/presentationml/2006/ole">
            <p:oleObj spid="_x0000_s12298" name="Visio" r:id="rId4" imgW="2471017" imgH="2654347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8883966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ChangeArrowheads="1"/>
          </p:cNvSpPr>
          <p:nvPr/>
        </p:nvSpPr>
        <p:spPr bwMode="auto">
          <a:xfrm>
            <a:off x="0" y="2514600"/>
            <a:ext cx="9144000" cy="434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Applying UML: Association Notation</a:t>
            </a:r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hlink"/>
                </a:solidFill>
              </a:rPr>
              <a:t>Multiple Associations</a:t>
            </a:r>
            <a:r>
              <a:rPr lang="en-US" dirty="0"/>
              <a:t> Between Two Classes </a:t>
            </a:r>
          </a:p>
        </p:txBody>
      </p:sp>
      <p:graphicFrame>
        <p:nvGraphicFramePr>
          <p:cNvPr id="175109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2209251282"/>
              </p:ext>
            </p:extLst>
          </p:nvPr>
        </p:nvGraphicFramePr>
        <p:xfrm>
          <a:off x="1143000" y="2743200"/>
          <a:ext cx="6400800" cy="2382837"/>
        </p:xfrm>
        <a:graphic>
          <a:graphicData uri="http://schemas.openxmlformats.org/presentationml/2006/ole">
            <p:oleObj spid="_x0000_s13322" name="Visio" r:id="rId4" imgW="3010884" imgH="921148" progId="Visio.Drawing.11">
              <p:embed/>
            </p:oleObj>
          </a:graphicData>
        </a:graphic>
      </p:graphicFrame>
      <p:sp>
        <p:nvSpPr>
          <p:cNvPr id="175110" name="Text Box 6"/>
          <p:cNvSpPr txBox="1">
            <a:spLocks noChangeArrowheads="1"/>
          </p:cNvSpPr>
          <p:nvPr/>
        </p:nvSpPr>
        <p:spPr bwMode="auto">
          <a:xfrm>
            <a:off x="2041525" y="4760913"/>
            <a:ext cx="59626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latin typeface="Arial" charset="0"/>
              </a:rPr>
              <a:t>Can have more than 1 association between classes.</a:t>
            </a:r>
          </a:p>
          <a:p>
            <a:r>
              <a:rPr lang="en-US" sz="1800">
                <a:latin typeface="Arial" charset="0"/>
              </a:rPr>
              <a:t>A class can also have an association with itself! Can you </a:t>
            </a:r>
          </a:p>
          <a:p>
            <a:r>
              <a:rPr lang="en-US" sz="1800">
                <a:latin typeface="Arial" charset="0"/>
              </a:rPr>
              <a:t>think of an example?</a:t>
            </a:r>
          </a:p>
        </p:txBody>
      </p:sp>
    </p:spTree>
    <p:extLst>
      <p:ext uri="{BB962C8B-B14F-4D97-AF65-F5344CB8AC3E}">
        <p14:creationId xmlns="" xmlns:p14="http://schemas.microsoft.com/office/powerpoint/2010/main" val="736102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Applying UML: Association Notation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How to Find Associations with a </a:t>
            </a:r>
            <a:r>
              <a:rPr lang="en-US">
                <a:solidFill>
                  <a:schemeClr val="hlink"/>
                </a:solidFill>
              </a:rPr>
              <a:t>Common Associations List</a:t>
            </a:r>
            <a:r>
              <a:rPr lang="en-US"/>
              <a:t>?</a:t>
            </a:r>
          </a:p>
        </p:txBody>
      </p:sp>
    </p:spTree>
    <p:extLst>
      <p:ext uri="{BB962C8B-B14F-4D97-AF65-F5344CB8AC3E}">
        <p14:creationId xmlns="" xmlns:p14="http://schemas.microsoft.com/office/powerpoint/2010/main" val="29725449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9203" name="Rectangle 3"/>
          <p:cNvSpPr>
            <a:spLocks noChangeArrowheads="1"/>
          </p:cNvSpPr>
          <p:nvPr/>
        </p:nvSpPr>
        <p:spPr bwMode="auto">
          <a:xfrm>
            <a:off x="0" y="1604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sz="1800">
              <a:latin typeface="Arial" charset="0"/>
            </a:endParaRPr>
          </a:p>
        </p:txBody>
      </p:sp>
      <p:graphicFrame>
        <p:nvGraphicFramePr>
          <p:cNvPr id="179204" name="Group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25438490"/>
              </p:ext>
            </p:extLst>
          </p:nvPr>
        </p:nvGraphicFramePr>
        <p:xfrm>
          <a:off x="228600" y="304800"/>
          <a:ext cx="8686800" cy="6553204"/>
        </p:xfrm>
        <a:graphic>
          <a:graphicData uri="http://schemas.openxmlformats.org/drawingml/2006/table">
            <a:tbl>
              <a:tblPr/>
              <a:tblGrid>
                <a:gridCol w="5410200"/>
                <a:gridCol w="3276600"/>
              </a:tblGrid>
              <a:tr h="4111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Common Associations List.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Category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Examples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is a transaction related to another transaction B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CashPaymentSale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CancellationReservation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is a line item of a transaction B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SalesLineItemSale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is a product or service for a transaction (or line item) B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ItemSalesLineItem (or Sale)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FlightReservation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is a role related to a transaction B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CustomerPayment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PassengerTicket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is a physical or logical part of B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DrawerRegister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SquareBoard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SeatAirplane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1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is physically or logically contained in/on B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RegisterStore, ItemShelf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SquareBoard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PassengerAirplane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is a description for B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ProductDescriptionItem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FlightDescriptionFlight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is known/logged/recorded/reported/captured in B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SaleRegister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PieceSquare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ReservationFlightManifest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468266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ChangeArrowheads="1"/>
          </p:cNvSpPr>
          <p:nvPr/>
        </p:nvSpPr>
        <p:spPr bwMode="auto">
          <a:xfrm>
            <a:off x="0" y="6626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81251" name="Group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62568926"/>
              </p:ext>
            </p:extLst>
          </p:nvPr>
        </p:nvGraphicFramePr>
        <p:xfrm>
          <a:off x="609600" y="762000"/>
          <a:ext cx="7772400" cy="5638802"/>
        </p:xfrm>
        <a:graphic>
          <a:graphicData uri="http://schemas.openxmlformats.org/drawingml/2006/table">
            <a:tbl>
              <a:tblPr/>
              <a:tblGrid>
                <a:gridCol w="4222750"/>
                <a:gridCol w="3549650"/>
              </a:tblGrid>
              <a:tr h="5286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Common Associations List.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0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Category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Examples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33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is a member of B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CashierStore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PlayerMonopolyGame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PilotAirline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1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is an organizational subunit of B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DepartmentStore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MaintenanceAirline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1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uses or manages or owns B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CashierRegister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PlayerPiece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PilotAirplane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3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is next to B</a:t>
                      </a:r>
                      <a:endParaRPr kumimoji="0" lang="en-US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SalesLineItemSalesLineItem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SquareSquare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CityCity</a:t>
                      </a: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89715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Example: Associations in the Domain Models 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Transactions related to another transaction </a:t>
            </a:r>
            <a:r>
              <a:rPr lang="en-US">
                <a:solidFill>
                  <a:schemeClr val="hlink"/>
                </a:solidFill>
              </a:rPr>
              <a:t>Sale Paid-by CashPayment</a:t>
            </a:r>
            <a:r>
              <a:rPr lang="en-US"/>
              <a:t>.</a:t>
            </a:r>
          </a:p>
          <a:p>
            <a:r>
              <a:rPr lang="en-US"/>
              <a:t>Line items of a transaction Sale Contains SalesLineItem.</a:t>
            </a:r>
          </a:p>
          <a:p>
            <a:r>
              <a:rPr lang="en-US"/>
              <a:t>Product for a transaction (or line item) </a:t>
            </a:r>
            <a:r>
              <a:rPr lang="en-US">
                <a:solidFill>
                  <a:schemeClr val="hlink"/>
                </a:solidFill>
              </a:rPr>
              <a:t>SalesLineItem Records-sale-of Item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2804581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sz="3600"/>
              <a:t>NextGen POS partial domain model.</a:t>
            </a:r>
            <a:r>
              <a:rPr lang="en-US"/>
              <a:t> </a:t>
            </a:r>
          </a:p>
        </p:txBody>
      </p:sp>
      <p:graphicFrame>
        <p:nvGraphicFramePr>
          <p:cNvPr id="185348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0483108"/>
              </p:ext>
            </p:extLst>
          </p:nvPr>
        </p:nvGraphicFramePr>
        <p:xfrm>
          <a:off x="114300" y="960783"/>
          <a:ext cx="8915400" cy="5638800"/>
        </p:xfrm>
        <a:graphic>
          <a:graphicData uri="http://schemas.openxmlformats.org/presentationml/2006/ole">
            <p:oleObj spid="_x0000_s14346" name="Visio" r:id="rId4" imgW="5700097" imgH="4718214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536736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Attributes 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Attributes</a:t>
            </a:r>
          </a:p>
          <a:p>
            <a:pPr lvl="1"/>
            <a:r>
              <a:rPr lang="en-US"/>
              <a:t>A </a:t>
            </a:r>
            <a:r>
              <a:rPr lang="en-US">
                <a:solidFill>
                  <a:schemeClr val="hlink"/>
                </a:solidFill>
              </a:rPr>
              <a:t>logical data value</a:t>
            </a:r>
            <a:r>
              <a:rPr lang="en-US"/>
              <a:t> of an object that needs to be remembered</a:t>
            </a:r>
          </a:p>
          <a:p>
            <a:pPr lvl="2"/>
            <a:r>
              <a:rPr lang="en-US"/>
              <a:t>Some attributes are derived from other attributes</a:t>
            </a:r>
          </a:p>
          <a:p>
            <a:pPr lvl="1"/>
            <a:r>
              <a:rPr lang="en-US"/>
              <a:t>The usual ‘</a:t>
            </a:r>
            <a:r>
              <a:rPr lang="en-US">
                <a:solidFill>
                  <a:schemeClr val="hlink"/>
                </a:solidFill>
              </a:rPr>
              <a:t>primitive</a:t>
            </a:r>
            <a:r>
              <a:rPr lang="en-US"/>
              <a:t>’ data types</a:t>
            </a:r>
          </a:p>
          <a:p>
            <a:pPr lvl="2"/>
            <a:r>
              <a:rPr lang="en-US"/>
              <a:t>Numbers, characters, Booleans</a:t>
            </a:r>
          </a:p>
          <a:p>
            <a:pPr lvl="1"/>
            <a:r>
              <a:rPr lang="en-US"/>
              <a:t>Common compound data types</a:t>
            </a:r>
          </a:p>
          <a:p>
            <a:pPr lvl="2"/>
            <a:r>
              <a:rPr lang="en-US"/>
              <a:t>Date, time (or dateTime), address, SSN, phoneNumber, bar codes, etc.</a:t>
            </a:r>
          </a:p>
          <a:p>
            <a:pPr lvl="2"/>
            <a:r>
              <a:rPr lang="en-US"/>
              <a:t>May become full class objects in design</a:t>
            </a:r>
          </a:p>
        </p:txBody>
      </p:sp>
    </p:spTree>
    <p:extLst>
      <p:ext uri="{BB962C8B-B14F-4D97-AF65-F5344CB8AC3E}">
        <p14:creationId xmlns="" xmlns:p14="http://schemas.microsoft.com/office/powerpoint/2010/main" val="2298504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Attributes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Include attributes that the requirements (for example, use cases) suggest or imply a </a:t>
            </a:r>
            <a:r>
              <a:rPr lang="en-US">
                <a:solidFill>
                  <a:schemeClr val="hlink"/>
                </a:solidFill>
              </a:rPr>
              <a:t>need to remember</a:t>
            </a:r>
            <a:r>
              <a:rPr lang="en-US"/>
              <a:t> information.</a:t>
            </a:r>
          </a:p>
          <a:p>
            <a:pPr lvl="1"/>
            <a:r>
              <a:rPr lang="en-US"/>
              <a:t>Sale needs a dateTime attribute.</a:t>
            </a:r>
          </a:p>
          <a:p>
            <a:pPr lvl="1"/>
            <a:r>
              <a:rPr lang="en-US"/>
              <a:t>Store needs a </a:t>
            </a:r>
            <a:r>
              <a:rPr lang="en-US">
                <a:solidFill>
                  <a:schemeClr val="hlink"/>
                </a:solidFill>
              </a:rPr>
              <a:t>name</a:t>
            </a:r>
            <a:r>
              <a:rPr lang="en-US"/>
              <a:t> and </a:t>
            </a:r>
            <a:r>
              <a:rPr lang="en-US">
                <a:solidFill>
                  <a:schemeClr val="hlink"/>
                </a:solidFill>
              </a:rPr>
              <a:t>address</a:t>
            </a:r>
            <a:r>
              <a:rPr lang="en-US"/>
              <a:t>.</a:t>
            </a:r>
          </a:p>
          <a:p>
            <a:pPr lvl="1"/>
            <a:r>
              <a:rPr lang="en-US"/>
              <a:t>Cashier needs an ID.</a:t>
            </a:r>
          </a:p>
        </p:txBody>
      </p:sp>
    </p:spTree>
    <p:extLst>
      <p:ext uri="{BB962C8B-B14F-4D97-AF65-F5344CB8AC3E}">
        <p14:creationId xmlns="" xmlns:p14="http://schemas.microsoft.com/office/powerpoint/2010/main" val="31317090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0" y="1905000"/>
            <a:ext cx="9144000" cy="495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Applying UML: Attribute Notation </a:t>
            </a:r>
          </a:p>
        </p:txBody>
      </p:sp>
      <p:graphicFrame>
        <p:nvGraphicFramePr>
          <p:cNvPr id="191492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915988" y="2520950"/>
          <a:ext cx="7313612" cy="2355850"/>
        </p:xfrm>
        <a:graphic>
          <a:graphicData uri="http://schemas.openxmlformats.org/presentationml/2006/ole">
            <p:oleObj spid="_x0000_s15370" name="Visio" r:id="rId4" imgW="2718456" imgH="1138220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4657131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ChangeArrowheads="1"/>
          </p:cNvSpPr>
          <p:nvPr/>
        </p:nvSpPr>
        <p:spPr bwMode="auto">
          <a:xfrm>
            <a:off x="0" y="1905000"/>
            <a:ext cx="9144000" cy="495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7848600" cy="685800"/>
          </a:xfrm>
        </p:spPr>
        <p:txBody>
          <a:bodyPr>
            <a:normAutofit/>
          </a:bodyPr>
          <a:lstStyle/>
          <a:p>
            <a:r>
              <a:rPr lang="en-US"/>
              <a:t>Applying UML: Attribute Notation</a:t>
            </a:r>
          </a:p>
        </p:txBody>
      </p:sp>
      <p:graphicFrame>
        <p:nvGraphicFramePr>
          <p:cNvPr id="193540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54538800"/>
              </p:ext>
            </p:extLst>
          </p:nvPr>
        </p:nvGraphicFramePr>
        <p:xfrm>
          <a:off x="606425" y="1898374"/>
          <a:ext cx="7848600" cy="2436812"/>
        </p:xfrm>
        <a:graphic>
          <a:graphicData uri="http://schemas.openxmlformats.org/presentationml/2006/ole">
            <p:oleObj spid="_x0000_s16394" name="Visio" r:id="rId4" imgW="5268204" imgH="1347418" progId="Visio.Drawing.11">
              <p:embed/>
            </p:oleObj>
          </a:graphicData>
        </a:graphic>
      </p:graphicFrame>
      <p:sp>
        <p:nvSpPr>
          <p:cNvPr id="193541" name="Text Box 5"/>
          <p:cNvSpPr txBox="1">
            <a:spLocks noChangeArrowheads="1"/>
          </p:cNvSpPr>
          <p:nvPr/>
        </p:nvSpPr>
        <p:spPr bwMode="auto">
          <a:xfrm>
            <a:off x="1143000" y="4419600"/>
            <a:ext cx="6775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dirty="0">
                <a:latin typeface="Arial" charset="0"/>
              </a:rPr>
              <a:t>Showing visibility on domain model is probably overkill. We’ll talk </a:t>
            </a:r>
          </a:p>
          <a:p>
            <a:r>
              <a:rPr lang="en-US" sz="1800" dirty="0">
                <a:latin typeface="Arial" charset="0"/>
              </a:rPr>
              <a:t>about visibility later in the course.</a:t>
            </a:r>
          </a:p>
        </p:txBody>
      </p:sp>
    </p:spTree>
    <p:extLst>
      <p:ext uri="{BB962C8B-B14F-4D97-AF65-F5344CB8AC3E}">
        <p14:creationId xmlns="" xmlns:p14="http://schemas.microsoft.com/office/powerpoint/2010/main" val="31630025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ChangeArrowheads="1"/>
          </p:cNvSpPr>
          <p:nvPr/>
        </p:nvSpPr>
        <p:spPr bwMode="auto">
          <a:xfrm>
            <a:off x="0" y="2133600"/>
            <a:ext cx="9144000" cy="4724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z="3600" dirty="0"/>
              <a:t>Applying UML: Derived Attribute</a:t>
            </a:r>
          </a:p>
        </p:txBody>
      </p:sp>
      <p:sp>
        <p:nvSpPr>
          <p:cNvPr id="1955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4495800"/>
          </a:xfrm>
        </p:spPr>
        <p:txBody>
          <a:bodyPr/>
          <a:lstStyle/>
          <a:p>
            <a:r>
              <a:rPr lang="en-US" sz="2400" dirty="0"/>
              <a:t>The total attribute in the Sale can be calculated or derived from the information in the </a:t>
            </a:r>
            <a:r>
              <a:rPr lang="en-US" sz="2400" dirty="0" err="1"/>
              <a:t>SalesLineItems</a:t>
            </a:r>
            <a:r>
              <a:rPr lang="en-US" sz="2400" dirty="0"/>
              <a:t>. </a:t>
            </a:r>
          </a:p>
        </p:txBody>
      </p:sp>
      <p:graphicFrame>
        <p:nvGraphicFramePr>
          <p:cNvPr id="195589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1310343960"/>
              </p:ext>
            </p:extLst>
          </p:nvPr>
        </p:nvGraphicFramePr>
        <p:xfrm>
          <a:off x="647700" y="1600200"/>
          <a:ext cx="7848600" cy="4743450"/>
        </p:xfrm>
        <a:graphic>
          <a:graphicData uri="http://schemas.openxmlformats.org/presentationml/2006/ole">
            <p:oleObj spid="_x0000_s17418" name="Visio" r:id="rId4" imgW="6692103" imgH="3325807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2107607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ChangeArrowheads="1"/>
          </p:cNvSpPr>
          <p:nvPr/>
        </p:nvSpPr>
        <p:spPr bwMode="auto">
          <a:xfrm>
            <a:off x="0" y="2438400"/>
            <a:ext cx="9144000" cy="441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Types</a:t>
            </a: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Relate with associations, not attributes. </a:t>
            </a:r>
          </a:p>
        </p:txBody>
      </p:sp>
      <p:graphicFrame>
        <p:nvGraphicFramePr>
          <p:cNvPr id="197637" name="Object 5"/>
          <p:cNvGraphicFramePr>
            <a:graphicFrameLocks noGrp="1" noChangeAspect="1"/>
          </p:cNvGraphicFramePr>
          <p:nvPr>
            <p:ph idx="4294967295"/>
          </p:nvPr>
        </p:nvGraphicFramePr>
        <p:xfrm>
          <a:off x="304800" y="2743200"/>
          <a:ext cx="7848600" cy="3235325"/>
        </p:xfrm>
        <a:graphic>
          <a:graphicData uri="http://schemas.openxmlformats.org/presentationml/2006/ole">
            <p:oleObj spid="_x0000_s18442" name="Visio" r:id="rId4" imgW="4705842" imgH="1595982" progId="Visio.Drawing.11">
              <p:embed/>
            </p:oleObj>
          </a:graphicData>
        </a:graphic>
      </p:graphicFrame>
      <p:sp>
        <p:nvSpPr>
          <p:cNvPr id="197638" name="Text Box 6"/>
          <p:cNvSpPr txBox="1">
            <a:spLocks noChangeArrowheads="1"/>
          </p:cNvSpPr>
          <p:nvPr/>
        </p:nvSpPr>
        <p:spPr bwMode="auto">
          <a:xfrm>
            <a:off x="2422525" y="5370513"/>
            <a:ext cx="4794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latin typeface="Arial" charset="0"/>
              </a:rPr>
              <a:t>Don’t use an attribute in lieu of an association</a:t>
            </a:r>
          </a:p>
        </p:txBody>
      </p:sp>
    </p:spTree>
    <p:extLst>
      <p:ext uri="{BB962C8B-B14F-4D97-AF65-F5344CB8AC3E}">
        <p14:creationId xmlns="" xmlns:p14="http://schemas.microsoft.com/office/powerpoint/2010/main" val="388504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ChangeArrowheads="1"/>
          </p:cNvSpPr>
          <p:nvPr/>
        </p:nvSpPr>
        <p:spPr bwMode="auto">
          <a:xfrm>
            <a:off x="0" y="1905000"/>
            <a:ext cx="9144000" cy="495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Attributes</a:t>
            </a:r>
          </a:p>
        </p:txBody>
      </p:sp>
      <p:graphicFrame>
        <p:nvGraphicFramePr>
          <p:cNvPr id="199684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-228600" y="2814638"/>
          <a:ext cx="9144000" cy="2062162"/>
        </p:xfrm>
        <a:graphic>
          <a:graphicData uri="http://schemas.openxmlformats.org/presentationml/2006/ole">
            <p:oleObj spid="_x0000_s19466" name="Visio" r:id="rId4" imgW="4524762" imgH="1150592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8367701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ChangeArrowheads="1"/>
          </p:cNvSpPr>
          <p:nvPr/>
        </p:nvSpPr>
        <p:spPr bwMode="auto">
          <a:xfrm>
            <a:off x="0" y="1905000"/>
            <a:ext cx="9144000" cy="495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Two Ways to Indicate a Data Type Property of an Object</a:t>
            </a:r>
          </a:p>
        </p:txBody>
      </p:sp>
      <p:graphicFrame>
        <p:nvGraphicFramePr>
          <p:cNvPr id="20173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-228600" y="2403475"/>
          <a:ext cx="9144000" cy="3006725"/>
        </p:xfrm>
        <a:graphic>
          <a:graphicData uri="http://schemas.openxmlformats.org/presentationml/2006/ole">
            <p:oleObj spid="_x0000_s20490" name="Visio" r:id="rId4" imgW="6544765" imgH="2151596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602382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ChangeArrowheads="1"/>
          </p:cNvSpPr>
          <p:nvPr/>
        </p:nvSpPr>
        <p:spPr bwMode="auto">
          <a:xfrm>
            <a:off x="0" y="1905000"/>
            <a:ext cx="9144000" cy="495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Do Not Use Attributes as Foreign Keys</a:t>
            </a:r>
          </a:p>
        </p:txBody>
      </p:sp>
      <p:graphicFrame>
        <p:nvGraphicFramePr>
          <p:cNvPr id="20378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-304800" y="2647950"/>
          <a:ext cx="9144000" cy="2457450"/>
        </p:xfrm>
        <a:graphic>
          <a:graphicData uri="http://schemas.openxmlformats.org/presentationml/2006/ole">
            <p:oleObj spid="_x0000_s21514" name="Visio" r:id="rId4" imgW="5156856" imgH="1562241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1675598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ChangeArrowheads="1"/>
          </p:cNvSpPr>
          <p:nvPr/>
        </p:nvSpPr>
        <p:spPr bwMode="auto">
          <a:xfrm>
            <a:off x="0" y="1905000"/>
            <a:ext cx="9144000" cy="4953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Modeling Quantities</a:t>
            </a:r>
          </a:p>
        </p:txBody>
      </p:sp>
      <p:graphicFrame>
        <p:nvGraphicFramePr>
          <p:cNvPr id="20582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76200" y="2306638"/>
          <a:ext cx="8991600" cy="3941762"/>
        </p:xfrm>
        <a:graphic>
          <a:graphicData uri="http://schemas.openxmlformats.org/presentationml/2006/ole">
            <p:oleObj spid="_x0000_s22538" name="Visio" r:id="rId4" imgW="6216345" imgH="3064871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2193331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ChangeArrowheads="1"/>
          </p:cNvSpPr>
          <p:nvPr/>
        </p:nvSpPr>
        <p:spPr bwMode="auto">
          <a:xfrm>
            <a:off x="0" y="1447800"/>
            <a:ext cx="9144000" cy="541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NextGen POS Partial Domain Model </a:t>
            </a:r>
          </a:p>
        </p:txBody>
      </p:sp>
      <p:graphicFrame>
        <p:nvGraphicFramePr>
          <p:cNvPr id="20787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29598433"/>
              </p:ext>
            </p:extLst>
          </p:nvPr>
        </p:nvGraphicFramePr>
        <p:xfrm>
          <a:off x="1112838" y="1714500"/>
          <a:ext cx="6888162" cy="5067300"/>
        </p:xfrm>
        <a:graphic>
          <a:graphicData uri="http://schemas.openxmlformats.org/presentationml/2006/ole">
            <p:oleObj spid="_x0000_s23562" name="Visio" r:id="rId4" imgW="5700097" imgH="4718214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4800754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92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References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932557"/>
            <a:ext cx="8763000" cy="50783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Craig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Larman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Applying UML and Patterns, 3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rd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Edition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2115</Words>
  <Application>Microsoft Office PowerPoint</Application>
  <PresentationFormat>On-screen Show (4:3)</PresentationFormat>
  <Paragraphs>359</Paragraphs>
  <Slides>51</Slides>
  <Notes>50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3" baseType="lpstr">
      <vt:lpstr>Office Theme</vt:lpstr>
      <vt:lpstr>Visio</vt:lpstr>
      <vt:lpstr>Lecture 9</vt:lpstr>
      <vt:lpstr>Domain Model</vt:lpstr>
      <vt:lpstr>Domain Models</vt:lpstr>
      <vt:lpstr>Partial Domain Model – A Visual Dictionary</vt:lpstr>
      <vt:lpstr>Domain Model</vt:lpstr>
      <vt:lpstr>Domain Objects</vt:lpstr>
      <vt:lpstr>Conceptual classes not Software Objects</vt:lpstr>
      <vt:lpstr>Conceptual Classes</vt:lpstr>
      <vt:lpstr>A Conceptual Class has a Symbol, Intension, and Extension</vt:lpstr>
      <vt:lpstr>Domain models</vt:lpstr>
      <vt:lpstr>Domain Models</vt:lpstr>
      <vt:lpstr>Motivation: Domain Models</vt:lpstr>
      <vt:lpstr>Lower Representational Gap with OO Modeling</vt:lpstr>
      <vt:lpstr>Domain Models</vt:lpstr>
      <vt:lpstr>Guideline: How to Find Conceptual Classes? </vt:lpstr>
      <vt:lpstr>Slide 16</vt:lpstr>
      <vt:lpstr>Slide 17</vt:lpstr>
      <vt:lpstr>Method 3: Finding Conceptual Classes with Noun Phrase Identification </vt:lpstr>
      <vt:lpstr>Example</vt:lpstr>
      <vt:lpstr>Initial POS Domain Model</vt:lpstr>
      <vt:lpstr>Guidelines</vt:lpstr>
      <vt:lpstr>Guidelines</vt:lpstr>
      <vt:lpstr>Guidelines</vt:lpstr>
      <vt:lpstr>Guidelines: Description classes</vt:lpstr>
      <vt:lpstr>Guidelines: Description classes</vt:lpstr>
      <vt:lpstr>Guidelines : Description classes</vt:lpstr>
      <vt:lpstr>Guidelines: Associations</vt:lpstr>
      <vt:lpstr>Guidelines: Associations</vt:lpstr>
      <vt:lpstr>Applying UML: Association Notation </vt:lpstr>
      <vt:lpstr>Applying UML: Association Notation</vt:lpstr>
      <vt:lpstr>Applying UML: Association Notation</vt:lpstr>
      <vt:lpstr>Applying UML: Association Notation</vt:lpstr>
      <vt:lpstr>Applying UML: Association Notation</vt:lpstr>
      <vt:lpstr>Applying UML: Association Notation</vt:lpstr>
      <vt:lpstr>Applying UML: Association Notation</vt:lpstr>
      <vt:lpstr>Slide 36</vt:lpstr>
      <vt:lpstr>Slide 37</vt:lpstr>
      <vt:lpstr>Example: Associations in the Domain Models </vt:lpstr>
      <vt:lpstr>NextGen POS partial domain model. </vt:lpstr>
      <vt:lpstr>Attributes </vt:lpstr>
      <vt:lpstr>Attributes</vt:lpstr>
      <vt:lpstr>Applying UML: Attribute Notation </vt:lpstr>
      <vt:lpstr>Applying UML: Attribute Notation</vt:lpstr>
      <vt:lpstr>Applying UML: Derived Attribute</vt:lpstr>
      <vt:lpstr>Data Types</vt:lpstr>
      <vt:lpstr>Attributes</vt:lpstr>
      <vt:lpstr>Two Ways to Indicate a Data Type Property of an Object</vt:lpstr>
      <vt:lpstr>Do Not Use Attributes as Foreign Keys</vt:lpstr>
      <vt:lpstr>Modeling Quantities</vt:lpstr>
      <vt:lpstr>NextGen POS Partial Domain Model </vt:lpstr>
      <vt:lpstr>Slide 51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29</cp:revision>
  <dcterms:created xsi:type="dcterms:W3CDTF">2012-02-27T05:45:45Z</dcterms:created>
  <dcterms:modified xsi:type="dcterms:W3CDTF">2013-07-02T09:01:20Z</dcterms:modified>
</cp:coreProperties>
</file>