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99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00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94155-20A5-489F-83C2-7E238231B2D0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9E779-8A00-401C-96EA-B4827A00E6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0977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685214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mtClean="0"/>
              <a:t>College of Statistical and Acturial Science </a:t>
            </a:r>
          </a:p>
        </p:txBody>
      </p:sp>
      <p:sp>
        <p:nvSpPr>
          <p:cNvPr id="6246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4" y="8685214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B3A682F-711A-46FB-9699-328004662F9B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73BFE91-7D6E-4227-BB00-BA62552B5BE0}" type="slidenum">
              <a:rPr lang="en-US">
                <a:latin typeface="Times New Roman" pitchFamily="18" charset="0"/>
              </a:rPr>
              <a:pPr/>
              <a:t>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2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A89949C-ED16-494B-827C-BE53999A5C20}" type="slidenum">
              <a:rPr lang="en-US">
                <a:latin typeface="Times New Roman" pitchFamily="18" charset="0"/>
              </a:rPr>
              <a:pPr/>
              <a:t>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C61CFBF-7653-40EB-969E-DF7D28C8E2A4}" type="slidenum">
              <a:rPr lang="en-US">
                <a:latin typeface="Times New Roman" pitchFamily="18" charset="0"/>
              </a:rPr>
              <a:pPr/>
              <a:t>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7A09F31-151A-455E-8E74-314BE34B03E6}" type="slidenum">
              <a:rPr lang="en-US">
                <a:latin typeface="Times New Roman" pitchFamily="18" charset="0"/>
              </a:rPr>
              <a:pPr/>
              <a:t>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6430627-421B-425F-89C4-8F4918D24178}" type="slidenum">
              <a:rPr lang="en-US">
                <a:latin typeface="Times New Roman" pitchFamily="18" charset="0"/>
              </a:rPr>
              <a:pPr/>
              <a:t>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34478C9-CA73-4FCF-8619-50145E95B841}" type="slidenum">
              <a:rPr lang="en-US">
                <a:latin typeface="Times New Roman" pitchFamily="18" charset="0"/>
              </a:rPr>
              <a:pPr/>
              <a:t>10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D8B8AD6-4E17-4AC3-8D38-7D1028FBA99B}" type="slidenum">
              <a:rPr lang="en-US">
                <a:latin typeface="Times New Roman" pitchFamily="18" charset="0"/>
              </a:rPr>
              <a:pPr/>
              <a:t>11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F2A64A-D7C5-468C-BD6D-46D0B7A53B5D}" type="slidenum">
              <a:rPr lang="en-US">
                <a:latin typeface="Times New Roman" pitchFamily="18" charset="0"/>
              </a:rPr>
              <a:pPr/>
              <a:t>12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85DBCDE-A8E0-430C-9068-BA945455A0C6}" type="slidenum">
              <a:rPr lang="en-US">
                <a:latin typeface="Times New Roman" pitchFamily="18" charset="0"/>
              </a:rPr>
              <a:pPr/>
              <a:t>13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0B304D8-0F58-4EB2-BA92-1411EFA70555}" type="slidenum">
              <a:rPr lang="en-US">
                <a:latin typeface="Times New Roman" pitchFamily="18" charset="0"/>
              </a:rPr>
              <a:pPr/>
              <a:t>14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D863AC2-7C0B-4AB0-AECE-A3BFCD79E1DE}" type="slidenum">
              <a:rPr lang="en-US">
                <a:latin typeface="Times New Roman" pitchFamily="18" charset="0"/>
              </a:rPr>
              <a:pPr/>
              <a:t>15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F2D4335-7F7E-4379-8DC5-E1AD02629D6C}" type="slidenum">
              <a:rPr lang="en-US">
                <a:latin typeface="Times New Roman" pitchFamily="18" charset="0"/>
              </a:rPr>
              <a:pPr/>
              <a:t>16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B2C0B57-C802-4B0D-A81F-FBF72F850264}" type="slidenum">
              <a:rPr lang="en-US">
                <a:latin typeface="Times New Roman" pitchFamily="18" charset="0"/>
              </a:rPr>
              <a:pPr/>
              <a:t>17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696694D-63C6-47CE-B068-A27F406A9A4C}" type="slidenum">
              <a:rPr lang="en-US">
                <a:latin typeface="Times New Roman" pitchFamily="18" charset="0"/>
              </a:rPr>
              <a:pPr/>
              <a:t>18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E6B6F5B-CAFD-4530-B5A3-64C974D17DCF}" type="slidenum">
              <a:rPr lang="en-US">
                <a:latin typeface="Times New Roman" pitchFamily="18" charset="0"/>
              </a:rPr>
              <a:pPr/>
              <a:t>19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1EABD0A-BF9E-4DD2-938F-CE973FB3A843}" type="slidenum">
              <a:rPr lang="en-US">
                <a:latin typeface="Times New Roman" pitchFamily="18" charset="0"/>
              </a:rPr>
              <a:pPr/>
              <a:t>20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F6064C2-5F55-4169-852E-635333413923}" type="slidenum">
              <a:rPr lang="en-US">
                <a:latin typeface="Times New Roman" pitchFamily="18" charset="0"/>
              </a:rPr>
              <a:pPr/>
              <a:t>21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3F5A869-A471-475A-8EC6-CBB669FE02E1}" type="slidenum">
              <a:rPr lang="en-US">
                <a:latin typeface="Times New Roman" pitchFamily="18" charset="0"/>
              </a:rPr>
              <a:pPr/>
              <a:t>22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B5C7E41-3C61-4A6A-9282-2976190F3394}" type="slidenum">
              <a:rPr lang="en-US">
                <a:latin typeface="Times New Roman" pitchFamily="18" charset="0"/>
              </a:rPr>
              <a:pPr/>
              <a:t>23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FB82659-6656-49FA-ACDD-AB778FE1B22F}" type="slidenum">
              <a:rPr lang="en-US">
                <a:latin typeface="Times New Roman" pitchFamily="18" charset="0"/>
              </a:rPr>
              <a:pPr/>
              <a:t>25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EE84F9C-BFE5-47FA-88C3-776B7D5A0AEF}" type="slidenum">
              <a:rPr lang="en-US">
                <a:latin typeface="Times New Roman" pitchFamily="18" charset="0"/>
              </a:rPr>
              <a:pPr/>
              <a:t>26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901A002-9FDD-41E3-BB31-E77D5DB19809}" type="slidenum">
              <a:rPr lang="en-US">
                <a:latin typeface="Times New Roman" pitchFamily="18" charset="0"/>
              </a:rPr>
              <a:pPr/>
              <a:t>27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42F08B1-2811-4FEF-8AE3-B5AF4B273C85}" type="slidenum">
              <a:rPr lang="en-US">
                <a:latin typeface="Times New Roman" pitchFamily="18" charset="0"/>
              </a:rPr>
              <a:pPr/>
              <a:t>28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4ADDE7E-E91B-4726-BA9B-19879248ADB8}" type="slidenum">
              <a:rPr lang="en-US">
                <a:latin typeface="Times New Roman" pitchFamily="18" charset="0"/>
              </a:rPr>
              <a:pPr/>
              <a:t>29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6A11E3D-041C-4965-9364-AF754A4902BF}" type="slidenum">
              <a:rPr lang="en-US">
                <a:latin typeface="Times New Roman" pitchFamily="18" charset="0"/>
              </a:rPr>
              <a:pPr/>
              <a:t>30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0450" y="-142875"/>
            <a:ext cx="4629150" cy="3471863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6809" y="3293919"/>
            <a:ext cx="5986658" cy="5241175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5BB994E-E6C1-46B5-8A51-AA0C48EB403F}" type="slidenum">
              <a:rPr lang="en-US">
                <a:latin typeface="Times New Roman" pitchFamily="18" charset="0"/>
              </a:rPr>
              <a:pPr/>
              <a:t>31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0450" y="-142875"/>
            <a:ext cx="4629150" cy="3471863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6809" y="3293919"/>
            <a:ext cx="5986658" cy="5241175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1647768-3660-4A9A-8DAD-C026E8FC81F0}" type="slidenum">
              <a:rPr lang="en-US">
                <a:latin typeface="Times New Roman" pitchFamily="18" charset="0"/>
              </a:rPr>
              <a:pPr/>
              <a:t>32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0450" y="-142875"/>
            <a:ext cx="4629150" cy="3471863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6809" y="3293919"/>
            <a:ext cx="5986658" cy="5241175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8CA132A-731B-4FB0-9D93-5B2B086347C0}" type="slidenum">
              <a:rPr lang="en-US">
                <a:latin typeface="Times New Roman" pitchFamily="18" charset="0"/>
              </a:rPr>
              <a:pPr/>
              <a:t>33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F7EE116-F833-421E-A8BD-1F7208BD1006}" type="slidenum">
              <a:rPr lang="en-US">
                <a:latin typeface="Times New Roman" pitchFamily="18" charset="0"/>
              </a:rPr>
              <a:pPr/>
              <a:t>34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E899038-65A1-49BB-8102-5E72B45B7590}" type="slidenum">
              <a:rPr lang="en-US">
                <a:latin typeface="Times New Roman" pitchFamily="18" charset="0"/>
              </a:rPr>
              <a:pPr/>
              <a:t>35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E2B6E64-DD3B-4D49-8D54-27288305BE5F}" type="slidenum">
              <a:rPr lang="en-US">
                <a:latin typeface="Times New Roman" pitchFamily="18" charset="0"/>
              </a:rPr>
              <a:pPr/>
              <a:t>36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0450" y="-142875"/>
            <a:ext cx="4629150" cy="3471863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6809" y="3293919"/>
            <a:ext cx="5986658" cy="5241175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94AA21D-2C64-4BEB-96C9-37DE6CFB91B4}" type="slidenum">
              <a:rPr lang="en-US">
                <a:latin typeface="Times New Roman" pitchFamily="18" charset="0"/>
              </a:rPr>
              <a:pPr/>
              <a:t>37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B55615E-FEF0-43CB-AC20-D1E234B1D5AD}" type="slidenum">
              <a:rPr lang="en-US">
                <a:latin typeface="Times New Roman" pitchFamily="18" charset="0"/>
              </a:rPr>
              <a:pPr/>
              <a:t>38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6CCD5AC-D13C-4482-A884-D6E0EB85B98E}" type="slidenum">
              <a:rPr lang="en-US">
                <a:latin typeface="Times New Roman" pitchFamily="18" charset="0"/>
              </a:rPr>
              <a:pPr/>
              <a:t>39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312A7BB-B130-49EF-A26D-E6EE2FD3D1F2}" type="slidenum">
              <a:rPr lang="en-US">
                <a:latin typeface="Times New Roman" pitchFamily="18" charset="0"/>
              </a:rPr>
              <a:pPr/>
              <a:t>40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2C64AE4-E40C-4941-B702-69D26914FB89}" type="slidenum">
              <a:rPr lang="en-US">
                <a:latin typeface="Times New Roman" pitchFamily="18" charset="0"/>
              </a:rPr>
              <a:pPr/>
              <a:t>41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0450" y="-142875"/>
            <a:ext cx="4629150" cy="3471863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6809" y="3293919"/>
            <a:ext cx="5986658" cy="5241175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3531713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2671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uc1.pdf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3399"/>
                </a:solidFill>
              </a:rPr>
              <a:t>Lecture 8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3467100" y="1720850"/>
            <a:ext cx="5422900" cy="4441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E</a:t>
            </a:r>
            <a:r>
              <a:rPr lang="en-US" sz="5400" dirty="0" smtClean="0">
                <a:latin typeface="Courier New" pitchFamily="49" charset="0"/>
              </a:rPr>
              <a:t>nterprise</a:t>
            </a:r>
            <a:br>
              <a:rPr lang="en-US" sz="5400" dirty="0" smtClean="0">
                <a:latin typeface="Courier New" pitchFamily="49" charset="0"/>
              </a:rPr>
            </a:br>
            <a:endParaRPr lang="en-US" sz="4800" b="1" u="sng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u="sng" dirty="0" smtClean="0">
                <a:latin typeface="Courier New" pitchFamily="49" charset="0"/>
              </a:rPr>
              <a:t>S</a:t>
            </a:r>
            <a:r>
              <a:rPr lang="en-US" sz="4800" dirty="0" smtClean="0">
                <a:latin typeface="Courier New" pitchFamily="49" charset="0"/>
              </a:rPr>
              <a:t>ystems</a:t>
            </a:r>
            <a:r>
              <a:rPr lang="en-US" sz="5400" b="1" dirty="0" smtClean="0">
                <a:latin typeface="Courier New" pitchFamily="49" charset="0"/>
              </a:rPr>
              <a:t/>
            </a:r>
            <a:br>
              <a:rPr lang="en-US" sz="5400" b="1" dirty="0" smtClean="0">
                <a:latin typeface="Courier New" pitchFamily="49" charset="0"/>
              </a:rPr>
            </a:br>
            <a:r>
              <a:rPr lang="en-US" sz="5400" b="1" dirty="0" smtClean="0">
                <a:latin typeface="Courier New" pitchFamily="49" charset="0"/>
              </a:rPr>
              <a:t>		</a:t>
            </a:r>
            <a:endParaRPr lang="en-US" sz="5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D</a:t>
            </a:r>
            <a:r>
              <a:rPr lang="en-US" sz="5400" dirty="0" smtClean="0">
                <a:latin typeface="Courier New" pitchFamily="49" charset="0"/>
              </a:rPr>
              <a:t>evelopment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dirty="0" smtClean="0">
                <a:latin typeface="Courier New" pitchFamily="49" charset="0"/>
              </a:rPr>
              <a:t>(</a:t>
            </a:r>
            <a:r>
              <a:rPr lang="en-US" sz="5400" dirty="0" smtClean="0"/>
              <a:t> CSC447</a:t>
            </a:r>
            <a:r>
              <a:rPr lang="en-US" sz="5400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177800" y="1257300"/>
            <a:ext cx="2565400" cy="6223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/>
              <a:t>COMSATS Islamabad </a:t>
            </a:r>
          </a:p>
        </p:txBody>
      </p:sp>
      <p:pic>
        <p:nvPicPr>
          <p:cNvPr id="410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688" y="2395538"/>
            <a:ext cx="237490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14"/>
          <p:cNvSpPr>
            <a:spLocks noChangeArrowheads="1"/>
          </p:cNvSpPr>
          <p:nvPr/>
        </p:nvSpPr>
        <p:spPr bwMode="auto">
          <a:xfrm>
            <a:off x="0" y="6388100"/>
            <a:ext cx="9144000" cy="469900"/>
          </a:xfrm>
          <a:prstGeom prst="rect">
            <a:avLst/>
          </a:prstGeom>
          <a:solidFill>
            <a:srgbClr val="990000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CCFFFF"/>
                </a:solidFill>
              </a:rPr>
              <a:t>Muhammad </a:t>
            </a:r>
            <a:r>
              <a:rPr lang="en-US" dirty="0" err="1">
                <a:solidFill>
                  <a:srgbClr val="CCFFFF"/>
                </a:solidFill>
              </a:rPr>
              <a:t>Usman</a:t>
            </a:r>
            <a:r>
              <a:rPr lang="en-US" dirty="0">
                <a:solidFill>
                  <a:srgbClr val="CCFFFF"/>
                </a:solidFill>
              </a:rPr>
              <a:t>, Assistant Professor                                                    		</a:t>
            </a:r>
          </a:p>
        </p:txBody>
      </p:sp>
    </p:spTree>
    <p:extLst>
      <p:ext uri="{BB962C8B-B14F-4D97-AF65-F5344CB8AC3E}">
        <p14:creationId xmlns:p14="http://schemas.microsoft.com/office/powerpoint/2010/main" xmlns="" val="279536572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build="p" autoUpdateAnimBg="0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/>
          <a:lstStyle/>
          <a:p>
            <a:pPr algn="ctr" eaLnBrk="1" hangingPunct="1"/>
            <a:r>
              <a:rPr lang="en-US" sz="4600" smtClean="0"/>
              <a:t>Use Case Modeling</a:t>
            </a:r>
          </a:p>
        </p:txBody>
      </p:sp>
    </p:spTree>
    <p:extLst>
      <p:ext uri="{BB962C8B-B14F-4D97-AF65-F5344CB8AC3E}">
        <p14:creationId xmlns:p14="http://schemas.microsoft.com/office/powerpoint/2010/main" xmlns="" val="373965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is a Use Case?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900" smtClean="0"/>
              <a:t>Narrative descriptions of domain processes in a structured prose format</a:t>
            </a:r>
          </a:p>
          <a:p>
            <a:pPr eaLnBrk="1" hangingPunct="1">
              <a:lnSpc>
                <a:spcPct val="150000"/>
              </a:lnSpc>
            </a:pPr>
            <a:endParaRPr lang="en-US" sz="2900" smtClean="0"/>
          </a:p>
          <a:p>
            <a:pPr eaLnBrk="1" hangingPunct="1">
              <a:lnSpc>
                <a:spcPct val="150000"/>
              </a:lnSpc>
            </a:pPr>
            <a:r>
              <a:rPr lang="en-US" sz="2900" smtClean="0"/>
              <a:t>They are </a:t>
            </a:r>
            <a:r>
              <a:rPr lang="en-US" sz="2900" u="sng" smtClean="0"/>
              <a:t>stories</a:t>
            </a:r>
            <a:r>
              <a:rPr lang="en-US" sz="2900" smtClean="0"/>
              <a:t> or scenarios of how people </a:t>
            </a:r>
            <a:r>
              <a:rPr lang="en-US" sz="2900" u="sng" smtClean="0"/>
              <a:t>use</a:t>
            </a:r>
            <a:r>
              <a:rPr lang="en-US" sz="2900" smtClean="0"/>
              <a:t> the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181011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Short Example to Start With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mtClean="0"/>
              <a:t>Dice game</a:t>
            </a:r>
          </a:p>
          <a:p>
            <a:pPr lvl="1" eaLnBrk="1" hangingPunct="1">
              <a:lnSpc>
                <a:spcPct val="150000"/>
              </a:lnSpc>
            </a:pPr>
            <a:r>
              <a:rPr lang="en-US" smtClean="0"/>
              <a:t>A software simulates a player rolling two dice. If the total is seven, they win; otherwise, they lose.</a:t>
            </a:r>
          </a:p>
        </p:txBody>
      </p:sp>
    </p:spTree>
    <p:extLst>
      <p:ext uri="{BB962C8B-B14F-4D97-AF65-F5344CB8AC3E}">
        <p14:creationId xmlns:p14="http://schemas.microsoft.com/office/powerpoint/2010/main" xmlns="" val="63108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Short Example to Start With</a:t>
            </a:r>
          </a:p>
        </p:txBody>
      </p:sp>
      <p:sp>
        <p:nvSpPr>
          <p:cNvPr id="5123" name="Rectangle 1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33400" y="1676400"/>
            <a:ext cx="80772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b="1">
                <a:latin typeface="Times New Roman" pitchFamily="18" charset="0"/>
              </a:rPr>
              <a:t>Use case</a:t>
            </a:r>
            <a:r>
              <a:rPr lang="en-US" sz="2400">
                <a:latin typeface="Times New Roman" pitchFamily="18" charset="0"/>
              </a:rPr>
              <a:t>:       Play a game</a:t>
            </a:r>
          </a:p>
          <a:p>
            <a:pPr>
              <a:lnSpc>
                <a:spcPct val="150000"/>
              </a:lnSpc>
            </a:pPr>
            <a:r>
              <a:rPr lang="en-US" sz="2400" b="1">
                <a:latin typeface="Times New Roman" pitchFamily="18" charset="0"/>
              </a:rPr>
              <a:t>Actors</a:t>
            </a:r>
            <a:r>
              <a:rPr lang="en-US" sz="2400">
                <a:latin typeface="Times New Roman" pitchFamily="18" charset="0"/>
              </a:rPr>
              <a:t>:          Player</a:t>
            </a:r>
          </a:p>
          <a:p>
            <a:pPr>
              <a:lnSpc>
                <a:spcPct val="150000"/>
              </a:lnSpc>
            </a:pPr>
            <a:endParaRPr lang="en-US" sz="2400"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>
                <a:latin typeface="Times New Roman" pitchFamily="18" charset="0"/>
              </a:rPr>
              <a:t>Description</a:t>
            </a:r>
            <a:r>
              <a:rPr lang="en-US" sz="2400">
                <a:latin typeface="Times New Roman" pitchFamily="18" charset="0"/>
              </a:rPr>
              <a:t>:  Player requests to roll the dice. System presents results: If the dice face value totals seven, player wins; otherwise, player loses.</a:t>
            </a:r>
          </a:p>
        </p:txBody>
      </p:sp>
    </p:spTree>
    <p:extLst>
      <p:ext uri="{BB962C8B-B14F-4D97-AF65-F5344CB8AC3E}">
        <p14:creationId xmlns:p14="http://schemas.microsoft.com/office/powerpoint/2010/main" xmlns="" val="32173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 smtClean="0"/>
              <a:t>Case Study – The NextGen POS System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115000"/>
              </a:lnSpc>
            </a:pPr>
            <a:r>
              <a:rPr lang="en-US" sz="2800" smtClean="0"/>
              <a:t>Computerized application used to record sales and handle payments</a:t>
            </a:r>
          </a:p>
          <a:p>
            <a:pPr eaLnBrk="1" hangingPunct="1">
              <a:lnSpc>
                <a:spcPct val="115000"/>
              </a:lnSpc>
            </a:pPr>
            <a:r>
              <a:rPr lang="en-US" sz="2800" smtClean="0"/>
              <a:t>Used in retail store</a:t>
            </a:r>
          </a:p>
          <a:p>
            <a:pPr eaLnBrk="1" hangingPunct="1">
              <a:lnSpc>
                <a:spcPct val="115000"/>
              </a:lnSpc>
            </a:pPr>
            <a:r>
              <a:rPr lang="en-US" sz="2800" smtClean="0"/>
              <a:t>It includes hardware and software</a:t>
            </a:r>
          </a:p>
          <a:p>
            <a:pPr lvl="1" eaLnBrk="1" hangingPunct="1">
              <a:lnSpc>
                <a:spcPct val="115000"/>
              </a:lnSpc>
            </a:pPr>
            <a:r>
              <a:rPr lang="en-US" sz="2400" smtClean="0"/>
              <a:t>It also interfaces to other applications, such as a third-party tax calculator and inventory control</a:t>
            </a:r>
          </a:p>
          <a:p>
            <a:pPr eaLnBrk="1" hangingPunct="1">
              <a:lnSpc>
                <a:spcPct val="115000"/>
              </a:lnSpc>
            </a:pPr>
            <a:r>
              <a:rPr lang="en-US" sz="2800" smtClean="0"/>
              <a:t>Multiple and varied clients-side terminals and interfaces</a:t>
            </a:r>
          </a:p>
          <a:p>
            <a:pPr eaLnBrk="1" hangingPunct="1">
              <a:lnSpc>
                <a:spcPct val="115000"/>
              </a:lnSpc>
            </a:pPr>
            <a:r>
              <a:rPr lang="en-US" sz="2800" smtClean="0"/>
              <a:t>Commercial POS</a:t>
            </a:r>
          </a:p>
        </p:txBody>
      </p:sp>
    </p:spTree>
    <p:extLst>
      <p:ext uri="{BB962C8B-B14F-4D97-AF65-F5344CB8AC3E}">
        <p14:creationId xmlns:p14="http://schemas.microsoft.com/office/powerpoint/2010/main" xmlns="" val="3226656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Use Case, Actor, and Scenario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2400" smtClean="0"/>
              <a:t>Actors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000" smtClean="0"/>
              <a:t>Something with behavior such as person, computer system, or organization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smtClean="0"/>
              <a:t>Scenario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000" smtClean="0"/>
              <a:t>It is a </a:t>
            </a:r>
            <a:r>
              <a:rPr lang="en-US" sz="2000" b="1" smtClean="0"/>
              <a:t>specific sequence of actions and interactions between actors and the system</a:t>
            </a:r>
            <a:r>
              <a:rPr lang="en-US" sz="2000" smtClean="0"/>
              <a:t>. It is also called </a:t>
            </a:r>
            <a:r>
              <a:rPr lang="en-US" sz="2000" b="1" i="1" smtClean="0"/>
              <a:t>use case</a:t>
            </a:r>
            <a:r>
              <a:rPr lang="en-US" sz="2000" smtClean="0"/>
              <a:t> </a:t>
            </a:r>
            <a:r>
              <a:rPr lang="en-US" sz="2000" b="1" i="1" smtClean="0"/>
              <a:t>instance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000" smtClean="0"/>
              <a:t>It is one particular story of using a system</a:t>
            </a:r>
          </a:p>
          <a:p>
            <a:pPr lvl="2" eaLnBrk="1" hangingPunct="1">
              <a:lnSpc>
                <a:spcPct val="110000"/>
              </a:lnSpc>
            </a:pPr>
            <a:r>
              <a:rPr lang="en-US" sz="1800" smtClean="0"/>
              <a:t>E.g. scenario of successfully purchasing items with cash or scenario of failing to purchase items because of credit payment denial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000" smtClean="0"/>
              <a:t>Use case then </a:t>
            </a:r>
            <a:r>
              <a:rPr lang="en-US" sz="2000" b="1" smtClean="0"/>
              <a:t>is a collection of success and failure scenarios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smtClean="0"/>
              <a:t>Use cases are requirements, primarily functional.</a:t>
            </a:r>
          </a:p>
        </p:txBody>
      </p:sp>
    </p:spTree>
    <p:extLst>
      <p:ext uri="{BB962C8B-B14F-4D97-AF65-F5344CB8AC3E}">
        <p14:creationId xmlns:p14="http://schemas.microsoft.com/office/powerpoint/2010/main" xmlns="" val="221099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Use Case, Actor, and Scenario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A UC is a dialogue between an Actor and a system that accomplishes a task.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The dialogue is presented as a sequence of steps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 complete sequence of steps is a use case scenario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300" smtClean="0"/>
              <a:t>A scenario (UC instance) forms a complete path thru the UC.</a:t>
            </a:r>
          </a:p>
          <a:p>
            <a:pPr lvl="1" eaLnBrk="1" hangingPunct="1">
              <a:lnSpc>
                <a:spcPct val="90000"/>
              </a:lnSpc>
            </a:pPr>
            <a:endParaRPr lang="en-US" sz="2300" smtClean="0"/>
          </a:p>
        </p:txBody>
      </p:sp>
    </p:spTree>
    <p:extLst>
      <p:ext uri="{BB962C8B-B14F-4D97-AF65-F5344CB8AC3E}">
        <p14:creationId xmlns:p14="http://schemas.microsoft.com/office/powerpoint/2010/main" xmlns="" val="303338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Use Case, Actor, and Scenario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UC can contain multiple scenarios (i.e., &gt;1 path thru UC)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Can range from simple (brief summary) to elaborate (detailed steps using adopted document template)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UCs are NOT object-oriented artifacts! They  feed into other OO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272827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Cases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/>
            <a:r>
              <a:rPr lang="en-US" sz="2800" smtClean="0"/>
              <a:t>Kinds of Actors</a:t>
            </a:r>
          </a:p>
          <a:p>
            <a:pPr lvl="1" eaLnBrk="1" hangingPunct="1"/>
            <a:r>
              <a:rPr lang="en-US" sz="2300" smtClean="0"/>
              <a:t>Primary actor</a:t>
            </a:r>
          </a:p>
          <a:p>
            <a:pPr lvl="2" eaLnBrk="1" hangingPunct="1"/>
            <a:r>
              <a:rPr lang="en-US" sz="2100" smtClean="0"/>
              <a:t>has user goals fulfilled through using services of the SuD </a:t>
            </a:r>
          </a:p>
          <a:p>
            <a:pPr lvl="2" eaLnBrk="1" hangingPunct="1"/>
            <a:r>
              <a:rPr lang="en-US" sz="2100" smtClean="0"/>
              <a:t>Why identify? To find user goals, which drive the use cases.</a:t>
            </a:r>
          </a:p>
          <a:p>
            <a:pPr lvl="1" eaLnBrk="1" hangingPunct="1"/>
            <a:r>
              <a:rPr lang="en-US" sz="2300" smtClean="0"/>
              <a:t>Supporting actor</a:t>
            </a:r>
          </a:p>
          <a:p>
            <a:pPr lvl="2" eaLnBrk="1" hangingPunct="1"/>
            <a:r>
              <a:rPr lang="en-US" sz="2100" smtClean="0"/>
              <a:t>provides a service (for example, information) to the SuD </a:t>
            </a:r>
          </a:p>
          <a:p>
            <a:pPr lvl="2" eaLnBrk="1" hangingPunct="1"/>
            <a:r>
              <a:rPr lang="en-US" sz="2100" smtClean="0"/>
              <a:t>Why identify? To clarify external interfaces and protocols.</a:t>
            </a:r>
          </a:p>
          <a:p>
            <a:pPr lvl="1" eaLnBrk="1" hangingPunct="1"/>
            <a:r>
              <a:rPr lang="en-US" sz="2300" smtClean="0"/>
              <a:t>Offstage actor</a:t>
            </a:r>
          </a:p>
          <a:p>
            <a:pPr lvl="2" eaLnBrk="1" hangingPunct="1"/>
            <a:r>
              <a:rPr lang="en-US" sz="2100" smtClean="0"/>
              <a:t>has an interest in the behavior of the use case</a:t>
            </a:r>
          </a:p>
          <a:p>
            <a:pPr lvl="2" eaLnBrk="1" hangingPunct="1"/>
            <a:r>
              <a:rPr lang="en-US" sz="2100" smtClean="0"/>
              <a:t>Why identify? To ensure that all necessary interests are identified and satisfied.</a:t>
            </a:r>
          </a:p>
        </p:txBody>
      </p:sp>
    </p:spTree>
    <p:extLst>
      <p:ext uri="{BB962C8B-B14F-4D97-AF65-F5344CB8AC3E}">
        <p14:creationId xmlns:p14="http://schemas.microsoft.com/office/powerpoint/2010/main" xmlns="" val="346113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Cases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Guidelines</a:t>
            </a:r>
          </a:p>
          <a:p>
            <a:pPr lvl="1" eaLnBrk="1" hangingPunct="1"/>
            <a:r>
              <a:rPr lang="en-US" smtClean="0"/>
              <a:t>How to find use cases</a:t>
            </a:r>
          </a:p>
          <a:p>
            <a:pPr lvl="2" eaLnBrk="1" hangingPunct="1">
              <a:buFontTx/>
              <a:buAutoNum type="arabicPeriod"/>
            </a:pPr>
            <a:r>
              <a:rPr lang="en-US" smtClean="0"/>
              <a:t>Choose the system </a:t>
            </a:r>
            <a:r>
              <a:rPr lang="en-US" b="1" smtClean="0"/>
              <a:t>boundary</a:t>
            </a:r>
          </a:p>
          <a:p>
            <a:pPr lvl="2" eaLnBrk="1" hangingPunct="1">
              <a:buFontTx/>
              <a:buAutoNum type="arabicPeriod"/>
            </a:pPr>
            <a:r>
              <a:rPr lang="en-US" smtClean="0"/>
              <a:t>Find primary </a:t>
            </a:r>
            <a:r>
              <a:rPr lang="en-US" b="1" smtClean="0"/>
              <a:t>actors</a:t>
            </a:r>
          </a:p>
          <a:p>
            <a:pPr lvl="2" eaLnBrk="1" hangingPunct="1">
              <a:buFontTx/>
              <a:buAutoNum type="arabicPeriod"/>
            </a:pPr>
            <a:r>
              <a:rPr lang="en-US" smtClean="0"/>
              <a:t>Identify </a:t>
            </a:r>
            <a:r>
              <a:rPr lang="en-US" b="1" smtClean="0"/>
              <a:t>goals</a:t>
            </a:r>
            <a:r>
              <a:rPr lang="en-US" smtClean="0"/>
              <a:t> for each primary actor</a:t>
            </a:r>
          </a:p>
          <a:p>
            <a:pPr lvl="2" eaLnBrk="1" hangingPunct="1">
              <a:buFontTx/>
              <a:buAutoNum type="arabicPeriod"/>
            </a:pPr>
            <a:r>
              <a:rPr lang="en-US" smtClean="0"/>
              <a:t>Define </a:t>
            </a:r>
            <a:r>
              <a:rPr lang="en-US" b="1" smtClean="0"/>
              <a:t>Use cases</a:t>
            </a:r>
            <a:r>
              <a:rPr lang="en-US" smtClean="0"/>
              <a:t> that satisfy user goals</a:t>
            </a:r>
          </a:p>
        </p:txBody>
      </p:sp>
    </p:spTree>
    <p:extLst>
      <p:ext uri="{BB962C8B-B14F-4D97-AF65-F5344CB8AC3E}">
        <p14:creationId xmlns:p14="http://schemas.microsoft.com/office/powerpoint/2010/main" xmlns="" val="418538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04913" y="641350"/>
            <a:ext cx="7061200" cy="728663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/>
              <a:t>1. System Boundary</a:t>
            </a:r>
          </a:p>
        </p:txBody>
      </p:sp>
      <p:graphicFrame>
        <p:nvGraphicFramePr>
          <p:cNvPr id="1229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576263" y="1984375"/>
          <a:ext cx="7805737" cy="3883025"/>
        </p:xfrm>
        <a:graphic>
          <a:graphicData uri="http://schemas.openxmlformats.org/presentationml/2006/ole">
            <p:oleObj spid="_x0000_s1032" name="Visio" r:id="rId4" imgW="5373928" imgH="2575616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568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2 and 3. Primary actors and Goals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800" b="1" smtClean="0"/>
              <a:t>Brainstorm</a:t>
            </a:r>
            <a:r>
              <a:rPr lang="en-US" sz="2800" smtClean="0"/>
              <a:t> the primary actors first.</a:t>
            </a:r>
          </a:p>
          <a:p>
            <a:pPr eaLnBrk="1" hangingPunct="1"/>
            <a:r>
              <a:rPr lang="en-US" sz="2800" smtClean="0"/>
              <a:t>Questions to help identify Actors and Goals</a:t>
            </a:r>
          </a:p>
          <a:p>
            <a:pPr lvl="1" eaLnBrk="1" hangingPunct="1"/>
            <a:r>
              <a:rPr lang="en-US" sz="2400" smtClean="0"/>
              <a:t>Who starts and stops the system?</a:t>
            </a:r>
          </a:p>
          <a:p>
            <a:pPr lvl="1" eaLnBrk="1" hangingPunct="1"/>
            <a:r>
              <a:rPr lang="en-US" sz="2400" smtClean="0"/>
              <a:t>Who does user and security management?</a:t>
            </a:r>
          </a:p>
          <a:p>
            <a:pPr lvl="1" eaLnBrk="1" hangingPunct="1"/>
            <a:r>
              <a:rPr lang="en-US" sz="2400" smtClean="0"/>
              <a:t>Who does system administration?</a:t>
            </a:r>
          </a:p>
          <a:p>
            <a:pPr lvl="1" eaLnBrk="1" hangingPunct="1"/>
            <a:r>
              <a:rPr lang="en-US" sz="2400" smtClean="0"/>
              <a:t>Is “Time” an actor because the system does something in response to a time event?</a:t>
            </a:r>
          </a:p>
          <a:p>
            <a:pPr lvl="1" eaLnBrk="1" hangingPunct="1"/>
            <a:r>
              <a:rPr lang="en-US" sz="2400" smtClean="0"/>
              <a:t>Are there any external software system that call upon the services of the system?</a:t>
            </a:r>
          </a:p>
          <a:p>
            <a:pPr eaLnBrk="1" hangingPunct="1"/>
            <a:r>
              <a:rPr lang="en-US" sz="2800" smtClean="0"/>
              <a:t>Organize the actors and goals in an </a:t>
            </a:r>
            <a:r>
              <a:rPr lang="en-US" sz="2800" b="1" smtClean="0"/>
              <a:t>Actor Goal List</a:t>
            </a:r>
          </a:p>
        </p:txBody>
      </p:sp>
    </p:spTree>
    <p:extLst>
      <p:ext uri="{BB962C8B-B14F-4D97-AF65-F5344CB8AC3E}">
        <p14:creationId xmlns:p14="http://schemas.microsoft.com/office/powerpoint/2010/main" xmlns="" val="178254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8382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9258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609600" y="1066800"/>
          <a:ext cx="8153400" cy="5489575"/>
        </p:xfrm>
        <a:graphic>
          <a:graphicData uri="http://schemas.openxmlformats.org/presentationml/2006/ole">
            <p:oleObj spid="_x0000_s2056" name="Visio" r:id="rId4" imgW="5981278" imgH="4917290" progId="Visio.Drawing.11">
              <p:embed/>
            </p:oleObj>
          </a:graphicData>
        </a:graphic>
      </p:graphicFrame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990600" y="6096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/>
              <a:t>4. Define Use cases for user goals</a:t>
            </a:r>
          </a:p>
        </p:txBody>
      </p:sp>
    </p:spTree>
    <p:extLst>
      <p:ext uri="{BB962C8B-B14F-4D97-AF65-F5344CB8AC3E}">
        <p14:creationId xmlns:p14="http://schemas.microsoft.com/office/powerpoint/2010/main" xmlns="" val="260023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81000" y="685800"/>
          <a:ext cx="8229600" cy="5595938"/>
        </p:xfrm>
        <a:graphic>
          <a:graphicData uri="http://schemas.openxmlformats.org/presentationml/2006/ole">
            <p:oleObj spid="_x0000_s3080" name="Visio" r:id="rId4" imgW="4728337" imgH="3215584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608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Alternate Actor Notation</a:t>
            </a:r>
          </a:p>
        </p:txBody>
      </p:sp>
      <p:graphicFrame>
        <p:nvGraphicFramePr>
          <p:cNvPr id="1741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304800" y="2119313"/>
          <a:ext cx="8610600" cy="3151187"/>
        </p:xfrm>
        <a:graphic>
          <a:graphicData uri="http://schemas.openxmlformats.org/presentationml/2006/ole">
            <p:oleObj spid="_x0000_s4104" name="Visio" r:id="rId4" imgW="6783206" imgH="1779312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460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Writing Use Cases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Use cases are text documents, not diagrams and use case modeling is primarily an act of writing text, not drawing diagrams.</a:t>
            </a:r>
          </a:p>
          <a:p>
            <a:pPr eaLnBrk="1" hangingPunct="1"/>
            <a:r>
              <a:rPr lang="en-US" sz="2800" smtClean="0"/>
              <a:t>Use Case Style</a:t>
            </a:r>
          </a:p>
          <a:p>
            <a:pPr lvl="1" eaLnBrk="1" hangingPunct="1"/>
            <a:r>
              <a:rPr lang="en-US" sz="2400" smtClean="0"/>
              <a:t>Black Box Use cases</a:t>
            </a:r>
          </a:p>
          <a:p>
            <a:pPr lvl="2" eaLnBrk="1" hangingPunct="1"/>
            <a:r>
              <a:rPr lang="en-US" sz="2000" smtClean="0"/>
              <a:t>Focus on what not how</a:t>
            </a:r>
          </a:p>
          <a:p>
            <a:pPr eaLnBrk="1" hangingPunct="1"/>
            <a:r>
              <a:rPr lang="en-US" sz="2800" smtClean="0"/>
              <a:t>Use Case Formats</a:t>
            </a:r>
          </a:p>
          <a:p>
            <a:pPr lvl="1" eaLnBrk="1" hangingPunct="1"/>
            <a:r>
              <a:rPr lang="en-US" sz="2400" smtClean="0"/>
              <a:t>Brief</a:t>
            </a:r>
          </a:p>
          <a:p>
            <a:pPr lvl="1" eaLnBrk="1" hangingPunct="1"/>
            <a:r>
              <a:rPr lang="en-US" sz="2400" smtClean="0"/>
              <a:t>Casual</a:t>
            </a:r>
          </a:p>
          <a:p>
            <a:pPr lvl="1" eaLnBrk="1" hangingPunct="1"/>
            <a:r>
              <a:rPr lang="en-US" sz="2400" smtClean="0"/>
              <a:t>Fully dressed</a:t>
            </a:r>
          </a:p>
        </p:txBody>
      </p:sp>
    </p:spTree>
    <p:extLst>
      <p:ext uri="{BB962C8B-B14F-4D97-AF65-F5344CB8AC3E}">
        <p14:creationId xmlns:p14="http://schemas.microsoft.com/office/powerpoint/2010/main" xmlns="" val="189234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90575" y="641350"/>
            <a:ext cx="7475538" cy="728663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/>
              <a:t>Black Box Use cases</a:t>
            </a:r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39738" y="2246313"/>
            <a:ext cx="8170862" cy="2808287"/>
          </a:xfrm>
        </p:spPr>
      </p:pic>
    </p:spTree>
    <p:extLst>
      <p:ext uri="{BB962C8B-B14F-4D97-AF65-F5344CB8AC3E}">
        <p14:creationId xmlns:p14="http://schemas.microsoft.com/office/powerpoint/2010/main" xmlns="" val="35200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41350"/>
            <a:ext cx="7726363" cy="728663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/>
              <a:t>Use Case Formats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3363" y="1905000"/>
            <a:ext cx="7234237" cy="3557588"/>
          </a:xfrm>
        </p:spPr>
        <p:txBody>
          <a:bodyPr/>
          <a:lstStyle/>
          <a:p>
            <a:pPr eaLnBrk="1" hangingPunct="1"/>
            <a:r>
              <a:rPr lang="en-US" smtClean="0"/>
              <a:t>Brief</a:t>
            </a:r>
          </a:p>
          <a:p>
            <a:pPr eaLnBrk="1" hangingPunct="1"/>
            <a:endParaRPr lang="en-US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67000"/>
            <a:ext cx="8229600" cy="241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131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Case Formats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6853238" cy="3557588"/>
          </a:xfrm>
        </p:spPr>
        <p:txBody>
          <a:bodyPr/>
          <a:lstStyle/>
          <a:p>
            <a:pPr eaLnBrk="1" hangingPunct="1"/>
            <a:r>
              <a:rPr lang="en-US" smtClean="0"/>
              <a:t>Causal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7924800" cy="418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322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5484813" cy="914400"/>
          </a:xfrm>
        </p:spPr>
        <p:txBody>
          <a:bodyPr/>
          <a:lstStyle/>
          <a:p>
            <a:pPr eaLnBrk="1" hangingPunct="1"/>
            <a:r>
              <a:rPr lang="en-US" smtClean="0"/>
              <a:t>	Fully dressed</a:t>
            </a:r>
          </a:p>
        </p:txBody>
      </p:sp>
      <p:graphicFrame>
        <p:nvGraphicFramePr>
          <p:cNvPr id="228404" name="Group 52"/>
          <p:cNvGraphicFramePr>
            <a:graphicFrameLocks noGrp="1"/>
          </p:cNvGraphicFramePr>
          <p:nvPr>
            <p:ph type="tbl" idx="1"/>
          </p:nvPr>
        </p:nvGraphicFramePr>
        <p:xfrm>
          <a:off x="762000" y="1219200"/>
          <a:ext cx="7696200" cy="5294310"/>
        </p:xfrm>
        <a:graphic>
          <a:graphicData uri="http://schemas.openxmlformats.org/drawingml/2006/table">
            <a:tbl>
              <a:tblPr/>
              <a:tblGrid>
                <a:gridCol w="3848100"/>
                <a:gridCol w="3848100"/>
              </a:tblGrid>
              <a:tr h="371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Use case Section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Comment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Use case name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Start with a verb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Scope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 system under design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Level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“user goal” or “sub function”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Primary Actor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Calls on system to deliver its services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Stakeholders and interests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who cares about the system and what do they want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Preconditions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what must be true on start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Success Guarantee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What must be true on successful completion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Main Success Scenario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Unconditional happy path scenario of success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Extensions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Alternate scenario of success or failure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Special Requirements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Related NFRs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Technology and Data variation list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Varying I/O methods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 of occurrence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Influences investigation, testing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Miscellaneous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Open issues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4083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 Sale Use Case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en-US" sz="1800" smtClean="0"/>
              <a:t>UC: Process Sale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User selects new sale option 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System requests item identifier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User enters item identifier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System records sale of item, and 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System displays item description, price, current total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Steps 2-5 repeated  until user finished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 startAt="6"/>
            </a:pPr>
            <a:r>
              <a:rPr lang="en-US" sz="1800" smtClean="0"/>
              <a:t>User selects sale finished option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 startAt="6"/>
            </a:pPr>
            <a:r>
              <a:rPr lang="en-US" sz="1800" smtClean="0"/>
              <a:t>System displays total and taxes due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 startAt="6"/>
            </a:pPr>
            <a:r>
              <a:rPr lang="en-US" sz="1800" smtClean="0"/>
              <a:t>User selects payment option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 startAt="6"/>
            </a:pPr>
            <a:r>
              <a:rPr lang="en-US" sz="1800" smtClean="0"/>
              <a:t>System requests payment information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 startAt="6"/>
            </a:pPr>
            <a:r>
              <a:rPr lang="en-US" sz="1800" smtClean="0"/>
              <a:t>User enters payment information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 startAt="6"/>
            </a:pPr>
            <a:r>
              <a:rPr lang="en-US" sz="1800" smtClean="0"/>
              <a:t>System handles payment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 startAt="6"/>
            </a:pPr>
            <a:r>
              <a:rPr lang="en-US" sz="1800" smtClean="0"/>
              <a:t>System logs completed sale and sends sale information to Accounting System and Inventory System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AutoNum type="arabicPeriod" startAt="6"/>
            </a:pPr>
            <a:r>
              <a:rPr lang="en-US" sz="1800" smtClean="0"/>
              <a:t>System generates receipt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en-US" sz="1800" smtClean="0"/>
          </a:p>
          <a:p>
            <a:pPr marL="609600" indent="-609600" eaLnBrk="1" hangingPunct="1">
              <a:lnSpc>
                <a:spcPct val="80000"/>
              </a:lnSpc>
            </a:pPr>
            <a:endParaRPr lang="en-US" sz="1800" smtClean="0"/>
          </a:p>
        </p:txBody>
      </p:sp>
    </p:spTree>
    <p:extLst>
      <p:ext uri="{BB962C8B-B14F-4D97-AF65-F5344CB8AC3E}">
        <p14:creationId xmlns:p14="http://schemas.microsoft.com/office/powerpoint/2010/main" xmlns="" val="10674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Alternate Flow or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3a. Invalid identifier:</a:t>
            </a:r>
          </a:p>
          <a:p>
            <a:pPr marL="0" indent="0">
              <a:buNone/>
            </a:pPr>
            <a:r>
              <a:rPr lang="en-US" sz="1800" dirty="0" smtClean="0"/>
              <a:t>	1 </a:t>
            </a:r>
            <a:r>
              <a:rPr lang="en-US" sz="1800" dirty="0"/>
              <a:t>. System signals error and rejects entry.</a:t>
            </a:r>
          </a:p>
          <a:p>
            <a:pPr marL="0" indent="0">
              <a:buNone/>
            </a:pPr>
            <a:r>
              <a:rPr lang="en-US" sz="1800" dirty="0" smtClean="0"/>
              <a:t>3-6a</a:t>
            </a:r>
            <a:r>
              <a:rPr lang="en-US" sz="1800" dirty="0"/>
              <a:t>: Customer asks Cashier to remove an item from the purchase:</a:t>
            </a:r>
          </a:p>
          <a:p>
            <a:pPr marL="0" indent="0">
              <a:buNone/>
            </a:pPr>
            <a:r>
              <a:rPr lang="en-US" sz="1800" dirty="0" smtClean="0"/>
              <a:t>	1</a:t>
            </a:r>
            <a:r>
              <a:rPr lang="en-US" sz="1800" dirty="0"/>
              <a:t>. Cashier enters item identifier for removal from sale.</a:t>
            </a:r>
          </a:p>
          <a:p>
            <a:pPr marL="0" indent="0">
              <a:buNone/>
            </a:pPr>
            <a:r>
              <a:rPr lang="en-US" sz="1800" dirty="0" smtClean="0"/>
              <a:t>	2</a:t>
            </a:r>
            <a:r>
              <a:rPr lang="en-US" sz="1800" dirty="0"/>
              <a:t>. System displays updated running total.</a:t>
            </a:r>
          </a:p>
          <a:p>
            <a:pPr marL="0" indent="0">
              <a:buNone/>
            </a:pPr>
            <a:r>
              <a:rPr lang="en-US" sz="1800" dirty="0"/>
              <a:t>3-6b. Customer tells Cashier to cancel sale:</a:t>
            </a:r>
          </a:p>
          <a:p>
            <a:pPr marL="0" indent="0">
              <a:buNone/>
            </a:pPr>
            <a:r>
              <a:rPr lang="en-US" sz="1800" dirty="0" smtClean="0"/>
              <a:t>	1</a:t>
            </a:r>
            <a:r>
              <a:rPr lang="en-US" sz="1800" dirty="0"/>
              <a:t>. Cashier cancels sale on System.</a:t>
            </a:r>
          </a:p>
          <a:p>
            <a:pPr marL="0" indent="0">
              <a:buNone/>
            </a:pPr>
            <a:r>
              <a:rPr lang="en-US" sz="1800" dirty="0" smtClean="0"/>
              <a:t>4a</a:t>
            </a:r>
            <a:r>
              <a:rPr lang="en-US" sz="1800" dirty="0"/>
              <a:t>. The system generated item price is not wanted (e.g., Customer complained about something and is offered </a:t>
            </a:r>
            <a:r>
              <a:rPr lang="en-US" sz="1800" dirty="0" smtClean="0"/>
              <a:t>a lower </a:t>
            </a:r>
            <a:r>
              <a:rPr lang="en-US" sz="1800" dirty="0"/>
              <a:t>price):</a:t>
            </a:r>
          </a:p>
          <a:p>
            <a:pPr marL="0" indent="0">
              <a:buNone/>
            </a:pPr>
            <a:r>
              <a:rPr lang="en-US" sz="1800" dirty="0" smtClean="0"/>
              <a:t>	1</a:t>
            </a:r>
            <a:r>
              <a:rPr lang="en-US" sz="1800" dirty="0"/>
              <a:t>. Cashier enters override price. .</a:t>
            </a:r>
          </a:p>
          <a:p>
            <a:pPr marL="0" indent="0">
              <a:buNone/>
            </a:pPr>
            <a:r>
              <a:rPr lang="en-US" sz="1800" dirty="0" smtClean="0"/>
              <a:t>	2</a:t>
            </a:r>
            <a:r>
              <a:rPr lang="en-US" sz="1800" dirty="0"/>
              <a:t>. System presents new price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r>
              <a:rPr lang="en-US" sz="1800" dirty="0" smtClean="0"/>
              <a:t>…..</a:t>
            </a:r>
          </a:p>
          <a:p>
            <a:pPr marL="0" indent="0">
              <a:buNone/>
            </a:pPr>
            <a:r>
              <a:rPr lang="en-US" sz="1800" dirty="0" smtClean="0">
                <a:hlinkClick r:id="rId2" action="ppaction://hlinkfile"/>
              </a:rPr>
              <a:t>Link to Full Use Case PDF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04981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UC Issues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What Tests Can Help Find Useful Use Cases?</a:t>
            </a:r>
          </a:p>
          <a:p>
            <a:pPr lvl="2" eaLnBrk="1" hangingPunct="1"/>
            <a:r>
              <a:rPr lang="en-US" sz="1800" smtClean="0"/>
              <a:t>The Boss Test</a:t>
            </a:r>
          </a:p>
          <a:p>
            <a:pPr lvl="2" eaLnBrk="1" hangingPunct="1"/>
            <a:r>
              <a:rPr lang="en-US" sz="1800" smtClean="0"/>
              <a:t>The EBP Test: A task performed by 1 user in 1 place at 1 time in response to a business event, that adds measurable value to the business and leaves data in a consistent state.</a:t>
            </a:r>
          </a:p>
          <a:p>
            <a:pPr lvl="2" eaLnBrk="1" hangingPunct="1"/>
            <a:r>
              <a:rPr lang="en-US" sz="1800" smtClean="0"/>
              <a:t>The Size Test</a:t>
            </a:r>
          </a:p>
          <a:p>
            <a:pPr eaLnBrk="1" hangingPunct="1"/>
            <a:r>
              <a:rPr lang="en-US" sz="2400" smtClean="0"/>
              <a:t>Writing Style</a:t>
            </a:r>
          </a:p>
          <a:p>
            <a:pPr lvl="1" eaLnBrk="1" hangingPunct="1"/>
            <a:r>
              <a:rPr lang="en-US" sz="2100" smtClean="0"/>
              <a:t>Essential (keep the UI out) </a:t>
            </a:r>
          </a:p>
          <a:p>
            <a:pPr lvl="1" eaLnBrk="1" hangingPunct="1"/>
            <a:r>
              <a:rPr lang="en-US" sz="2100" smtClean="0"/>
              <a:t>Concrete (UI decisions embedded in the UC text)</a:t>
            </a:r>
          </a:p>
          <a:p>
            <a:pPr eaLnBrk="1" hangingPunct="1"/>
            <a:r>
              <a:rPr lang="en-US" sz="2400" smtClean="0"/>
              <a:t>Write ‘black box’ UCs </a:t>
            </a:r>
          </a:p>
          <a:p>
            <a:pPr lvl="1" eaLnBrk="1" hangingPunct="1"/>
            <a:r>
              <a:rPr lang="en-US" sz="2100" smtClean="0"/>
              <a:t>Defer implementation details</a:t>
            </a:r>
          </a:p>
          <a:p>
            <a:pPr lvl="1" eaLnBrk="1" hangingPunct="1"/>
            <a:r>
              <a:rPr lang="en-US" sz="2100" smtClean="0"/>
              <a:t>Avoid reference to specific technologies</a:t>
            </a:r>
            <a:endParaRPr lang="en-US" sz="210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020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Library Use Case Diagram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en-US" sz="1600" smtClean="0"/>
              <a:t>A computerized library system for a university </a:t>
            </a:r>
            <a:r>
              <a:rPr lang="en-US" sz="1600" smtClean="0">
                <a:solidFill>
                  <a:schemeClr val="hlink"/>
                </a:solidFill>
              </a:rPr>
              <a:t>keeps track of all books and periodicals</a:t>
            </a:r>
            <a:r>
              <a:rPr lang="en-US" sz="1600" smtClean="0"/>
              <a:t> in the library and their check-out status.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1600" smtClean="0">
                <a:solidFill>
                  <a:schemeClr val="hlink"/>
                </a:solidFill>
              </a:rPr>
              <a:t>Checkout and return</a:t>
            </a:r>
            <a:r>
              <a:rPr lang="en-US" sz="1600" smtClean="0"/>
              <a:t> are automated through a bar code reader (an external device).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1600" smtClean="0"/>
              <a:t>The library system also interfaces with an </a:t>
            </a:r>
            <a:r>
              <a:rPr lang="en-US" sz="1600" smtClean="0">
                <a:solidFill>
                  <a:schemeClr val="hlink"/>
                </a:solidFill>
              </a:rPr>
              <a:t>external relational database</a:t>
            </a:r>
            <a:r>
              <a:rPr lang="en-US" sz="1600" smtClean="0"/>
              <a:t> which stores information about the library users (students, faculty, and staff), including whether they have any library items checked out.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1600" smtClean="0"/>
              <a:t>Library users can access the </a:t>
            </a:r>
            <a:r>
              <a:rPr lang="en-US" sz="1600" smtClean="0">
                <a:solidFill>
                  <a:schemeClr val="hlink"/>
                </a:solidFill>
              </a:rPr>
              <a:t>catalog</a:t>
            </a:r>
            <a:r>
              <a:rPr lang="en-US" sz="1600" smtClean="0"/>
              <a:t> and recall books and periodicals.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1600" smtClean="0"/>
              <a:t>Library employees have the same access as well as additional capabilities (e.g., listing the status of an item).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1600" smtClean="0"/>
              <a:t>Note: the </a:t>
            </a:r>
            <a:r>
              <a:rPr lang="en-US" sz="1600" smtClean="0">
                <a:solidFill>
                  <a:schemeClr val="hlink"/>
                </a:solidFill>
              </a:rPr>
              <a:t>library catalog is part of the library computer system</a:t>
            </a:r>
            <a:r>
              <a:rPr lang="en-US" sz="1600" smtClean="0"/>
              <a:t> so it is not shown as an actor.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176463" y="15001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4267200" y="1752600"/>
            <a:ext cx="4791075" cy="3857625"/>
            <a:chOff x="2688" y="1104"/>
            <a:chExt cx="3018" cy="2430"/>
          </a:xfrm>
        </p:grpSpPr>
        <p:sp>
          <p:nvSpPr>
            <p:cNvPr id="25606" name="AutoShape 6"/>
            <p:cNvSpPr>
              <a:spLocks noChangeAspect="1" noChangeArrowheads="1" noTextEdit="1"/>
            </p:cNvSpPr>
            <p:nvPr/>
          </p:nvSpPr>
          <p:spPr bwMode="auto">
            <a:xfrm>
              <a:off x="2688" y="1104"/>
              <a:ext cx="3018" cy="2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07" name="Oval 7"/>
            <p:cNvSpPr>
              <a:spLocks noChangeArrowheads="1"/>
            </p:cNvSpPr>
            <p:nvPr/>
          </p:nvSpPr>
          <p:spPr bwMode="auto">
            <a:xfrm>
              <a:off x="3686" y="1226"/>
              <a:ext cx="428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8" name="Rectangle 8"/>
            <p:cNvSpPr>
              <a:spLocks noChangeArrowheads="1"/>
            </p:cNvSpPr>
            <p:nvPr/>
          </p:nvSpPr>
          <p:spPr bwMode="auto">
            <a:xfrm>
              <a:off x="3625" y="1507"/>
              <a:ext cx="54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EmployeeLogin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5609" name="Oval 9"/>
            <p:cNvSpPr>
              <a:spLocks noChangeArrowheads="1"/>
            </p:cNvSpPr>
            <p:nvPr/>
          </p:nvSpPr>
          <p:spPr bwMode="auto">
            <a:xfrm>
              <a:off x="3098" y="1653"/>
              <a:ext cx="110" cy="110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0" name="Line 10"/>
            <p:cNvSpPr>
              <a:spLocks noChangeShapeType="1"/>
            </p:cNvSpPr>
            <p:nvPr/>
          </p:nvSpPr>
          <p:spPr bwMode="auto">
            <a:xfrm>
              <a:off x="3147" y="1751"/>
              <a:ext cx="1" cy="98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11"/>
            <p:cNvSpPr>
              <a:spLocks noChangeShapeType="1"/>
            </p:cNvSpPr>
            <p:nvPr/>
          </p:nvSpPr>
          <p:spPr bwMode="auto">
            <a:xfrm>
              <a:off x="3068" y="1782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2" name="Freeform 12"/>
            <p:cNvSpPr>
              <a:spLocks/>
            </p:cNvSpPr>
            <p:nvPr/>
          </p:nvSpPr>
          <p:spPr bwMode="auto">
            <a:xfrm>
              <a:off x="3037" y="1849"/>
              <a:ext cx="226" cy="110"/>
            </a:xfrm>
            <a:custGeom>
              <a:avLst/>
              <a:gdLst>
                <a:gd name="T0" fmla="*/ 0 w 37"/>
                <a:gd name="T1" fmla="*/ 110 h 18"/>
                <a:gd name="T2" fmla="*/ 110 w 37"/>
                <a:gd name="T3" fmla="*/ 0 h 18"/>
                <a:gd name="T4" fmla="*/ 226 w 37"/>
                <a:gd name="T5" fmla="*/ 11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8">
                  <a:moveTo>
                    <a:pt x="0" y="18"/>
                  </a:moveTo>
                  <a:lnTo>
                    <a:pt x="18" y="0"/>
                  </a:lnTo>
                  <a:lnTo>
                    <a:pt x="37" y="18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Rectangle 13"/>
            <p:cNvSpPr>
              <a:spLocks noChangeArrowheads="1"/>
            </p:cNvSpPr>
            <p:nvPr/>
          </p:nvSpPr>
          <p:spPr bwMode="auto">
            <a:xfrm>
              <a:off x="2921" y="2020"/>
              <a:ext cx="46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LibEmployee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5614" name="Line 14"/>
            <p:cNvSpPr>
              <a:spLocks noChangeShapeType="1"/>
            </p:cNvSpPr>
            <p:nvPr/>
          </p:nvSpPr>
          <p:spPr bwMode="auto">
            <a:xfrm flipV="1">
              <a:off x="3435" y="1507"/>
              <a:ext cx="183" cy="11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5"/>
            <p:cNvSpPr>
              <a:spLocks noChangeShapeType="1"/>
            </p:cNvSpPr>
            <p:nvPr/>
          </p:nvSpPr>
          <p:spPr bwMode="auto">
            <a:xfrm flipH="1">
              <a:off x="3257" y="1617"/>
              <a:ext cx="178" cy="11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Oval 16"/>
            <p:cNvSpPr>
              <a:spLocks noChangeArrowheads="1"/>
            </p:cNvSpPr>
            <p:nvPr/>
          </p:nvSpPr>
          <p:spPr bwMode="auto">
            <a:xfrm>
              <a:off x="4065" y="2478"/>
              <a:ext cx="429" cy="220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Rectangle 17"/>
            <p:cNvSpPr>
              <a:spLocks noChangeArrowheads="1"/>
            </p:cNvSpPr>
            <p:nvPr/>
          </p:nvSpPr>
          <p:spPr bwMode="auto">
            <a:xfrm>
              <a:off x="3974" y="2759"/>
              <a:ext cx="60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CheckAvailability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5618" name="Line 18"/>
            <p:cNvSpPr>
              <a:spLocks noChangeShapeType="1"/>
            </p:cNvSpPr>
            <p:nvPr/>
          </p:nvSpPr>
          <p:spPr bwMode="auto">
            <a:xfrm>
              <a:off x="3686" y="2172"/>
              <a:ext cx="422" cy="30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9" name="Line 19"/>
            <p:cNvSpPr>
              <a:spLocks noChangeShapeType="1"/>
            </p:cNvSpPr>
            <p:nvPr/>
          </p:nvSpPr>
          <p:spPr bwMode="auto">
            <a:xfrm flipH="1" flipV="1">
              <a:off x="3257" y="1873"/>
              <a:ext cx="429" cy="29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0" name="Oval 20"/>
            <p:cNvSpPr>
              <a:spLocks noChangeArrowheads="1"/>
            </p:cNvSpPr>
            <p:nvPr/>
          </p:nvSpPr>
          <p:spPr bwMode="auto">
            <a:xfrm>
              <a:off x="3129" y="2435"/>
              <a:ext cx="110" cy="104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Line 21"/>
            <p:cNvSpPr>
              <a:spLocks noChangeShapeType="1"/>
            </p:cNvSpPr>
            <p:nvPr/>
          </p:nvSpPr>
          <p:spPr bwMode="auto">
            <a:xfrm>
              <a:off x="3178" y="2533"/>
              <a:ext cx="1" cy="9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2" name="Line 22"/>
            <p:cNvSpPr>
              <a:spLocks noChangeShapeType="1"/>
            </p:cNvSpPr>
            <p:nvPr/>
          </p:nvSpPr>
          <p:spPr bwMode="auto">
            <a:xfrm>
              <a:off x="3098" y="2557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3" name="Freeform 23"/>
            <p:cNvSpPr>
              <a:spLocks/>
            </p:cNvSpPr>
            <p:nvPr/>
          </p:nvSpPr>
          <p:spPr bwMode="auto">
            <a:xfrm>
              <a:off x="3068" y="2624"/>
              <a:ext cx="226" cy="116"/>
            </a:xfrm>
            <a:custGeom>
              <a:avLst/>
              <a:gdLst>
                <a:gd name="T0" fmla="*/ 0 w 37"/>
                <a:gd name="T1" fmla="*/ 116 h 19"/>
                <a:gd name="T2" fmla="*/ 110 w 37"/>
                <a:gd name="T3" fmla="*/ 0 h 19"/>
                <a:gd name="T4" fmla="*/ 226 w 37"/>
                <a:gd name="T5" fmla="*/ 116 h 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9">
                  <a:moveTo>
                    <a:pt x="0" y="19"/>
                  </a:moveTo>
                  <a:lnTo>
                    <a:pt x="18" y="0"/>
                  </a:lnTo>
                  <a:lnTo>
                    <a:pt x="37" y="19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4" name="Rectangle 24"/>
            <p:cNvSpPr>
              <a:spLocks noChangeArrowheads="1"/>
            </p:cNvSpPr>
            <p:nvPr/>
          </p:nvSpPr>
          <p:spPr bwMode="auto">
            <a:xfrm>
              <a:off x="3043" y="2801"/>
              <a:ext cx="27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LibUser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5625" name="Line 25"/>
            <p:cNvSpPr>
              <a:spLocks noChangeShapeType="1"/>
            </p:cNvSpPr>
            <p:nvPr/>
          </p:nvSpPr>
          <p:spPr bwMode="auto">
            <a:xfrm>
              <a:off x="3674" y="2582"/>
              <a:ext cx="38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6" name="Line 26"/>
            <p:cNvSpPr>
              <a:spLocks noChangeShapeType="1"/>
            </p:cNvSpPr>
            <p:nvPr/>
          </p:nvSpPr>
          <p:spPr bwMode="auto">
            <a:xfrm flipH="1">
              <a:off x="3288" y="2582"/>
              <a:ext cx="386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7" name="Oval 27"/>
            <p:cNvSpPr>
              <a:spLocks noChangeArrowheads="1"/>
            </p:cNvSpPr>
            <p:nvPr/>
          </p:nvSpPr>
          <p:spPr bwMode="auto">
            <a:xfrm>
              <a:off x="3876" y="2942"/>
              <a:ext cx="428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rgbClr val="9900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8" name="Rectangle 28"/>
            <p:cNvSpPr>
              <a:spLocks noChangeArrowheads="1"/>
            </p:cNvSpPr>
            <p:nvPr/>
          </p:nvSpPr>
          <p:spPr bwMode="auto">
            <a:xfrm>
              <a:off x="3980" y="3223"/>
              <a:ext cx="22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Recall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5629" name="Line 29"/>
            <p:cNvSpPr>
              <a:spLocks noChangeShapeType="1"/>
            </p:cNvSpPr>
            <p:nvPr/>
          </p:nvSpPr>
          <p:spPr bwMode="auto">
            <a:xfrm>
              <a:off x="3692" y="2533"/>
              <a:ext cx="306" cy="40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0" name="Line 30"/>
            <p:cNvSpPr>
              <a:spLocks noChangeShapeType="1"/>
            </p:cNvSpPr>
            <p:nvPr/>
          </p:nvSpPr>
          <p:spPr bwMode="auto">
            <a:xfrm flipH="1" flipV="1">
              <a:off x="3386" y="2124"/>
              <a:ext cx="306" cy="40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1" name="Line 31"/>
            <p:cNvSpPr>
              <a:spLocks noChangeShapeType="1"/>
            </p:cNvSpPr>
            <p:nvPr/>
          </p:nvSpPr>
          <p:spPr bwMode="auto">
            <a:xfrm>
              <a:off x="3582" y="2789"/>
              <a:ext cx="287" cy="153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2" name="Line 32"/>
            <p:cNvSpPr>
              <a:spLocks noChangeShapeType="1"/>
            </p:cNvSpPr>
            <p:nvPr/>
          </p:nvSpPr>
          <p:spPr bwMode="auto">
            <a:xfrm flipH="1" flipV="1">
              <a:off x="3288" y="2643"/>
              <a:ext cx="294" cy="146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3" name="Oval 33"/>
            <p:cNvSpPr>
              <a:spLocks noChangeArrowheads="1"/>
            </p:cNvSpPr>
            <p:nvPr/>
          </p:nvSpPr>
          <p:spPr bwMode="auto">
            <a:xfrm>
              <a:off x="4096" y="2008"/>
              <a:ext cx="429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4" name="Rectangle 34"/>
            <p:cNvSpPr>
              <a:spLocks noChangeArrowheads="1"/>
            </p:cNvSpPr>
            <p:nvPr/>
          </p:nvSpPr>
          <p:spPr bwMode="auto">
            <a:xfrm>
              <a:off x="4133" y="2288"/>
              <a:ext cx="35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CheckOut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5635" name="Line 35"/>
            <p:cNvSpPr>
              <a:spLocks noChangeShapeType="1"/>
            </p:cNvSpPr>
            <p:nvPr/>
          </p:nvSpPr>
          <p:spPr bwMode="auto">
            <a:xfrm>
              <a:off x="3674" y="1940"/>
              <a:ext cx="416" cy="11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 flipH="1" flipV="1">
              <a:off x="3257" y="1831"/>
              <a:ext cx="417" cy="10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7" name="Oval 37"/>
            <p:cNvSpPr>
              <a:spLocks noChangeArrowheads="1"/>
            </p:cNvSpPr>
            <p:nvPr/>
          </p:nvSpPr>
          <p:spPr bwMode="auto">
            <a:xfrm>
              <a:off x="5167" y="1837"/>
              <a:ext cx="110" cy="110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auto">
            <a:xfrm>
              <a:off x="5216" y="1940"/>
              <a:ext cx="1" cy="92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9" name="Line 39"/>
            <p:cNvSpPr>
              <a:spLocks noChangeShapeType="1"/>
            </p:cNvSpPr>
            <p:nvPr/>
          </p:nvSpPr>
          <p:spPr bwMode="auto">
            <a:xfrm>
              <a:off x="5131" y="1965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0" name="Freeform 40"/>
            <p:cNvSpPr>
              <a:spLocks/>
            </p:cNvSpPr>
            <p:nvPr/>
          </p:nvSpPr>
          <p:spPr bwMode="auto">
            <a:xfrm>
              <a:off x="5100" y="2032"/>
              <a:ext cx="226" cy="116"/>
            </a:xfrm>
            <a:custGeom>
              <a:avLst/>
              <a:gdLst>
                <a:gd name="T0" fmla="*/ 0 w 37"/>
                <a:gd name="T1" fmla="*/ 116 h 19"/>
                <a:gd name="T2" fmla="*/ 116 w 37"/>
                <a:gd name="T3" fmla="*/ 0 h 19"/>
                <a:gd name="T4" fmla="*/ 226 w 37"/>
                <a:gd name="T5" fmla="*/ 116 h 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9">
                  <a:moveTo>
                    <a:pt x="0" y="19"/>
                  </a:moveTo>
                  <a:lnTo>
                    <a:pt x="19" y="0"/>
                  </a:lnTo>
                  <a:lnTo>
                    <a:pt x="37" y="19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1" name="Rectangle 41"/>
            <p:cNvSpPr>
              <a:spLocks noChangeArrowheads="1"/>
            </p:cNvSpPr>
            <p:nvPr/>
          </p:nvSpPr>
          <p:spPr bwMode="auto">
            <a:xfrm>
              <a:off x="4935" y="2203"/>
              <a:ext cx="57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BarCodeReader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5642" name="Line 42"/>
            <p:cNvSpPr>
              <a:spLocks noChangeShapeType="1"/>
            </p:cNvSpPr>
            <p:nvPr/>
          </p:nvSpPr>
          <p:spPr bwMode="auto">
            <a:xfrm flipV="1">
              <a:off x="4806" y="2002"/>
              <a:ext cx="288" cy="42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3" name="Line 43"/>
            <p:cNvSpPr>
              <a:spLocks noChangeShapeType="1"/>
            </p:cNvSpPr>
            <p:nvPr/>
          </p:nvSpPr>
          <p:spPr bwMode="auto">
            <a:xfrm flipH="1">
              <a:off x="4518" y="2044"/>
              <a:ext cx="288" cy="3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4" name="Oval 44"/>
            <p:cNvSpPr>
              <a:spLocks noChangeArrowheads="1"/>
            </p:cNvSpPr>
            <p:nvPr/>
          </p:nvSpPr>
          <p:spPr bwMode="auto">
            <a:xfrm>
              <a:off x="4065" y="1568"/>
              <a:ext cx="429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45" name="Rectangle 45"/>
            <p:cNvSpPr>
              <a:spLocks noChangeArrowheads="1"/>
            </p:cNvSpPr>
            <p:nvPr/>
          </p:nvSpPr>
          <p:spPr bwMode="auto">
            <a:xfrm>
              <a:off x="4133" y="1849"/>
              <a:ext cx="29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CheckIn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5646" name="Line 46"/>
            <p:cNvSpPr>
              <a:spLocks noChangeShapeType="1"/>
            </p:cNvSpPr>
            <p:nvPr/>
          </p:nvSpPr>
          <p:spPr bwMode="auto">
            <a:xfrm flipV="1">
              <a:off x="3661" y="1696"/>
              <a:ext cx="398" cy="43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7" name="Line 47"/>
            <p:cNvSpPr>
              <a:spLocks noChangeShapeType="1"/>
            </p:cNvSpPr>
            <p:nvPr/>
          </p:nvSpPr>
          <p:spPr bwMode="auto">
            <a:xfrm flipH="1">
              <a:off x="3257" y="1739"/>
              <a:ext cx="404" cy="43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8" name="Line 48"/>
            <p:cNvSpPr>
              <a:spLocks noChangeShapeType="1"/>
            </p:cNvSpPr>
            <p:nvPr/>
          </p:nvSpPr>
          <p:spPr bwMode="auto">
            <a:xfrm>
              <a:off x="4794" y="1849"/>
              <a:ext cx="306" cy="104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9" name="Line 49"/>
            <p:cNvSpPr>
              <a:spLocks noChangeShapeType="1"/>
            </p:cNvSpPr>
            <p:nvPr/>
          </p:nvSpPr>
          <p:spPr bwMode="auto">
            <a:xfrm flipH="1" flipV="1">
              <a:off x="4488" y="1745"/>
              <a:ext cx="306" cy="104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0" name="Oval 50"/>
            <p:cNvSpPr>
              <a:spLocks noChangeArrowheads="1"/>
            </p:cNvSpPr>
            <p:nvPr/>
          </p:nvSpPr>
          <p:spPr bwMode="auto">
            <a:xfrm>
              <a:off x="5198" y="2496"/>
              <a:ext cx="110" cy="110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1" name="Line 51"/>
            <p:cNvSpPr>
              <a:spLocks noChangeShapeType="1"/>
            </p:cNvSpPr>
            <p:nvPr/>
          </p:nvSpPr>
          <p:spPr bwMode="auto">
            <a:xfrm>
              <a:off x="5247" y="2594"/>
              <a:ext cx="1" cy="9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2" name="Line 52"/>
            <p:cNvSpPr>
              <a:spLocks noChangeShapeType="1"/>
            </p:cNvSpPr>
            <p:nvPr/>
          </p:nvSpPr>
          <p:spPr bwMode="auto">
            <a:xfrm>
              <a:off x="5161" y="2624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3" name="Freeform 53"/>
            <p:cNvSpPr>
              <a:spLocks/>
            </p:cNvSpPr>
            <p:nvPr/>
          </p:nvSpPr>
          <p:spPr bwMode="auto">
            <a:xfrm>
              <a:off x="5131" y="2691"/>
              <a:ext cx="226" cy="110"/>
            </a:xfrm>
            <a:custGeom>
              <a:avLst/>
              <a:gdLst>
                <a:gd name="T0" fmla="*/ 0 w 37"/>
                <a:gd name="T1" fmla="*/ 110 h 18"/>
                <a:gd name="T2" fmla="*/ 116 w 37"/>
                <a:gd name="T3" fmla="*/ 0 h 18"/>
                <a:gd name="T4" fmla="*/ 226 w 37"/>
                <a:gd name="T5" fmla="*/ 11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8">
                  <a:moveTo>
                    <a:pt x="0" y="18"/>
                  </a:moveTo>
                  <a:lnTo>
                    <a:pt x="19" y="0"/>
                  </a:lnTo>
                  <a:lnTo>
                    <a:pt x="37" y="18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4" name="Rectangle 54"/>
            <p:cNvSpPr>
              <a:spLocks noChangeArrowheads="1"/>
            </p:cNvSpPr>
            <p:nvPr/>
          </p:nvSpPr>
          <p:spPr bwMode="auto">
            <a:xfrm>
              <a:off x="5088" y="2862"/>
              <a:ext cx="32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UsersDB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5655" name="Line 55"/>
            <p:cNvSpPr>
              <a:spLocks noChangeShapeType="1"/>
            </p:cNvSpPr>
            <p:nvPr/>
          </p:nvSpPr>
          <p:spPr bwMode="auto">
            <a:xfrm flipV="1">
              <a:off x="4714" y="2679"/>
              <a:ext cx="417" cy="14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6" name="Line 56"/>
            <p:cNvSpPr>
              <a:spLocks noChangeShapeType="1"/>
            </p:cNvSpPr>
            <p:nvPr/>
          </p:nvSpPr>
          <p:spPr bwMode="auto">
            <a:xfrm flipH="1">
              <a:off x="4298" y="2826"/>
              <a:ext cx="416" cy="146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7" name="Line 57"/>
            <p:cNvSpPr>
              <a:spLocks noChangeShapeType="1"/>
            </p:cNvSpPr>
            <p:nvPr/>
          </p:nvSpPr>
          <p:spPr bwMode="auto">
            <a:xfrm>
              <a:off x="4818" y="2398"/>
              <a:ext cx="313" cy="17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8" name="Line 58"/>
            <p:cNvSpPr>
              <a:spLocks noChangeShapeType="1"/>
            </p:cNvSpPr>
            <p:nvPr/>
          </p:nvSpPr>
          <p:spPr bwMode="auto">
            <a:xfrm flipH="1" flipV="1">
              <a:off x="4506" y="2227"/>
              <a:ext cx="312" cy="17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59" name="Line 59"/>
            <p:cNvSpPr>
              <a:spLocks noChangeShapeType="1"/>
            </p:cNvSpPr>
            <p:nvPr/>
          </p:nvSpPr>
          <p:spPr bwMode="auto">
            <a:xfrm>
              <a:off x="4776" y="2179"/>
              <a:ext cx="348" cy="348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60" name="Line 60"/>
            <p:cNvSpPr>
              <a:spLocks noChangeShapeType="1"/>
            </p:cNvSpPr>
            <p:nvPr/>
          </p:nvSpPr>
          <p:spPr bwMode="auto">
            <a:xfrm flipH="1" flipV="1">
              <a:off x="4427" y="1831"/>
              <a:ext cx="349" cy="348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31697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Case for Employee Login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smtClean="0"/>
              <a:t>Employee initiates use case by entering user name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smtClean="0"/>
              <a:t>System prompts for password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000" smtClean="0"/>
              <a:t>If password is valid, employee is logged on and now has access to employee commands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smtClean="0"/>
          </a:p>
          <a:p>
            <a:pPr marL="457200" indent="-457200" eaLnBrk="1" hangingPunct="1">
              <a:lnSpc>
                <a:spcPct val="90000"/>
              </a:lnSpc>
            </a:pPr>
            <a:r>
              <a:rPr lang="en-US" sz="2000" smtClean="0"/>
              <a:t>Starting and Ending Conditions?</a:t>
            </a:r>
          </a:p>
          <a:p>
            <a:pPr marL="457200" indent="-457200" eaLnBrk="1" hangingPunct="1">
              <a:lnSpc>
                <a:spcPct val="90000"/>
              </a:lnSpc>
            </a:pPr>
            <a:r>
              <a:rPr lang="en-US" sz="2000" smtClean="0"/>
              <a:t>Exceptions? e.g., cannot find the employee login</a:t>
            </a:r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4267200" y="1752600"/>
            <a:ext cx="4791075" cy="3857625"/>
            <a:chOff x="2688" y="1104"/>
            <a:chExt cx="3018" cy="2430"/>
          </a:xfrm>
        </p:grpSpPr>
        <p:sp>
          <p:nvSpPr>
            <p:cNvPr id="26629" name="AutoShape 5"/>
            <p:cNvSpPr>
              <a:spLocks noChangeAspect="1" noChangeArrowheads="1" noTextEdit="1"/>
            </p:cNvSpPr>
            <p:nvPr/>
          </p:nvSpPr>
          <p:spPr bwMode="auto">
            <a:xfrm>
              <a:off x="2688" y="1104"/>
              <a:ext cx="3018" cy="2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0" name="Oval 6"/>
            <p:cNvSpPr>
              <a:spLocks noChangeArrowheads="1"/>
            </p:cNvSpPr>
            <p:nvPr/>
          </p:nvSpPr>
          <p:spPr bwMode="auto">
            <a:xfrm>
              <a:off x="3686" y="1226"/>
              <a:ext cx="428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31" name="Rectangle 7"/>
            <p:cNvSpPr>
              <a:spLocks noChangeArrowheads="1"/>
            </p:cNvSpPr>
            <p:nvPr/>
          </p:nvSpPr>
          <p:spPr bwMode="auto">
            <a:xfrm>
              <a:off x="3625" y="1507"/>
              <a:ext cx="54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EmployeeLogin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6632" name="Oval 8"/>
            <p:cNvSpPr>
              <a:spLocks noChangeArrowheads="1"/>
            </p:cNvSpPr>
            <p:nvPr/>
          </p:nvSpPr>
          <p:spPr bwMode="auto">
            <a:xfrm>
              <a:off x="3098" y="1653"/>
              <a:ext cx="110" cy="110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3" name="Line 9"/>
            <p:cNvSpPr>
              <a:spLocks noChangeShapeType="1"/>
            </p:cNvSpPr>
            <p:nvPr/>
          </p:nvSpPr>
          <p:spPr bwMode="auto">
            <a:xfrm>
              <a:off x="3147" y="1751"/>
              <a:ext cx="1" cy="98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4" name="Line 10"/>
            <p:cNvSpPr>
              <a:spLocks noChangeShapeType="1"/>
            </p:cNvSpPr>
            <p:nvPr/>
          </p:nvSpPr>
          <p:spPr bwMode="auto">
            <a:xfrm>
              <a:off x="3068" y="1782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5" name="Freeform 11"/>
            <p:cNvSpPr>
              <a:spLocks/>
            </p:cNvSpPr>
            <p:nvPr/>
          </p:nvSpPr>
          <p:spPr bwMode="auto">
            <a:xfrm>
              <a:off x="3037" y="1849"/>
              <a:ext cx="226" cy="110"/>
            </a:xfrm>
            <a:custGeom>
              <a:avLst/>
              <a:gdLst>
                <a:gd name="T0" fmla="*/ 0 w 37"/>
                <a:gd name="T1" fmla="*/ 110 h 18"/>
                <a:gd name="T2" fmla="*/ 110 w 37"/>
                <a:gd name="T3" fmla="*/ 0 h 18"/>
                <a:gd name="T4" fmla="*/ 226 w 37"/>
                <a:gd name="T5" fmla="*/ 11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8">
                  <a:moveTo>
                    <a:pt x="0" y="18"/>
                  </a:moveTo>
                  <a:lnTo>
                    <a:pt x="18" y="0"/>
                  </a:lnTo>
                  <a:lnTo>
                    <a:pt x="37" y="18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6" name="Rectangle 12"/>
            <p:cNvSpPr>
              <a:spLocks noChangeArrowheads="1"/>
            </p:cNvSpPr>
            <p:nvPr/>
          </p:nvSpPr>
          <p:spPr bwMode="auto">
            <a:xfrm>
              <a:off x="2921" y="2020"/>
              <a:ext cx="46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LibEmployee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6637" name="Line 13"/>
            <p:cNvSpPr>
              <a:spLocks noChangeShapeType="1"/>
            </p:cNvSpPr>
            <p:nvPr/>
          </p:nvSpPr>
          <p:spPr bwMode="auto">
            <a:xfrm flipV="1">
              <a:off x="3435" y="1507"/>
              <a:ext cx="183" cy="11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8" name="Line 14"/>
            <p:cNvSpPr>
              <a:spLocks noChangeShapeType="1"/>
            </p:cNvSpPr>
            <p:nvPr/>
          </p:nvSpPr>
          <p:spPr bwMode="auto">
            <a:xfrm flipH="1">
              <a:off x="3257" y="1617"/>
              <a:ext cx="178" cy="11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9" name="Oval 15"/>
            <p:cNvSpPr>
              <a:spLocks noChangeArrowheads="1"/>
            </p:cNvSpPr>
            <p:nvPr/>
          </p:nvSpPr>
          <p:spPr bwMode="auto">
            <a:xfrm>
              <a:off x="4065" y="2478"/>
              <a:ext cx="429" cy="220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0" name="Rectangle 16"/>
            <p:cNvSpPr>
              <a:spLocks noChangeArrowheads="1"/>
            </p:cNvSpPr>
            <p:nvPr/>
          </p:nvSpPr>
          <p:spPr bwMode="auto">
            <a:xfrm>
              <a:off x="3974" y="2759"/>
              <a:ext cx="60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CheckAvailability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6641" name="Line 17"/>
            <p:cNvSpPr>
              <a:spLocks noChangeShapeType="1"/>
            </p:cNvSpPr>
            <p:nvPr/>
          </p:nvSpPr>
          <p:spPr bwMode="auto">
            <a:xfrm>
              <a:off x="3686" y="2172"/>
              <a:ext cx="422" cy="30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 flipH="1" flipV="1">
              <a:off x="3257" y="1873"/>
              <a:ext cx="429" cy="29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3" name="Oval 19"/>
            <p:cNvSpPr>
              <a:spLocks noChangeArrowheads="1"/>
            </p:cNvSpPr>
            <p:nvPr/>
          </p:nvSpPr>
          <p:spPr bwMode="auto">
            <a:xfrm>
              <a:off x="3129" y="2435"/>
              <a:ext cx="110" cy="104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4" name="Line 20"/>
            <p:cNvSpPr>
              <a:spLocks noChangeShapeType="1"/>
            </p:cNvSpPr>
            <p:nvPr/>
          </p:nvSpPr>
          <p:spPr bwMode="auto">
            <a:xfrm>
              <a:off x="3178" y="2533"/>
              <a:ext cx="1" cy="9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5" name="Line 21"/>
            <p:cNvSpPr>
              <a:spLocks noChangeShapeType="1"/>
            </p:cNvSpPr>
            <p:nvPr/>
          </p:nvSpPr>
          <p:spPr bwMode="auto">
            <a:xfrm>
              <a:off x="3098" y="2557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Freeform 22"/>
            <p:cNvSpPr>
              <a:spLocks/>
            </p:cNvSpPr>
            <p:nvPr/>
          </p:nvSpPr>
          <p:spPr bwMode="auto">
            <a:xfrm>
              <a:off x="3068" y="2624"/>
              <a:ext cx="226" cy="116"/>
            </a:xfrm>
            <a:custGeom>
              <a:avLst/>
              <a:gdLst>
                <a:gd name="T0" fmla="*/ 0 w 37"/>
                <a:gd name="T1" fmla="*/ 116 h 19"/>
                <a:gd name="T2" fmla="*/ 110 w 37"/>
                <a:gd name="T3" fmla="*/ 0 h 19"/>
                <a:gd name="T4" fmla="*/ 226 w 37"/>
                <a:gd name="T5" fmla="*/ 116 h 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9">
                  <a:moveTo>
                    <a:pt x="0" y="19"/>
                  </a:moveTo>
                  <a:lnTo>
                    <a:pt x="18" y="0"/>
                  </a:lnTo>
                  <a:lnTo>
                    <a:pt x="37" y="19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Rectangle 23"/>
            <p:cNvSpPr>
              <a:spLocks noChangeArrowheads="1"/>
            </p:cNvSpPr>
            <p:nvPr/>
          </p:nvSpPr>
          <p:spPr bwMode="auto">
            <a:xfrm>
              <a:off x="3043" y="2801"/>
              <a:ext cx="27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LibUser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6648" name="Line 24"/>
            <p:cNvSpPr>
              <a:spLocks noChangeShapeType="1"/>
            </p:cNvSpPr>
            <p:nvPr/>
          </p:nvSpPr>
          <p:spPr bwMode="auto">
            <a:xfrm>
              <a:off x="3674" y="2582"/>
              <a:ext cx="38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9" name="Line 25"/>
            <p:cNvSpPr>
              <a:spLocks noChangeShapeType="1"/>
            </p:cNvSpPr>
            <p:nvPr/>
          </p:nvSpPr>
          <p:spPr bwMode="auto">
            <a:xfrm flipH="1">
              <a:off x="3288" y="2582"/>
              <a:ext cx="386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0" name="Oval 26"/>
            <p:cNvSpPr>
              <a:spLocks noChangeArrowheads="1"/>
            </p:cNvSpPr>
            <p:nvPr/>
          </p:nvSpPr>
          <p:spPr bwMode="auto">
            <a:xfrm>
              <a:off x="3876" y="2942"/>
              <a:ext cx="428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rgbClr val="9900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51" name="Rectangle 27"/>
            <p:cNvSpPr>
              <a:spLocks noChangeArrowheads="1"/>
            </p:cNvSpPr>
            <p:nvPr/>
          </p:nvSpPr>
          <p:spPr bwMode="auto">
            <a:xfrm>
              <a:off x="3980" y="3223"/>
              <a:ext cx="22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Recall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6652" name="Line 28"/>
            <p:cNvSpPr>
              <a:spLocks noChangeShapeType="1"/>
            </p:cNvSpPr>
            <p:nvPr/>
          </p:nvSpPr>
          <p:spPr bwMode="auto">
            <a:xfrm>
              <a:off x="3692" y="2533"/>
              <a:ext cx="306" cy="40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3" name="Line 29"/>
            <p:cNvSpPr>
              <a:spLocks noChangeShapeType="1"/>
            </p:cNvSpPr>
            <p:nvPr/>
          </p:nvSpPr>
          <p:spPr bwMode="auto">
            <a:xfrm flipH="1" flipV="1">
              <a:off x="3386" y="2124"/>
              <a:ext cx="306" cy="40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4" name="Line 30"/>
            <p:cNvSpPr>
              <a:spLocks noChangeShapeType="1"/>
            </p:cNvSpPr>
            <p:nvPr/>
          </p:nvSpPr>
          <p:spPr bwMode="auto">
            <a:xfrm>
              <a:off x="3582" y="2789"/>
              <a:ext cx="287" cy="153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5" name="Line 31"/>
            <p:cNvSpPr>
              <a:spLocks noChangeShapeType="1"/>
            </p:cNvSpPr>
            <p:nvPr/>
          </p:nvSpPr>
          <p:spPr bwMode="auto">
            <a:xfrm flipH="1" flipV="1">
              <a:off x="3288" y="2643"/>
              <a:ext cx="294" cy="146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6" name="Oval 32"/>
            <p:cNvSpPr>
              <a:spLocks noChangeArrowheads="1"/>
            </p:cNvSpPr>
            <p:nvPr/>
          </p:nvSpPr>
          <p:spPr bwMode="auto">
            <a:xfrm>
              <a:off x="4096" y="2008"/>
              <a:ext cx="429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57" name="Rectangle 33"/>
            <p:cNvSpPr>
              <a:spLocks noChangeArrowheads="1"/>
            </p:cNvSpPr>
            <p:nvPr/>
          </p:nvSpPr>
          <p:spPr bwMode="auto">
            <a:xfrm>
              <a:off x="4133" y="2288"/>
              <a:ext cx="35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CheckOut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6658" name="Line 34"/>
            <p:cNvSpPr>
              <a:spLocks noChangeShapeType="1"/>
            </p:cNvSpPr>
            <p:nvPr/>
          </p:nvSpPr>
          <p:spPr bwMode="auto">
            <a:xfrm>
              <a:off x="3674" y="1940"/>
              <a:ext cx="416" cy="11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9" name="Line 35"/>
            <p:cNvSpPr>
              <a:spLocks noChangeShapeType="1"/>
            </p:cNvSpPr>
            <p:nvPr/>
          </p:nvSpPr>
          <p:spPr bwMode="auto">
            <a:xfrm flipH="1" flipV="1">
              <a:off x="3257" y="1831"/>
              <a:ext cx="417" cy="10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0" name="Oval 36"/>
            <p:cNvSpPr>
              <a:spLocks noChangeArrowheads="1"/>
            </p:cNvSpPr>
            <p:nvPr/>
          </p:nvSpPr>
          <p:spPr bwMode="auto">
            <a:xfrm>
              <a:off x="5167" y="1837"/>
              <a:ext cx="110" cy="110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1" name="Line 37"/>
            <p:cNvSpPr>
              <a:spLocks noChangeShapeType="1"/>
            </p:cNvSpPr>
            <p:nvPr/>
          </p:nvSpPr>
          <p:spPr bwMode="auto">
            <a:xfrm>
              <a:off x="5216" y="1940"/>
              <a:ext cx="1" cy="92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2" name="Line 38"/>
            <p:cNvSpPr>
              <a:spLocks noChangeShapeType="1"/>
            </p:cNvSpPr>
            <p:nvPr/>
          </p:nvSpPr>
          <p:spPr bwMode="auto">
            <a:xfrm>
              <a:off x="5131" y="1965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3" name="Freeform 39"/>
            <p:cNvSpPr>
              <a:spLocks/>
            </p:cNvSpPr>
            <p:nvPr/>
          </p:nvSpPr>
          <p:spPr bwMode="auto">
            <a:xfrm>
              <a:off x="5100" y="2032"/>
              <a:ext cx="226" cy="116"/>
            </a:xfrm>
            <a:custGeom>
              <a:avLst/>
              <a:gdLst>
                <a:gd name="T0" fmla="*/ 0 w 37"/>
                <a:gd name="T1" fmla="*/ 116 h 19"/>
                <a:gd name="T2" fmla="*/ 116 w 37"/>
                <a:gd name="T3" fmla="*/ 0 h 19"/>
                <a:gd name="T4" fmla="*/ 226 w 37"/>
                <a:gd name="T5" fmla="*/ 116 h 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9">
                  <a:moveTo>
                    <a:pt x="0" y="19"/>
                  </a:moveTo>
                  <a:lnTo>
                    <a:pt x="19" y="0"/>
                  </a:lnTo>
                  <a:lnTo>
                    <a:pt x="37" y="19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4" name="Rectangle 40"/>
            <p:cNvSpPr>
              <a:spLocks noChangeArrowheads="1"/>
            </p:cNvSpPr>
            <p:nvPr/>
          </p:nvSpPr>
          <p:spPr bwMode="auto">
            <a:xfrm>
              <a:off x="4935" y="2203"/>
              <a:ext cx="57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BarCodeReader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6665" name="Line 41"/>
            <p:cNvSpPr>
              <a:spLocks noChangeShapeType="1"/>
            </p:cNvSpPr>
            <p:nvPr/>
          </p:nvSpPr>
          <p:spPr bwMode="auto">
            <a:xfrm flipV="1">
              <a:off x="4806" y="2002"/>
              <a:ext cx="288" cy="42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6" name="Line 42"/>
            <p:cNvSpPr>
              <a:spLocks noChangeShapeType="1"/>
            </p:cNvSpPr>
            <p:nvPr/>
          </p:nvSpPr>
          <p:spPr bwMode="auto">
            <a:xfrm flipH="1">
              <a:off x="4518" y="2044"/>
              <a:ext cx="288" cy="3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7" name="Oval 43"/>
            <p:cNvSpPr>
              <a:spLocks noChangeArrowheads="1"/>
            </p:cNvSpPr>
            <p:nvPr/>
          </p:nvSpPr>
          <p:spPr bwMode="auto">
            <a:xfrm>
              <a:off x="4065" y="1568"/>
              <a:ext cx="429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8" name="Rectangle 44"/>
            <p:cNvSpPr>
              <a:spLocks noChangeArrowheads="1"/>
            </p:cNvSpPr>
            <p:nvPr/>
          </p:nvSpPr>
          <p:spPr bwMode="auto">
            <a:xfrm>
              <a:off x="4133" y="1849"/>
              <a:ext cx="29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CheckIn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6669" name="Line 45"/>
            <p:cNvSpPr>
              <a:spLocks noChangeShapeType="1"/>
            </p:cNvSpPr>
            <p:nvPr/>
          </p:nvSpPr>
          <p:spPr bwMode="auto">
            <a:xfrm flipV="1">
              <a:off x="3661" y="1696"/>
              <a:ext cx="398" cy="43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0" name="Line 46"/>
            <p:cNvSpPr>
              <a:spLocks noChangeShapeType="1"/>
            </p:cNvSpPr>
            <p:nvPr/>
          </p:nvSpPr>
          <p:spPr bwMode="auto">
            <a:xfrm flipH="1">
              <a:off x="3257" y="1739"/>
              <a:ext cx="404" cy="43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1" name="Line 47"/>
            <p:cNvSpPr>
              <a:spLocks noChangeShapeType="1"/>
            </p:cNvSpPr>
            <p:nvPr/>
          </p:nvSpPr>
          <p:spPr bwMode="auto">
            <a:xfrm>
              <a:off x="4794" y="1849"/>
              <a:ext cx="306" cy="104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2" name="Line 48"/>
            <p:cNvSpPr>
              <a:spLocks noChangeShapeType="1"/>
            </p:cNvSpPr>
            <p:nvPr/>
          </p:nvSpPr>
          <p:spPr bwMode="auto">
            <a:xfrm flipH="1" flipV="1">
              <a:off x="4488" y="1745"/>
              <a:ext cx="306" cy="104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3" name="Oval 49"/>
            <p:cNvSpPr>
              <a:spLocks noChangeArrowheads="1"/>
            </p:cNvSpPr>
            <p:nvPr/>
          </p:nvSpPr>
          <p:spPr bwMode="auto">
            <a:xfrm>
              <a:off x="5198" y="2496"/>
              <a:ext cx="110" cy="110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4" name="Line 50"/>
            <p:cNvSpPr>
              <a:spLocks noChangeShapeType="1"/>
            </p:cNvSpPr>
            <p:nvPr/>
          </p:nvSpPr>
          <p:spPr bwMode="auto">
            <a:xfrm>
              <a:off x="5247" y="2594"/>
              <a:ext cx="1" cy="9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5" name="Line 51"/>
            <p:cNvSpPr>
              <a:spLocks noChangeShapeType="1"/>
            </p:cNvSpPr>
            <p:nvPr/>
          </p:nvSpPr>
          <p:spPr bwMode="auto">
            <a:xfrm>
              <a:off x="5161" y="2624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6" name="Freeform 52"/>
            <p:cNvSpPr>
              <a:spLocks/>
            </p:cNvSpPr>
            <p:nvPr/>
          </p:nvSpPr>
          <p:spPr bwMode="auto">
            <a:xfrm>
              <a:off x="5131" y="2691"/>
              <a:ext cx="226" cy="110"/>
            </a:xfrm>
            <a:custGeom>
              <a:avLst/>
              <a:gdLst>
                <a:gd name="T0" fmla="*/ 0 w 37"/>
                <a:gd name="T1" fmla="*/ 110 h 18"/>
                <a:gd name="T2" fmla="*/ 116 w 37"/>
                <a:gd name="T3" fmla="*/ 0 h 18"/>
                <a:gd name="T4" fmla="*/ 226 w 37"/>
                <a:gd name="T5" fmla="*/ 11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8">
                  <a:moveTo>
                    <a:pt x="0" y="18"/>
                  </a:moveTo>
                  <a:lnTo>
                    <a:pt x="19" y="0"/>
                  </a:lnTo>
                  <a:lnTo>
                    <a:pt x="37" y="18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7" name="Rectangle 53"/>
            <p:cNvSpPr>
              <a:spLocks noChangeArrowheads="1"/>
            </p:cNvSpPr>
            <p:nvPr/>
          </p:nvSpPr>
          <p:spPr bwMode="auto">
            <a:xfrm>
              <a:off x="5088" y="2862"/>
              <a:ext cx="32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UsersDB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6678" name="Line 54"/>
            <p:cNvSpPr>
              <a:spLocks noChangeShapeType="1"/>
            </p:cNvSpPr>
            <p:nvPr/>
          </p:nvSpPr>
          <p:spPr bwMode="auto">
            <a:xfrm flipV="1">
              <a:off x="4714" y="2679"/>
              <a:ext cx="417" cy="14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9" name="Line 55"/>
            <p:cNvSpPr>
              <a:spLocks noChangeShapeType="1"/>
            </p:cNvSpPr>
            <p:nvPr/>
          </p:nvSpPr>
          <p:spPr bwMode="auto">
            <a:xfrm flipH="1">
              <a:off x="4298" y="2826"/>
              <a:ext cx="416" cy="146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0" name="Line 56"/>
            <p:cNvSpPr>
              <a:spLocks noChangeShapeType="1"/>
            </p:cNvSpPr>
            <p:nvPr/>
          </p:nvSpPr>
          <p:spPr bwMode="auto">
            <a:xfrm>
              <a:off x="4818" y="2398"/>
              <a:ext cx="313" cy="17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1" name="Line 57"/>
            <p:cNvSpPr>
              <a:spLocks noChangeShapeType="1"/>
            </p:cNvSpPr>
            <p:nvPr/>
          </p:nvSpPr>
          <p:spPr bwMode="auto">
            <a:xfrm flipH="1" flipV="1">
              <a:off x="4506" y="2227"/>
              <a:ext cx="312" cy="17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2" name="Line 58"/>
            <p:cNvSpPr>
              <a:spLocks noChangeShapeType="1"/>
            </p:cNvSpPr>
            <p:nvPr/>
          </p:nvSpPr>
          <p:spPr bwMode="auto">
            <a:xfrm>
              <a:off x="4776" y="2179"/>
              <a:ext cx="348" cy="348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3" name="Line 59"/>
            <p:cNvSpPr>
              <a:spLocks noChangeShapeType="1"/>
            </p:cNvSpPr>
            <p:nvPr/>
          </p:nvSpPr>
          <p:spPr bwMode="auto">
            <a:xfrm flipH="1" flipV="1">
              <a:off x="4427" y="1831"/>
              <a:ext cx="349" cy="348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56921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smtClean="0"/>
              <a:t>Use Case for Check Book Availability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User/Employee initiates use case by selecting the check book availability option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System prompts for choice of search by title, author, or call number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User makes selection and enters title, author or call number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System performs search through the library catalog database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If a match is found, system displays item status (not checked out, checked out and due date, overdue) </a:t>
            </a:r>
          </a:p>
          <a:p>
            <a:pPr eaLnBrk="1" hangingPunct="1">
              <a:lnSpc>
                <a:spcPct val="80000"/>
              </a:lnSpc>
            </a:pPr>
            <a:endParaRPr lang="en-US" sz="1800" smtClean="0"/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Starting and Ending Conditions?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Exceptions?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4267200" y="1752600"/>
            <a:ext cx="4791075" cy="3857625"/>
            <a:chOff x="2688" y="1104"/>
            <a:chExt cx="3018" cy="2430"/>
          </a:xfrm>
        </p:grpSpPr>
        <p:sp>
          <p:nvSpPr>
            <p:cNvPr id="27653" name="AutoShape 5"/>
            <p:cNvSpPr>
              <a:spLocks noChangeAspect="1" noChangeArrowheads="1" noTextEdit="1"/>
            </p:cNvSpPr>
            <p:nvPr/>
          </p:nvSpPr>
          <p:spPr bwMode="auto">
            <a:xfrm>
              <a:off x="2688" y="1104"/>
              <a:ext cx="3018" cy="2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4" name="Oval 6"/>
            <p:cNvSpPr>
              <a:spLocks noChangeArrowheads="1"/>
            </p:cNvSpPr>
            <p:nvPr/>
          </p:nvSpPr>
          <p:spPr bwMode="auto">
            <a:xfrm>
              <a:off x="3686" y="1226"/>
              <a:ext cx="428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3625" y="1507"/>
              <a:ext cx="54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EmployeeLogin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7656" name="Oval 8"/>
            <p:cNvSpPr>
              <a:spLocks noChangeArrowheads="1"/>
            </p:cNvSpPr>
            <p:nvPr/>
          </p:nvSpPr>
          <p:spPr bwMode="auto">
            <a:xfrm>
              <a:off x="3098" y="1653"/>
              <a:ext cx="110" cy="110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7" name="Line 9"/>
            <p:cNvSpPr>
              <a:spLocks noChangeShapeType="1"/>
            </p:cNvSpPr>
            <p:nvPr/>
          </p:nvSpPr>
          <p:spPr bwMode="auto">
            <a:xfrm>
              <a:off x="3147" y="1751"/>
              <a:ext cx="1" cy="98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Line 10"/>
            <p:cNvSpPr>
              <a:spLocks noChangeShapeType="1"/>
            </p:cNvSpPr>
            <p:nvPr/>
          </p:nvSpPr>
          <p:spPr bwMode="auto">
            <a:xfrm>
              <a:off x="3068" y="1782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9" name="Freeform 11"/>
            <p:cNvSpPr>
              <a:spLocks/>
            </p:cNvSpPr>
            <p:nvPr/>
          </p:nvSpPr>
          <p:spPr bwMode="auto">
            <a:xfrm>
              <a:off x="3037" y="1849"/>
              <a:ext cx="226" cy="110"/>
            </a:xfrm>
            <a:custGeom>
              <a:avLst/>
              <a:gdLst>
                <a:gd name="T0" fmla="*/ 0 w 37"/>
                <a:gd name="T1" fmla="*/ 110 h 18"/>
                <a:gd name="T2" fmla="*/ 110 w 37"/>
                <a:gd name="T3" fmla="*/ 0 h 18"/>
                <a:gd name="T4" fmla="*/ 226 w 37"/>
                <a:gd name="T5" fmla="*/ 11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8">
                  <a:moveTo>
                    <a:pt x="0" y="18"/>
                  </a:moveTo>
                  <a:lnTo>
                    <a:pt x="18" y="0"/>
                  </a:lnTo>
                  <a:lnTo>
                    <a:pt x="37" y="18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2921" y="2020"/>
              <a:ext cx="46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LibEmployee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7661" name="Line 13"/>
            <p:cNvSpPr>
              <a:spLocks noChangeShapeType="1"/>
            </p:cNvSpPr>
            <p:nvPr/>
          </p:nvSpPr>
          <p:spPr bwMode="auto">
            <a:xfrm flipV="1">
              <a:off x="3435" y="1507"/>
              <a:ext cx="183" cy="11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2" name="Line 14"/>
            <p:cNvSpPr>
              <a:spLocks noChangeShapeType="1"/>
            </p:cNvSpPr>
            <p:nvPr/>
          </p:nvSpPr>
          <p:spPr bwMode="auto">
            <a:xfrm flipH="1">
              <a:off x="3257" y="1617"/>
              <a:ext cx="178" cy="11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Oval 15"/>
            <p:cNvSpPr>
              <a:spLocks noChangeArrowheads="1"/>
            </p:cNvSpPr>
            <p:nvPr/>
          </p:nvSpPr>
          <p:spPr bwMode="auto">
            <a:xfrm>
              <a:off x="4065" y="2478"/>
              <a:ext cx="429" cy="220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4" name="Rectangle 16"/>
            <p:cNvSpPr>
              <a:spLocks noChangeArrowheads="1"/>
            </p:cNvSpPr>
            <p:nvPr/>
          </p:nvSpPr>
          <p:spPr bwMode="auto">
            <a:xfrm>
              <a:off x="3974" y="2759"/>
              <a:ext cx="60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CheckAvailability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7665" name="Line 17"/>
            <p:cNvSpPr>
              <a:spLocks noChangeShapeType="1"/>
            </p:cNvSpPr>
            <p:nvPr/>
          </p:nvSpPr>
          <p:spPr bwMode="auto">
            <a:xfrm>
              <a:off x="3686" y="2172"/>
              <a:ext cx="422" cy="30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6" name="Line 18"/>
            <p:cNvSpPr>
              <a:spLocks noChangeShapeType="1"/>
            </p:cNvSpPr>
            <p:nvPr/>
          </p:nvSpPr>
          <p:spPr bwMode="auto">
            <a:xfrm flipH="1" flipV="1">
              <a:off x="3257" y="1873"/>
              <a:ext cx="429" cy="29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7" name="Oval 19"/>
            <p:cNvSpPr>
              <a:spLocks noChangeArrowheads="1"/>
            </p:cNvSpPr>
            <p:nvPr/>
          </p:nvSpPr>
          <p:spPr bwMode="auto">
            <a:xfrm>
              <a:off x="3129" y="2435"/>
              <a:ext cx="110" cy="104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8" name="Line 20"/>
            <p:cNvSpPr>
              <a:spLocks noChangeShapeType="1"/>
            </p:cNvSpPr>
            <p:nvPr/>
          </p:nvSpPr>
          <p:spPr bwMode="auto">
            <a:xfrm>
              <a:off x="3178" y="2533"/>
              <a:ext cx="1" cy="9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Line 21"/>
            <p:cNvSpPr>
              <a:spLocks noChangeShapeType="1"/>
            </p:cNvSpPr>
            <p:nvPr/>
          </p:nvSpPr>
          <p:spPr bwMode="auto">
            <a:xfrm>
              <a:off x="3098" y="2557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Freeform 22"/>
            <p:cNvSpPr>
              <a:spLocks/>
            </p:cNvSpPr>
            <p:nvPr/>
          </p:nvSpPr>
          <p:spPr bwMode="auto">
            <a:xfrm>
              <a:off x="3068" y="2624"/>
              <a:ext cx="226" cy="116"/>
            </a:xfrm>
            <a:custGeom>
              <a:avLst/>
              <a:gdLst>
                <a:gd name="T0" fmla="*/ 0 w 37"/>
                <a:gd name="T1" fmla="*/ 116 h 19"/>
                <a:gd name="T2" fmla="*/ 110 w 37"/>
                <a:gd name="T3" fmla="*/ 0 h 19"/>
                <a:gd name="T4" fmla="*/ 226 w 37"/>
                <a:gd name="T5" fmla="*/ 116 h 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9">
                  <a:moveTo>
                    <a:pt x="0" y="19"/>
                  </a:moveTo>
                  <a:lnTo>
                    <a:pt x="18" y="0"/>
                  </a:lnTo>
                  <a:lnTo>
                    <a:pt x="37" y="19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Rectangle 23"/>
            <p:cNvSpPr>
              <a:spLocks noChangeArrowheads="1"/>
            </p:cNvSpPr>
            <p:nvPr/>
          </p:nvSpPr>
          <p:spPr bwMode="auto">
            <a:xfrm>
              <a:off x="3043" y="2801"/>
              <a:ext cx="27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LibUser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7672" name="Line 24"/>
            <p:cNvSpPr>
              <a:spLocks noChangeShapeType="1"/>
            </p:cNvSpPr>
            <p:nvPr/>
          </p:nvSpPr>
          <p:spPr bwMode="auto">
            <a:xfrm>
              <a:off x="3674" y="2582"/>
              <a:ext cx="38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Line 25"/>
            <p:cNvSpPr>
              <a:spLocks noChangeShapeType="1"/>
            </p:cNvSpPr>
            <p:nvPr/>
          </p:nvSpPr>
          <p:spPr bwMode="auto">
            <a:xfrm flipH="1">
              <a:off x="3288" y="2582"/>
              <a:ext cx="386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Oval 26"/>
            <p:cNvSpPr>
              <a:spLocks noChangeArrowheads="1"/>
            </p:cNvSpPr>
            <p:nvPr/>
          </p:nvSpPr>
          <p:spPr bwMode="auto">
            <a:xfrm>
              <a:off x="3876" y="2942"/>
              <a:ext cx="428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rgbClr val="9900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75" name="Rectangle 27"/>
            <p:cNvSpPr>
              <a:spLocks noChangeArrowheads="1"/>
            </p:cNvSpPr>
            <p:nvPr/>
          </p:nvSpPr>
          <p:spPr bwMode="auto">
            <a:xfrm>
              <a:off x="3980" y="3223"/>
              <a:ext cx="22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Recall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7676" name="Line 28"/>
            <p:cNvSpPr>
              <a:spLocks noChangeShapeType="1"/>
            </p:cNvSpPr>
            <p:nvPr/>
          </p:nvSpPr>
          <p:spPr bwMode="auto">
            <a:xfrm>
              <a:off x="3692" y="2533"/>
              <a:ext cx="306" cy="40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29"/>
            <p:cNvSpPr>
              <a:spLocks noChangeShapeType="1"/>
            </p:cNvSpPr>
            <p:nvPr/>
          </p:nvSpPr>
          <p:spPr bwMode="auto">
            <a:xfrm flipH="1" flipV="1">
              <a:off x="3386" y="2124"/>
              <a:ext cx="306" cy="40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30"/>
            <p:cNvSpPr>
              <a:spLocks noChangeShapeType="1"/>
            </p:cNvSpPr>
            <p:nvPr/>
          </p:nvSpPr>
          <p:spPr bwMode="auto">
            <a:xfrm>
              <a:off x="3582" y="2789"/>
              <a:ext cx="287" cy="153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Line 31"/>
            <p:cNvSpPr>
              <a:spLocks noChangeShapeType="1"/>
            </p:cNvSpPr>
            <p:nvPr/>
          </p:nvSpPr>
          <p:spPr bwMode="auto">
            <a:xfrm flipH="1" flipV="1">
              <a:off x="3288" y="2643"/>
              <a:ext cx="294" cy="146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Oval 32"/>
            <p:cNvSpPr>
              <a:spLocks noChangeArrowheads="1"/>
            </p:cNvSpPr>
            <p:nvPr/>
          </p:nvSpPr>
          <p:spPr bwMode="auto">
            <a:xfrm>
              <a:off x="4096" y="2008"/>
              <a:ext cx="429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1" name="Rectangle 33"/>
            <p:cNvSpPr>
              <a:spLocks noChangeArrowheads="1"/>
            </p:cNvSpPr>
            <p:nvPr/>
          </p:nvSpPr>
          <p:spPr bwMode="auto">
            <a:xfrm>
              <a:off x="4133" y="2288"/>
              <a:ext cx="35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CheckOut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7682" name="Line 34"/>
            <p:cNvSpPr>
              <a:spLocks noChangeShapeType="1"/>
            </p:cNvSpPr>
            <p:nvPr/>
          </p:nvSpPr>
          <p:spPr bwMode="auto">
            <a:xfrm>
              <a:off x="3674" y="1940"/>
              <a:ext cx="416" cy="110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3" name="Line 35"/>
            <p:cNvSpPr>
              <a:spLocks noChangeShapeType="1"/>
            </p:cNvSpPr>
            <p:nvPr/>
          </p:nvSpPr>
          <p:spPr bwMode="auto">
            <a:xfrm flipH="1" flipV="1">
              <a:off x="3257" y="1831"/>
              <a:ext cx="417" cy="109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4" name="Oval 36"/>
            <p:cNvSpPr>
              <a:spLocks noChangeArrowheads="1"/>
            </p:cNvSpPr>
            <p:nvPr/>
          </p:nvSpPr>
          <p:spPr bwMode="auto">
            <a:xfrm>
              <a:off x="5167" y="1837"/>
              <a:ext cx="110" cy="110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>
              <a:off x="5216" y="1940"/>
              <a:ext cx="1" cy="92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auto">
            <a:xfrm>
              <a:off x="5131" y="1965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7" name="Freeform 39"/>
            <p:cNvSpPr>
              <a:spLocks/>
            </p:cNvSpPr>
            <p:nvPr/>
          </p:nvSpPr>
          <p:spPr bwMode="auto">
            <a:xfrm>
              <a:off x="5100" y="2032"/>
              <a:ext cx="226" cy="116"/>
            </a:xfrm>
            <a:custGeom>
              <a:avLst/>
              <a:gdLst>
                <a:gd name="T0" fmla="*/ 0 w 37"/>
                <a:gd name="T1" fmla="*/ 116 h 19"/>
                <a:gd name="T2" fmla="*/ 116 w 37"/>
                <a:gd name="T3" fmla="*/ 0 h 19"/>
                <a:gd name="T4" fmla="*/ 226 w 37"/>
                <a:gd name="T5" fmla="*/ 116 h 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9">
                  <a:moveTo>
                    <a:pt x="0" y="19"/>
                  </a:moveTo>
                  <a:lnTo>
                    <a:pt x="19" y="0"/>
                  </a:lnTo>
                  <a:lnTo>
                    <a:pt x="37" y="19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8" name="Rectangle 40"/>
            <p:cNvSpPr>
              <a:spLocks noChangeArrowheads="1"/>
            </p:cNvSpPr>
            <p:nvPr/>
          </p:nvSpPr>
          <p:spPr bwMode="auto">
            <a:xfrm>
              <a:off x="4935" y="2203"/>
              <a:ext cx="57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BarCodeReader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7689" name="Line 41"/>
            <p:cNvSpPr>
              <a:spLocks noChangeShapeType="1"/>
            </p:cNvSpPr>
            <p:nvPr/>
          </p:nvSpPr>
          <p:spPr bwMode="auto">
            <a:xfrm flipV="1">
              <a:off x="4806" y="2002"/>
              <a:ext cx="288" cy="42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0" name="Line 42"/>
            <p:cNvSpPr>
              <a:spLocks noChangeShapeType="1"/>
            </p:cNvSpPr>
            <p:nvPr/>
          </p:nvSpPr>
          <p:spPr bwMode="auto">
            <a:xfrm flipH="1">
              <a:off x="4518" y="2044"/>
              <a:ext cx="288" cy="3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1" name="Oval 43"/>
            <p:cNvSpPr>
              <a:spLocks noChangeArrowheads="1"/>
            </p:cNvSpPr>
            <p:nvPr/>
          </p:nvSpPr>
          <p:spPr bwMode="auto">
            <a:xfrm>
              <a:off x="4065" y="1568"/>
              <a:ext cx="429" cy="226"/>
            </a:xfrm>
            <a:prstGeom prst="ellipse">
              <a:avLst/>
            </a:prstGeom>
            <a:solidFill>
              <a:srgbClr val="FFFFCC"/>
            </a:solidFill>
            <a:ln w="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92" name="Rectangle 44"/>
            <p:cNvSpPr>
              <a:spLocks noChangeArrowheads="1"/>
            </p:cNvSpPr>
            <p:nvPr/>
          </p:nvSpPr>
          <p:spPr bwMode="auto">
            <a:xfrm>
              <a:off x="4133" y="1849"/>
              <a:ext cx="29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CheckIn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7693" name="Line 45"/>
            <p:cNvSpPr>
              <a:spLocks noChangeShapeType="1"/>
            </p:cNvSpPr>
            <p:nvPr/>
          </p:nvSpPr>
          <p:spPr bwMode="auto">
            <a:xfrm flipV="1">
              <a:off x="3661" y="1696"/>
              <a:ext cx="398" cy="43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4" name="Line 46"/>
            <p:cNvSpPr>
              <a:spLocks noChangeShapeType="1"/>
            </p:cNvSpPr>
            <p:nvPr/>
          </p:nvSpPr>
          <p:spPr bwMode="auto">
            <a:xfrm flipH="1">
              <a:off x="3257" y="1739"/>
              <a:ext cx="404" cy="43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5" name="Line 47"/>
            <p:cNvSpPr>
              <a:spLocks noChangeShapeType="1"/>
            </p:cNvSpPr>
            <p:nvPr/>
          </p:nvSpPr>
          <p:spPr bwMode="auto">
            <a:xfrm>
              <a:off x="4794" y="1849"/>
              <a:ext cx="306" cy="104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6" name="Line 48"/>
            <p:cNvSpPr>
              <a:spLocks noChangeShapeType="1"/>
            </p:cNvSpPr>
            <p:nvPr/>
          </p:nvSpPr>
          <p:spPr bwMode="auto">
            <a:xfrm flipH="1" flipV="1">
              <a:off x="4488" y="1745"/>
              <a:ext cx="306" cy="104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7" name="Oval 49"/>
            <p:cNvSpPr>
              <a:spLocks noChangeArrowheads="1"/>
            </p:cNvSpPr>
            <p:nvPr/>
          </p:nvSpPr>
          <p:spPr bwMode="auto">
            <a:xfrm>
              <a:off x="5198" y="2496"/>
              <a:ext cx="110" cy="110"/>
            </a:xfrm>
            <a:prstGeom prst="ellips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8" name="Line 50"/>
            <p:cNvSpPr>
              <a:spLocks noChangeShapeType="1"/>
            </p:cNvSpPr>
            <p:nvPr/>
          </p:nvSpPr>
          <p:spPr bwMode="auto">
            <a:xfrm>
              <a:off x="5247" y="2594"/>
              <a:ext cx="1" cy="9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9" name="Line 51"/>
            <p:cNvSpPr>
              <a:spLocks noChangeShapeType="1"/>
            </p:cNvSpPr>
            <p:nvPr/>
          </p:nvSpPr>
          <p:spPr bwMode="auto">
            <a:xfrm>
              <a:off x="5161" y="2624"/>
              <a:ext cx="165" cy="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0" name="Freeform 52"/>
            <p:cNvSpPr>
              <a:spLocks/>
            </p:cNvSpPr>
            <p:nvPr/>
          </p:nvSpPr>
          <p:spPr bwMode="auto">
            <a:xfrm>
              <a:off x="5131" y="2691"/>
              <a:ext cx="226" cy="110"/>
            </a:xfrm>
            <a:custGeom>
              <a:avLst/>
              <a:gdLst>
                <a:gd name="T0" fmla="*/ 0 w 37"/>
                <a:gd name="T1" fmla="*/ 110 h 18"/>
                <a:gd name="T2" fmla="*/ 116 w 37"/>
                <a:gd name="T3" fmla="*/ 0 h 18"/>
                <a:gd name="T4" fmla="*/ 226 w 37"/>
                <a:gd name="T5" fmla="*/ 11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8">
                  <a:moveTo>
                    <a:pt x="0" y="18"/>
                  </a:moveTo>
                  <a:lnTo>
                    <a:pt x="19" y="0"/>
                  </a:lnTo>
                  <a:lnTo>
                    <a:pt x="37" y="18"/>
                  </a:lnTo>
                </a:path>
              </a:pathLst>
            </a:custGeom>
            <a:noFill/>
            <a:ln w="0">
              <a:solidFill>
                <a:schemeClr val="hlink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1" name="Rectangle 53"/>
            <p:cNvSpPr>
              <a:spLocks noChangeArrowheads="1"/>
            </p:cNvSpPr>
            <p:nvPr/>
          </p:nvSpPr>
          <p:spPr bwMode="auto">
            <a:xfrm>
              <a:off x="5088" y="2862"/>
              <a:ext cx="32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/>
                <a:t>UsersDB</a:t>
              </a:r>
              <a:endParaRPr lang="en-US">
                <a:latin typeface="Tahoma" pitchFamily="34" charset="0"/>
              </a:endParaRPr>
            </a:p>
          </p:txBody>
        </p:sp>
        <p:sp>
          <p:nvSpPr>
            <p:cNvPr id="27702" name="Line 54"/>
            <p:cNvSpPr>
              <a:spLocks noChangeShapeType="1"/>
            </p:cNvSpPr>
            <p:nvPr/>
          </p:nvSpPr>
          <p:spPr bwMode="auto">
            <a:xfrm flipV="1">
              <a:off x="4714" y="2679"/>
              <a:ext cx="417" cy="14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3" name="Line 55"/>
            <p:cNvSpPr>
              <a:spLocks noChangeShapeType="1"/>
            </p:cNvSpPr>
            <p:nvPr/>
          </p:nvSpPr>
          <p:spPr bwMode="auto">
            <a:xfrm flipH="1">
              <a:off x="4298" y="2826"/>
              <a:ext cx="416" cy="146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4" name="Line 56"/>
            <p:cNvSpPr>
              <a:spLocks noChangeShapeType="1"/>
            </p:cNvSpPr>
            <p:nvPr/>
          </p:nvSpPr>
          <p:spPr bwMode="auto">
            <a:xfrm>
              <a:off x="4818" y="2398"/>
              <a:ext cx="313" cy="177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5" name="Line 57"/>
            <p:cNvSpPr>
              <a:spLocks noChangeShapeType="1"/>
            </p:cNvSpPr>
            <p:nvPr/>
          </p:nvSpPr>
          <p:spPr bwMode="auto">
            <a:xfrm flipH="1" flipV="1">
              <a:off x="4506" y="2227"/>
              <a:ext cx="312" cy="171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6" name="Line 58"/>
            <p:cNvSpPr>
              <a:spLocks noChangeShapeType="1"/>
            </p:cNvSpPr>
            <p:nvPr/>
          </p:nvSpPr>
          <p:spPr bwMode="auto">
            <a:xfrm>
              <a:off x="4776" y="2179"/>
              <a:ext cx="348" cy="348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7" name="Line 59"/>
            <p:cNvSpPr>
              <a:spLocks noChangeShapeType="1"/>
            </p:cNvSpPr>
            <p:nvPr/>
          </p:nvSpPr>
          <p:spPr bwMode="auto">
            <a:xfrm flipH="1" flipV="1">
              <a:off x="4427" y="1831"/>
              <a:ext cx="349" cy="348"/>
            </a:xfrm>
            <a:prstGeom prst="line">
              <a:avLst/>
            </a:prstGeom>
            <a:noFill/>
            <a:ln w="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92520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 smtClean="0"/>
              <a:t>Terminology: Concrete, Abstract, Base, and Addition Use Cases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Concrete use case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is initiated by an </a:t>
            </a:r>
            <a:r>
              <a:rPr lang="en-US" sz="1800" smtClean="0">
                <a:solidFill>
                  <a:schemeClr val="hlink"/>
                </a:solidFill>
              </a:rPr>
              <a:t>actor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is an </a:t>
            </a:r>
            <a:r>
              <a:rPr lang="en-US" sz="1800" smtClean="0">
                <a:solidFill>
                  <a:schemeClr val="hlink"/>
                </a:solidFill>
              </a:rPr>
              <a:t>EBP</a:t>
            </a:r>
            <a:r>
              <a:rPr lang="en-US" sz="1800" smtClean="0"/>
              <a:t> use case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e.g., Process Sale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Abstract use case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is never instantiated by itself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is a </a:t>
            </a:r>
            <a:r>
              <a:rPr lang="en-US" sz="1800" smtClean="0">
                <a:solidFill>
                  <a:schemeClr val="hlink"/>
                </a:solidFill>
              </a:rPr>
              <a:t>sub-function</a:t>
            </a:r>
            <a:r>
              <a:rPr lang="en-US" sz="1800" smtClean="0"/>
              <a:t> use case (part of another use case)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e.g., Handle Credit Payment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Base use case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that </a:t>
            </a:r>
            <a:r>
              <a:rPr lang="en-US" sz="1800" smtClean="0">
                <a:solidFill>
                  <a:schemeClr val="hlink"/>
                </a:solidFill>
              </a:rPr>
              <a:t>includes</a:t>
            </a:r>
            <a:r>
              <a:rPr lang="en-US" sz="1800" smtClean="0"/>
              <a:t> another use case, or that is </a:t>
            </a:r>
            <a:r>
              <a:rPr lang="en-US" sz="1800" smtClean="0">
                <a:solidFill>
                  <a:schemeClr val="hlink"/>
                </a:solidFill>
              </a:rPr>
              <a:t>extended</a:t>
            </a:r>
            <a:r>
              <a:rPr lang="en-US" sz="1800" smtClean="0"/>
              <a:t> or </a:t>
            </a:r>
            <a:r>
              <a:rPr lang="en-US" sz="1800" smtClean="0">
                <a:solidFill>
                  <a:schemeClr val="hlink"/>
                </a:solidFill>
              </a:rPr>
              <a:t>specialized</a:t>
            </a:r>
            <a:r>
              <a:rPr lang="en-US" sz="1800" smtClean="0"/>
              <a:t> by another use case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e.g., Process Sale with respect to the included Handle Credit Payment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Addition use case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that is an </a:t>
            </a:r>
            <a:r>
              <a:rPr lang="en-US" sz="1800" smtClean="0">
                <a:solidFill>
                  <a:schemeClr val="hlink"/>
                </a:solidFill>
              </a:rPr>
              <a:t>inclusion</a:t>
            </a:r>
            <a:r>
              <a:rPr lang="en-US" sz="1800" smtClean="0"/>
              <a:t>, </a:t>
            </a:r>
            <a:r>
              <a:rPr lang="en-US" sz="1800" smtClean="0">
                <a:solidFill>
                  <a:schemeClr val="hlink"/>
                </a:solidFill>
              </a:rPr>
              <a:t>extension</a:t>
            </a:r>
            <a:r>
              <a:rPr lang="en-US" sz="1800" smtClean="0"/>
              <a:t>, or </a:t>
            </a:r>
            <a:r>
              <a:rPr lang="en-US" sz="1800" smtClean="0">
                <a:solidFill>
                  <a:schemeClr val="hlink"/>
                </a:solidFill>
              </a:rPr>
              <a:t>specialization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Handle Credit Payment in the include relationship to Process Sale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Addition use cases are usually abstract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Base use cases are usually concrete </a:t>
            </a:r>
          </a:p>
        </p:txBody>
      </p:sp>
    </p:spTree>
    <p:extLst>
      <p:ext uri="{BB962C8B-B14F-4D97-AF65-F5344CB8AC3E}">
        <p14:creationId xmlns:p14="http://schemas.microsoft.com/office/powerpoint/2010/main" xmlns="" val="362178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Case Associations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Use case association = relationship between use cases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Important types: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Include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A use case uses another use case (</a:t>
            </a:r>
            <a:r>
              <a:rPr lang="en-US" smtClean="0">
                <a:solidFill>
                  <a:schemeClr val="hlink"/>
                </a:solidFill>
              </a:rPr>
              <a:t>functional decomposition</a:t>
            </a:r>
            <a:r>
              <a:rPr lang="en-US" smtClean="0"/>
              <a:t> and </a:t>
            </a:r>
            <a:r>
              <a:rPr lang="en-US" smtClean="0">
                <a:solidFill>
                  <a:schemeClr val="hlink"/>
                </a:solidFill>
              </a:rPr>
              <a:t>reuse</a:t>
            </a:r>
            <a:r>
              <a:rPr lang="en-US" smtClean="0"/>
              <a:t> of existing functionality)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Extends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A use case </a:t>
            </a:r>
            <a:r>
              <a:rPr lang="en-US" smtClean="0">
                <a:solidFill>
                  <a:schemeClr val="hlink"/>
                </a:solidFill>
              </a:rPr>
              <a:t>extends</a:t>
            </a:r>
            <a:r>
              <a:rPr lang="en-US" smtClean="0"/>
              <a:t> another use case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Generalization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A use case has different </a:t>
            </a:r>
            <a:r>
              <a:rPr lang="en-US" smtClean="0">
                <a:solidFill>
                  <a:schemeClr val="hlink"/>
                </a:solidFill>
              </a:rPr>
              <a:t>specializations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42804860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5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≪</a:t>
            </a:r>
            <a:r>
              <a:rPr lang="en-US" sz="2500" smtClean="0"/>
              <a:t>Include</a:t>
            </a:r>
            <a:r>
              <a:rPr lang="en-US" sz="25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≫</a:t>
            </a:r>
            <a:r>
              <a:rPr lang="en-US" sz="2500" smtClean="0"/>
              <a:t>: Functional Decomposition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495800"/>
          </a:xfrm>
        </p:spPr>
        <p:txBody>
          <a:bodyPr/>
          <a:lstStyle/>
          <a:p>
            <a:pPr eaLnBrk="1" hangingPunct="1"/>
            <a:r>
              <a:rPr lang="en-US" sz="2400" smtClean="0"/>
              <a:t>Problem: </a:t>
            </a:r>
          </a:p>
          <a:p>
            <a:pPr lvl="1" eaLnBrk="1" hangingPunct="1"/>
            <a:r>
              <a:rPr lang="en-US" sz="2000" smtClean="0"/>
              <a:t>A </a:t>
            </a:r>
            <a:r>
              <a:rPr lang="en-US" sz="2000" smtClean="0">
                <a:solidFill>
                  <a:schemeClr val="hlink"/>
                </a:solidFill>
              </a:rPr>
              <a:t>function</a:t>
            </a:r>
            <a:r>
              <a:rPr lang="en-US" sz="2000" smtClean="0"/>
              <a:t> in the original problem statement is </a:t>
            </a:r>
            <a:r>
              <a:rPr lang="en-US" sz="2000" smtClean="0">
                <a:solidFill>
                  <a:schemeClr val="hlink"/>
                </a:solidFill>
              </a:rPr>
              <a:t>too complex </a:t>
            </a:r>
            <a:r>
              <a:rPr lang="en-US" sz="2000" smtClean="0"/>
              <a:t>to be solvable immediately</a:t>
            </a:r>
          </a:p>
          <a:p>
            <a:pPr eaLnBrk="1" hangingPunct="1"/>
            <a:r>
              <a:rPr lang="en-US" sz="2400" smtClean="0"/>
              <a:t>Solution: </a:t>
            </a:r>
          </a:p>
          <a:p>
            <a:pPr lvl="1" eaLnBrk="1" hangingPunct="1"/>
            <a:r>
              <a:rPr lang="en-US" sz="2000" smtClean="0"/>
              <a:t>Describe the function as  the </a:t>
            </a:r>
            <a:r>
              <a:rPr lang="en-US" sz="2000" smtClean="0">
                <a:solidFill>
                  <a:schemeClr val="hlink"/>
                </a:solidFill>
              </a:rPr>
              <a:t>aggregation</a:t>
            </a:r>
            <a:r>
              <a:rPr lang="en-US" sz="2000" smtClean="0"/>
              <a:t> </a:t>
            </a:r>
            <a:r>
              <a:rPr lang="en-US" sz="2000" smtClean="0">
                <a:solidFill>
                  <a:schemeClr val="hlink"/>
                </a:solidFill>
              </a:rPr>
              <a:t>of a set of</a:t>
            </a:r>
            <a:r>
              <a:rPr lang="en-US" sz="2000" smtClean="0"/>
              <a:t> </a:t>
            </a:r>
            <a:r>
              <a:rPr lang="en-US" sz="2000" smtClean="0">
                <a:solidFill>
                  <a:schemeClr val="hlink"/>
                </a:solidFill>
              </a:rPr>
              <a:t>simpler functions</a:t>
            </a:r>
            <a:r>
              <a:rPr lang="en-US" sz="2000" smtClean="0"/>
              <a:t>. The associated use case is decomposed into smaller use cases</a:t>
            </a:r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3940175" y="3810000"/>
            <a:ext cx="1458913" cy="603250"/>
          </a:xfrm>
          <a:prstGeom prst="ellips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564188" y="3944938"/>
            <a:ext cx="1801812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274" tIns="43854" rIns="89274" bIns="43854">
            <a:spAutoFit/>
          </a:bodyPr>
          <a:lstStyle/>
          <a:p>
            <a:pPr defTabSz="901700"/>
            <a:r>
              <a:rPr lang="en-US" sz="1600" b="1">
                <a:latin typeface="Courier" pitchFamily="49" charset="0"/>
              </a:rPr>
              <a:t>CreateDocument</a:t>
            </a:r>
          </a:p>
        </p:txBody>
      </p:sp>
      <p:sp>
        <p:nvSpPr>
          <p:cNvPr id="30726" name="Oval 6"/>
          <p:cNvSpPr>
            <a:spLocks noChangeArrowheads="1"/>
          </p:cNvSpPr>
          <p:nvPr/>
        </p:nvSpPr>
        <p:spPr bwMode="auto">
          <a:xfrm>
            <a:off x="1601788" y="5614988"/>
            <a:ext cx="1460500" cy="603250"/>
          </a:xfrm>
          <a:prstGeom prst="ellips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997075" y="6310313"/>
            <a:ext cx="66198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274" tIns="43854" rIns="89274" bIns="43854">
            <a:spAutoFit/>
          </a:bodyPr>
          <a:lstStyle/>
          <a:p>
            <a:pPr defTabSz="901700"/>
            <a:r>
              <a:rPr lang="en-US" sz="1600" b="1">
                <a:latin typeface="Courier" pitchFamily="49" charset="0"/>
              </a:rPr>
              <a:t>Scan</a:t>
            </a:r>
          </a:p>
        </p:txBody>
      </p:sp>
      <p:sp>
        <p:nvSpPr>
          <p:cNvPr id="30728" name="Oval 8"/>
          <p:cNvSpPr>
            <a:spLocks noChangeArrowheads="1"/>
          </p:cNvSpPr>
          <p:nvPr/>
        </p:nvSpPr>
        <p:spPr bwMode="auto">
          <a:xfrm>
            <a:off x="4243388" y="5500688"/>
            <a:ext cx="1460500" cy="603250"/>
          </a:xfrm>
          <a:prstGeom prst="ellips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4700588" y="6253163"/>
            <a:ext cx="6286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274" tIns="43854" rIns="89274" bIns="43854">
            <a:spAutoFit/>
          </a:bodyPr>
          <a:lstStyle/>
          <a:p>
            <a:pPr defTabSz="901700"/>
            <a:r>
              <a:rPr lang="en-US" sz="1600" b="1">
                <a:latin typeface="Courier" pitchFamily="49" charset="0"/>
              </a:rPr>
              <a:t>OCR</a:t>
            </a:r>
          </a:p>
        </p:txBody>
      </p:sp>
      <p:sp>
        <p:nvSpPr>
          <p:cNvPr id="30730" name="Oval 10"/>
          <p:cNvSpPr>
            <a:spLocks noChangeArrowheads="1"/>
          </p:cNvSpPr>
          <p:nvPr/>
        </p:nvSpPr>
        <p:spPr bwMode="auto">
          <a:xfrm>
            <a:off x="6465888" y="5476875"/>
            <a:ext cx="1458912" cy="603250"/>
          </a:xfrm>
          <a:prstGeom prst="ellips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6800850" y="6208713"/>
            <a:ext cx="785813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274" tIns="43854" rIns="89274" bIns="43854">
            <a:spAutoFit/>
          </a:bodyPr>
          <a:lstStyle/>
          <a:p>
            <a:pPr defTabSz="901700"/>
            <a:r>
              <a:rPr lang="en-US" sz="1600" b="1">
                <a:latin typeface="Courier" pitchFamily="49" charset="0"/>
              </a:rPr>
              <a:t>Check</a:t>
            </a:r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 flipH="1">
            <a:off x="2667000" y="4535488"/>
            <a:ext cx="1390650" cy="903287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>
            <a:off x="4740275" y="4598988"/>
            <a:ext cx="188913" cy="776287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5316538" y="4435475"/>
            <a:ext cx="1516062" cy="903288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95" name="Rectangle 15"/>
          <p:cNvSpPr>
            <a:spLocks noChangeArrowheads="1"/>
          </p:cNvSpPr>
          <p:nvPr/>
        </p:nvSpPr>
        <p:spPr bwMode="auto">
          <a:xfrm>
            <a:off x="1727200" y="4886325"/>
            <a:ext cx="1168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≪include≫</a:t>
            </a:r>
          </a:p>
        </p:txBody>
      </p:sp>
      <p:sp>
        <p:nvSpPr>
          <p:cNvPr id="250896" name="Rectangle 16"/>
          <p:cNvSpPr>
            <a:spLocks noChangeArrowheads="1"/>
          </p:cNvSpPr>
          <p:nvPr/>
        </p:nvSpPr>
        <p:spPr bwMode="auto">
          <a:xfrm>
            <a:off x="3556000" y="5181600"/>
            <a:ext cx="1168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≪include≫</a:t>
            </a:r>
          </a:p>
        </p:txBody>
      </p:sp>
      <p:sp>
        <p:nvSpPr>
          <p:cNvPr id="250897" name="Rectangle 17"/>
          <p:cNvSpPr>
            <a:spLocks noChangeArrowheads="1"/>
          </p:cNvSpPr>
          <p:nvPr/>
        </p:nvSpPr>
        <p:spPr bwMode="auto">
          <a:xfrm>
            <a:off x="6858000" y="5029200"/>
            <a:ext cx="1168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≪include≫</a:t>
            </a:r>
          </a:p>
        </p:txBody>
      </p:sp>
    </p:spTree>
    <p:extLst>
      <p:ext uri="{BB962C8B-B14F-4D97-AF65-F5344CB8AC3E}">
        <p14:creationId xmlns:p14="http://schemas.microsoft.com/office/powerpoint/2010/main" xmlns="" val="2907720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1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≪</a:t>
            </a:r>
            <a:r>
              <a:rPr lang="en-US" sz="2100" smtClean="0"/>
              <a:t>Include</a:t>
            </a:r>
            <a:r>
              <a:rPr lang="en-US" sz="21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≫</a:t>
            </a:r>
            <a:r>
              <a:rPr lang="en-US" sz="2100" smtClean="0"/>
              <a:t>: Reuse of Existing Functionality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smtClean="0"/>
              <a:t>Problem: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There are already </a:t>
            </a:r>
            <a:r>
              <a:rPr lang="en-US" sz="1800" smtClean="0">
                <a:solidFill>
                  <a:schemeClr val="hlink"/>
                </a:solidFill>
              </a:rPr>
              <a:t>existing functions</a:t>
            </a:r>
            <a:r>
              <a:rPr lang="en-US" sz="1800" smtClean="0"/>
              <a:t>. How can we </a:t>
            </a:r>
            <a:r>
              <a:rPr lang="en-US" sz="1800" smtClean="0">
                <a:solidFill>
                  <a:schemeClr val="hlink"/>
                </a:solidFill>
              </a:rPr>
              <a:t>reuse</a:t>
            </a:r>
            <a:r>
              <a:rPr lang="en-US" sz="1800" smtClean="0"/>
              <a:t> them?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Solution: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The include association from Use Case A to Use Case B indicates that an instance of A performs all the behavior described in B  (“A delegates to B”)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Example: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The use case “ViewMap” describes behavior that can be used by the use case “OpenIncident” (“ViewMap”  is factored out)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Note: </a:t>
            </a:r>
            <a:r>
              <a:rPr lang="en-US" sz="1800" u="sng" smtClean="0"/>
              <a:t>The base use case cannot exist alone. It is always called with the supplier use case</a:t>
            </a:r>
          </a:p>
        </p:txBody>
      </p:sp>
      <p:sp>
        <p:nvSpPr>
          <p:cNvPr id="31748" name="Oval 4"/>
          <p:cNvSpPr>
            <a:spLocks noChangeArrowheads="1"/>
          </p:cNvSpPr>
          <p:nvPr/>
        </p:nvSpPr>
        <p:spPr bwMode="auto">
          <a:xfrm>
            <a:off x="5715000" y="4876800"/>
            <a:ext cx="1398588" cy="596900"/>
          </a:xfrm>
          <a:prstGeom prst="ellips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5867400" y="5486400"/>
            <a:ext cx="833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latin typeface="Courier" pitchFamily="49" charset="0"/>
              </a:rPr>
              <a:t>ViewMap</a:t>
            </a:r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2162175" y="4587875"/>
            <a:ext cx="1398588" cy="596900"/>
          </a:xfrm>
          <a:prstGeom prst="ellips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2171700" y="5218113"/>
            <a:ext cx="1208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latin typeface="Courier" pitchFamily="49" charset="0"/>
              </a:rPr>
              <a:t>OpenIncident</a:t>
            </a:r>
            <a:endParaRPr lang="en-US">
              <a:latin typeface="Times" pitchFamily="18" charset="0"/>
            </a:endParaRP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3106738" y="5638800"/>
            <a:ext cx="1400175" cy="596900"/>
          </a:xfrm>
          <a:prstGeom prst="ellips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2895600" y="6269038"/>
            <a:ext cx="16906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latin typeface="Courier" pitchFamily="49" charset="0"/>
              </a:rPr>
              <a:t>AllocateResources</a:t>
            </a: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3760788" y="4852988"/>
            <a:ext cx="1878012" cy="328612"/>
          </a:xfrm>
          <a:prstGeom prst="line">
            <a:avLst/>
          </a:prstGeom>
          <a:noFill/>
          <a:ln w="22225">
            <a:solidFill>
              <a:schemeClr val="hlink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 flipV="1">
            <a:off x="4572000" y="5410200"/>
            <a:ext cx="1143000" cy="457200"/>
          </a:xfrm>
          <a:prstGeom prst="line">
            <a:avLst/>
          </a:prstGeom>
          <a:noFill/>
          <a:ln w="22225">
            <a:solidFill>
              <a:schemeClr val="hlink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0" name="Rectangle 12"/>
          <p:cNvSpPr>
            <a:spLocks noChangeArrowheads="1"/>
          </p:cNvSpPr>
          <p:nvPr/>
        </p:nvSpPr>
        <p:spPr bwMode="auto">
          <a:xfrm>
            <a:off x="4419600" y="4724400"/>
            <a:ext cx="10366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≪include≫</a:t>
            </a:r>
            <a:endParaRPr lang="en-US" sz="1400">
              <a:latin typeface="Courier" pitchFamily="49" charset="0"/>
            </a:endParaRPr>
          </a:p>
        </p:txBody>
      </p:sp>
      <p:sp>
        <p:nvSpPr>
          <p:cNvPr id="31757" name="AutoShape 13"/>
          <p:cNvSpPr>
            <a:spLocks noChangeArrowheads="1"/>
          </p:cNvSpPr>
          <p:nvPr/>
        </p:nvSpPr>
        <p:spPr bwMode="auto">
          <a:xfrm>
            <a:off x="457200" y="5486400"/>
            <a:ext cx="1752600" cy="914400"/>
          </a:xfrm>
          <a:prstGeom prst="cloudCallout">
            <a:avLst>
              <a:gd name="adj1" fmla="val 57880"/>
              <a:gd name="adj2" fmla="val -105208"/>
            </a:avLst>
          </a:prstGeom>
          <a:solidFill>
            <a:srgbClr val="D30315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latin typeface="Times" pitchFamily="18" charset="0"/>
              </a:rPr>
              <a:t>Base Use</a:t>
            </a:r>
          </a:p>
          <a:p>
            <a:pPr algn="ctr"/>
            <a:r>
              <a:rPr lang="en-US">
                <a:latin typeface="Times" pitchFamily="18" charset="0"/>
              </a:rPr>
              <a:t>Case</a:t>
            </a:r>
          </a:p>
        </p:txBody>
      </p:sp>
      <p:sp>
        <p:nvSpPr>
          <p:cNvPr id="31758" name="AutoShape 14"/>
          <p:cNvSpPr>
            <a:spLocks noChangeArrowheads="1"/>
          </p:cNvSpPr>
          <p:nvPr/>
        </p:nvSpPr>
        <p:spPr bwMode="auto">
          <a:xfrm>
            <a:off x="7086600" y="5867400"/>
            <a:ext cx="1752600" cy="914400"/>
          </a:xfrm>
          <a:prstGeom prst="cloudCallout">
            <a:avLst>
              <a:gd name="adj1" fmla="val -50995"/>
              <a:gd name="adj2" fmla="val -109898"/>
            </a:avLst>
          </a:prstGeom>
          <a:solidFill>
            <a:srgbClr val="D30315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latin typeface="Times" pitchFamily="18" charset="0"/>
              </a:rPr>
              <a:t>Supplier</a:t>
            </a:r>
          </a:p>
          <a:p>
            <a:pPr algn="ctr"/>
            <a:r>
              <a:rPr lang="en-US">
                <a:latin typeface="Times" pitchFamily="18" charset="0"/>
              </a:rPr>
              <a:t>Use Case</a:t>
            </a:r>
          </a:p>
        </p:txBody>
      </p:sp>
      <p:sp>
        <p:nvSpPr>
          <p:cNvPr id="252943" name="Rectangle 15"/>
          <p:cNvSpPr>
            <a:spLocks noChangeArrowheads="1"/>
          </p:cNvSpPr>
          <p:nvPr/>
        </p:nvSpPr>
        <p:spPr bwMode="auto">
          <a:xfrm>
            <a:off x="4830763" y="5775325"/>
            <a:ext cx="10366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≪include≫</a:t>
            </a:r>
            <a:endParaRPr lang="en-US" sz="1400">
              <a:latin typeface="Courier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5004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500" smtClean="0"/>
              <a:t>Example: Include Relationship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/>
              <a:t>UC1: Process Sale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smtClean="0"/>
              <a:t>…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smtClean="0"/>
              <a:t>Main Success Scenario: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1.	Customer arrives at a POS checkout with goods and/or services to purchase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.…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 startAt="7"/>
            </a:pPr>
            <a:r>
              <a:rPr lang="en-US" sz="2000" smtClean="0"/>
              <a:t>Customer pays and System handles payment.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…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smtClean="0"/>
              <a:t>Extensions: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7b. Paying by credit: </a:t>
            </a:r>
            <a:r>
              <a:rPr lang="en-US" sz="2000" u="sng" smtClean="0">
                <a:solidFill>
                  <a:schemeClr val="hlink"/>
                </a:solidFill>
              </a:rPr>
              <a:t>Include</a:t>
            </a:r>
            <a:r>
              <a:rPr lang="en-US" sz="2000" smtClean="0">
                <a:solidFill>
                  <a:schemeClr val="hlink"/>
                </a:solidFill>
              </a:rPr>
              <a:t> </a:t>
            </a:r>
            <a:r>
              <a:rPr lang="en-US" sz="2000" i="1" u="sng" smtClean="0">
                <a:solidFill>
                  <a:schemeClr val="hlink"/>
                </a:solidFill>
              </a:rPr>
              <a:t>Handle Credit Payment</a:t>
            </a:r>
            <a:r>
              <a:rPr lang="en-US" sz="2000" smtClean="0"/>
              <a:t>.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7c. Paying by check: </a:t>
            </a:r>
            <a:r>
              <a:rPr lang="en-US" sz="2000" u="sng" smtClean="0">
                <a:solidFill>
                  <a:schemeClr val="hlink"/>
                </a:solidFill>
              </a:rPr>
              <a:t>Include</a:t>
            </a:r>
            <a:r>
              <a:rPr lang="en-US" sz="2000" smtClean="0">
                <a:solidFill>
                  <a:schemeClr val="hlink"/>
                </a:solidFill>
              </a:rPr>
              <a:t> </a:t>
            </a:r>
            <a:r>
              <a:rPr lang="en-US" sz="2000" i="1" u="sng" smtClean="0">
                <a:solidFill>
                  <a:schemeClr val="hlink"/>
                </a:solidFill>
              </a:rPr>
              <a:t>Handle Check Payment</a:t>
            </a:r>
            <a:r>
              <a:rPr lang="en-US" sz="2000" smtClean="0"/>
              <a:t>.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391505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500" smtClean="0"/>
              <a:t>Example: Include Relationship cont…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381000" indent="-381000"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/>
              <a:t>UC12: Handle Credit Payment</a:t>
            </a:r>
          </a:p>
          <a:p>
            <a:pPr marL="381000" indent="-381000" eaLnBrk="1" hangingPunct="1">
              <a:lnSpc>
                <a:spcPct val="80000"/>
              </a:lnSpc>
            </a:pPr>
            <a:r>
              <a:rPr lang="en-US" sz="2400" smtClean="0"/>
              <a:t>…</a:t>
            </a:r>
          </a:p>
          <a:p>
            <a:pPr marL="381000" indent="-381000" eaLnBrk="1" hangingPunct="1">
              <a:lnSpc>
                <a:spcPct val="80000"/>
              </a:lnSpc>
            </a:pPr>
            <a:r>
              <a:rPr lang="en-US" sz="2400" smtClean="0"/>
              <a:t>Level: </a:t>
            </a:r>
            <a:r>
              <a:rPr lang="en-US" sz="2400" smtClean="0">
                <a:solidFill>
                  <a:schemeClr val="hlink"/>
                </a:solidFill>
              </a:rPr>
              <a:t>Sub-function</a:t>
            </a:r>
          </a:p>
          <a:p>
            <a:pPr marL="381000" indent="-381000" eaLnBrk="1" hangingPunct="1">
              <a:lnSpc>
                <a:spcPct val="80000"/>
              </a:lnSpc>
            </a:pPr>
            <a:r>
              <a:rPr lang="en-US" sz="2400" smtClean="0"/>
              <a:t>Main Success Scenario:</a:t>
            </a:r>
            <a:endParaRPr lang="en-US" sz="2400" b="1" smtClean="0"/>
          </a:p>
          <a:p>
            <a:pPr marL="800100" lvl="1" indent="-34290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smtClean="0"/>
              <a:t>Customer enters their credit account information.</a:t>
            </a:r>
            <a:endParaRPr lang="en-US" sz="2000" b="1" smtClean="0"/>
          </a:p>
          <a:p>
            <a:pPr marL="800100" lvl="1" indent="-34290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smtClean="0"/>
              <a:t>System sends payment authorization request to an external Payment Authorization Service System, and requests payment approval.</a:t>
            </a:r>
            <a:endParaRPr lang="en-US" sz="2000" b="1" smtClean="0"/>
          </a:p>
          <a:p>
            <a:pPr marL="800100" lvl="1" indent="-34290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smtClean="0"/>
              <a:t>System receives payment approval and signals approval to Cashier.</a:t>
            </a:r>
            <a:endParaRPr lang="en-US" sz="2000" b="1" smtClean="0"/>
          </a:p>
          <a:p>
            <a:pPr marL="800100" lvl="1" indent="-34290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smtClean="0"/>
              <a:t>…</a:t>
            </a:r>
            <a:endParaRPr lang="en-US" sz="2000" b="1" smtClean="0"/>
          </a:p>
          <a:p>
            <a:pPr marL="381000" indent="-381000" eaLnBrk="1" hangingPunct="1">
              <a:lnSpc>
                <a:spcPct val="80000"/>
              </a:lnSpc>
            </a:pPr>
            <a:r>
              <a:rPr lang="en-US" sz="2400" smtClean="0"/>
              <a:t>Extensions:</a:t>
            </a:r>
          </a:p>
          <a:p>
            <a:pPr marL="800100" lvl="1" indent="-3429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2a. System detects failure to collaborate with external system:</a:t>
            </a:r>
            <a:endParaRPr lang="en-US" sz="2000" b="1" smtClean="0"/>
          </a:p>
          <a:p>
            <a:pPr marL="1219200" lvl="2" indent="-3048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System signals error to Cashier.</a:t>
            </a:r>
            <a:endParaRPr lang="en-US" sz="1800" b="1" smtClean="0"/>
          </a:p>
          <a:p>
            <a:pPr marL="1219200" lvl="2" indent="-3048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800" smtClean="0"/>
              <a:t>Cashier asks Customer for alternate payment.</a:t>
            </a:r>
            <a:endParaRPr lang="en-US" sz="1800" b="1" smtClean="0"/>
          </a:p>
          <a:p>
            <a:pPr marL="381000" indent="-381000" eaLnBrk="1" hangingPunct="1">
              <a:lnSpc>
                <a:spcPct val="80000"/>
              </a:lnSpc>
            </a:pPr>
            <a:r>
              <a:rPr lang="en-US" sz="240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249678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 smtClean="0"/>
              <a:t>When to Use Include Relationship?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800" smtClean="0"/>
              <a:t>Use include when you are repeating yourself in two or more separate use cases and you want </a:t>
            </a:r>
            <a:r>
              <a:rPr lang="en-US" sz="2800" smtClean="0">
                <a:solidFill>
                  <a:schemeClr val="hlink"/>
                </a:solidFill>
              </a:rPr>
              <a:t>to avoid repetition</a:t>
            </a:r>
            <a:r>
              <a:rPr lang="en-US" sz="2800" smtClean="0"/>
              <a:t>.</a:t>
            </a:r>
          </a:p>
          <a:p>
            <a:pPr eaLnBrk="1" hangingPunct="1">
              <a:lnSpc>
                <a:spcPct val="150000"/>
              </a:lnSpc>
            </a:pPr>
            <a:endParaRPr lang="en-US" sz="2800" smtClean="0"/>
          </a:p>
          <a:p>
            <a:pPr eaLnBrk="1" hangingPunct="1">
              <a:lnSpc>
                <a:spcPct val="150000"/>
              </a:lnSpc>
            </a:pPr>
            <a:r>
              <a:rPr lang="en-US" sz="2800" smtClean="0"/>
              <a:t>A use case is very </a:t>
            </a:r>
            <a:r>
              <a:rPr lang="en-US" sz="2800" smtClean="0">
                <a:solidFill>
                  <a:schemeClr val="hlink"/>
                </a:solidFill>
              </a:rPr>
              <a:t>complex and long</a:t>
            </a:r>
            <a:r>
              <a:rPr lang="en-US" sz="2800" smtClean="0"/>
              <a:t>, and separating it into subunits aids comprehension.</a:t>
            </a:r>
          </a:p>
        </p:txBody>
      </p:sp>
    </p:spTree>
    <p:extLst>
      <p:ext uri="{BB962C8B-B14F-4D97-AF65-F5344CB8AC3E}">
        <p14:creationId xmlns:p14="http://schemas.microsoft.com/office/powerpoint/2010/main" xmlns="" val="387096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val 2"/>
          <p:cNvSpPr>
            <a:spLocks noChangeArrowheads="1"/>
          </p:cNvSpPr>
          <p:nvPr/>
        </p:nvSpPr>
        <p:spPr bwMode="auto">
          <a:xfrm>
            <a:off x="3603625" y="5948363"/>
            <a:ext cx="1263650" cy="538162"/>
          </a:xfrm>
          <a:prstGeom prst="ellipse">
            <a:avLst/>
          </a:prstGeom>
          <a:noFill/>
          <a:ln w="20638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425825" y="6515100"/>
            <a:ext cx="16367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01700"/>
            <a:r>
              <a:rPr lang="en-US" sz="1600">
                <a:latin typeface="Courier" pitchFamily="49" charset="0"/>
              </a:rPr>
              <a:t>ReportEmergency</a:t>
            </a:r>
            <a:endParaRPr lang="en-US" sz="2000" b="1">
              <a:latin typeface="Times" pitchFamily="18" charset="0"/>
            </a:endParaRPr>
          </a:p>
        </p:txBody>
      </p:sp>
      <p:sp>
        <p:nvSpPr>
          <p:cNvPr id="35844" name="Freeform 4"/>
          <p:cNvSpPr>
            <a:spLocks/>
          </p:cNvSpPr>
          <p:nvPr/>
        </p:nvSpPr>
        <p:spPr bwMode="auto">
          <a:xfrm>
            <a:off x="1595438" y="5106988"/>
            <a:ext cx="241300" cy="677862"/>
          </a:xfrm>
          <a:custGeom>
            <a:avLst/>
            <a:gdLst>
              <a:gd name="T0" fmla="*/ 241300 w 154"/>
              <a:gd name="T1" fmla="*/ 0 h 433"/>
              <a:gd name="T2" fmla="*/ 241300 w 154"/>
              <a:gd name="T3" fmla="*/ 438340 h 433"/>
              <a:gd name="T4" fmla="*/ 0 w 154"/>
              <a:gd name="T5" fmla="*/ 677862 h 43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4" h="433">
                <a:moveTo>
                  <a:pt x="154" y="0"/>
                </a:moveTo>
                <a:lnTo>
                  <a:pt x="154" y="280"/>
                </a:lnTo>
                <a:lnTo>
                  <a:pt x="0" y="433"/>
                </a:lnTo>
              </a:path>
            </a:pathLst>
          </a:custGeom>
          <a:noFill/>
          <a:ln w="20638">
            <a:solidFill>
              <a:schemeClr val="hlink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1836738" y="5545138"/>
            <a:ext cx="260350" cy="239712"/>
          </a:xfrm>
          <a:prstGeom prst="line">
            <a:avLst/>
          </a:prstGeom>
          <a:noFill/>
          <a:ln w="20638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1595438" y="5287963"/>
            <a:ext cx="501650" cy="1587"/>
          </a:xfrm>
          <a:prstGeom prst="line">
            <a:avLst/>
          </a:prstGeom>
          <a:noFill/>
          <a:ln w="20638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1085850" y="5834063"/>
            <a:ext cx="10382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01700"/>
            <a:r>
              <a:rPr lang="en-US" sz="1600">
                <a:latin typeface="Courier" pitchFamily="49" charset="0"/>
              </a:rPr>
              <a:t>FieldOfficer</a:t>
            </a: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2209800" y="5422900"/>
            <a:ext cx="1590675" cy="533400"/>
          </a:xfrm>
          <a:prstGeom prst="line">
            <a:avLst/>
          </a:prstGeom>
          <a:noFill/>
          <a:ln w="20638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>
            <a:off x="6813550" y="5068888"/>
            <a:ext cx="1263650" cy="539750"/>
          </a:xfrm>
          <a:prstGeom prst="ellipse">
            <a:avLst/>
          </a:prstGeom>
          <a:noFill/>
          <a:ln w="20638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7234238" y="5638800"/>
            <a:ext cx="4159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01700"/>
            <a:r>
              <a:rPr lang="en-US" sz="1600">
                <a:latin typeface="Courier" pitchFamily="49" charset="0"/>
              </a:rPr>
              <a:t>Help</a:t>
            </a:r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 flipH="1">
            <a:off x="4943475" y="5468938"/>
            <a:ext cx="1690688" cy="639762"/>
          </a:xfrm>
          <a:prstGeom prst="line">
            <a:avLst/>
          </a:prstGeom>
          <a:noFill/>
          <a:ln w="20638">
            <a:solidFill>
              <a:schemeClr val="hlink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261132" name="Rectangle 12"/>
          <p:cNvSpPr>
            <a:spLocks noChangeArrowheads="1"/>
          </p:cNvSpPr>
          <p:nvPr/>
        </p:nvSpPr>
        <p:spPr bwMode="auto">
          <a:xfrm>
            <a:off x="5643563" y="5997575"/>
            <a:ext cx="1143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01700"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≪</a:t>
            </a:r>
            <a:r>
              <a:rPr lang="en-US">
                <a:latin typeface="Courier" pitchFamily="49" charset="0"/>
              </a:rPr>
              <a:t>extend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≫</a:t>
            </a:r>
          </a:p>
        </p:txBody>
      </p:sp>
      <p:sp>
        <p:nvSpPr>
          <p:cNvPr id="3585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5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≪</a:t>
            </a:r>
            <a:r>
              <a:rPr lang="en-US" sz="2500" smtClean="0"/>
              <a:t>Extend</a:t>
            </a:r>
            <a:r>
              <a:rPr lang="en-US" sz="25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≫</a:t>
            </a:r>
            <a:r>
              <a:rPr lang="en-US" sz="2500" smtClean="0"/>
              <a:t> Association  for Use Cases</a:t>
            </a:r>
          </a:p>
        </p:txBody>
      </p:sp>
      <p:sp>
        <p:nvSpPr>
          <p:cNvPr id="35854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smtClean="0"/>
              <a:t>Problem: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The </a:t>
            </a:r>
            <a:r>
              <a:rPr lang="en-US" sz="1800" smtClean="0">
                <a:solidFill>
                  <a:schemeClr val="hlink"/>
                </a:solidFill>
              </a:rPr>
              <a:t>functionality</a:t>
            </a:r>
            <a:r>
              <a:rPr lang="en-US" sz="1800" smtClean="0"/>
              <a:t> in the original problem statement </a:t>
            </a:r>
            <a:r>
              <a:rPr lang="en-US" sz="1800" smtClean="0">
                <a:solidFill>
                  <a:schemeClr val="hlink"/>
                </a:solidFill>
              </a:rPr>
              <a:t>needs to be extended</a:t>
            </a:r>
            <a:r>
              <a:rPr lang="en-US" sz="180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Solution: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An extend association from Use Case B to Use Case A indicates that B is an extension of A.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Example: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The use case “ReportEmergency” </a:t>
            </a:r>
            <a:r>
              <a:rPr lang="en-US" sz="1800" smtClean="0">
                <a:solidFill>
                  <a:schemeClr val="hlink"/>
                </a:solidFill>
              </a:rPr>
              <a:t>is complete by itself</a:t>
            </a:r>
            <a:r>
              <a:rPr lang="en-US" sz="1800" smtClean="0"/>
              <a:t> , but </a:t>
            </a:r>
            <a:r>
              <a:rPr lang="en-US" sz="1800" smtClean="0">
                <a:solidFill>
                  <a:schemeClr val="hlink"/>
                </a:solidFill>
              </a:rPr>
              <a:t>can be extended</a:t>
            </a:r>
            <a:r>
              <a:rPr lang="en-US" sz="1800" smtClean="0"/>
              <a:t> by the use case “Help” for a specific scenario in which the user requires help 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smtClean="0"/>
              <a:t>Note: </a:t>
            </a:r>
            <a:r>
              <a:rPr lang="en-US" sz="1800" u="sng" smtClean="0"/>
              <a:t>In an extend association, the base use case can be executed without the use case extension</a:t>
            </a:r>
          </a:p>
        </p:txBody>
      </p:sp>
      <p:sp>
        <p:nvSpPr>
          <p:cNvPr id="35855" name="Oval 15"/>
          <p:cNvSpPr>
            <a:spLocks noChangeArrowheads="1"/>
          </p:cNvSpPr>
          <p:nvPr/>
        </p:nvSpPr>
        <p:spPr bwMode="auto">
          <a:xfrm>
            <a:off x="1716088" y="4906963"/>
            <a:ext cx="260350" cy="260350"/>
          </a:xfrm>
          <a:prstGeom prst="ellipse">
            <a:avLst/>
          </a:prstGeom>
          <a:solidFill>
            <a:schemeClr val="bg1"/>
          </a:solidFill>
          <a:ln w="20638">
            <a:solidFill>
              <a:schemeClr val="hlink"/>
            </a:solidFill>
            <a:round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3984625" y="597535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latin typeface="Times" pitchFamily="18" charset="0"/>
              </a:rPr>
              <a:t>A</a:t>
            </a: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7142163" y="51562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latin typeface="Times" pitchFamily="18" charset="0"/>
              </a:rPr>
              <a:t>B</a:t>
            </a:r>
          </a:p>
        </p:txBody>
      </p:sp>
      <p:sp>
        <p:nvSpPr>
          <p:cNvPr id="35858" name="AutoShape 18"/>
          <p:cNvSpPr>
            <a:spLocks noChangeArrowheads="1"/>
          </p:cNvSpPr>
          <p:nvPr/>
        </p:nvSpPr>
        <p:spPr bwMode="auto">
          <a:xfrm>
            <a:off x="4333875" y="4724400"/>
            <a:ext cx="1752600" cy="914400"/>
          </a:xfrm>
          <a:prstGeom prst="cloudCallout">
            <a:avLst>
              <a:gd name="adj1" fmla="val -48824"/>
              <a:gd name="adj2" fmla="val 80903"/>
            </a:avLst>
          </a:prstGeom>
          <a:solidFill>
            <a:srgbClr val="D30315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latin typeface="Times" pitchFamily="18" charset="0"/>
              </a:rPr>
              <a:t>Base Use</a:t>
            </a:r>
          </a:p>
          <a:p>
            <a:pPr algn="ctr"/>
            <a:r>
              <a:rPr lang="en-US">
                <a:latin typeface="Times" pitchFamily="18" charset="0"/>
              </a:rPr>
              <a:t>Case</a:t>
            </a:r>
          </a:p>
        </p:txBody>
      </p:sp>
    </p:spTree>
    <p:extLst>
      <p:ext uri="{BB962C8B-B14F-4D97-AF65-F5344CB8AC3E}">
        <p14:creationId xmlns:p14="http://schemas.microsoft.com/office/powerpoint/2010/main" xmlns="" val="1076217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5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≪</a:t>
            </a:r>
            <a:r>
              <a:rPr lang="en-US" sz="2500" smtClean="0"/>
              <a:t>Extend</a:t>
            </a:r>
            <a:r>
              <a:rPr lang="en-US" sz="25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≫</a:t>
            </a:r>
            <a:r>
              <a:rPr lang="en-US" sz="2500" smtClean="0"/>
              <a:t> Association  for Use Cases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800" smtClean="0"/>
              <a:t>The idea is to create an extending or </a:t>
            </a:r>
            <a:r>
              <a:rPr lang="en-US" sz="2800" smtClean="0">
                <a:solidFill>
                  <a:schemeClr val="hlink"/>
                </a:solidFill>
              </a:rPr>
              <a:t>addition</a:t>
            </a:r>
            <a:r>
              <a:rPr lang="en-US" sz="2800" smtClean="0"/>
              <a:t> use case, and within it, describe </a:t>
            </a:r>
            <a:r>
              <a:rPr lang="en-US" sz="2800" smtClean="0">
                <a:solidFill>
                  <a:schemeClr val="hlink"/>
                </a:solidFill>
              </a:rPr>
              <a:t>where</a:t>
            </a:r>
            <a:r>
              <a:rPr lang="en-US" sz="2800" smtClean="0"/>
              <a:t> and </a:t>
            </a:r>
            <a:r>
              <a:rPr lang="en-US" sz="2800" smtClean="0">
                <a:solidFill>
                  <a:schemeClr val="hlink"/>
                </a:solidFill>
              </a:rPr>
              <a:t>under what condition</a:t>
            </a:r>
            <a:r>
              <a:rPr lang="en-US" sz="2800" smtClean="0"/>
              <a:t> it extends the behavior of some </a:t>
            </a:r>
            <a:r>
              <a:rPr lang="en-US" sz="2800" smtClean="0">
                <a:solidFill>
                  <a:schemeClr val="hlink"/>
                </a:solidFill>
              </a:rPr>
              <a:t>base</a:t>
            </a:r>
            <a:r>
              <a:rPr lang="en-US" sz="2800" smtClean="0"/>
              <a:t> use case.</a:t>
            </a:r>
          </a:p>
        </p:txBody>
      </p:sp>
    </p:spTree>
    <p:extLst>
      <p:ext uri="{BB962C8B-B14F-4D97-AF65-F5344CB8AC3E}">
        <p14:creationId xmlns:p14="http://schemas.microsoft.com/office/powerpoint/2010/main" xmlns="" val="355791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 smtClean="0"/>
              <a:t>Example: Extend Relationship</a:t>
            </a:r>
          </a:p>
        </p:txBody>
      </p:sp>
      <p:sp>
        <p:nvSpPr>
          <p:cNvPr id="37891" name="Oval 3"/>
          <p:cNvSpPr>
            <a:spLocks noChangeArrowheads="1"/>
          </p:cNvSpPr>
          <p:nvPr/>
        </p:nvSpPr>
        <p:spPr bwMode="auto">
          <a:xfrm>
            <a:off x="1295400" y="2133600"/>
            <a:ext cx="2209800" cy="914400"/>
          </a:xfrm>
          <a:prstGeom prst="ellips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u="sng">
                <a:latin typeface="Tahoma" pitchFamily="34" charset="0"/>
              </a:rPr>
              <a:t>____Process Sale___</a:t>
            </a:r>
          </a:p>
          <a:p>
            <a:pPr algn="ctr"/>
            <a:r>
              <a:rPr lang="en-US" sz="1400">
                <a:latin typeface="Tahoma" pitchFamily="34" charset="0"/>
              </a:rPr>
              <a:t>Extension Points:</a:t>
            </a:r>
          </a:p>
          <a:p>
            <a:pPr algn="ctr"/>
            <a:r>
              <a:rPr lang="en-US" sz="1400">
                <a:latin typeface="Tahoma" pitchFamily="34" charset="0"/>
              </a:rPr>
              <a:t>Payment</a:t>
            </a:r>
          </a:p>
          <a:p>
            <a:pPr algn="ctr"/>
            <a:r>
              <a:rPr lang="en-US" sz="1400">
                <a:latin typeface="Tahoma" pitchFamily="34" charset="0"/>
              </a:rPr>
              <a:t>VIP Customer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1066800" y="4724400"/>
            <a:ext cx="2514600" cy="914400"/>
          </a:xfrm>
          <a:prstGeom prst="ellips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latin typeface="Tahoma" pitchFamily="34" charset="0"/>
              </a:rPr>
              <a:t>Handle gift certificate</a:t>
            </a:r>
          </a:p>
          <a:p>
            <a:pPr algn="ctr"/>
            <a:r>
              <a:rPr lang="en-US" sz="1600">
                <a:latin typeface="Tahoma" pitchFamily="34" charset="0"/>
              </a:rPr>
              <a:t> payment</a:t>
            </a:r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 flipV="1">
            <a:off x="2362200" y="30480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5222" name="Text Box 6"/>
          <p:cNvSpPr txBox="1">
            <a:spLocks noChangeArrowheads="1"/>
          </p:cNvSpPr>
          <p:nvPr/>
        </p:nvSpPr>
        <p:spPr bwMode="auto">
          <a:xfrm>
            <a:off x="2667000" y="3276600"/>
            <a:ext cx="2286000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≪Extend≫</a:t>
            </a:r>
          </a:p>
          <a:p>
            <a:pPr algn="ctr">
              <a:spcBef>
                <a:spcPct val="50000"/>
              </a:spcBef>
              <a:defRPr/>
            </a:pPr>
            <a:r>
              <a:rPr lang="en-US">
                <a:latin typeface="Tahoma" pitchFamily="34" charset="0"/>
              </a:rPr>
              <a:t>Payment, if customer presents a gift certificate</a:t>
            </a:r>
          </a:p>
        </p:txBody>
      </p:sp>
      <p:sp>
        <p:nvSpPr>
          <p:cNvPr id="37895" name="AutoShape 7"/>
          <p:cNvSpPr>
            <a:spLocks noChangeArrowheads="1"/>
          </p:cNvSpPr>
          <p:nvPr/>
        </p:nvSpPr>
        <p:spPr bwMode="auto">
          <a:xfrm rot="-5400000">
            <a:off x="5334000" y="2438400"/>
            <a:ext cx="2590800" cy="2743200"/>
          </a:xfrm>
          <a:prstGeom prst="foldedCorner">
            <a:avLst>
              <a:gd name="adj" fmla="val 11079"/>
            </a:avLst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marL="457200" indent="-457200"/>
            <a:r>
              <a:rPr lang="en-US">
                <a:latin typeface="Tahoma" pitchFamily="34" charset="0"/>
              </a:rPr>
              <a:t>UML Notation:</a:t>
            </a:r>
          </a:p>
          <a:p>
            <a:pPr marL="457200" indent="-457200">
              <a:buFontTx/>
              <a:buAutoNum type="arabicPeriod"/>
            </a:pPr>
            <a:r>
              <a:rPr lang="en-US">
                <a:latin typeface="Tahoma" pitchFamily="34" charset="0"/>
              </a:rPr>
              <a:t>The extending use </a:t>
            </a:r>
          </a:p>
          <a:p>
            <a:pPr marL="457200" indent="-457200"/>
            <a:r>
              <a:rPr lang="en-US">
                <a:latin typeface="Tahoma" pitchFamily="34" charset="0"/>
              </a:rPr>
              <a:t>case points to the </a:t>
            </a:r>
          </a:p>
          <a:p>
            <a:pPr marL="457200" indent="-457200"/>
            <a:r>
              <a:rPr lang="en-US">
                <a:latin typeface="Tahoma" pitchFamily="34" charset="0"/>
              </a:rPr>
              <a:t>base use case.</a:t>
            </a:r>
          </a:p>
          <a:p>
            <a:pPr marL="457200" indent="-457200"/>
            <a:endParaRPr lang="en-US">
              <a:latin typeface="Tahoma" pitchFamily="34" charset="0"/>
            </a:endParaRPr>
          </a:p>
          <a:p>
            <a:pPr marL="457200" indent="-457200"/>
            <a:r>
              <a:rPr lang="en-US">
                <a:latin typeface="Tahoma" pitchFamily="34" charset="0"/>
              </a:rPr>
              <a:t>2. The </a:t>
            </a:r>
            <a:r>
              <a:rPr lang="en-US">
                <a:solidFill>
                  <a:schemeClr val="hlink"/>
                </a:solidFill>
                <a:latin typeface="Tahoma" pitchFamily="34" charset="0"/>
              </a:rPr>
              <a:t>condition</a:t>
            </a:r>
            <a:r>
              <a:rPr lang="en-US">
                <a:latin typeface="Tahoma" pitchFamily="34" charset="0"/>
              </a:rPr>
              <a:t> and the</a:t>
            </a:r>
          </a:p>
          <a:p>
            <a:pPr marL="457200" indent="-457200"/>
            <a:r>
              <a:rPr lang="en-US">
                <a:solidFill>
                  <a:schemeClr val="hlink"/>
                </a:solidFill>
                <a:latin typeface="Tahoma" pitchFamily="34" charset="0"/>
              </a:rPr>
              <a:t>extension point</a:t>
            </a:r>
            <a:r>
              <a:rPr lang="en-US">
                <a:latin typeface="Tahoma" pitchFamily="34" charset="0"/>
              </a:rPr>
              <a:t> can be</a:t>
            </a:r>
          </a:p>
          <a:p>
            <a:pPr marL="457200" indent="-457200"/>
            <a:r>
              <a:rPr lang="en-US">
                <a:latin typeface="Tahoma" pitchFamily="34" charset="0"/>
              </a:rPr>
              <a:t>shown on the line.</a:t>
            </a:r>
          </a:p>
        </p:txBody>
      </p:sp>
    </p:spTree>
    <p:extLst>
      <p:ext uri="{BB962C8B-B14F-4D97-AF65-F5344CB8AC3E}">
        <p14:creationId xmlns:p14="http://schemas.microsoft.com/office/powerpoint/2010/main" xmlns="" val="179381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smtClean="0"/>
              <a:t>Example: Extend Relationship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smtClean="0"/>
              <a:t>UC1: Process Sale (the base use case)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…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chemeClr val="hlink"/>
                </a:solidFill>
              </a:rPr>
              <a:t>Extension Points</a:t>
            </a:r>
            <a:r>
              <a:rPr lang="en-US" sz="2800" smtClean="0"/>
              <a:t>: VIP Customer, step 1. Payment, step 7.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Main Success Scenario: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300" smtClean="0"/>
              <a:t>1. Customer arrives at a POS checkout with goods and/or services to purchase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300" smtClean="0"/>
              <a:t>.…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300" smtClean="0"/>
              <a:t>7. Customer pays and System handles payment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300" smtClean="0"/>
              <a:t>.…</a:t>
            </a:r>
          </a:p>
        </p:txBody>
      </p:sp>
    </p:spTree>
    <p:extLst>
      <p:ext uri="{BB962C8B-B14F-4D97-AF65-F5344CB8AC3E}">
        <p14:creationId xmlns:p14="http://schemas.microsoft.com/office/powerpoint/2010/main" xmlns="" val="194760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smtClean="0"/>
              <a:t>Example: Extend Relationship cont…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sz="2000" b="1" smtClean="0"/>
              <a:t>UC15: Handle Gift Certificate Payment (the extending use case)</a:t>
            </a:r>
          </a:p>
          <a:p>
            <a:pPr marL="533400" indent="-533400" eaLnBrk="1" hangingPunct="1"/>
            <a:r>
              <a:rPr lang="en-US" sz="2400" smtClean="0"/>
              <a:t>…</a:t>
            </a:r>
          </a:p>
          <a:p>
            <a:pPr marL="533400" indent="-533400" eaLnBrk="1" hangingPunct="1"/>
            <a:r>
              <a:rPr lang="en-US" sz="2400" smtClean="0">
                <a:solidFill>
                  <a:schemeClr val="hlink"/>
                </a:solidFill>
              </a:rPr>
              <a:t>Trigger</a:t>
            </a:r>
            <a:r>
              <a:rPr lang="en-US" sz="2400" smtClean="0"/>
              <a:t>: Customer wants to pay with gift certificate.</a:t>
            </a:r>
          </a:p>
          <a:p>
            <a:pPr marL="533400" indent="-533400" eaLnBrk="1" hangingPunct="1"/>
            <a:r>
              <a:rPr lang="en-US" sz="2400" smtClean="0">
                <a:solidFill>
                  <a:schemeClr val="hlink"/>
                </a:solidFill>
              </a:rPr>
              <a:t>Extension Points</a:t>
            </a:r>
            <a:r>
              <a:rPr lang="en-US" sz="2400" smtClean="0"/>
              <a:t>: Payment in Process Sale.</a:t>
            </a:r>
          </a:p>
          <a:p>
            <a:pPr marL="533400" indent="-533400" eaLnBrk="1" hangingPunct="1"/>
            <a:r>
              <a:rPr lang="en-US" sz="2400" smtClean="0">
                <a:solidFill>
                  <a:schemeClr val="hlink"/>
                </a:solidFill>
              </a:rPr>
              <a:t>Level: Sub-function</a:t>
            </a:r>
          </a:p>
          <a:p>
            <a:pPr marL="533400" indent="-533400" eaLnBrk="1" hangingPunct="1"/>
            <a:r>
              <a:rPr lang="en-US" sz="2400" smtClean="0"/>
              <a:t>Main Success Scenario:</a:t>
            </a:r>
            <a:endParaRPr lang="en-US" sz="2400" b="1" smtClean="0"/>
          </a:p>
          <a:p>
            <a:pPr marL="914400" lvl="1" indent="-457200" eaLnBrk="1" hangingPunct="1">
              <a:buFontTx/>
              <a:buAutoNum type="arabicPeriod"/>
            </a:pPr>
            <a:r>
              <a:rPr lang="en-US" sz="2000" smtClean="0"/>
              <a:t>Customer gives gift certificate to Cashier.</a:t>
            </a:r>
            <a:endParaRPr lang="en-US" sz="2000" b="1" smtClean="0"/>
          </a:p>
          <a:p>
            <a:pPr marL="914400" lvl="1" indent="-457200" eaLnBrk="1" hangingPunct="1">
              <a:buFontTx/>
              <a:buAutoNum type="arabicPeriod"/>
            </a:pPr>
            <a:r>
              <a:rPr lang="en-US" sz="2000" smtClean="0"/>
              <a:t>Cashier enters gift certificate ID.</a:t>
            </a:r>
            <a:endParaRPr lang="en-US" sz="2000" b="1" smtClean="0"/>
          </a:p>
          <a:p>
            <a:pPr marL="533400" indent="-533400" eaLnBrk="1" hangingPunct="1"/>
            <a:r>
              <a:rPr lang="en-US" sz="240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222563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 flipH="1">
            <a:off x="2438400" y="4953000"/>
            <a:ext cx="1398588" cy="596900"/>
          </a:xfrm>
          <a:prstGeom prst="ellips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 flipH="1">
            <a:off x="2438400" y="5638800"/>
            <a:ext cx="11604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latin typeface="Courier" pitchFamily="49" charset="0"/>
              </a:rPr>
              <a:t>ValidateUser</a:t>
            </a:r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 flipH="1">
            <a:off x="5410200" y="4419600"/>
            <a:ext cx="1398588" cy="596900"/>
          </a:xfrm>
          <a:prstGeom prst="ellips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 flipH="1">
            <a:off x="5335588" y="5105400"/>
            <a:ext cx="14652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latin typeface="Courier" pitchFamily="49" charset="0"/>
              </a:rPr>
              <a:t>CheckPassword</a:t>
            </a:r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 flipH="1">
            <a:off x="5410200" y="5410200"/>
            <a:ext cx="1400175" cy="596900"/>
          </a:xfrm>
          <a:prstGeom prst="ellips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 flipH="1">
            <a:off x="5105400" y="6096000"/>
            <a:ext cx="15446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latin typeface="Courier" pitchFamily="49" charset="0"/>
              </a:rPr>
              <a:t>CheckFingerprint</a:t>
            </a:r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 flipH="1">
            <a:off x="3898900" y="4724400"/>
            <a:ext cx="1435100" cy="381000"/>
          </a:xfrm>
          <a:prstGeom prst="lin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 flipH="1" flipV="1">
            <a:off x="3927475" y="5394325"/>
            <a:ext cx="1558925" cy="396875"/>
          </a:xfrm>
          <a:prstGeom prst="line">
            <a:avLst/>
          </a:prstGeom>
          <a:noFill/>
          <a:ln w="222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AutoShape 10"/>
          <p:cNvSpPr>
            <a:spLocks noChangeArrowheads="1"/>
          </p:cNvSpPr>
          <p:nvPr/>
        </p:nvSpPr>
        <p:spPr bwMode="auto">
          <a:xfrm>
            <a:off x="304800" y="5486400"/>
            <a:ext cx="1752600" cy="914400"/>
          </a:xfrm>
          <a:prstGeom prst="cloudCallout">
            <a:avLst>
              <a:gd name="adj1" fmla="val 75361"/>
              <a:gd name="adj2" fmla="val -43921"/>
            </a:avLst>
          </a:prstGeom>
          <a:solidFill>
            <a:srgbClr val="D30315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latin typeface="Times" pitchFamily="18" charset="0"/>
              </a:rPr>
              <a:t>Parent</a:t>
            </a:r>
          </a:p>
          <a:p>
            <a:pPr algn="ctr"/>
            <a:r>
              <a:rPr lang="en-US">
                <a:latin typeface="Times" pitchFamily="18" charset="0"/>
              </a:rPr>
              <a:t>Case</a:t>
            </a:r>
          </a:p>
        </p:txBody>
      </p:sp>
      <p:sp>
        <p:nvSpPr>
          <p:cNvPr id="40971" name="AutoShape 11"/>
          <p:cNvSpPr>
            <a:spLocks noChangeArrowheads="1"/>
          </p:cNvSpPr>
          <p:nvPr/>
        </p:nvSpPr>
        <p:spPr bwMode="auto">
          <a:xfrm>
            <a:off x="7162800" y="5638800"/>
            <a:ext cx="1752600" cy="914400"/>
          </a:xfrm>
          <a:prstGeom prst="cloudCallout">
            <a:avLst>
              <a:gd name="adj1" fmla="val -75634"/>
              <a:gd name="adj2" fmla="val -126389"/>
            </a:avLst>
          </a:prstGeom>
          <a:solidFill>
            <a:srgbClr val="D30315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>
                <a:latin typeface="Times" pitchFamily="18" charset="0"/>
              </a:rPr>
              <a:t>Child</a:t>
            </a:r>
          </a:p>
          <a:p>
            <a:pPr algn="ctr"/>
            <a:r>
              <a:rPr lang="en-US">
                <a:latin typeface="Times" pitchFamily="18" charset="0"/>
              </a:rPr>
              <a:t>Use Case</a:t>
            </a:r>
          </a:p>
        </p:txBody>
      </p:sp>
      <p:sp>
        <p:nvSpPr>
          <p:cNvPr id="409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smtClean="0"/>
              <a:t>Generalization Association in Use Cases</a:t>
            </a:r>
          </a:p>
        </p:txBody>
      </p:sp>
      <p:sp>
        <p:nvSpPr>
          <p:cNvPr id="40973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Problem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You have </a:t>
            </a:r>
            <a:r>
              <a:rPr lang="en-US" sz="1800" smtClean="0">
                <a:solidFill>
                  <a:schemeClr val="hlink"/>
                </a:solidFill>
              </a:rPr>
              <a:t>common behavior among use cases</a:t>
            </a:r>
            <a:r>
              <a:rPr lang="en-US" sz="1800" smtClean="0"/>
              <a:t> and want to </a:t>
            </a:r>
            <a:r>
              <a:rPr lang="en-US" sz="1800" smtClean="0">
                <a:solidFill>
                  <a:schemeClr val="hlink"/>
                </a:solidFill>
              </a:rPr>
              <a:t>factor this out</a:t>
            </a:r>
            <a:r>
              <a:rPr lang="en-US" sz="1800" smtClean="0"/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Solution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generalization association among use cases factors out common behavior. The child use cases inherit the behavior and meaning of the parent use case and </a:t>
            </a:r>
            <a:r>
              <a:rPr lang="en-US" sz="1800" smtClean="0">
                <a:solidFill>
                  <a:schemeClr val="hlink"/>
                </a:solidFill>
              </a:rPr>
              <a:t>add or override some behavior</a:t>
            </a:r>
            <a:r>
              <a:rPr lang="en-US" sz="180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Example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Consider the use case “ValidateUser”, responsible for verifying the identity of the user. The customer might require two realizations: “CheckPassword” and “CheckFingerprint”</a:t>
            </a:r>
          </a:p>
        </p:txBody>
      </p:sp>
      <p:sp>
        <p:nvSpPr>
          <p:cNvPr id="40974" name="Freeform 14"/>
          <p:cNvSpPr>
            <a:spLocks/>
          </p:cNvSpPr>
          <p:nvPr/>
        </p:nvSpPr>
        <p:spPr bwMode="auto">
          <a:xfrm>
            <a:off x="3822700" y="5035550"/>
            <a:ext cx="149225" cy="165100"/>
          </a:xfrm>
          <a:custGeom>
            <a:avLst/>
            <a:gdLst>
              <a:gd name="T0" fmla="*/ 74613 w 94"/>
              <a:gd name="T1" fmla="*/ 0 h 104"/>
              <a:gd name="T2" fmla="*/ 0 w 94"/>
              <a:gd name="T3" fmla="*/ 134938 h 104"/>
              <a:gd name="T4" fmla="*/ 149225 w 94"/>
              <a:gd name="T5" fmla="*/ 165100 h 104"/>
              <a:gd name="T6" fmla="*/ 74613 w 94"/>
              <a:gd name="T7" fmla="*/ 0 h 10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4" h="104">
                <a:moveTo>
                  <a:pt x="47" y="0"/>
                </a:moveTo>
                <a:lnTo>
                  <a:pt x="0" y="85"/>
                </a:lnTo>
                <a:lnTo>
                  <a:pt x="94" y="104"/>
                </a:lnTo>
                <a:lnTo>
                  <a:pt x="47" y="0"/>
                </a:ln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Freeform 15"/>
          <p:cNvSpPr>
            <a:spLocks/>
          </p:cNvSpPr>
          <p:nvPr/>
        </p:nvSpPr>
        <p:spPr bwMode="auto">
          <a:xfrm>
            <a:off x="3806825" y="5289550"/>
            <a:ext cx="180975" cy="180975"/>
          </a:xfrm>
          <a:custGeom>
            <a:avLst/>
            <a:gdLst>
              <a:gd name="T0" fmla="*/ 0 w 114"/>
              <a:gd name="T1" fmla="*/ 30163 h 114"/>
              <a:gd name="T2" fmla="*/ 180975 w 114"/>
              <a:gd name="T3" fmla="*/ 0 h 114"/>
              <a:gd name="T4" fmla="*/ 76200 w 114"/>
              <a:gd name="T5" fmla="*/ 180975 h 114"/>
              <a:gd name="T6" fmla="*/ 0 w 114"/>
              <a:gd name="T7" fmla="*/ 30163 h 11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" h="114">
                <a:moveTo>
                  <a:pt x="0" y="19"/>
                </a:moveTo>
                <a:lnTo>
                  <a:pt x="114" y="0"/>
                </a:lnTo>
                <a:lnTo>
                  <a:pt x="48" y="114"/>
                </a:lnTo>
                <a:lnTo>
                  <a:pt x="0" y="19"/>
                </a:ln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117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References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932557"/>
            <a:ext cx="8763000" cy="50783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Craig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Larman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Applying UML and Patterns, 3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Edition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69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2098</Words>
  <Application>Microsoft Office PowerPoint</Application>
  <PresentationFormat>On-screen Show (4:3)</PresentationFormat>
  <Paragraphs>421</Paragraphs>
  <Slides>42</Slides>
  <Notes>37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Visio</vt:lpstr>
      <vt:lpstr>Lecture 8</vt:lpstr>
      <vt:lpstr>Use Case Modeling</vt:lpstr>
      <vt:lpstr>What is a Use Case?</vt:lpstr>
      <vt:lpstr>A Short Example to Start With</vt:lpstr>
      <vt:lpstr>A Short Example to Start With</vt:lpstr>
      <vt:lpstr>Case Study – The NextGen POS System</vt:lpstr>
      <vt:lpstr>Use Case, Actor, and Scenario</vt:lpstr>
      <vt:lpstr>Use Case, Actor, and Scenario</vt:lpstr>
      <vt:lpstr>Use Case, Actor, and Scenario</vt:lpstr>
      <vt:lpstr>Use Cases</vt:lpstr>
      <vt:lpstr>Use Cases</vt:lpstr>
      <vt:lpstr>1. System Boundary</vt:lpstr>
      <vt:lpstr>2 and 3. Primary actors and Goals </vt:lpstr>
      <vt:lpstr>Slide 14</vt:lpstr>
      <vt:lpstr>Slide 15</vt:lpstr>
      <vt:lpstr>Slide 16</vt:lpstr>
      <vt:lpstr>Alternate Actor Notation</vt:lpstr>
      <vt:lpstr>Writing Use Cases</vt:lpstr>
      <vt:lpstr>Black Box Use cases</vt:lpstr>
      <vt:lpstr>Use Case Formats</vt:lpstr>
      <vt:lpstr>Use Case Formats</vt:lpstr>
      <vt:lpstr> Fully dressed</vt:lpstr>
      <vt:lpstr>Process Sale Use Case</vt:lpstr>
      <vt:lpstr>Alternate Flow or Extensions</vt:lpstr>
      <vt:lpstr>Common UC Issues</vt:lpstr>
      <vt:lpstr>Library Use Case Diagram</vt:lpstr>
      <vt:lpstr>Use Case for Employee Login</vt:lpstr>
      <vt:lpstr>Use Case for Check Book Availability</vt:lpstr>
      <vt:lpstr>Terminology: Concrete, Abstract, Base, and Addition Use Cases</vt:lpstr>
      <vt:lpstr>Use Case Associations </vt:lpstr>
      <vt:lpstr>≪Include≫: Functional Decomposition</vt:lpstr>
      <vt:lpstr>≪Include≫: Reuse of Existing Functionality</vt:lpstr>
      <vt:lpstr>Example: Include Relationship</vt:lpstr>
      <vt:lpstr>Example: Include Relationship cont…</vt:lpstr>
      <vt:lpstr>When to Use Include Relationship?</vt:lpstr>
      <vt:lpstr>≪Extend≫ Association  for Use Cases</vt:lpstr>
      <vt:lpstr>≪Extend≫ Association  for Use Cases</vt:lpstr>
      <vt:lpstr>Example: Extend Relationship</vt:lpstr>
      <vt:lpstr>Example: Extend Relationship</vt:lpstr>
      <vt:lpstr>Example: Extend Relationship cont…</vt:lpstr>
      <vt:lpstr>Generalization Association in Use Cases</vt:lpstr>
      <vt:lpstr>Slide 42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28</cp:revision>
  <dcterms:created xsi:type="dcterms:W3CDTF">2012-02-27T05:45:45Z</dcterms:created>
  <dcterms:modified xsi:type="dcterms:W3CDTF">2013-07-01T13:14:44Z</dcterms:modified>
</cp:coreProperties>
</file>