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Default Extension="ppt" ContentType="application/vnd.ms-powerpoint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4"/>
  </p:notesMasterIdLst>
  <p:handoutMasterIdLst>
    <p:handoutMasterId r:id="rId55"/>
  </p:handoutMasterIdLst>
  <p:sldIdLst>
    <p:sldId id="862" r:id="rId2"/>
    <p:sldId id="914" r:id="rId3"/>
    <p:sldId id="915" r:id="rId4"/>
    <p:sldId id="916" r:id="rId5"/>
    <p:sldId id="917" r:id="rId6"/>
    <p:sldId id="918" r:id="rId7"/>
    <p:sldId id="919" r:id="rId8"/>
    <p:sldId id="920" r:id="rId9"/>
    <p:sldId id="823" r:id="rId10"/>
    <p:sldId id="886" r:id="rId11"/>
    <p:sldId id="893" r:id="rId12"/>
    <p:sldId id="865" r:id="rId13"/>
    <p:sldId id="866" r:id="rId14"/>
    <p:sldId id="867" r:id="rId15"/>
    <p:sldId id="868" r:id="rId16"/>
    <p:sldId id="869" r:id="rId17"/>
    <p:sldId id="870" r:id="rId18"/>
    <p:sldId id="871" r:id="rId19"/>
    <p:sldId id="872" r:id="rId20"/>
    <p:sldId id="873" r:id="rId21"/>
    <p:sldId id="874" r:id="rId22"/>
    <p:sldId id="875" r:id="rId23"/>
    <p:sldId id="876" r:id="rId24"/>
    <p:sldId id="877" r:id="rId25"/>
    <p:sldId id="879" r:id="rId26"/>
    <p:sldId id="888" r:id="rId27"/>
    <p:sldId id="889" r:id="rId28"/>
    <p:sldId id="890" r:id="rId29"/>
    <p:sldId id="885" r:id="rId30"/>
    <p:sldId id="880" r:id="rId31"/>
    <p:sldId id="881" r:id="rId32"/>
    <p:sldId id="882" r:id="rId33"/>
    <p:sldId id="894" r:id="rId34"/>
    <p:sldId id="895" r:id="rId35"/>
    <p:sldId id="896" r:id="rId36"/>
    <p:sldId id="897" r:id="rId37"/>
    <p:sldId id="898" r:id="rId38"/>
    <p:sldId id="899" r:id="rId39"/>
    <p:sldId id="900" r:id="rId40"/>
    <p:sldId id="901" r:id="rId41"/>
    <p:sldId id="902" r:id="rId42"/>
    <p:sldId id="903" r:id="rId43"/>
    <p:sldId id="904" r:id="rId44"/>
    <p:sldId id="905" r:id="rId45"/>
    <p:sldId id="906" r:id="rId46"/>
    <p:sldId id="907" r:id="rId47"/>
    <p:sldId id="908" r:id="rId48"/>
    <p:sldId id="909" r:id="rId49"/>
    <p:sldId id="911" r:id="rId50"/>
    <p:sldId id="912" r:id="rId51"/>
    <p:sldId id="913" r:id="rId52"/>
    <p:sldId id="861" r:id="rId53"/>
  </p:sldIdLst>
  <p:sldSz cx="9144000" cy="6858000" type="screen4x3"/>
  <p:notesSz cx="6797675" cy="9928225"/>
  <p:defaultTextStyle>
    <a:defPPr>
      <a:defRPr lang="en-GB"/>
    </a:defPPr>
    <a:lvl1pPr algn="l" rtl="0" fontAlgn="base">
      <a:spcBef>
        <a:spcPct val="20000"/>
      </a:spcBef>
      <a:spcAft>
        <a:spcPct val="0"/>
      </a:spcAft>
      <a:buClr>
        <a:schemeClr val="tx2"/>
      </a:buClr>
      <a:buSzPct val="120000"/>
      <a:buFont typeface="Wingdings" charset="2"/>
      <a:defRPr kern="1200">
        <a:solidFill>
          <a:schemeClr val="tx1"/>
        </a:solidFill>
        <a:latin typeface="Credit Suisse Type Roman" pitchFamily="34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tx2"/>
      </a:buClr>
      <a:buSzPct val="120000"/>
      <a:buFont typeface="Wingdings" charset="2"/>
      <a:defRPr kern="1200">
        <a:solidFill>
          <a:schemeClr val="tx1"/>
        </a:solidFill>
        <a:latin typeface="Credit Suisse Type Roman" pitchFamily="34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tx2"/>
      </a:buClr>
      <a:buSzPct val="120000"/>
      <a:buFont typeface="Wingdings" charset="2"/>
      <a:defRPr kern="1200">
        <a:solidFill>
          <a:schemeClr val="tx1"/>
        </a:solidFill>
        <a:latin typeface="Credit Suisse Type Roman" pitchFamily="34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tx2"/>
      </a:buClr>
      <a:buSzPct val="120000"/>
      <a:buFont typeface="Wingdings" charset="2"/>
      <a:defRPr kern="1200">
        <a:solidFill>
          <a:schemeClr val="tx1"/>
        </a:solidFill>
        <a:latin typeface="Credit Suisse Type Roman" pitchFamily="34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tx2"/>
      </a:buClr>
      <a:buSzPct val="120000"/>
      <a:buFont typeface="Wingdings" charset="2"/>
      <a:defRPr kern="1200">
        <a:solidFill>
          <a:schemeClr val="tx1"/>
        </a:solidFill>
        <a:latin typeface="Credit Suisse Type Roman" pitchFamily="34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redit Suisse Type Roman" pitchFamily="34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redit Suisse Type Roman" pitchFamily="34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redit Suisse Type Roman" pitchFamily="34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redit Suisse Type Roman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00"/>
    <a:srgbClr val="000099"/>
    <a:srgbClr val="993300"/>
    <a:srgbClr val="663300"/>
    <a:srgbClr val="CCCCCC"/>
    <a:srgbClr val="FFFFFF"/>
    <a:srgbClr val="3D6937"/>
    <a:srgbClr val="505050"/>
    <a:srgbClr val="F0F0F0"/>
    <a:srgbClr val="FF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39" autoAdjust="0"/>
    <p:restoredTop sz="89292" autoAdjust="0"/>
  </p:normalViewPr>
  <p:slideViewPr>
    <p:cSldViewPr>
      <p:cViewPr>
        <p:scale>
          <a:sx n="40" d="100"/>
          <a:sy n="40" d="100"/>
        </p:scale>
        <p:origin x="-1728" y="-62"/>
      </p:cViewPr>
      <p:guideLst>
        <p:guide orient="horz" pos="845"/>
        <p:guide orient="horz" pos="3612"/>
        <p:guide orient="horz" pos="572"/>
        <p:guide orient="horz" pos="4156"/>
        <p:guide orient="horz" pos="3884"/>
        <p:guide orient="horz" pos="3696"/>
        <p:guide orient="horz" pos="1758"/>
        <p:guide orient="horz" pos="346"/>
        <p:guide pos="282"/>
        <p:guide pos="431"/>
        <p:guide pos="2381"/>
        <p:guide pos="5465"/>
        <p:guide pos="2262"/>
        <p:guide pos="2880"/>
      </p:guideLst>
    </p:cSldViewPr>
  </p:slideViewPr>
  <p:outlineViewPr>
    <p:cViewPr>
      <p:scale>
        <a:sx n="33" d="100"/>
        <a:sy n="33" d="100"/>
      </p:scale>
      <p:origin x="0" y="11344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520"/>
    </p:cViewPr>
  </p:sorterViewPr>
  <p:notesViewPr>
    <p:cSldViewPr>
      <p:cViewPr varScale="1">
        <p:scale>
          <a:sx n="44" d="100"/>
          <a:sy n="44" d="100"/>
        </p:scale>
        <p:origin x="-1710" y="-102"/>
      </p:cViewPr>
      <p:guideLst>
        <p:guide orient="horz" pos="3126"/>
        <p:guide pos="214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23.xml"/><Relationship Id="rId2" Type="http://schemas.openxmlformats.org/officeDocument/2006/relationships/slide" Target="slides/slide15.xml"/><Relationship Id="rId1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588" y="0"/>
            <a:ext cx="2946401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3056" rIns="0" bIns="43056" numCol="1" anchor="b" anchorCtr="0" compatLnSpc="1">
            <a:prstTxWarp prst="textNoShape">
              <a:avLst/>
            </a:prstTxWarp>
          </a:bodyPr>
          <a:lstStyle>
            <a:lvl1pPr defTabSz="941388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Akzidenz Grotesk Roman" pitchFamily="2" charset="0"/>
              </a:defRPr>
            </a:lvl1pPr>
          </a:lstStyle>
          <a:p>
            <a:endParaRPr lang="de-CH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27463" y="0"/>
            <a:ext cx="29400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3056" rIns="0" bIns="43056" numCol="1" anchor="b" anchorCtr="0" compatLnSpc="1">
            <a:prstTxWarp prst="textNoShape">
              <a:avLst/>
            </a:prstTxWarp>
          </a:bodyPr>
          <a:lstStyle>
            <a:lvl1pPr algn="r" defTabSz="941388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Akzidenz Grotesk Roman" pitchFamily="2" charset="0"/>
              </a:defRPr>
            </a:lvl1pPr>
          </a:lstStyle>
          <a:p>
            <a:endParaRPr lang="de-CH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-1588" y="9474200"/>
            <a:ext cx="2946401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3056" rIns="0" bIns="43056" numCol="1" anchor="b" anchorCtr="0" compatLnSpc="1">
            <a:prstTxWarp prst="textNoShape">
              <a:avLst/>
            </a:prstTxWarp>
          </a:bodyPr>
          <a:lstStyle>
            <a:lvl1pPr defTabSz="941388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Akzidenz Grotesk Roman" pitchFamily="2" charset="0"/>
              </a:defRPr>
            </a:lvl1pPr>
          </a:lstStyle>
          <a:p>
            <a:endParaRPr lang="de-CH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27463" y="9474200"/>
            <a:ext cx="2940050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3056" rIns="0" bIns="43056" numCol="1" anchor="b" anchorCtr="0" compatLnSpc="1">
            <a:prstTxWarp prst="textNoShape">
              <a:avLst/>
            </a:prstTxWarp>
          </a:bodyPr>
          <a:lstStyle>
            <a:lvl1pPr algn="r" defTabSz="941388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Akzidenz Grotesk Roman" pitchFamily="2" charset="0"/>
              </a:defRPr>
            </a:lvl1pPr>
          </a:lstStyle>
          <a:p>
            <a:fld id="{3CF95AA2-E777-2F40-A84D-9C69D89E8942}" type="slidenum">
              <a:rPr lang="de-CH"/>
              <a:pPr/>
              <a:t>‹#›</a:t>
            </a:fld>
            <a:endParaRPr lang="de-CH"/>
          </a:p>
        </p:txBody>
      </p:sp>
    </p:spTree>
    <p:extLst>
      <p:ext uri="{BB962C8B-B14F-4D97-AF65-F5344CB8AC3E}">
        <p14:creationId xmlns="" xmlns:p14="http://schemas.microsoft.com/office/powerpoint/2010/main" val="35087839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1819169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kzidenz Grotesk Roman" pitchFamily="2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kzidenz Grotesk Roman" pitchFamily="2" charset="0"/>
        <a:ea typeface="ＭＳ Ｐゴシック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kzidenz Grotesk Roman" pitchFamily="2" charset="0"/>
        <a:ea typeface="ＭＳ Ｐゴシック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kzidenz Grotesk Roman" pitchFamily="2" charset="0"/>
        <a:ea typeface="ＭＳ Ｐゴシック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kzidenz Grotesk Roman" pitchFamily="2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6"/>
          <p:cNvSpPr>
            <a:spLocks noGrp="1" noChangeArrowheads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altLang="en-US" smtClean="0"/>
              <a:t>College of Statistical and Acturial Science </a:t>
            </a:r>
          </a:p>
        </p:txBody>
      </p:sp>
      <p:sp>
        <p:nvSpPr>
          <p:cNvPr id="6246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EB3A682F-711A-46FB-9699-328004662F9B}" type="slidenum">
              <a:rPr lang="en-US" altLang="en-US" smtClean="0"/>
              <a:pPr/>
              <a:t>1</a:t>
            </a:fld>
            <a:endParaRPr lang="en-US" altLang="en-US" smtClean="0"/>
          </a:p>
        </p:txBody>
      </p:sp>
      <p:sp>
        <p:nvSpPr>
          <p:cNvPr id="624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ln/>
        </p:spPr>
      </p:sp>
      <p:sp>
        <p:nvSpPr>
          <p:cNvPr id="624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778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9768" y="4715907"/>
            <a:ext cx="5438140" cy="4467701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0063" y="4716236"/>
            <a:ext cx="5437550" cy="4466716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0063" y="4716236"/>
            <a:ext cx="5437550" cy="4466716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0063" y="4716236"/>
            <a:ext cx="5437550" cy="4466716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1000" smtClean="0">
                <a:solidFill>
                  <a:srgbClr val="0000FF"/>
                </a:solidFill>
                <a:latin typeface="Times" pitchFamily="18" charset="0"/>
              </a:rPr>
              <a:t>Mandate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0063" y="4716236"/>
            <a:ext cx="5437550" cy="4466716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0063" y="4716236"/>
            <a:ext cx="5437550" cy="4466716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0063" y="4716236"/>
            <a:ext cx="5437550" cy="4466716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0063" y="4716236"/>
            <a:ext cx="5437550" cy="4466716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0063" y="4716236"/>
            <a:ext cx="5437550" cy="4466716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0063" y="4716236"/>
            <a:ext cx="5437550" cy="4466716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>
                <a:latin typeface="Times New Roman" pitchFamily="18" charset="0"/>
                <a:cs typeface="Times New Roman" pitchFamily="18" charset="0"/>
              </a:rPr>
              <a:t>and may use </a:t>
            </a:r>
            <a:r>
              <a:rPr lang="en-US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control constructs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, (derived from program languages)</a:t>
            </a:r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0063" y="4716236"/>
            <a:ext cx="5437550" cy="4466716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0063" y="4716236"/>
            <a:ext cx="5437550" cy="4466716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0063" y="4716236"/>
            <a:ext cx="5437550" cy="4466716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71011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5947966" y="98249"/>
            <a:ext cx="849709" cy="298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6443441" y="9652069"/>
            <a:ext cx="352662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b">
            <a:spAutoFit/>
          </a:bodyPr>
          <a:lstStyle/>
          <a:p>
            <a:pPr algn="r"/>
            <a:r>
              <a:rPr lang="en-US" sz="1200"/>
              <a:t>14</a:t>
            </a: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9630035"/>
            <a:ext cx="645150" cy="298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0" y="98249"/>
            <a:ext cx="687636" cy="298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5513" y="750888"/>
            <a:ext cx="4946650" cy="3709987"/>
          </a:xfrm>
          <a:prstGeom prst="rect">
            <a:avLst/>
          </a:prstGeom>
          <a:ln cap="flat"/>
        </p:spPr>
      </p:sp>
      <p:sp>
        <p:nvSpPr>
          <p:cNvPr id="3175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07931" y="7351369"/>
            <a:ext cx="5057344" cy="492964"/>
          </a:xfrm>
          <a:prstGeom prst="rect">
            <a:avLst/>
          </a:prstGeom>
          <a:ln/>
        </p:spPr>
        <p:txBody>
          <a:bodyPr/>
          <a:lstStyle/>
          <a:p>
            <a:pPr>
              <a:spcBef>
                <a:spcPct val="0"/>
              </a:spcBef>
            </a:pPr>
            <a:endParaRPr kumimoji="0" lang="en-US" sz="24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22371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ctrTitle"/>
          </p:nvPr>
        </p:nvSpPr>
        <p:spPr bwMode="white">
          <a:xfrm>
            <a:off x="3762375" y="2790825"/>
            <a:ext cx="4933950" cy="9429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Mastertitelformat bearbeiten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3762375" y="3810000"/>
            <a:ext cx="4933950" cy="571500"/>
          </a:xfrm>
        </p:spPr>
        <p:txBody>
          <a:bodyPr/>
          <a:lstStyle>
            <a:lvl1pPr marL="0" indent="0">
              <a:lnSpc>
                <a:spcPts val="1800"/>
              </a:lnSpc>
              <a:buFont typeface="Wingdings" charset="2"/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Master-Untertitelformat bearbeiten</a:t>
            </a:r>
          </a:p>
        </p:txBody>
      </p:sp>
      <p:sp>
        <p:nvSpPr>
          <p:cNvPr id="58452" name="Rectangle 84"/>
          <p:cNvSpPr>
            <a:spLocks noChangeArrowheads="1"/>
          </p:cNvSpPr>
          <p:nvPr/>
        </p:nvSpPr>
        <p:spPr bwMode="auto">
          <a:xfrm>
            <a:off x="447675" y="6303963"/>
            <a:ext cx="2962275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endParaRPr lang="de-CH" sz="1200" b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 b="1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CH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C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7675" y="1371600"/>
            <a:ext cx="4052888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963" y="1371600"/>
            <a:ext cx="4052887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C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C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C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C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C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C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C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2100" y="530225"/>
            <a:ext cx="2063750" cy="5143500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7675" y="530225"/>
            <a:ext cx="6042025" cy="51435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CH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8606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600200"/>
            <a:ext cx="7772400" cy="4530924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xfrm>
            <a:off x="681038" y="6250781"/>
            <a:ext cx="19812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Dr. Arshad A Shahid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FAST-NU Islamabad            Spring 2009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2BEF4-5245-40E6-9945-A31CB61AD4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633785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8606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92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92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xfrm>
            <a:off x="681038" y="6250781"/>
            <a:ext cx="19812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Dr. Arshad A Shahid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FAST-NU Islamabad            Spring 2009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0CD375-802D-4150-BFF6-BD258F7922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03430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Microsoft_Office_PowerPoint_97-2003_Presentation1.ppt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vmlDrawing" Target="../drawings/vmlDrawing1.v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47675" y="530225"/>
            <a:ext cx="82391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err="1"/>
              <a:t>Mastertitelformat</a:t>
            </a:r>
            <a:r>
              <a:rPr lang="en-GB" dirty="0"/>
              <a:t> </a:t>
            </a:r>
            <a:r>
              <a:rPr lang="en-GB" dirty="0" err="1"/>
              <a:t>bearbeiten</a:t>
            </a:r>
            <a:endParaRPr lang="en-GB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7675" y="1371600"/>
            <a:ext cx="8258175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err="1"/>
              <a:t>Mastertextformat</a:t>
            </a:r>
            <a:r>
              <a:rPr lang="en-GB" dirty="0"/>
              <a:t> </a:t>
            </a:r>
            <a:r>
              <a:rPr lang="en-GB" dirty="0" err="1"/>
              <a:t>bearbeiten</a:t>
            </a:r>
            <a:endParaRPr lang="en-GB" dirty="0"/>
          </a:p>
          <a:p>
            <a:pPr lvl="1"/>
            <a:r>
              <a:rPr lang="en-GB" dirty="0" err="1"/>
              <a:t>Zweite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  <a:p>
            <a:pPr lvl="2"/>
            <a:r>
              <a:rPr lang="en-GB" dirty="0" err="1"/>
              <a:t>Dritte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  <a:p>
            <a:pPr lvl="3"/>
            <a:r>
              <a:rPr lang="en-GB" dirty="0" err="1"/>
              <a:t>Vierte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  <a:p>
            <a:pPr lvl="4"/>
            <a:r>
              <a:rPr lang="en-GB" dirty="0" err="1"/>
              <a:t>Fünfte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</p:txBody>
      </p:sp>
      <p:sp>
        <p:nvSpPr>
          <p:cNvPr id="1112" name="Rectangle 8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35375" y="6453188"/>
            <a:ext cx="3048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4000"/>
              </a:lnSpc>
              <a:spcBef>
                <a:spcPct val="50000"/>
              </a:spcBef>
              <a:defRPr sz="900" b="1"/>
            </a:lvl1pPr>
          </a:lstStyle>
          <a:p>
            <a:endParaRPr lang="de-CH" dirty="0"/>
          </a:p>
        </p:txBody>
      </p:sp>
      <p:sp>
        <p:nvSpPr>
          <p:cNvPr id="1148" name="Rectangle 124"/>
          <p:cNvSpPr>
            <a:spLocks noChangeArrowheads="1"/>
          </p:cNvSpPr>
          <p:nvPr/>
        </p:nvSpPr>
        <p:spPr bwMode="auto">
          <a:xfrm>
            <a:off x="5651500" y="6324600"/>
            <a:ext cx="32639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rIns="0" anchor="b">
            <a:prstTxWarp prst="textNoShape">
              <a:avLst/>
            </a:prstTxWarp>
          </a:bodyPr>
          <a:lstStyle/>
          <a:p>
            <a:pPr algn="r">
              <a:lnSpc>
                <a:spcPct val="94000"/>
              </a:lnSpc>
              <a:spcBef>
                <a:spcPct val="0"/>
              </a:spcBef>
            </a:pPr>
            <a:endParaRPr lang="en-GB" sz="900" dirty="0"/>
          </a:p>
        </p:txBody>
      </p:sp>
      <p:graphicFrame>
        <p:nvGraphicFramePr>
          <p:cNvPr id="1157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1209" r:id="rId16" imgW="0" imgH="0" progId="PowerPoint.Show.8">
              <p:embed/>
            </p:oleObj>
          </a:graphicData>
        </a:graphic>
      </p:graphicFrame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858000" y="6400800"/>
            <a:ext cx="2133600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000099"/>
                </a:solidFill>
              </a:defRPr>
            </a:lvl1pPr>
          </a:lstStyle>
          <a:p>
            <a:fld id="{A4E62F58-963F-4205-A8E8-74A9416422E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728663" rtl="0" fontAlgn="base">
        <a:lnSpc>
          <a:spcPts val="2700"/>
        </a:lnSpc>
        <a:spcBef>
          <a:spcPct val="0"/>
        </a:spcBef>
        <a:spcAft>
          <a:spcPct val="0"/>
        </a:spcAft>
        <a:defRPr sz="3000">
          <a:solidFill>
            <a:srgbClr val="800000"/>
          </a:solidFill>
          <a:latin typeface="+mj-lt"/>
          <a:ea typeface="+mj-ea"/>
          <a:cs typeface="+mj-cs"/>
        </a:defRPr>
      </a:lvl1pPr>
      <a:lvl2pPr algn="l" defTabSz="728663" rtl="0" fontAlgn="base">
        <a:lnSpc>
          <a:spcPts val="27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Credit Suisse Type Roman" pitchFamily="34" charset="0"/>
        </a:defRPr>
      </a:lvl2pPr>
      <a:lvl3pPr algn="l" defTabSz="728663" rtl="0" fontAlgn="base">
        <a:lnSpc>
          <a:spcPts val="27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Credit Suisse Type Roman" pitchFamily="34" charset="0"/>
        </a:defRPr>
      </a:lvl3pPr>
      <a:lvl4pPr algn="l" defTabSz="728663" rtl="0" fontAlgn="base">
        <a:lnSpc>
          <a:spcPts val="27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Credit Suisse Type Roman" pitchFamily="34" charset="0"/>
        </a:defRPr>
      </a:lvl4pPr>
      <a:lvl5pPr algn="l" defTabSz="728663" rtl="0" fontAlgn="base">
        <a:lnSpc>
          <a:spcPts val="27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Credit Suisse Type Roman" pitchFamily="34" charset="0"/>
        </a:defRPr>
      </a:lvl5pPr>
      <a:lvl6pPr marL="457200" algn="l" defTabSz="728663" rtl="0" fontAlgn="base">
        <a:lnSpc>
          <a:spcPts val="27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Credit Suisse Type Roman" pitchFamily="34" charset="0"/>
        </a:defRPr>
      </a:lvl6pPr>
      <a:lvl7pPr marL="914400" algn="l" defTabSz="728663" rtl="0" fontAlgn="base">
        <a:lnSpc>
          <a:spcPts val="27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Credit Suisse Type Roman" pitchFamily="34" charset="0"/>
        </a:defRPr>
      </a:lvl7pPr>
      <a:lvl8pPr marL="1371600" algn="l" defTabSz="728663" rtl="0" fontAlgn="base">
        <a:lnSpc>
          <a:spcPts val="27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Credit Suisse Type Roman" pitchFamily="34" charset="0"/>
        </a:defRPr>
      </a:lvl8pPr>
      <a:lvl9pPr marL="1828800" algn="l" defTabSz="728663" rtl="0" fontAlgn="base">
        <a:lnSpc>
          <a:spcPts val="2700"/>
        </a:lnSpc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Credit Suisse Type Roman" pitchFamily="34" charset="0"/>
        </a:defRPr>
      </a:lvl9pPr>
    </p:titleStyle>
    <p:bodyStyle>
      <a:lvl1pPr marL="257175" indent="-257175" algn="l" defTabSz="728663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SzPct val="120000"/>
        <a:buFont typeface="Wingdings" charset="2"/>
        <a:buChar char="§"/>
        <a:tabLst>
          <a:tab pos="4286250" algn="l"/>
        </a:tabLst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04825" indent="-246063" algn="l" defTabSz="728663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SzPct val="120000"/>
        <a:buChar char="–"/>
        <a:tabLst>
          <a:tab pos="4286250" algn="l"/>
        </a:tabLst>
        <a:defRPr>
          <a:solidFill>
            <a:schemeClr val="tx1"/>
          </a:solidFill>
          <a:latin typeface="+mn-lt"/>
          <a:ea typeface="ＭＳ Ｐゴシック" charset="-128"/>
        </a:defRPr>
      </a:lvl2pPr>
      <a:lvl3pPr marL="752475" indent="-246063" algn="l" defTabSz="728663" rtl="0" fontAlgn="base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SzPct val="80000"/>
        <a:buFont typeface="Wingdings" charset="2"/>
        <a:buChar char="§"/>
        <a:tabLst>
          <a:tab pos="4286250" algn="l"/>
        </a:tabLst>
        <a:defRPr>
          <a:solidFill>
            <a:schemeClr val="tx1"/>
          </a:solidFill>
          <a:latin typeface="+mn-lt"/>
          <a:ea typeface="ＭＳ Ｐゴシック" charset="-128"/>
        </a:defRPr>
      </a:lvl3pPr>
      <a:lvl4pPr marL="990600" indent="-236538" algn="l" defTabSz="728663" rtl="0" fontAlgn="base">
        <a:spcBef>
          <a:spcPct val="25000"/>
        </a:spcBef>
        <a:spcAft>
          <a:spcPct val="0"/>
        </a:spcAft>
        <a:buClr>
          <a:schemeClr val="tx2"/>
        </a:buClr>
        <a:buFont typeface="Wingdings" charset="2"/>
        <a:buChar char="P"/>
        <a:tabLst>
          <a:tab pos="4286250" algn="l"/>
        </a:tabLst>
        <a:defRPr sz="1600">
          <a:solidFill>
            <a:schemeClr val="tx1"/>
          </a:solidFill>
          <a:latin typeface="+mn-lt"/>
          <a:ea typeface="ＭＳ Ｐゴシック" charset="-128"/>
        </a:defRPr>
      </a:lvl4pPr>
      <a:lvl5pPr marL="1181100" algn="l" defTabSz="728663" rtl="0" fontAlgn="base">
        <a:spcBef>
          <a:spcPct val="25000"/>
        </a:spcBef>
        <a:spcAft>
          <a:spcPct val="0"/>
        </a:spcAft>
        <a:buClr>
          <a:schemeClr val="tx2"/>
        </a:buClr>
        <a:buFont typeface="Wingdings" charset="2"/>
        <a:buChar char="P"/>
        <a:tabLst>
          <a:tab pos="4286250" algn="l"/>
        </a:tabLst>
        <a:defRPr sz="1200">
          <a:solidFill>
            <a:schemeClr val="tx1"/>
          </a:solidFill>
          <a:latin typeface="+mn-lt"/>
          <a:ea typeface="ＭＳ Ｐゴシック" charset="-128"/>
        </a:defRPr>
      </a:lvl5pPr>
      <a:lvl6pPr marL="1638300" algn="l" defTabSz="728663" rtl="0" fontAlgn="base">
        <a:spcBef>
          <a:spcPct val="25000"/>
        </a:spcBef>
        <a:spcAft>
          <a:spcPct val="0"/>
        </a:spcAft>
        <a:buClr>
          <a:schemeClr val="tx2"/>
        </a:buClr>
        <a:buFont typeface="Wingdings" charset="2"/>
        <a:buChar char="P"/>
        <a:tabLst>
          <a:tab pos="4286250" algn="l"/>
        </a:tabLst>
        <a:defRPr sz="1200">
          <a:solidFill>
            <a:schemeClr val="tx1"/>
          </a:solidFill>
          <a:latin typeface="+mn-lt"/>
          <a:ea typeface="ＭＳ Ｐゴシック" charset="-128"/>
        </a:defRPr>
      </a:lvl6pPr>
      <a:lvl7pPr marL="2095500" algn="l" defTabSz="728663" rtl="0" fontAlgn="base">
        <a:spcBef>
          <a:spcPct val="25000"/>
        </a:spcBef>
        <a:spcAft>
          <a:spcPct val="0"/>
        </a:spcAft>
        <a:buClr>
          <a:schemeClr val="tx2"/>
        </a:buClr>
        <a:buFont typeface="Wingdings" charset="2"/>
        <a:buChar char="P"/>
        <a:tabLst>
          <a:tab pos="4286250" algn="l"/>
        </a:tabLst>
        <a:defRPr sz="1200">
          <a:solidFill>
            <a:schemeClr val="tx1"/>
          </a:solidFill>
          <a:latin typeface="+mn-lt"/>
          <a:ea typeface="ＭＳ Ｐゴシック" charset="-128"/>
        </a:defRPr>
      </a:lvl7pPr>
      <a:lvl8pPr marL="2552700" algn="l" defTabSz="728663" rtl="0" fontAlgn="base">
        <a:spcBef>
          <a:spcPct val="25000"/>
        </a:spcBef>
        <a:spcAft>
          <a:spcPct val="0"/>
        </a:spcAft>
        <a:buClr>
          <a:schemeClr val="tx2"/>
        </a:buClr>
        <a:buFont typeface="Wingdings" charset="2"/>
        <a:buChar char="P"/>
        <a:tabLst>
          <a:tab pos="4286250" algn="l"/>
        </a:tabLst>
        <a:defRPr sz="1200">
          <a:solidFill>
            <a:schemeClr val="tx1"/>
          </a:solidFill>
          <a:latin typeface="+mn-lt"/>
          <a:ea typeface="ＭＳ Ｐゴシック" charset="-128"/>
        </a:defRPr>
      </a:lvl8pPr>
      <a:lvl9pPr marL="3009900" algn="l" defTabSz="728663" rtl="0" fontAlgn="base">
        <a:spcBef>
          <a:spcPct val="25000"/>
        </a:spcBef>
        <a:spcAft>
          <a:spcPct val="0"/>
        </a:spcAft>
        <a:buClr>
          <a:schemeClr val="tx2"/>
        </a:buClr>
        <a:buFont typeface="Wingdings" charset="2"/>
        <a:buChar char="P"/>
        <a:tabLst>
          <a:tab pos="4286250" algn="l"/>
        </a:tabLst>
        <a:defRPr sz="12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3399"/>
                </a:solidFill>
              </a:rPr>
              <a:t>Lecture 7</a:t>
            </a:r>
          </a:p>
        </p:txBody>
      </p:sp>
      <p:sp>
        <p:nvSpPr>
          <p:cNvPr id="26629" name="Rectangle 5"/>
          <p:cNvSpPr>
            <a:spLocks noGrp="1" noChangeArrowheads="1"/>
          </p:cNvSpPr>
          <p:nvPr>
            <p:ph idx="1"/>
          </p:nvPr>
        </p:nvSpPr>
        <p:spPr>
          <a:xfrm>
            <a:off x="3467100" y="1720850"/>
            <a:ext cx="5422900" cy="4441825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5400" b="1" u="sng" dirty="0" smtClean="0">
                <a:latin typeface="Courier New" pitchFamily="49" charset="0"/>
              </a:rPr>
              <a:t>E</a:t>
            </a:r>
            <a:r>
              <a:rPr lang="en-US" sz="5400" dirty="0" smtClean="0">
                <a:latin typeface="Courier New" pitchFamily="49" charset="0"/>
              </a:rPr>
              <a:t>nterprise</a:t>
            </a:r>
            <a:br>
              <a:rPr lang="en-US" sz="5400" dirty="0" smtClean="0">
                <a:latin typeface="Courier New" pitchFamily="49" charset="0"/>
              </a:rPr>
            </a:br>
            <a:endParaRPr lang="en-US" sz="4800" b="1" u="sng" dirty="0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4800" b="1" u="sng" dirty="0" smtClean="0">
                <a:latin typeface="Courier New" pitchFamily="49" charset="0"/>
              </a:rPr>
              <a:t>S</a:t>
            </a:r>
            <a:r>
              <a:rPr lang="en-US" sz="4800" dirty="0" smtClean="0">
                <a:latin typeface="Courier New" pitchFamily="49" charset="0"/>
              </a:rPr>
              <a:t>ystems</a:t>
            </a:r>
            <a:r>
              <a:rPr lang="en-US" sz="5400" b="1" dirty="0" smtClean="0">
                <a:latin typeface="Courier New" pitchFamily="49" charset="0"/>
              </a:rPr>
              <a:t/>
            </a:r>
            <a:br>
              <a:rPr lang="en-US" sz="5400" b="1" dirty="0" smtClean="0">
                <a:latin typeface="Courier New" pitchFamily="49" charset="0"/>
              </a:rPr>
            </a:br>
            <a:r>
              <a:rPr lang="en-US" sz="5400" b="1" dirty="0" smtClean="0">
                <a:latin typeface="Courier New" pitchFamily="49" charset="0"/>
              </a:rPr>
              <a:t>		</a:t>
            </a:r>
            <a:endParaRPr lang="en-US" sz="5400" dirty="0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5400" b="1" u="sng" dirty="0" smtClean="0">
                <a:latin typeface="Courier New" pitchFamily="49" charset="0"/>
              </a:rPr>
              <a:t>D</a:t>
            </a:r>
            <a:r>
              <a:rPr lang="en-US" sz="5400" dirty="0" smtClean="0">
                <a:latin typeface="Courier New" pitchFamily="49" charset="0"/>
              </a:rPr>
              <a:t>evelopment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5400" dirty="0" smtClean="0">
                <a:latin typeface="Courier New" pitchFamily="49" charset="0"/>
              </a:rPr>
              <a:t>(</a:t>
            </a:r>
            <a:r>
              <a:rPr lang="en-US" sz="5400" dirty="0" smtClean="0"/>
              <a:t> CSC447</a:t>
            </a:r>
            <a:r>
              <a:rPr lang="en-US" sz="5400" dirty="0" smtClean="0">
                <a:latin typeface="Courier New" pitchFamily="49" charset="0"/>
              </a:rPr>
              <a:t>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5400" dirty="0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5400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000" dirty="0" smtClean="0"/>
          </a:p>
        </p:txBody>
      </p:sp>
      <p:sp>
        <p:nvSpPr>
          <p:cNvPr id="4100" name="Rectangle 6"/>
          <p:cNvSpPr>
            <a:spLocks noChangeArrowheads="1"/>
          </p:cNvSpPr>
          <p:nvPr/>
        </p:nvSpPr>
        <p:spPr bwMode="auto">
          <a:xfrm>
            <a:off x="177800" y="1257300"/>
            <a:ext cx="2565400" cy="622300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/>
              <a:t>COMSATS Islamabad </a:t>
            </a:r>
          </a:p>
        </p:txBody>
      </p:sp>
      <p:pic>
        <p:nvPicPr>
          <p:cNvPr id="410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2395538"/>
            <a:ext cx="2374900" cy="249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" name="Rectangle 14"/>
          <p:cNvSpPr>
            <a:spLocks noChangeArrowheads="1"/>
          </p:cNvSpPr>
          <p:nvPr/>
        </p:nvSpPr>
        <p:spPr bwMode="auto">
          <a:xfrm>
            <a:off x="0" y="6388100"/>
            <a:ext cx="9144000" cy="469900"/>
          </a:xfrm>
          <a:prstGeom prst="rect">
            <a:avLst/>
          </a:prstGeom>
          <a:solidFill>
            <a:srgbClr val="990000"/>
          </a:solidFill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solidFill>
                  <a:srgbClr val="CCFFFF"/>
                </a:solidFill>
              </a:rPr>
              <a:t>Muhammad </a:t>
            </a:r>
            <a:r>
              <a:rPr lang="en-US" dirty="0" err="1">
                <a:solidFill>
                  <a:srgbClr val="CCFFFF"/>
                </a:solidFill>
              </a:rPr>
              <a:t>Usman</a:t>
            </a:r>
            <a:r>
              <a:rPr lang="en-US" dirty="0">
                <a:solidFill>
                  <a:srgbClr val="CCFFFF"/>
                </a:solidFill>
              </a:rPr>
              <a:t>, Assistant Professor                                                    		</a:t>
            </a:r>
          </a:p>
        </p:txBody>
      </p:sp>
    </p:spTree>
    <p:extLst>
      <p:ext uri="{BB962C8B-B14F-4D97-AF65-F5344CB8AC3E}">
        <p14:creationId xmlns="" xmlns:p14="http://schemas.microsoft.com/office/powerpoint/2010/main" val="3396210543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9" grpId="0" build="p" autoUpdateAnimBg="0" advAuto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Requirements Analysis</a:t>
            </a:r>
            <a:endParaRPr lang="en-US" dirty="0"/>
          </a:p>
        </p:txBody>
      </p:sp>
      <p:pic>
        <p:nvPicPr>
          <p:cNvPr id="129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546" y="1628800"/>
            <a:ext cx="8393554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835495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Checklists</a:t>
            </a:r>
            <a:endParaRPr lang="en-US" dirty="0"/>
          </a:p>
        </p:txBody>
      </p:sp>
      <p:pic>
        <p:nvPicPr>
          <p:cNvPr id="129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457" y="1340768"/>
            <a:ext cx="7730778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362954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 Checklists</a:t>
            </a:r>
          </a:p>
        </p:txBody>
      </p:sp>
      <p:pic>
        <p:nvPicPr>
          <p:cNvPr id="129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156" y="1268760"/>
            <a:ext cx="8082177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67079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Requirements Interactions</a:t>
            </a:r>
            <a:endParaRPr lang="en-US" dirty="0"/>
          </a:p>
        </p:txBody>
      </p:sp>
      <p:pic>
        <p:nvPicPr>
          <p:cNvPr id="129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495" y="1484784"/>
            <a:ext cx="8432328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73044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Interaction </a:t>
            </a:r>
            <a:r>
              <a:rPr lang="en-US" dirty="0" err="1" smtClean="0"/>
              <a:t>Metrices</a:t>
            </a:r>
            <a:endParaRPr lang="en-US" dirty="0"/>
          </a:p>
        </p:txBody>
      </p:sp>
      <p:pic>
        <p:nvPicPr>
          <p:cNvPr id="129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68760"/>
            <a:ext cx="7958778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883008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Requirements Negotiation</a:t>
            </a:r>
            <a:endParaRPr lang="en-US" dirty="0"/>
          </a:p>
        </p:txBody>
      </p:sp>
      <p:pic>
        <p:nvPicPr>
          <p:cNvPr id="129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31" y="1484784"/>
            <a:ext cx="8154735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94534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Negotiation Meetings</a:t>
            </a:r>
            <a:endParaRPr lang="en-US" dirty="0"/>
          </a:p>
        </p:txBody>
      </p:sp>
      <p:pic>
        <p:nvPicPr>
          <p:cNvPr id="129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39" y="1268760"/>
            <a:ext cx="7709318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884682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910" y="2571744"/>
            <a:ext cx="7804921" cy="2844213"/>
          </a:xfrm>
          <a:noFill/>
          <a:ln/>
        </p:spPr>
        <p:txBody>
          <a:bodyPr/>
          <a:lstStyle/>
          <a:p>
            <a:pPr algn="ctr">
              <a:spcAft>
                <a:spcPct val="50000"/>
              </a:spcAft>
              <a:buFont typeface="Monotype Sorts" charset="0"/>
              <a:buNone/>
            </a:pPr>
            <a:r>
              <a:rPr lang="en-GB" sz="3600" dirty="0" smtClean="0">
                <a:solidFill>
                  <a:srgbClr val="993300"/>
                </a:solidFill>
              </a:rPr>
              <a:t>Requirements </a:t>
            </a:r>
            <a:r>
              <a:rPr lang="en-GB" sz="3600" dirty="0" smtClean="0">
                <a:solidFill>
                  <a:srgbClr val="993300"/>
                </a:solidFill>
              </a:rPr>
              <a:t>Documentation/Specification</a:t>
            </a:r>
          </a:p>
          <a:p>
            <a:pPr algn="ctr">
              <a:buFont typeface="Monotype Sorts" charset="0"/>
              <a:buNone/>
            </a:pPr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0"/>
            <a:ext cx="8216900" cy="1131888"/>
          </a:xfrm>
          <a:ln/>
          <a:extLst>
            <a:ext uri="{909E8E84-426E-40DD-AFC4-6F175D3DCCD1}">
              <a14:hiddenFill xmlns="" xmlns:a14="http://schemas.microsoft.com/office/drawing/2010/main">
                <a:solidFill>
                  <a:srgbClr val="66CCFF"/>
                </a:solidFill>
              </a14:hiddenFill>
            </a:ext>
          </a:extLst>
        </p:spPr>
        <p:txBody>
          <a:bodyPr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GB" sz="2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en-GB" sz="2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Characteristics </a:t>
            </a:r>
            <a:r>
              <a:rPr lang="en-GB" sz="2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of Requirements</a:t>
            </a:r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47800"/>
            <a:ext cx="8216900" cy="4665663"/>
          </a:xfrm>
          <a:ln/>
          <a:extLst>
            <a:ext uri="{909E8E84-426E-40DD-AFC4-6F175D3DCCD1}">
              <a14:hiddenFill xmlns="" xmlns:a14="http://schemas.microsoft.com/office/drawing/2010/main">
                <a:solidFill>
                  <a:srgbClr val="66CCFF"/>
                </a:solidFill>
              </a14:hiddenFill>
            </a:ext>
          </a:extLst>
        </p:spPr>
        <p:txBody>
          <a:bodyPr/>
          <a:lstStyle/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Correct</a:t>
            </a:r>
          </a:p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Consistent</a:t>
            </a:r>
          </a:p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Unambiguous</a:t>
            </a:r>
            <a:endParaRPr lang="en-GB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Complete</a:t>
            </a:r>
          </a:p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Feasible</a:t>
            </a:r>
          </a:p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Relevant</a:t>
            </a:r>
          </a:p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Testable</a:t>
            </a:r>
          </a:p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Traceable</a:t>
            </a:r>
          </a:p>
        </p:txBody>
      </p:sp>
    </p:spTree>
    <p:extLst>
      <p:ext uri="{BB962C8B-B14F-4D97-AF65-F5344CB8AC3E}">
        <p14:creationId xmlns="" xmlns:p14="http://schemas.microsoft.com/office/powerpoint/2010/main" val="248043599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Poorly Written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ATM machine will confiscate the card if user enters wrong PIN multiple times.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The </a:t>
            </a:r>
            <a:r>
              <a:rPr lang="en-US" dirty="0"/>
              <a:t>product should have a </a:t>
            </a:r>
            <a:r>
              <a:rPr lang="en-US" dirty="0" smtClean="0"/>
              <a:t>good human </a:t>
            </a:r>
            <a:r>
              <a:rPr lang="en-US" dirty="0"/>
              <a:t>interface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The </a:t>
            </a:r>
            <a:r>
              <a:rPr lang="en-US" dirty="0"/>
              <a:t>output of the program </a:t>
            </a:r>
            <a:r>
              <a:rPr lang="en-US" dirty="0" smtClean="0"/>
              <a:t>shall usually </a:t>
            </a:r>
            <a:r>
              <a:rPr lang="en-US" dirty="0"/>
              <a:t>be given within 10 </a:t>
            </a:r>
            <a:r>
              <a:rPr lang="en-US" dirty="0" err="1"/>
              <a:t>secs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 </a:t>
            </a:r>
            <a:r>
              <a:rPr lang="en-US" dirty="0" smtClean="0"/>
              <a:t>The System shall allow student to add six courses in one semester if he/she has good GPA.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2042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248996"/>
            <a:ext cx="19050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613A0C24-A80D-4FDA-9D77-C8054135BD93}" type="slidenum">
              <a:rPr lang="en-US" sz="1000" b="0" smtClean="0"/>
              <a:pPr eaLnBrk="1" hangingPunct="1"/>
              <a:t>12</a:t>
            </a:fld>
            <a:endParaRPr lang="en-US" sz="1000" b="0" smtClean="0"/>
          </a:p>
        </p:txBody>
      </p:sp>
      <p:sp>
        <p:nvSpPr>
          <p:cNvPr id="30725" name="Rectangle 2"/>
          <p:cNvSpPr>
            <a:spLocks noGrp="1" noChangeArrowheads="1"/>
          </p:cNvSpPr>
          <p:nvPr>
            <p:ph type="title"/>
          </p:nvPr>
        </p:nvSpPr>
        <p:spPr>
          <a:xfrm>
            <a:off x="1316038" y="33934"/>
            <a:ext cx="6629400" cy="839391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0000"/>
                </a:solidFill>
              </a:rPr>
              <a:t>Requirements specification</a:t>
            </a:r>
          </a:p>
        </p:txBody>
      </p:sp>
      <p:sp>
        <p:nvSpPr>
          <p:cNvPr id="589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4288" y="857251"/>
            <a:ext cx="8910638" cy="5561409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dirty="0" smtClean="0"/>
              <a:t>(1) The System </a:t>
            </a:r>
            <a:r>
              <a:rPr lang="en-US" sz="2400" b="1" dirty="0" smtClean="0">
                <a:solidFill>
                  <a:srgbClr val="FF0000"/>
                </a:solidFill>
              </a:rPr>
              <a:t>Requirements Definition</a:t>
            </a:r>
            <a:r>
              <a:rPr lang="en-US" sz="2400" b="1" dirty="0" smtClean="0"/>
              <a:t> Document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 smtClean="0"/>
              <a:t>A statement in a natural language of what user </a:t>
            </a:r>
            <a:r>
              <a:rPr lang="en-US" sz="2000" dirty="0" smtClean="0">
                <a:solidFill>
                  <a:srgbClr val="0000FF"/>
                </a:solidFill>
              </a:rPr>
              <a:t>services</a:t>
            </a:r>
            <a:r>
              <a:rPr lang="en-US" sz="2000" dirty="0" smtClean="0"/>
              <a:t> the system is expected to provide.</a:t>
            </a:r>
          </a:p>
          <a:p>
            <a:pPr lvl="1" algn="just" eaLnBrk="1" hangingPunct="1">
              <a:spcBef>
                <a:spcPct val="50000"/>
              </a:spcBef>
              <a:buClrTx/>
              <a:buSzTx/>
              <a:buFont typeface="Monotype Sorts" pitchFamily="2" charset="2"/>
              <a:buChar char="u"/>
            </a:pPr>
            <a:r>
              <a:rPr lang="en-US" sz="2000" dirty="0" smtClean="0"/>
              <a:t>sometimes known as the </a:t>
            </a:r>
            <a:r>
              <a:rPr lang="en-US" sz="2000" b="1" dirty="0" smtClean="0">
                <a:solidFill>
                  <a:srgbClr val="FF0000"/>
                </a:solidFill>
              </a:rPr>
              <a:t>user requirements</a:t>
            </a:r>
            <a:r>
              <a:rPr lang="en-US" sz="2000" b="1" dirty="0" smtClean="0">
                <a:solidFill>
                  <a:srgbClr val="0000FF"/>
                </a:solidFill>
              </a:rPr>
              <a:t> document</a:t>
            </a:r>
            <a:r>
              <a:rPr lang="en-US" sz="2000" dirty="0" smtClean="0"/>
              <a:t> (or</a:t>
            </a:r>
            <a:r>
              <a:rPr lang="en-US" sz="2000" dirty="0" smtClean="0">
                <a:solidFill>
                  <a:srgbClr val="0000FF"/>
                </a:solidFill>
              </a:rPr>
              <a:t> </a:t>
            </a:r>
            <a:r>
              <a:rPr lang="en-US" sz="2000" b="1" dirty="0" smtClean="0">
                <a:solidFill>
                  <a:srgbClr val="0000FF"/>
                </a:solidFill>
              </a:rPr>
              <a:t>concept of operations</a:t>
            </a:r>
            <a:r>
              <a:rPr lang="en-US" sz="2000" dirty="0" smtClean="0"/>
              <a:t>) records the </a:t>
            </a:r>
            <a:r>
              <a:rPr lang="en-US" sz="2000" b="1" dirty="0" smtClean="0">
                <a:solidFill>
                  <a:srgbClr val="FF0000"/>
                </a:solidFill>
              </a:rPr>
              <a:t>system requirements</a:t>
            </a:r>
            <a:r>
              <a:rPr lang="en-US" sz="2000" dirty="0" smtClean="0"/>
              <a:t>.</a:t>
            </a:r>
          </a:p>
          <a:p>
            <a:pPr lvl="1" algn="just" eaLnBrk="1" hangingPunct="1">
              <a:spcBef>
                <a:spcPct val="50000"/>
              </a:spcBef>
              <a:buClrTx/>
              <a:buSzTx/>
              <a:buFont typeface="Monotype Sorts" pitchFamily="2" charset="2"/>
              <a:buChar char="u"/>
            </a:pPr>
            <a:r>
              <a:rPr lang="en-US" sz="2000" dirty="0" smtClean="0"/>
              <a:t>defines the</a:t>
            </a:r>
            <a:r>
              <a:rPr lang="en-US" sz="2000" dirty="0" smtClean="0">
                <a:solidFill>
                  <a:srgbClr val="0000FF"/>
                </a:solidFill>
              </a:rPr>
              <a:t> </a:t>
            </a:r>
            <a:r>
              <a:rPr lang="en-US" sz="2000" dirty="0" smtClean="0">
                <a:solidFill>
                  <a:schemeClr val="accent2"/>
                </a:solidFill>
              </a:rPr>
              <a:t>high-level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0000FF"/>
                </a:solidFill>
              </a:rPr>
              <a:t>system requirements</a:t>
            </a:r>
            <a:r>
              <a:rPr lang="en-US" sz="2000" dirty="0" smtClean="0"/>
              <a:t> from the </a:t>
            </a:r>
            <a:r>
              <a:rPr lang="en-US" sz="2000" dirty="0" smtClean="0">
                <a:solidFill>
                  <a:schemeClr val="accent2"/>
                </a:solidFill>
              </a:rPr>
              <a:t>domain perspective</a:t>
            </a:r>
            <a:r>
              <a:rPr lang="en-US" sz="2000" dirty="0" smtClean="0"/>
              <a:t>.</a:t>
            </a:r>
          </a:p>
          <a:p>
            <a:pPr lvl="1" algn="just" eaLnBrk="1" hangingPunct="1">
              <a:spcBef>
                <a:spcPct val="50000"/>
              </a:spcBef>
              <a:buClrTx/>
              <a:buSzTx/>
              <a:buFont typeface="Monotype Sorts" pitchFamily="2" charset="2"/>
              <a:buChar char="u"/>
            </a:pPr>
            <a:r>
              <a:rPr lang="en-US" sz="2000" dirty="0" smtClean="0"/>
              <a:t>Must list the system requirements along with </a:t>
            </a:r>
            <a:r>
              <a:rPr lang="en-US" sz="2000" dirty="0" smtClean="0">
                <a:solidFill>
                  <a:srgbClr val="0000FF"/>
                </a:solidFill>
              </a:rPr>
              <a:t>background information</a:t>
            </a:r>
            <a:r>
              <a:rPr lang="en-US" sz="2000" dirty="0" smtClean="0"/>
              <a:t> about overall </a:t>
            </a:r>
            <a:r>
              <a:rPr lang="en-US" sz="2000" dirty="0" smtClean="0">
                <a:solidFill>
                  <a:schemeClr val="hlink"/>
                </a:solidFill>
              </a:rPr>
              <a:t>objectives</a:t>
            </a:r>
            <a:r>
              <a:rPr lang="en-US" sz="2000" dirty="0" smtClean="0"/>
              <a:t> for the system, its target </a:t>
            </a:r>
            <a:r>
              <a:rPr lang="en-US" sz="2000" dirty="0" smtClean="0">
                <a:solidFill>
                  <a:schemeClr val="hlink"/>
                </a:solidFill>
              </a:rPr>
              <a:t>environment</a:t>
            </a:r>
            <a:r>
              <a:rPr lang="en-US" sz="2000" dirty="0" smtClean="0"/>
              <a:t> and a statement of the </a:t>
            </a:r>
            <a:r>
              <a:rPr lang="en-US" sz="2000" dirty="0" smtClean="0">
                <a:solidFill>
                  <a:schemeClr val="hlink"/>
                </a:solidFill>
              </a:rPr>
              <a:t>constraints</a:t>
            </a:r>
            <a:r>
              <a:rPr lang="en-US" sz="2000" dirty="0" smtClean="0"/>
              <a:t>, </a:t>
            </a:r>
            <a:r>
              <a:rPr lang="en-US" sz="2000" dirty="0" smtClean="0">
                <a:solidFill>
                  <a:schemeClr val="hlink"/>
                </a:solidFill>
              </a:rPr>
              <a:t>assumptions</a:t>
            </a:r>
            <a:r>
              <a:rPr lang="en-US" sz="2000" dirty="0" smtClean="0"/>
              <a:t> and </a:t>
            </a:r>
            <a:r>
              <a:rPr lang="en-US" sz="2000" dirty="0" smtClean="0">
                <a:solidFill>
                  <a:schemeClr val="hlink"/>
                </a:solidFill>
              </a:rPr>
              <a:t>non-functional</a:t>
            </a:r>
            <a:r>
              <a:rPr lang="en-US" sz="2000" dirty="0" smtClean="0"/>
              <a:t> requirements.</a:t>
            </a:r>
          </a:p>
          <a:p>
            <a:pPr lvl="1" algn="just" eaLnBrk="1" hangingPunct="1">
              <a:spcBef>
                <a:spcPct val="50000"/>
              </a:spcBef>
              <a:buClrTx/>
              <a:buSzTx/>
              <a:buFont typeface="Monotype Sorts" pitchFamily="2" charset="2"/>
              <a:buChar char="u"/>
            </a:pPr>
            <a:r>
              <a:rPr lang="en-US" sz="2000" dirty="0" smtClean="0"/>
              <a:t>May include </a:t>
            </a:r>
            <a:r>
              <a:rPr lang="en-US" sz="2000" dirty="0" smtClean="0">
                <a:solidFill>
                  <a:srgbClr val="FF0000"/>
                </a:solidFill>
              </a:rPr>
              <a:t>conceptual models</a:t>
            </a:r>
            <a:r>
              <a:rPr lang="en-US" sz="2000" dirty="0" smtClean="0"/>
              <a:t> designed to illustrate the </a:t>
            </a:r>
            <a:r>
              <a:rPr lang="en-US" sz="2000" dirty="0" smtClean="0">
                <a:solidFill>
                  <a:schemeClr val="hlink"/>
                </a:solidFill>
              </a:rPr>
              <a:t>system context</a:t>
            </a:r>
            <a:r>
              <a:rPr lang="en-US" sz="2000" dirty="0" smtClean="0"/>
              <a:t>, usage </a:t>
            </a:r>
            <a:r>
              <a:rPr lang="en-US" sz="2000" dirty="0" smtClean="0">
                <a:solidFill>
                  <a:schemeClr val="hlink"/>
                </a:solidFill>
              </a:rPr>
              <a:t>scenarios</a:t>
            </a:r>
            <a:r>
              <a:rPr lang="en-US" sz="2000" dirty="0" smtClean="0"/>
              <a:t>, the principal </a:t>
            </a:r>
            <a:r>
              <a:rPr lang="en-US" sz="2000" dirty="0" smtClean="0">
                <a:solidFill>
                  <a:schemeClr val="hlink"/>
                </a:solidFill>
              </a:rPr>
              <a:t>domain entities</a:t>
            </a:r>
            <a:r>
              <a:rPr lang="en-US" sz="2000" dirty="0" smtClean="0"/>
              <a:t>, and </a:t>
            </a:r>
            <a:r>
              <a:rPr lang="en-US" sz="2000" dirty="0" smtClean="0">
                <a:solidFill>
                  <a:schemeClr val="hlink"/>
                </a:solidFill>
              </a:rPr>
              <a:t>data</a:t>
            </a:r>
            <a:r>
              <a:rPr lang="en-US" sz="2000" dirty="0" smtClean="0"/>
              <a:t>, </a:t>
            </a:r>
            <a:r>
              <a:rPr lang="en-US" sz="2000" dirty="0" smtClean="0">
                <a:solidFill>
                  <a:schemeClr val="hlink"/>
                </a:solidFill>
              </a:rPr>
              <a:t>information</a:t>
            </a:r>
            <a:r>
              <a:rPr lang="en-US" sz="2000" dirty="0" smtClean="0"/>
              <a:t> and </a:t>
            </a:r>
            <a:r>
              <a:rPr lang="en-US" sz="2000" dirty="0" smtClean="0">
                <a:solidFill>
                  <a:schemeClr val="hlink"/>
                </a:solidFill>
              </a:rPr>
              <a:t>work-flows</a:t>
            </a:r>
            <a:r>
              <a:rPr lang="en-US" sz="2000" dirty="0" smtClean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2712230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9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89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89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89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89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89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9827" grpId="0" build="p" bldLvl="3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248996"/>
            <a:ext cx="19050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21E39DB1-92B3-4297-8760-BA9FEE6D9457}" type="slidenum">
              <a:rPr lang="en-US" sz="1000" b="0" smtClean="0"/>
              <a:pPr eaLnBrk="1" hangingPunct="1"/>
              <a:t>13</a:t>
            </a:fld>
            <a:endParaRPr lang="en-US" sz="1000" b="0" smtClean="0"/>
          </a:p>
        </p:txBody>
      </p:sp>
      <p:sp>
        <p:nvSpPr>
          <p:cNvPr id="317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000000"/>
                </a:solidFill>
              </a:rPr>
              <a:t>Requirements specification</a:t>
            </a:r>
            <a:endParaRPr lang="en-US" dirty="0" smtClean="0"/>
          </a:p>
        </p:txBody>
      </p:sp>
      <p:sp>
        <p:nvSpPr>
          <p:cNvPr id="31750" name="Rectangle 4"/>
          <p:cNvSpPr>
            <a:spLocks noChangeArrowheads="1"/>
          </p:cNvSpPr>
          <p:nvPr/>
        </p:nvSpPr>
        <p:spPr bwMode="auto">
          <a:xfrm>
            <a:off x="901700" y="1364456"/>
            <a:ext cx="7907338" cy="345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400" dirty="0"/>
              <a:t>(2) </a:t>
            </a:r>
            <a:r>
              <a:rPr lang="en-US" sz="2800" dirty="0">
                <a:solidFill>
                  <a:schemeClr val="hlink"/>
                </a:solidFill>
              </a:rPr>
              <a:t>Requirements specification</a:t>
            </a:r>
            <a:r>
              <a:rPr lang="en-US" sz="2400" dirty="0"/>
              <a:t> (</a:t>
            </a:r>
            <a:r>
              <a:rPr lang="en-US" sz="2000" dirty="0">
                <a:solidFill>
                  <a:srgbClr val="0000FF"/>
                </a:solidFill>
              </a:rPr>
              <a:t>intermediate level</a:t>
            </a:r>
            <a:r>
              <a:rPr lang="en-US" sz="2400" dirty="0"/>
              <a:t>)</a:t>
            </a:r>
          </a:p>
          <a:p>
            <a:r>
              <a:rPr lang="en-US" sz="2400" b="0" dirty="0"/>
              <a:t>A structured document which sets out the system </a:t>
            </a:r>
            <a:r>
              <a:rPr lang="en-US" sz="2400" b="0" dirty="0">
                <a:solidFill>
                  <a:srgbClr val="0000FF"/>
                </a:solidFill>
              </a:rPr>
              <a:t>services in more detail</a:t>
            </a:r>
            <a:r>
              <a:rPr lang="en-US" sz="2400" b="0" dirty="0"/>
              <a:t>.</a:t>
            </a:r>
          </a:p>
          <a:p>
            <a:r>
              <a:rPr lang="en-US" sz="2400" b="0" dirty="0"/>
              <a:t>It should be written such that </a:t>
            </a:r>
            <a:r>
              <a:rPr lang="en-US" sz="2400" b="0" dirty="0">
                <a:solidFill>
                  <a:srgbClr val="0000FF"/>
                </a:solidFill>
              </a:rPr>
              <a:t>understandable</a:t>
            </a:r>
            <a:r>
              <a:rPr lang="en-US" sz="2400" b="0" dirty="0"/>
              <a:t> by </a:t>
            </a:r>
            <a:r>
              <a:rPr lang="en-US" sz="2400" b="0" dirty="0">
                <a:solidFill>
                  <a:srgbClr val="0000FF"/>
                </a:solidFill>
              </a:rPr>
              <a:t>technical staff</a:t>
            </a:r>
            <a:r>
              <a:rPr lang="en-US" sz="2400" b="0" dirty="0"/>
              <a:t> from </a:t>
            </a:r>
            <a:r>
              <a:rPr lang="en-US" sz="2400" b="0" dirty="0">
                <a:solidFill>
                  <a:srgbClr val="0000FF"/>
                </a:solidFill>
              </a:rPr>
              <a:t>both clients and developers</a:t>
            </a:r>
            <a:r>
              <a:rPr lang="en-US" sz="2400" b="0" dirty="0"/>
              <a:t>.</a:t>
            </a:r>
          </a:p>
          <a:p>
            <a:endParaRPr lang="en-US" sz="2400" b="0" dirty="0"/>
          </a:p>
          <a:p>
            <a:endParaRPr lang="en-US" sz="2400" b="0" dirty="0"/>
          </a:p>
          <a:p>
            <a:r>
              <a:rPr lang="en-US" sz="2400" b="0" dirty="0"/>
              <a:t>Samples/Template</a:t>
            </a:r>
          </a:p>
        </p:txBody>
      </p:sp>
    </p:spTree>
    <p:extLst>
      <p:ext uri="{BB962C8B-B14F-4D97-AF65-F5344CB8AC3E}">
        <p14:creationId xmlns="" xmlns:p14="http://schemas.microsoft.com/office/powerpoint/2010/main" val="8512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543050" y="1"/>
            <a:ext cx="6229350" cy="560784"/>
          </a:xfrm>
        </p:spPr>
        <p:txBody>
          <a:bodyPr/>
          <a:lstStyle/>
          <a:p>
            <a:pPr eaLnBrk="1" hangingPunct="1"/>
            <a:r>
              <a:rPr lang="en-US" sz="2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 Sample Table of Contents</a:t>
            </a:r>
          </a:p>
        </p:txBody>
      </p:sp>
      <p:graphicFrame>
        <p:nvGraphicFramePr>
          <p:cNvPr id="591875" name="Group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749314167"/>
              </p:ext>
            </p:extLst>
          </p:nvPr>
        </p:nvGraphicFramePr>
        <p:xfrm>
          <a:off x="400050" y="450057"/>
          <a:ext cx="8610600" cy="6275784"/>
        </p:xfrm>
        <a:graphic>
          <a:graphicData uri="http://schemas.openxmlformats.org/drawingml/2006/table">
            <a:tbl>
              <a:tblPr/>
              <a:tblGrid>
                <a:gridCol w="2870200"/>
                <a:gridCol w="2870200"/>
                <a:gridCol w="2870200"/>
              </a:tblGrid>
              <a:tr h="627578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Preamble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Requirement Shell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Requirement Numbering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Definitions Used in this Template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PROJECT DRIVERS: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 The Purpose of the Product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2. Client, Customer, Stakeholders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3. Users of the Product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PROJECT CONSTRAINTS: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4.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Mandated Constraints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5. Naming Conventions and Definitions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6. Relevant Facts and     Assumptions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51441" marB="5144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FUNCTIONAL REQUIREMENTS: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7. The Scope of the Work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8. The Scope of the Product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9. Functional and Data Requirements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NON-FUNCTIONAL REQUIREMENTS: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10. Look and Feel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11.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Usability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12. Performance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13. Operational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14. Maintainability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15. Portability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16. Security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17. Cultural and Political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18. Legal</a:t>
                      </a:r>
                    </a:p>
                  </a:txBody>
                  <a:tcPr marT="51441" marB="5144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PROJECT ISSUES: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18. Open Issues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19. Off-the-shelf Solutions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20. New Problems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21. Tasks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22. Cutover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23. Risks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24. Costs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25. User Documentation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26 Ideas for Solutions</a:t>
                      </a:r>
                    </a:p>
                  </a:txBody>
                  <a:tcPr marT="51441" marB="5144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01824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104A683E-4283-4E79-B6B7-841E2854CCE3}" type="slidenum">
              <a:rPr lang="en-US" sz="1000" b="0" smtClean="0"/>
              <a:pPr eaLnBrk="1" hangingPunct="1"/>
              <a:t>15</a:t>
            </a:fld>
            <a:endParaRPr lang="en-US" sz="1000" b="0" smtClean="0"/>
          </a:p>
        </p:txBody>
      </p:sp>
      <p:sp>
        <p:nvSpPr>
          <p:cNvPr id="33797" name="Rectangle 2"/>
          <p:cNvSpPr>
            <a:spLocks noGrp="1" noChangeArrowheads="1"/>
          </p:cNvSpPr>
          <p:nvPr>
            <p:ph type="title"/>
          </p:nvPr>
        </p:nvSpPr>
        <p:spPr>
          <a:xfrm>
            <a:off x="711200" y="92869"/>
            <a:ext cx="7950200" cy="842963"/>
          </a:xfrm>
        </p:spPr>
        <p:txBody>
          <a:bodyPr/>
          <a:lstStyle/>
          <a:p>
            <a:pPr eaLnBrk="1" hangingPunct="1"/>
            <a:r>
              <a:rPr lang="en-US" sz="2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 Common Approach (RS)</a:t>
            </a:r>
          </a:p>
        </p:txBody>
      </p:sp>
      <p:sp>
        <p:nvSpPr>
          <p:cNvPr id="3379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42950" y="757238"/>
            <a:ext cx="8401050" cy="5502474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dirty="0" smtClean="0">
                <a:solidFill>
                  <a:srgbClr val="FF0000"/>
                </a:solidFill>
              </a:rPr>
              <a:t>3.A. Functional Requirements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dirty="0" smtClean="0">
                <a:solidFill>
                  <a:srgbClr val="0000FF"/>
                </a:solidFill>
              </a:rPr>
              <a:t>3.A.i. Student Services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dirty="0" smtClean="0"/>
              <a:t>R-001 Students can add, drop, and change course.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dirty="0" smtClean="0"/>
              <a:t>R-002 Students can check which sections of a certain course are available.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dirty="0" smtClean="0"/>
              <a:t>R-003 Students can check the tuition fee.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dirty="0" smtClean="0">
                <a:solidFill>
                  <a:srgbClr val="0000FF"/>
                </a:solidFill>
              </a:rPr>
              <a:t>3.A.ii. Teacher Services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dirty="0" smtClean="0"/>
              <a:t>R-009 The professors can set the limit of number of students in his or her class.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dirty="0" smtClean="0"/>
              <a:t>R-010 Any user can view any courses offered in the year.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dirty="0" smtClean="0"/>
              <a:t>R-011 The professors can let a student register a course but no overloading.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dirty="0" smtClean="0">
                <a:solidFill>
                  <a:srgbClr val="0000FF"/>
                </a:solidFill>
              </a:rPr>
              <a:t>3.A.iii. System-Related Requirements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dirty="0" smtClean="0"/>
              <a:t>R-013 The system shall provide access through the web.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dirty="0" smtClean="0"/>
              <a:t>R-014 The system shall work with internet protocol.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dirty="0" smtClean="0">
                <a:solidFill>
                  <a:srgbClr val="FF0000"/>
                </a:solidFill>
              </a:rPr>
              <a:t>3.B. Performance Requirements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dirty="0" smtClean="0"/>
              <a:t>R-020 The system shall allow 1000 users to connect simultaneously.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dirty="0" smtClean="0"/>
              <a:t>R-021 The system shall response the request in 15 seconds.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dirty="0" smtClean="0"/>
              <a:t>R-022 The system shall log out the user after 20 minutes of connection.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800" dirty="0" smtClean="0"/>
          </a:p>
        </p:txBody>
      </p:sp>
    </p:spTree>
    <p:extLst>
      <p:ext uri="{BB962C8B-B14F-4D97-AF65-F5344CB8AC3E}">
        <p14:creationId xmlns="" xmlns:p14="http://schemas.microsoft.com/office/powerpoint/2010/main" val="1637514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781800" y="6248996"/>
            <a:ext cx="19050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F0BD2191-18A5-4731-AF02-125FDFE2B401}" type="slidenum">
              <a:rPr lang="en-US" sz="1000" b="0" smtClean="0"/>
              <a:pPr eaLnBrk="1" hangingPunct="1"/>
              <a:t>16</a:t>
            </a:fld>
            <a:endParaRPr lang="en-US" sz="1000" b="0" smtClean="0"/>
          </a:p>
        </p:txBody>
      </p:sp>
      <p:sp>
        <p:nvSpPr>
          <p:cNvPr id="654338" name="Text Box 2"/>
          <p:cNvSpPr txBox="1">
            <a:spLocks noChangeArrowheads="1"/>
          </p:cNvSpPr>
          <p:nvPr/>
        </p:nvSpPr>
        <p:spPr bwMode="auto">
          <a:xfrm>
            <a:off x="552450" y="1096566"/>
            <a:ext cx="287655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 typeface="Symbol" pitchFamily="18" charset="2"/>
              <a:buNone/>
            </a:pPr>
            <a:r>
              <a:rPr lang="en-US" sz="2000" b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must be testable</a:t>
            </a:r>
            <a:r>
              <a:rPr lang="en-US" sz="2000" b="0">
                <a:latin typeface="Times New Roman" pitchFamily="18" charset="0"/>
                <a:cs typeface="Times New Roman" pitchFamily="18" charset="0"/>
              </a:rPr>
              <a:t>, so should be </a:t>
            </a:r>
            <a:r>
              <a:rPr lang="en-US" sz="2000" b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expressed quantitatively</a:t>
            </a:r>
            <a:r>
              <a:rPr lang="en-US" sz="2000" b="0">
                <a:latin typeface="Times New Roman" pitchFamily="18" charset="0"/>
                <a:cs typeface="Times New Roman" pitchFamily="18" charset="0"/>
              </a:rPr>
              <a:t>, using an accepted metric or especially design-one.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719513" y="891183"/>
            <a:ext cx="5100637" cy="5398889"/>
            <a:chOff x="2343" y="627"/>
            <a:chExt cx="3213" cy="3023"/>
          </a:xfrm>
        </p:grpSpPr>
        <p:grpSp>
          <p:nvGrpSpPr>
            <p:cNvPr id="34827" name="Group 4"/>
            <p:cNvGrpSpPr>
              <a:grpSpLocks/>
            </p:cNvGrpSpPr>
            <p:nvPr/>
          </p:nvGrpSpPr>
          <p:grpSpPr bwMode="auto">
            <a:xfrm>
              <a:off x="2355" y="627"/>
              <a:ext cx="1089" cy="504"/>
              <a:chOff x="0" y="518"/>
              <a:chExt cx="1857" cy="518"/>
            </a:xfrm>
          </p:grpSpPr>
          <p:sp>
            <p:nvSpPr>
              <p:cNvPr id="34861" name="Rectangle 5"/>
              <p:cNvSpPr>
                <a:spLocks noChangeArrowheads="1"/>
              </p:cNvSpPr>
              <p:nvPr/>
            </p:nvSpPr>
            <p:spPr bwMode="auto">
              <a:xfrm>
                <a:off x="43" y="518"/>
                <a:ext cx="1771" cy="5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just"/>
                <a:r>
                  <a:rPr lang="en-US" sz="1600">
                    <a:solidFill>
                      <a:schemeClr val="accent2"/>
                    </a:solidFill>
                    <a:cs typeface="Times New Roman" pitchFamily="18" charset="0"/>
                  </a:rPr>
                  <a:t>Speed</a:t>
                </a:r>
                <a:endParaRPr lang="en-US" sz="24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4862" name="Rectangle 6"/>
              <p:cNvSpPr>
                <a:spLocks noChangeArrowheads="1"/>
              </p:cNvSpPr>
              <p:nvPr/>
            </p:nvSpPr>
            <p:spPr bwMode="auto">
              <a:xfrm>
                <a:off x="0" y="518"/>
                <a:ext cx="1857" cy="21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34828" name="Group 7"/>
            <p:cNvGrpSpPr>
              <a:grpSpLocks/>
            </p:cNvGrpSpPr>
            <p:nvPr/>
          </p:nvGrpSpPr>
          <p:grpSpPr bwMode="auto">
            <a:xfrm>
              <a:off x="3435" y="627"/>
              <a:ext cx="2121" cy="504"/>
              <a:chOff x="1857" y="518"/>
              <a:chExt cx="1857" cy="518"/>
            </a:xfrm>
          </p:grpSpPr>
          <p:sp>
            <p:nvSpPr>
              <p:cNvPr id="34859" name="Rectangle 8"/>
              <p:cNvSpPr>
                <a:spLocks noChangeArrowheads="1"/>
              </p:cNvSpPr>
              <p:nvPr/>
            </p:nvSpPr>
            <p:spPr bwMode="auto">
              <a:xfrm>
                <a:off x="1900" y="518"/>
                <a:ext cx="1771" cy="5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just"/>
                <a:r>
                  <a:rPr lang="en-US" sz="1800" b="0">
                    <a:cs typeface="Times New Roman" pitchFamily="18" charset="0"/>
                  </a:rPr>
                  <a:t>Process transaction/second, user/event response time</a:t>
                </a:r>
                <a:endParaRPr lang="en-US" sz="1800" b="0"/>
              </a:p>
            </p:txBody>
          </p:sp>
          <p:sp>
            <p:nvSpPr>
              <p:cNvPr id="34860" name="Rectangle 9"/>
              <p:cNvSpPr>
                <a:spLocks noChangeArrowheads="1"/>
              </p:cNvSpPr>
              <p:nvPr/>
            </p:nvSpPr>
            <p:spPr bwMode="auto">
              <a:xfrm>
                <a:off x="1857" y="518"/>
                <a:ext cx="1857" cy="21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34829" name="Group 10"/>
            <p:cNvGrpSpPr>
              <a:grpSpLocks/>
            </p:cNvGrpSpPr>
            <p:nvPr/>
          </p:nvGrpSpPr>
          <p:grpSpPr bwMode="auto">
            <a:xfrm>
              <a:off x="2355" y="1131"/>
              <a:ext cx="1089" cy="392"/>
              <a:chOff x="0" y="1036"/>
              <a:chExt cx="1857" cy="403"/>
            </a:xfrm>
          </p:grpSpPr>
          <p:sp>
            <p:nvSpPr>
              <p:cNvPr id="34857" name="Rectangle 11"/>
              <p:cNvSpPr>
                <a:spLocks noChangeArrowheads="1"/>
              </p:cNvSpPr>
              <p:nvPr/>
            </p:nvSpPr>
            <p:spPr bwMode="auto">
              <a:xfrm>
                <a:off x="43" y="1036"/>
                <a:ext cx="1771" cy="4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just"/>
                <a:r>
                  <a:rPr lang="en-US" sz="1600">
                    <a:solidFill>
                      <a:schemeClr val="accent2"/>
                    </a:solidFill>
                    <a:cs typeface="Times New Roman" pitchFamily="18" charset="0"/>
                  </a:rPr>
                  <a:t>Size</a:t>
                </a:r>
              </a:p>
              <a:p>
                <a:pPr algn="just" eaLnBrk="0" hangingPunct="0"/>
                <a:endParaRPr lang="en-US" sz="2400" b="0"/>
              </a:p>
            </p:txBody>
          </p:sp>
          <p:sp>
            <p:nvSpPr>
              <p:cNvPr id="34858" name="Rectangle 12"/>
              <p:cNvSpPr>
                <a:spLocks noChangeArrowheads="1"/>
              </p:cNvSpPr>
              <p:nvPr/>
            </p:nvSpPr>
            <p:spPr bwMode="auto">
              <a:xfrm>
                <a:off x="0" y="1036"/>
                <a:ext cx="1857" cy="21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34830" name="Group 13"/>
            <p:cNvGrpSpPr>
              <a:grpSpLocks/>
            </p:cNvGrpSpPr>
            <p:nvPr/>
          </p:nvGrpSpPr>
          <p:grpSpPr bwMode="auto">
            <a:xfrm>
              <a:off x="3432" y="1131"/>
              <a:ext cx="2124" cy="392"/>
              <a:chOff x="1857" y="1036"/>
              <a:chExt cx="1857" cy="403"/>
            </a:xfrm>
          </p:grpSpPr>
          <p:sp>
            <p:nvSpPr>
              <p:cNvPr id="34855" name="Rectangle 14"/>
              <p:cNvSpPr>
                <a:spLocks noChangeArrowheads="1"/>
              </p:cNvSpPr>
              <p:nvPr/>
            </p:nvSpPr>
            <p:spPr bwMode="auto">
              <a:xfrm>
                <a:off x="1900" y="1036"/>
                <a:ext cx="1771" cy="4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just"/>
                <a:r>
                  <a:rPr lang="en-US" sz="1800" b="0">
                    <a:cs typeface="Times New Roman" pitchFamily="18" charset="0"/>
                  </a:rPr>
                  <a:t>Kilobytes, code, RAM chip</a:t>
                </a:r>
                <a:endParaRPr lang="en-US" sz="1800" b="0"/>
              </a:p>
            </p:txBody>
          </p:sp>
          <p:sp>
            <p:nvSpPr>
              <p:cNvPr id="34856" name="Rectangle 15"/>
              <p:cNvSpPr>
                <a:spLocks noChangeArrowheads="1"/>
              </p:cNvSpPr>
              <p:nvPr/>
            </p:nvSpPr>
            <p:spPr bwMode="auto">
              <a:xfrm>
                <a:off x="1857" y="1036"/>
                <a:ext cx="1857" cy="21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34831" name="Group 16"/>
            <p:cNvGrpSpPr>
              <a:grpSpLocks/>
            </p:cNvGrpSpPr>
            <p:nvPr/>
          </p:nvGrpSpPr>
          <p:grpSpPr bwMode="auto">
            <a:xfrm>
              <a:off x="2343" y="1523"/>
              <a:ext cx="1101" cy="392"/>
              <a:chOff x="0" y="1439"/>
              <a:chExt cx="1857" cy="403"/>
            </a:xfrm>
          </p:grpSpPr>
          <p:sp>
            <p:nvSpPr>
              <p:cNvPr id="34853" name="Rectangle 17"/>
              <p:cNvSpPr>
                <a:spLocks noChangeArrowheads="1"/>
              </p:cNvSpPr>
              <p:nvPr/>
            </p:nvSpPr>
            <p:spPr bwMode="auto">
              <a:xfrm>
                <a:off x="43" y="1439"/>
                <a:ext cx="1771" cy="4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just"/>
                <a:r>
                  <a:rPr lang="en-US" sz="1600">
                    <a:solidFill>
                      <a:schemeClr val="accent2"/>
                    </a:solidFill>
                    <a:cs typeface="Times New Roman" pitchFamily="18" charset="0"/>
                  </a:rPr>
                  <a:t>Ease of Use</a:t>
                </a:r>
              </a:p>
              <a:p>
                <a:pPr algn="just" eaLnBrk="0" hangingPunct="0"/>
                <a:endParaRPr lang="en-US" sz="16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4854" name="Rectangle 18"/>
              <p:cNvSpPr>
                <a:spLocks noChangeArrowheads="1"/>
              </p:cNvSpPr>
              <p:nvPr/>
            </p:nvSpPr>
            <p:spPr bwMode="auto">
              <a:xfrm>
                <a:off x="0" y="1439"/>
                <a:ext cx="1857" cy="21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34832" name="Group 19"/>
            <p:cNvGrpSpPr>
              <a:grpSpLocks/>
            </p:cNvGrpSpPr>
            <p:nvPr/>
          </p:nvGrpSpPr>
          <p:grpSpPr bwMode="auto">
            <a:xfrm>
              <a:off x="3432" y="1523"/>
              <a:ext cx="2124" cy="392"/>
              <a:chOff x="1857" y="1439"/>
              <a:chExt cx="1857" cy="403"/>
            </a:xfrm>
          </p:grpSpPr>
          <p:sp>
            <p:nvSpPr>
              <p:cNvPr id="34851" name="Rectangle 20"/>
              <p:cNvSpPr>
                <a:spLocks noChangeArrowheads="1"/>
              </p:cNvSpPr>
              <p:nvPr/>
            </p:nvSpPr>
            <p:spPr bwMode="auto">
              <a:xfrm>
                <a:off x="1900" y="1439"/>
                <a:ext cx="1771" cy="4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just"/>
                <a:r>
                  <a:rPr lang="en-US" sz="1800" b="0">
                    <a:cs typeface="Times New Roman" pitchFamily="18" charset="0"/>
                  </a:rPr>
                  <a:t>Training time, of held frames</a:t>
                </a:r>
                <a:endParaRPr lang="en-US" sz="1800" b="0"/>
              </a:p>
            </p:txBody>
          </p:sp>
          <p:sp>
            <p:nvSpPr>
              <p:cNvPr id="34852" name="Rectangle 21"/>
              <p:cNvSpPr>
                <a:spLocks noChangeArrowheads="1"/>
              </p:cNvSpPr>
              <p:nvPr/>
            </p:nvSpPr>
            <p:spPr bwMode="auto">
              <a:xfrm>
                <a:off x="1857" y="1439"/>
                <a:ext cx="1857" cy="21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34833" name="Group 22"/>
            <p:cNvGrpSpPr>
              <a:grpSpLocks/>
            </p:cNvGrpSpPr>
            <p:nvPr/>
          </p:nvGrpSpPr>
          <p:grpSpPr bwMode="auto">
            <a:xfrm>
              <a:off x="2355" y="1915"/>
              <a:ext cx="1089" cy="615"/>
              <a:chOff x="0" y="1842"/>
              <a:chExt cx="1857" cy="633"/>
            </a:xfrm>
          </p:grpSpPr>
          <p:sp>
            <p:nvSpPr>
              <p:cNvPr id="34849" name="Rectangle 23"/>
              <p:cNvSpPr>
                <a:spLocks noChangeArrowheads="1"/>
              </p:cNvSpPr>
              <p:nvPr/>
            </p:nvSpPr>
            <p:spPr bwMode="auto">
              <a:xfrm>
                <a:off x="43" y="1842"/>
                <a:ext cx="1771" cy="6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just"/>
                <a:r>
                  <a:rPr lang="en-US" sz="1600">
                    <a:solidFill>
                      <a:schemeClr val="accent2"/>
                    </a:solidFill>
                    <a:cs typeface="Times New Roman" pitchFamily="18" charset="0"/>
                  </a:rPr>
                  <a:t>Reliability</a:t>
                </a:r>
                <a:endParaRPr lang="en-US" sz="24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4850" name="Rectangle 24"/>
              <p:cNvSpPr>
                <a:spLocks noChangeArrowheads="1"/>
              </p:cNvSpPr>
              <p:nvPr/>
            </p:nvSpPr>
            <p:spPr bwMode="auto">
              <a:xfrm>
                <a:off x="0" y="1842"/>
                <a:ext cx="1857" cy="21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34834" name="Group 25"/>
            <p:cNvGrpSpPr>
              <a:grpSpLocks/>
            </p:cNvGrpSpPr>
            <p:nvPr/>
          </p:nvGrpSpPr>
          <p:grpSpPr bwMode="auto">
            <a:xfrm>
              <a:off x="3432" y="1903"/>
              <a:ext cx="2124" cy="615"/>
              <a:chOff x="1857" y="1842"/>
              <a:chExt cx="1857" cy="633"/>
            </a:xfrm>
          </p:grpSpPr>
          <p:sp>
            <p:nvSpPr>
              <p:cNvPr id="34847" name="Rectangle 26"/>
              <p:cNvSpPr>
                <a:spLocks noChangeArrowheads="1"/>
              </p:cNvSpPr>
              <p:nvPr/>
            </p:nvSpPr>
            <p:spPr bwMode="auto">
              <a:xfrm>
                <a:off x="1900" y="1842"/>
                <a:ext cx="1771" cy="6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just"/>
                <a:r>
                  <a:rPr lang="en-US" sz="1600" b="0">
                    <a:cs typeface="Times New Roman" pitchFamily="18" charset="0"/>
                  </a:rPr>
                  <a:t>Mean time to failure, probability of unavailability, Role of failure occurrence, Availability.</a:t>
                </a:r>
                <a:endParaRPr lang="en-US" sz="1600" b="0"/>
              </a:p>
            </p:txBody>
          </p:sp>
          <p:sp>
            <p:nvSpPr>
              <p:cNvPr id="34848" name="Rectangle 27"/>
              <p:cNvSpPr>
                <a:spLocks noChangeArrowheads="1"/>
              </p:cNvSpPr>
              <p:nvPr/>
            </p:nvSpPr>
            <p:spPr bwMode="auto">
              <a:xfrm>
                <a:off x="1857" y="1842"/>
                <a:ext cx="1857" cy="21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34835" name="Group 28"/>
            <p:cNvGrpSpPr>
              <a:grpSpLocks/>
            </p:cNvGrpSpPr>
            <p:nvPr/>
          </p:nvGrpSpPr>
          <p:grpSpPr bwMode="auto">
            <a:xfrm>
              <a:off x="2355" y="2530"/>
              <a:ext cx="1089" cy="616"/>
              <a:chOff x="0" y="2475"/>
              <a:chExt cx="1857" cy="633"/>
            </a:xfrm>
          </p:grpSpPr>
          <p:sp>
            <p:nvSpPr>
              <p:cNvPr id="34845" name="Rectangle 29"/>
              <p:cNvSpPr>
                <a:spLocks noChangeArrowheads="1"/>
              </p:cNvSpPr>
              <p:nvPr/>
            </p:nvSpPr>
            <p:spPr bwMode="auto">
              <a:xfrm>
                <a:off x="43" y="2475"/>
                <a:ext cx="1771" cy="6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just"/>
                <a:r>
                  <a:rPr lang="en-US" sz="1600">
                    <a:solidFill>
                      <a:schemeClr val="accent2"/>
                    </a:solidFill>
                    <a:cs typeface="Times New Roman" pitchFamily="18" charset="0"/>
                  </a:rPr>
                  <a:t>Robustness</a:t>
                </a:r>
                <a:endParaRPr lang="en-US" sz="1200">
                  <a:solidFill>
                    <a:schemeClr val="accent2"/>
                  </a:solidFill>
                  <a:cs typeface="Times New Roman" pitchFamily="18" charset="0"/>
                </a:endParaRPr>
              </a:p>
              <a:p>
                <a:pPr algn="just" eaLnBrk="0" hangingPunct="0"/>
                <a:endParaRPr lang="en-US" sz="2400" b="0"/>
              </a:p>
            </p:txBody>
          </p:sp>
          <p:sp>
            <p:nvSpPr>
              <p:cNvPr id="34846" name="Rectangle 30"/>
              <p:cNvSpPr>
                <a:spLocks noChangeArrowheads="1"/>
              </p:cNvSpPr>
              <p:nvPr/>
            </p:nvSpPr>
            <p:spPr bwMode="auto">
              <a:xfrm>
                <a:off x="0" y="2475"/>
                <a:ext cx="1857" cy="21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34836" name="Group 31"/>
            <p:cNvGrpSpPr>
              <a:grpSpLocks/>
            </p:cNvGrpSpPr>
            <p:nvPr/>
          </p:nvGrpSpPr>
          <p:grpSpPr bwMode="auto">
            <a:xfrm>
              <a:off x="3432" y="2530"/>
              <a:ext cx="2124" cy="616"/>
              <a:chOff x="1857" y="2475"/>
              <a:chExt cx="1857" cy="633"/>
            </a:xfrm>
          </p:grpSpPr>
          <p:sp>
            <p:nvSpPr>
              <p:cNvPr id="34843" name="Rectangle 32"/>
              <p:cNvSpPr>
                <a:spLocks noChangeArrowheads="1"/>
              </p:cNvSpPr>
              <p:nvPr/>
            </p:nvSpPr>
            <p:spPr bwMode="auto">
              <a:xfrm>
                <a:off x="1900" y="2475"/>
                <a:ext cx="1771" cy="6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just"/>
                <a:r>
                  <a:rPr lang="en-US" sz="1600" b="0">
                    <a:cs typeface="Times New Roman" pitchFamily="18" charset="0"/>
                  </a:rPr>
                  <a:t>Time to restart after failure,</a:t>
                </a:r>
              </a:p>
              <a:p>
                <a:pPr algn="just" eaLnBrk="0" hangingPunct="0"/>
                <a:r>
                  <a:rPr lang="en-US" sz="1600" b="0">
                    <a:cs typeface="Times New Roman" pitchFamily="18" charset="0"/>
                  </a:rPr>
                  <a:t>%age of events causing failure, Probability of data corruption on failure</a:t>
                </a:r>
                <a:endParaRPr lang="en-US" sz="1600" b="0"/>
              </a:p>
            </p:txBody>
          </p:sp>
          <p:sp>
            <p:nvSpPr>
              <p:cNvPr id="34844" name="Rectangle 33"/>
              <p:cNvSpPr>
                <a:spLocks noChangeArrowheads="1"/>
              </p:cNvSpPr>
              <p:nvPr/>
            </p:nvSpPr>
            <p:spPr bwMode="auto">
              <a:xfrm>
                <a:off x="1857" y="2475"/>
                <a:ext cx="1857" cy="21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34837" name="Group 34"/>
            <p:cNvGrpSpPr>
              <a:grpSpLocks/>
            </p:cNvGrpSpPr>
            <p:nvPr/>
          </p:nvGrpSpPr>
          <p:grpSpPr bwMode="auto">
            <a:xfrm>
              <a:off x="2355" y="3146"/>
              <a:ext cx="1089" cy="504"/>
              <a:chOff x="0" y="3108"/>
              <a:chExt cx="1857" cy="518"/>
            </a:xfrm>
          </p:grpSpPr>
          <p:sp>
            <p:nvSpPr>
              <p:cNvPr id="34841" name="Rectangle 35"/>
              <p:cNvSpPr>
                <a:spLocks noChangeArrowheads="1"/>
              </p:cNvSpPr>
              <p:nvPr/>
            </p:nvSpPr>
            <p:spPr bwMode="auto">
              <a:xfrm>
                <a:off x="43" y="3108"/>
                <a:ext cx="1771" cy="5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just"/>
                <a:r>
                  <a:rPr lang="en-US" sz="1600">
                    <a:solidFill>
                      <a:schemeClr val="accent2"/>
                    </a:solidFill>
                    <a:cs typeface="Times New Roman" pitchFamily="18" charset="0"/>
                  </a:rPr>
                  <a:t>Portability</a:t>
                </a:r>
              </a:p>
              <a:p>
                <a:pPr algn="just" eaLnBrk="0" hangingPunct="0"/>
                <a:endParaRPr lang="en-US" sz="2400" b="0"/>
              </a:p>
            </p:txBody>
          </p:sp>
          <p:sp>
            <p:nvSpPr>
              <p:cNvPr id="34842" name="Rectangle 36"/>
              <p:cNvSpPr>
                <a:spLocks noChangeArrowheads="1"/>
              </p:cNvSpPr>
              <p:nvPr/>
            </p:nvSpPr>
            <p:spPr bwMode="auto">
              <a:xfrm>
                <a:off x="0" y="3108"/>
                <a:ext cx="1857" cy="21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34838" name="Group 37"/>
            <p:cNvGrpSpPr>
              <a:grpSpLocks/>
            </p:cNvGrpSpPr>
            <p:nvPr/>
          </p:nvGrpSpPr>
          <p:grpSpPr bwMode="auto">
            <a:xfrm>
              <a:off x="3432" y="3146"/>
              <a:ext cx="2124" cy="504"/>
              <a:chOff x="1857" y="3108"/>
              <a:chExt cx="1857" cy="518"/>
            </a:xfrm>
          </p:grpSpPr>
          <p:sp>
            <p:nvSpPr>
              <p:cNvPr id="34839" name="Rectangle 38"/>
              <p:cNvSpPr>
                <a:spLocks noChangeArrowheads="1"/>
              </p:cNvSpPr>
              <p:nvPr/>
            </p:nvSpPr>
            <p:spPr bwMode="auto">
              <a:xfrm>
                <a:off x="1900" y="3108"/>
                <a:ext cx="1771" cy="5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just"/>
                <a:r>
                  <a:rPr lang="en-US" sz="1600" b="0">
                    <a:cs typeface="Times New Roman" pitchFamily="18" charset="0"/>
                  </a:rPr>
                  <a:t>%age of target dependent statements, No. of target systems</a:t>
                </a:r>
                <a:endParaRPr lang="en-US" sz="1600" b="0"/>
              </a:p>
            </p:txBody>
          </p:sp>
          <p:sp>
            <p:nvSpPr>
              <p:cNvPr id="34840" name="Rectangle 39"/>
              <p:cNvSpPr>
                <a:spLocks noChangeArrowheads="1"/>
              </p:cNvSpPr>
              <p:nvPr/>
            </p:nvSpPr>
            <p:spPr bwMode="auto">
              <a:xfrm>
                <a:off x="1857" y="3108"/>
                <a:ext cx="1857" cy="21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5" name="Group 40"/>
          <p:cNvGrpSpPr>
            <a:grpSpLocks/>
          </p:cNvGrpSpPr>
          <p:nvPr/>
        </p:nvGrpSpPr>
        <p:grpSpPr bwMode="auto">
          <a:xfrm>
            <a:off x="3957638" y="571501"/>
            <a:ext cx="2408238" cy="391121"/>
            <a:chOff x="2493" y="384"/>
            <a:chExt cx="1517" cy="219"/>
          </a:xfrm>
        </p:grpSpPr>
        <p:sp>
          <p:nvSpPr>
            <p:cNvPr id="34825" name="Text Box 41"/>
            <p:cNvSpPr txBox="1">
              <a:spLocks noChangeArrowheads="1"/>
            </p:cNvSpPr>
            <p:nvPr/>
          </p:nvSpPr>
          <p:spPr bwMode="auto">
            <a:xfrm>
              <a:off x="2493" y="396"/>
              <a:ext cx="714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en-US" sz="1800"/>
                <a:t>Property</a:t>
              </a:r>
            </a:p>
          </p:txBody>
        </p:sp>
        <p:sp>
          <p:nvSpPr>
            <p:cNvPr id="34826" name="Text Box 42"/>
            <p:cNvSpPr txBox="1">
              <a:spLocks noChangeArrowheads="1"/>
            </p:cNvSpPr>
            <p:nvPr/>
          </p:nvSpPr>
          <p:spPr bwMode="auto">
            <a:xfrm>
              <a:off x="3466" y="384"/>
              <a:ext cx="544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en-US" sz="1800"/>
                <a:t>Metric</a:t>
              </a:r>
            </a:p>
          </p:txBody>
        </p:sp>
      </p:grpSp>
      <p:sp>
        <p:nvSpPr>
          <p:cNvPr id="34824" name="Rectangle 43"/>
          <p:cNvSpPr>
            <a:spLocks noGrp="1" noChangeArrowheads="1"/>
          </p:cNvSpPr>
          <p:nvPr>
            <p:ph type="title" idx="4294967295"/>
          </p:nvPr>
        </p:nvSpPr>
        <p:spPr>
          <a:xfrm>
            <a:off x="488950" y="178594"/>
            <a:ext cx="6400800" cy="571500"/>
          </a:xfrm>
        </p:spPr>
        <p:txBody>
          <a:bodyPr/>
          <a:lstStyle/>
          <a:p>
            <a:pPr eaLnBrk="1" hangingPunct="1"/>
            <a:r>
              <a:rPr lang="en-US" sz="2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Non Functional Requirements</a:t>
            </a:r>
            <a:endParaRPr lang="en-US" sz="28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447606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4338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6434"/>
            <a:ext cx="6858000" cy="716162"/>
          </a:xfrm>
        </p:spPr>
        <p:txBody>
          <a:bodyPr/>
          <a:lstStyle/>
          <a:p>
            <a:pPr eaLnBrk="1" hangingPunct="1"/>
            <a:r>
              <a:rPr lang="en-US" sz="2800" b="1" dirty="0" smtClean="0">
                <a:solidFill>
                  <a:srgbClr val="003333"/>
                </a:solidFill>
                <a:latin typeface="Arial" pitchFamily="34" charset="0"/>
                <a:cs typeface="Arial" pitchFamily="34" charset="0"/>
              </a:rPr>
              <a:t>Requirement Shell/template</a:t>
            </a:r>
            <a:endParaRPr lang="en-US" sz="2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1085850" y="604986"/>
            <a:ext cx="63627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en-US" sz="2400" b="0">
                <a:solidFill>
                  <a:srgbClr val="FF0000"/>
                </a:solidFill>
                <a:latin typeface="Tahoma" pitchFamily="34" charset="0"/>
              </a:rPr>
              <a:t>As a guide for writing each requirement.   </a:t>
            </a:r>
          </a:p>
        </p:txBody>
      </p:sp>
      <p:pic>
        <p:nvPicPr>
          <p:cNvPr id="35844" name="Picture 4" descr="Requiremnts she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850" y="1087636"/>
            <a:ext cx="6582494" cy="5770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672383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Date Placeholder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1200" b="0" smtClean="0"/>
              <a:t>Dr. Arshad A Shahid</a:t>
            </a:r>
          </a:p>
        </p:txBody>
      </p:sp>
      <p:sp>
        <p:nvSpPr>
          <p:cNvPr id="36867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352800" y="6248996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1200" b="0" smtClean="0"/>
              <a:t>FAST-NU Islamabad            Spring 2009</a:t>
            </a:r>
          </a:p>
        </p:txBody>
      </p:sp>
      <p:sp>
        <p:nvSpPr>
          <p:cNvPr id="36868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781800" y="6248996"/>
            <a:ext cx="19050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697454C5-3CC4-4C34-AC01-8478BDF730CB}" type="slidenum">
              <a:rPr lang="en-US" sz="1000" b="0" smtClean="0"/>
              <a:pPr eaLnBrk="1" hangingPunct="1"/>
              <a:t>18</a:t>
            </a:fld>
            <a:endParaRPr lang="en-US" sz="1000" b="0" smtClean="0"/>
          </a:p>
        </p:txBody>
      </p:sp>
      <p:pic>
        <p:nvPicPr>
          <p:cNvPr id="36869" name="Picture 3" descr="functionalexamp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160860"/>
            <a:ext cx="9067800" cy="5697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solidFill>
                  <a:srgbClr val="003333"/>
                </a:solidFill>
                <a:latin typeface="Arial" pitchFamily="34" charset="0"/>
                <a:cs typeface="Arial" pitchFamily="34" charset="0"/>
              </a:rPr>
              <a:t>Example</a:t>
            </a:r>
          </a:p>
        </p:txBody>
      </p:sp>
    </p:spTree>
    <p:extLst>
      <p:ext uri="{BB962C8B-B14F-4D97-AF65-F5344CB8AC3E}">
        <p14:creationId xmlns="" xmlns:p14="http://schemas.microsoft.com/office/powerpoint/2010/main" val="214842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781800" y="6248996"/>
            <a:ext cx="19050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13CD3F03-A561-4D76-8DA5-168BECE856F8}" type="slidenum">
              <a:rPr lang="en-US" sz="1000" b="0" smtClean="0"/>
              <a:pPr eaLnBrk="1" hangingPunct="1"/>
              <a:t>19</a:t>
            </a:fld>
            <a:endParaRPr lang="en-US" sz="1000" b="0" smtClean="0"/>
          </a:p>
        </p:txBody>
      </p:sp>
      <p:sp>
        <p:nvSpPr>
          <p:cNvPr id="595970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328612"/>
            <a:ext cx="8477250" cy="928688"/>
          </a:xfrm>
        </p:spPr>
        <p:txBody>
          <a:bodyPr/>
          <a:lstStyle/>
          <a:p>
            <a:r>
              <a:rPr lang="en-US" sz="3000" b="1" dirty="0" smtClean="0"/>
              <a:t> (</a:t>
            </a:r>
            <a:r>
              <a:rPr lang="en-US" sz="2800" b="1" dirty="0">
                <a:solidFill>
                  <a:srgbClr val="003333"/>
                </a:solidFill>
                <a:latin typeface="Arial" pitchFamily="34" charset="0"/>
                <a:cs typeface="Arial" pitchFamily="34" charset="0"/>
              </a:rPr>
              <a:t>3)  Software Requirements Specification (SRS)</a:t>
            </a:r>
          </a:p>
        </p:txBody>
      </p:sp>
      <p:sp>
        <p:nvSpPr>
          <p:cNvPr id="595971" name="Text Box 3"/>
          <p:cNvSpPr txBox="1">
            <a:spLocks noChangeArrowheads="1"/>
          </p:cNvSpPr>
          <p:nvPr/>
        </p:nvSpPr>
        <p:spPr bwMode="auto">
          <a:xfrm>
            <a:off x="247650" y="1285876"/>
            <a:ext cx="8820150" cy="247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Clr>
                <a:srgbClr val="FF0066"/>
              </a:buClr>
              <a:buFont typeface="Wingdings" pitchFamily="2" charset="2"/>
              <a:buChar char="v"/>
            </a:pPr>
            <a:r>
              <a:rPr lang="en-US" sz="2000"/>
              <a:t>Also called  </a:t>
            </a:r>
            <a:r>
              <a:rPr lang="en-US" sz="2000">
                <a:solidFill>
                  <a:srgbClr val="0000FF"/>
                </a:solidFill>
                <a:cs typeface="Times New Roman" pitchFamily="18" charset="0"/>
              </a:rPr>
              <a:t>(Design Specification)</a:t>
            </a:r>
          </a:p>
          <a:p>
            <a:pPr algn="just" eaLnBrk="1" hangingPunct="1">
              <a:spcBef>
                <a:spcPct val="50000"/>
              </a:spcBef>
              <a:buClr>
                <a:srgbClr val="FF0066"/>
              </a:buClr>
              <a:buFont typeface="Wingdings" pitchFamily="2" charset="2"/>
              <a:buChar char="v"/>
            </a:pPr>
            <a:r>
              <a:rPr lang="en-US" sz="2000" b="0">
                <a:cs typeface="Times New Roman" pitchFamily="18" charset="0"/>
              </a:rPr>
              <a:t>An </a:t>
            </a:r>
            <a:r>
              <a:rPr lang="en-US" sz="2000" b="0">
                <a:solidFill>
                  <a:srgbClr val="0000FF"/>
                </a:solidFill>
                <a:cs typeface="Times New Roman" pitchFamily="18" charset="0"/>
              </a:rPr>
              <a:t>abstract description</a:t>
            </a:r>
            <a:r>
              <a:rPr lang="en-US" sz="2000" b="0">
                <a:solidFill>
                  <a:srgbClr val="FF0066"/>
                </a:solidFill>
                <a:cs typeface="Times New Roman" pitchFamily="18" charset="0"/>
              </a:rPr>
              <a:t> </a:t>
            </a:r>
            <a:r>
              <a:rPr lang="en-US" sz="2000" b="0">
                <a:cs typeface="Times New Roman" pitchFamily="18" charset="0"/>
              </a:rPr>
              <a:t>of the S/W, which is </a:t>
            </a:r>
            <a:r>
              <a:rPr lang="en-US" sz="2000" b="0">
                <a:solidFill>
                  <a:srgbClr val="0000FF"/>
                </a:solidFill>
                <a:cs typeface="Times New Roman" pitchFamily="18" charset="0"/>
              </a:rPr>
              <a:t>basis</a:t>
            </a:r>
            <a:r>
              <a:rPr lang="en-US" sz="2000" b="0">
                <a:cs typeface="Times New Roman" pitchFamily="18" charset="0"/>
              </a:rPr>
              <a:t> for its </a:t>
            </a:r>
            <a:r>
              <a:rPr lang="en-US" sz="2000" b="0">
                <a:solidFill>
                  <a:srgbClr val="0000FF"/>
                </a:solidFill>
                <a:cs typeface="Times New Roman" pitchFamily="18" charset="0"/>
              </a:rPr>
              <a:t>design</a:t>
            </a:r>
            <a:r>
              <a:rPr lang="en-US" sz="2000" b="0">
                <a:cs typeface="Times New Roman" pitchFamily="18" charset="0"/>
              </a:rPr>
              <a:t> and </a:t>
            </a:r>
            <a:r>
              <a:rPr lang="en-US" sz="2000" b="0">
                <a:solidFill>
                  <a:srgbClr val="0000FF"/>
                </a:solidFill>
                <a:cs typeface="Times New Roman" pitchFamily="18" charset="0"/>
              </a:rPr>
              <a:t>implementation</a:t>
            </a:r>
            <a:r>
              <a:rPr lang="en-US" sz="2000" b="0">
                <a:cs typeface="Times New Roman" pitchFamily="18" charset="0"/>
              </a:rPr>
              <a:t>. There should be a clear and </a:t>
            </a:r>
            <a:r>
              <a:rPr lang="en-US" sz="2000" b="0">
                <a:solidFill>
                  <a:srgbClr val="0000FF"/>
                </a:solidFill>
                <a:cs typeface="Times New Roman" pitchFamily="18" charset="0"/>
              </a:rPr>
              <a:t>direct relationship</a:t>
            </a:r>
            <a:r>
              <a:rPr lang="en-US" sz="2000" b="0">
                <a:cs typeface="Times New Roman" pitchFamily="18" charset="0"/>
              </a:rPr>
              <a:t> between this document and the </a:t>
            </a:r>
            <a:r>
              <a:rPr lang="en-US" sz="2000" b="0">
                <a:solidFill>
                  <a:srgbClr val="0000FF"/>
                </a:solidFill>
                <a:cs typeface="Times New Roman" pitchFamily="18" charset="0"/>
              </a:rPr>
              <a:t>requirement specification</a:t>
            </a:r>
            <a:r>
              <a:rPr lang="en-US" sz="2000" b="0">
                <a:cs typeface="Times New Roman" pitchFamily="18" charset="0"/>
              </a:rPr>
              <a:t>, but the reader of this are </a:t>
            </a:r>
            <a:r>
              <a:rPr lang="en-US" sz="2000" b="0">
                <a:solidFill>
                  <a:srgbClr val="FF0000"/>
                </a:solidFill>
                <a:cs typeface="Times New Roman" pitchFamily="18" charset="0"/>
              </a:rPr>
              <a:t>S/W designers</a:t>
            </a:r>
            <a:r>
              <a:rPr lang="en-US" sz="2000" b="0">
                <a:cs typeface="Times New Roman" pitchFamily="18" charset="0"/>
              </a:rPr>
              <a:t>.</a:t>
            </a:r>
          </a:p>
          <a:p>
            <a:pPr algn="just" eaLnBrk="1" hangingPunct="1">
              <a:spcBef>
                <a:spcPct val="50000"/>
              </a:spcBef>
              <a:buClr>
                <a:srgbClr val="FF0066"/>
              </a:buClr>
              <a:buFont typeface="Wingdings" pitchFamily="2" charset="2"/>
              <a:buChar char="v"/>
            </a:pPr>
            <a:r>
              <a:rPr lang="en-US" sz="1800" b="0"/>
              <a:t>Such a specification is included mostly as part of </a:t>
            </a:r>
            <a:r>
              <a:rPr lang="en-US" sz="1800" b="0">
                <a:solidFill>
                  <a:srgbClr val="0000FF"/>
                </a:solidFill>
              </a:rPr>
              <a:t>system contract</a:t>
            </a:r>
            <a:r>
              <a:rPr lang="en-US" sz="1800" b="0"/>
              <a:t> and is the basis for designing system acceptance tests. </a:t>
            </a:r>
          </a:p>
        </p:txBody>
      </p:sp>
      <p:sp>
        <p:nvSpPr>
          <p:cNvPr id="595972" name="Rectangle 4"/>
          <p:cNvSpPr>
            <a:spLocks noChangeArrowheads="1"/>
          </p:cNvSpPr>
          <p:nvPr/>
        </p:nvSpPr>
        <p:spPr bwMode="auto">
          <a:xfrm>
            <a:off x="285750" y="4029075"/>
            <a:ext cx="85915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Clr>
                <a:srgbClr val="FF0066"/>
              </a:buClr>
              <a:buFont typeface="Wingdings" pitchFamily="2" charset="2"/>
              <a:buChar char="v"/>
            </a:pPr>
            <a:r>
              <a:rPr lang="en-US" sz="1800" b="0">
                <a:solidFill>
                  <a:srgbClr val="0000FF"/>
                </a:solidFill>
              </a:rPr>
              <a:t>Inputs</a:t>
            </a:r>
            <a:r>
              <a:rPr lang="en-US" sz="1800" b="0"/>
              <a:t>, </a:t>
            </a:r>
            <a:r>
              <a:rPr lang="en-US" sz="1800" b="0">
                <a:solidFill>
                  <a:srgbClr val="0000FF"/>
                </a:solidFill>
              </a:rPr>
              <a:t>Process</a:t>
            </a:r>
            <a:r>
              <a:rPr lang="en-US" sz="1800" b="0"/>
              <a:t>, </a:t>
            </a:r>
            <a:r>
              <a:rPr lang="en-US" sz="1800" b="0">
                <a:solidFill>
                  <a:srgbClr val="0000FF"/>
                </a:solidFill>
              </a:rPr>
              <a:t>Output</a:t>
            </a:r>
            <a:r>
              <a:rPr lang="en-US" sz="1800" b="0"/>
              <a:t>, </a:t>
            </a:r>
            <a:r>
              <a:rPr lang="en-US" sz="1800" b="0">
                <a:solidFill>
                  <a:srgbClr val="0000FF"/>
                </a:solidFill>
              </a:rPr>
              <a:t>pre-conditions</a:t>
            </a:r>
            <a:r>
              <a:rPr lang="en-US" sz="1800" b="0"/>
              <a:t>, </a:t>
            </a:r>
            <a:r>
              <a:rPr lang="en-US" sz="1800" b="0">
                <a:solidFill>
                  <a:srgbClr val="0000FF"/>
                </a:solidFill>
              </a:rPr>
              <a:t>post-conditions</a:t>
            </a:r>
            <a:r>
              <a:rPr lang="en-US" sz="1800" b="0"/>
              <a:t> are the minimum required.</a:t>
            </a:r>
          </a:p>
        </p:txBody>
      </p:sp>
    </p:spTree>
    <p:extLst>
      <p:ext uri="{BB962C8B-B14F-4D97-AF65-F5344CB8AC3E}">
        <p14:creationId xmlns="" xmlns:p14="http://schemas.microsoft.com/office/powerpoint/2010/main" val="848772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95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95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95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95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95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95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95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95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5970" grpId="0"/>
      <p:bldP spid="595971" grpId="0" build="p" autoUpdateAnimBg="0"/>
      <p:bldP spid="59597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781800" y="6248996"/>
            <a:ext cx="19050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11D35E3B-A97C-4158-980E-DE1DE13620D9}" type="slidenum">
              <a:rPr lang="en-US" sz="1000" b="0" smtClean="0"/>
              <a:pPr eaLnBrk="1" hangingPunct="1"/>
              <a:t>20</a:t>
            </a:fld>
            <a:endParaRPr lang="en-US" sz="1000" b="0" smtClean="0"/>
          </a:p>
        </p:txBody>
      </p:sp>
      <p:sp>
        <p:nvSpPr>
          <p:cNvPr id="38917" name="Text Box 2"/>
          <p:cNvSpPr txBox="1">
            <a:spLocks noChangeArrowheads="1"/>
          </p:cNvSpPr>
          <p:nvPr/>
        </p:nvSpPr>
        <p:spPr bwMode="auto">
          <a:xfrm>
            <a:off x="1371600" y="1634134"/>
            <a:ext cx="7696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 typeface="Symbol" pitchFamily="18" charset="2"/>
              <a:buNone/>
            </a:pPr>
            <a:endParaRPr lang="en-US" sz="2000" b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6995" name="Text Box 3"/>
          <p:cNvSpPr txBox="1">
            <a:spLocks noChangeArrowheads="1"/>
          </p:cNvSpPr>
          <p:nvPr/>
        </p:nvSpPr>
        <p:spPr bwMode="auto">
          <a:xfrm>
            <a:off x="552450" y="923330"/>
            <a:ext cx="49149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 typeface="Symbol" pitchFamily="18" charset="2"/>
              <a:buNone/>
            </a:pPr>
            <a:r>
              <a:rPr lang="en-US" sz="2400">
                <a:latin typeface="Times New Roman" pitchFamily="18" charset="0"/>
                <a:cs typeface="Times New Roman" pitchFamily="18" charset="0"/>
              </a:rPr>
              <a:t>Structured Language Specification</a:t>
            </a:r>
            <a:endParaRPr lang="en-US" sz="2400" b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6996" name="Text Box 4"/>
          <p:cNvSpPr txBox="1">
            <a:spLocks noChangeArrowheads="1"/>
          </p:cNvSpPr>
          <p:nvPr/>
        </p:nvSpPr>
        <p:spPr bwMode="auto">
          <a:xfrm>
            <a:off x="552450" y="1487687"/>
            <a:ext cx="7696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 typeface="Symbol" pitchFamily="18" charset="2"/>
              <a:buChar char="¨"/>
            </a:pPr>
            <a:r>
              <a:rPr lang="en-US" sz="2000" b="0">
                <a:latin typeface="Times New Roman" pitchFamily="18" charset="0"/>
                <a:cs typeface="Times New Roman" pitchFamily="18" charset="0"/>
              </a:rPr>
              <a:t> Natural Language is required because of understandability.</a:t>
            </a:r>
          </a:p>
        </p:txBody>
      </p:sp>
      <p:sp>
        <p:nvSpPr>
          <p:cNvPr id="596997" name="Text Box 5"/>
          <p:cNvSpPr txBox="1">
            <a:spLocks noChangeArrowheads="1"/>
          </p:cNvSpPr>
          <p:nvPr/>
        </p:nvSpPr>
        <p:spPr bwMode="auto">
          <a:xfrm>
            <a:off x="552450" y="2169915"/>
            <a:ext cx="76962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 typeface="Symbol" pitchFamily="18" charset="2"/>
              <a:buChar char="¨"/>
            </a:pPr>
            <a:r>
              <a:rPr lang="en-US" sz="2000" b="0">
                <a:latin typeface="Times New Roman" pitchFamily="18" charset="0"/>
                <a:cs typeface="Times New Roman" pitchFamily="18" charset="0"/>
              </a:rPr>
              <a:t>Many notations have been developed which rely on natural language in a controlled way using </a:t>
            </a:r>
            <a:r>
              <a:rPr lang="en-US" sz="2000" b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standard form</a:t>
            </a:r>
            <a:r>
              <a:rPr lang="en-US" sz="2000" b="0">
                <a:latin typeface="Times New Roman" pitchFamily="18" charset="0"/>
                <a:cs typeface="Times New Roman" pitchFamily="18" charset="0"/>
              </a:rPr>
              <a:t> and also use graphical highlighting.</a:t>
            </a:r>
          </a:p>
        </p:txBody>
      </p:sp>
      <p:sp>
        <p:nvSpPr>
          <p:cNvPr id="596998" name="Text Box 6"/>
          <p:cNvSpPr txBox="1">
            <a:spLocks noChangeArrowheads="1"/>
          </p:cNvSpPr>
          <p:nvPr/>
        </p:nvSpPr>
        <p:spPr bwMode="auto">
          <a:xfrm>
            <a:off x="552450" y="3750470"/>
            <a:ext cx="76962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 typeface="Symbol" pitchFamily="18" charset="2"/>
              <a:buChar char="¨"/>
            </a:pPr>
            <a:r>
              <a:rPr lang="en-US" sz="2000" b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000" b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form structure</a:t>
            </a:r>
            <a:r>
              <a:rPr lang="en-US" sz="2000" b="0">
                <a:latin typeface="Times New Roman" pitchFamily="18" charset="0"/>
                <a:cs typeface="Times New Roman" pitchFamily="18" charset="0"/>
              </a:rPr>
              <a:t> will vary depending on the requirement structuring technique (</a:t>
            </a:r>
            <a:r>
              <a:rPr lang="en-US" sz="2000" b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functional</a:t>
            </a:r>
            <a:r>
              <a:rPr lang="en-US" sz="2000" b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data</a:t>
            </a:r>
            <a:r>
              <a:rPr lang="en-US" sz="2000" b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000" b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object</a:t>
            </a:r>
            <a:r>
              <a:rPr lang="en-US" sz="2000" b="0">
                <a:latin typeface="Times New Roman" pitchFamily="18" charset="0"/>
                <a:cs typeface="Times New Roman" pitchFamily="18" charset="0"/>
              </a:rPr>
              <a:t> e.t.c). </a:t>
            </a:r>
          </a:p>
        </p:txBody>
      </p:sp>
      <p:sp>
        <p:nvSpPr>
          <p:cNvPr id="38922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3275856" y="116632"/>
            <a:ext cx="5217889" cy="600075"/>
          </a:xfrm>
        </p:spPr>
        <p:txBody>
          <a:bodyPr/>
          <a:lstStyle/>
          <a:p>
            <a:pPr eaLnBrk="1" hangingPunct="1"/>
            <a:r>
              <a:rPr lang="en-US" sz="3800" dirty="0" smtClean="0"/>
              <a:t> </a:t>
            </a:r>
            <a:r>
              <a:rPr lang="en-US" sz="2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2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SRS</a:t>
            </a:r>
          </a:p>
        </p:txBody>
      </p:sp>
      <p:sp>
        <p:nvSpPr>
          <p:cNvPr id="597000" name="Text Box 8"/>
          <p:cNvSpPr txBox="1">
            <a:spLocks noChangeArrowheads="1"/>
          </p:cNvSpPr>
          <p:nvPr/>
        </p:nvSpPr>
        <p:spPr bwMode="auto">
          <a:xfrm>
            <a:off x="552450" y="4645225"/>
            <a:ext cx="7696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 typeface="Symbol" pitchFamily="18" charset="2"/>
              <a:buChar char="¨"/>
            </a:pPr>
            <a:r>
              <a:rPr lang="en-US" sz="2000" b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Functional oriented</a:t>
            </a:r>
            <a:r>
              <a:rPr lang="en-US" sz="2000" b="0">
                <a:latin typeface="Times New Roman" pitchFamily="18" charset="0"/>
                <a:cs typeface="Times New Roman" pitchFamily="18" charset="0"/>
              </a:rPr>
              <a:t> Specifications are most common.</a:t>
            </a:r>
          </a:p>
        </p:txBody>
      </p:sp>
    </p:spTree>
    <p:extLst>
      <p:ext uri="{BB962C8B-B14F-4D97-AF65-F5344CB8AC3E}">
        <p14:creationId xmlns="" xmlns:p14="http://schemas.microsoft.com/office/powerpoint/2010/main" val="16527159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69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69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96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969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969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969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969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970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970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6995" grpId="0" autoUpdateAnimBg="0"/>
      <p:bldP spid="596996" grpId="0"/>
      <p:bldP spid="596997" grpId="0" autoUpdateAnimBg="0"/>
      <p:bldP spid="596998" grpId="0" autoUpdateAnimBg="0"/>
      <p:bldP spid="597000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781800" y="6248996"/>
            <a:ext cx="19050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16137A9B-4101-49DC-803C-648F33CBC659}" type="slidenum">
              <a:rPr lang="en-US" sz="1000" b="0" smtClean="0"/>
              <a:pPr eaLnBrk="1" hangingPunct="1"/>
              <a:t>21</a:t>
            </a:fld>
            <a:endParaRPr lang="en-US" sz="1000" b="0" smtClean="0"/>
          </a:p>
        </p:txBody>
      </p:sp>
      <p:sp>
        <p:nvSpPr>
          <p:cNvPr id="548866" name="Text Box 2"/>
          <p:cNvSpPr txBox="1">
            <a:spLocks noChangeArrowheads="1"/>
          </p:cNvSpPr>
          <p:nvPr/>
        </p:nvSpPr>
        <p:spPr bwMode="auto">
          <a:xfrm>
            <a:off x="552450" y="1313473"/>
            <a:ext cx="76962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 typeface="Symbol" pitchFamily="18" charset="2"/>
              <a:buChar char="¨"/>
            </a:pPr>
            <a:r>
              <a:rPr lang="en-US" sz="2000" b="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Form based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 approach </a:t>
            </a:r>
            <a:r>
              <a:rPr lang="en-US" sz="2000" b="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fits well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 with </a:t>
            </a:r>
            <a:r>
              <a:rPr lang="en-US" sz="2000" b="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formal mathematical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 specification. A formal specification can be defined and paraphrased in a set of  forms  or a formal specification can be defined from the structured forms and used to  refine the requirement specification.</a:t>
            </a:r>
          </a:p>
        </p:txBody>
      </p:sp>
      <p:sp>
        <p:nvSpPr>
          <p:cNvPr id="548867" name="Text Box 3"/>
          <p:cNvSpPr txBox="1">
            <a:spLocks noChangeArrowheads="1"/>
          </p:cNvSpPr>
          <p:nvPr/>
        </p:nvSpPr>
        <p:spPr bwMode="auto">
          <a:xfrm>
            <a:off x="565560" y="2919267"/>
            <a:ext cx="76962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 typeface="Symbol" pitchFamily="18" charset="2"/>
              <a:buChar char="¨"/>
            </a:pP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Other approaches</a:t>
            </a:r>
            <a:r>
              <a:rPr lang="en-US" sz="1800" dirty="0"/>
              <a:t> </a:t>
            </a:r>
            <a:r>
              <a:rPr lang="en-US" sz="1800" b="0" dirty="0"/>
              <a:t>(e.g. formal mathematical) </a:t>
            </a:r>
            <a:r>
              <a:rPr lang="en-US" sz="2000" b="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tackl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e some </a:t>
            </a:r>
            <a:r>
              <a:rPr lang="en-US" sz="2000" b="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problems of specifications ambiguity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 but at the cost of perhaps, </a:t>
            </a:r>
            <a:r>
              <a:rPr lang="en-US" sz="2000" b="0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readability.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7" name="Rectangle 9"/>
          <p:cNvSpPr txBox="1">
            <a:spLocks noChangeArrowheads="1"/>
          </p:cNvSpPr>
          <p:nvPr/>
        </p:nvSpPr>
        <p:spPr bwMode="auto">
          <a:xfrm>
            <a:off x="2555776" y="0"/>
            <a:ext cx="5254724" cy="792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728663" rtl="0" fontAlgn="base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800000"/>
                </a:solidFill>
                <a:latin typeface="+mj-lt"/>
                <a:ea typeface="+mj-ea"/>
                <a:cs typeface="+mj-cs"/>
              </a:defRPr>
            </a:lvl1pPr>
            <a:lvl2pPr algn="l" defTabSz="728663" rtl="0" fontAlgn="base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redit Suisse Type Roman" pitchFamily="34" charset="0"/>
              </a:defRPr>
            </a:lvl2pPr>
            <a:lvl3pPr algn="l" defTabSz="728663" rtl="0" fontAlgn="base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redit Suisse Type Roman" pitchFamily="34" charset="0"/>
              </a:defRPr>
            </a:lvl3pPr>
            <a:lvl4pPr algn="l" defTabSz="728663" rtl="0" fontAlgn="base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redit Suisse Type Roman" pitchFamily="34" charset="0"/>
              </a:defRPr>
            </a:lvl4pPr>
            <a:lvl5pPr algn="l" defTabSz="728663" rtl="0" fontAlgn="base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redit Suisse Type Roman" pitchFamily="34" charset="0"/>
              </a:defRPr>
            </a:lvl5pPr>
            <a:lvl6pPr marL="457200" algn="l" defTabSz="728663" rtl="0" fontAlgn="base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redit Suisse Type Roman" pitchFamily="34" charset="0"/>
              </a:defRPr>
            </a:lvl6pPr>
            <a:lvl7pPr marL="914400" algn="l" defTabSz="728663" rtl="0" fontAlgn="base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redit Suisse Type Roman" pitchFamily="34" charset="0"/>
              </a:defRPr>
            </a:lvl7pPr>
            <a:lvl8pPr marL="1371600" algn="l" defTabSz="728663" rtl="0" fontAlgn="base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redit Suisse Type Roman" pitchFamily="34" charset="0"/>
              </a:defRPr>
            </a:lvl8pPr>
            <a:lvl9pPr marL="1828800" algn="l" defTabSz="728663" rtl="0" fontAlgn="base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redit Suisse Type Roman" pitchFamily="34" charset="0"/>
              </a:defRPr>
            </a:lvl9pPr>
          </a:lstStyle>
          <a:p>
            <a:r>
              <a:rPr lang="en-US" sz="2800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800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2800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SRS</a:t>
            </a:r>
            <a:endParaRPr lang="en-US" sz="2800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702613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8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8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8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48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8866" grpId="0" autoUpdateAnimBg="0"/>
      <p:bldP spid="548867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842" name="Text Box 2"/>
          <p:cNvSpPr txBox="1">
            <a:spLocks noChangeArrowheads="1"/>
          </p:cNvSpPr>
          <p:nvPr/>
        </p:nvSpPr>
        <p:spPr bwMode="auto">
          <a:xfrm>
            <a:off x="247650" y="634009"/>
            <a:ext cx="86296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 typeface="Symbol" pitchFamily="18" charset="2"/>
              <a:buChar char="¨"/>
            </a:pPr>
            <a:r>
              <a:rPr lang="en-US" sz="2000" b="0">
                <a:latin typeface="Times New Roman" pitchFamily="18" charset="0"/>
                <a:cs typeface="Times New Roman" pitchFamily="18" charset="0"/>
              </a:rPr>
              <a:t>ATM example of </a:t>
            </a:r>
            <a:r>
              <a:rPr lang="en-US" sz="2000" b="0">
                <a:solidFill>
                  <a:srgbClr val="9B2337"/>
                </a:solidFill>
                <a:latin typeface="Times New Roman" pitchFamily="18" charset="0"/>
                <a:cs typeface="Times New Roman" pitchFamily="18" charset="0"/>
              </a:rPr>
              <a:t>structured requirement specification</a:t>
            </a:r>
            <a:r>
              <a:rPr lang="en-US" sz="2000" b="0">
                <a:latin typeface="Times New Roman" pitchFamily="18" charset="0"/>
                <a:cs typeface="Times New Roman" pitchFamily="18" charset="0"/>
              </a:rPr>
              <a:t> (functional approach)</a:t>
            </a:r>
          </a:p>
        </p:txBody>
      </p:sp>
      <p:sp>
        <p:nvSpPr>
          <p:cNvPr id="547843" name="Rectangle 3"/>
          <p:cNvSpPr>
            <a:spLocks noChangeArrowheads="1"/>
          </p:cNvSpPr>
          <p:nvPr/>
        </p:nvSpPr>
        <p:spPr bwMode="auto">
          <a:xfrm>
            <a:off x="152400" y="1071562"/>
            <a:ext cx="8991600" cy="32146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1600" b="0" dirty="0">
                <a:solidFill>
                  <a:srgbClr val="FF0000"/>
                </a:solidFill>
                <a:cs typeface="Times New Roman" pitchFamily="18" charset="0"/>
              </a:rPr>
              <a:t>Function:</a:t>
            </a:r>
            <a:r>
              <a:rPr lang="en-US" sz="1600" b="0" dirty="0">
                <a:cs typeface="Times New Roman" pitchFamily="18" charset="0"/>
              </a:rPr>
              <a:t> Check-Card-Validity</a:t>
            </a:r>
          </a:p>
          <a:p>
            <a:pPr eaLnBrk="0" hangingPunct="0"/>
            <a:r>
              <a:rPr lang="en-US" sz="1600" b="0" dirty="0">
                <a:solidFill>
                  <a:srgbClr val="FF0000"/>
                </a:solidFill>
                <a:cs typeface="Times New Roman" pitchFamily="18" charset="0"/>
              </a:rPr>
              <a:t>Description</a:t>
            </a:r>
            <a:r>
              <a:rPr lang="en-US" sz="1600" b="0" dirty="0">
                <a:cs typeface="Times New Roman" pitchFamily="18" charset="0"/>
              </a:rPr>
              <a:t>: Must ensure the card input by the user, is in date, contains account information </a:t>
            </a:r>
            <a:r>
              <a:rPr lang="en-US" sz="1600" b="0" dirty="0" err="1">
                <a:cs typeface="Times New Roman" pitchFamily="18" charset="0"/>
              </a:rPr>
              <a:t>e.t.c</a:t>
            </a:r>
            <a:r>
              <a:rPr lang="en-US" sz="1600" b="0" dirty="0">
                <a:cs typeface="Times New Roman" pitchFamily="18" charset="0"/>
              </a:rPr>
              <a:t>.</a:t>
            </a:r>
          </a:p>
          <a:p>
            <a:pPr eaLnBrk="0" hangingPunct="0"/>
            <a:r>
              <a:rPr lang="en-US" sz="1600" b="0" dirty="0">
                <a:solidFill>
                  <a:srgbClr val="FF0000"/>
                </a:solidFill>
                <a:cs typeface="Times New Roman" pitchFamily="18" charset="0"/>
              </a:rPr>
              <a:t>Inputs:</a:t>
            </a:r>
            <a:r>
              <a:rPr lang="en-US" sz="1600" b="0" dirty="0">
                <a:cs typeface="Times New Roman" pitchFamily="18" charset="0"/>
              </a:rPr>
              <a:t> Bank-identifiers, account No. , Expiry date </a:t>
            </a:r>
          </a:p>
          <a:p>
            <a:pPr eaLnBrk="0" hangingPunct="0"/>
            <a:r>
              <a:rPr lang="en-US" sz="1600" b="0" dirty="0">
                <a:solidFill>
                  <a:srgbClr val="FF0000"/>
                </a:solidFill>
                <a:cs typeface="Times New Roman" pitchFamily="18" charset="0"/>
              </a:rPr>
              <a:t>Source:</a:t>
            </a:r>
            <a:r>
              <a:rPr lang="en-US" sz="1600" b="0" dirty="0">
                <a:cs typeface="Times New Roman" pitchFamily="18" charset="0"/>
              </a:rPr>
              <a:t> Input read from card magnetic strip</a:t>
            </a:r>
          </a:p>
          <a:p>
            <a:pPr eaLnBrk="0" hangingPunct="0"/>
            <a:r>
              <a:rPr lang="en-US" sz="1600" b="0" dirty="0">
                <a:solidFill>
                  <a:srgbClr val="FF0000"/>
                </a:solidFill>
                <a:cs typeface="Times New Roman" pitchFamily="18" charset="0"/>
              </a:rPr>
              <a:t>Output:</a:t>
            </a:r>
            <a:r>
              <a:rPr lang="en-US" sz="1600" b="0" dirty="0">
                <a:cs typeface="Times New Roman" pitchFamily="18" charset="0"/>
              </a:rPr>
              <a:t> Card-Status (OK, invalid)</a:t>
            </a:r>
          </a:p>
          <a:p>
            <a:pPr eaLnBrk="0" hangingPunct="0"/>
            <a:r>
              <a:rPr lang="en-US" sz="1600" b="0" dirty="0">
                <a:solidFill>
                  <a:srgbClr val="FF0000"/>
                </a:solidFill>
                <a:cs typeface="Times New Roman" pitchFamily="18" charset="0"/>
              </a:rPr>
              <a:t>Destination:</a:t>
            </a:r>
            <a:r>
              <a:rPr lang="en-US" sz="1600" b="0" dirty="0">
                <a:cs typeface="Times New Roman" pitchFamily="18" charset="0"/>
              </a:rPr>
              <a:t> </a:t>
            </a:r>
            <a:r>
              <a:rPr lang="en-US" sz="1600" b="0" dirty="0" err="1">
                <a:cs typeface="Times New Roman" pitchFamily="18" charset="0"/>
              </a:rPr>
              <a:t>AutoTeller</a:t>
            </a:r>
            <a:r>
              <a:rPr lang="en-US" sz="1600" b="0" dirty="0">
                <a:cs typeface="Times New Roman" pitchFamily="18" charset="0"/>
              </a:rPr>
              <a:t> (Status passed to other parts of S/W)</a:t>
            </a:r>
          </a:p>
          <a:p>
            <a:pPr eaLnBrk="0" hangingPunct="0"/>
            <a:r>
              <a:rPr lang="en-US" sz="1600" b="0" dirty="0">
                <a:solidFill>
                  <a:srgbClr val="FF0000"/>
                </a:solidFill>
                <a:cs typeface="Times New Roman" pitchFamily="18" charset="0"/>
              </a:rPr>
              <a:t>Requires:</a:t>
            </a:r>
            <a:r>
              <a:rPr lang="en-US" sz="1600" b="0" dirty="0">
                <a:cs typeface="Times New Roman" pitchFamily="18" charset="0"/>
              </a:rPr>
              <a:t> Bank list, account format, today’ date.</a:t>
            </a:r>
          </a:p>
          <a:p>
            <a:pPr eaLnBrk="0" hangingPunct="0"/>
            <a:r>
              <a:rPr lang="en-US" sz="1600" b="0" dirty="0">
                <a:solidFill>
                  <a:srgbClr val="FF0000"/>
                </a:solidFill>
                <a:cs typeface="Times New Roman" pitchFamily="18" charset="0"/>
              </a:rPr>
              <a:t>Pre-condition:</a:t>
            </a:r>
            <a:r>
              <a:rPr lang="en-US" sz="1600" b="0" dirty="0">
                <a:cs typeface="Times New Roman" pitchFamily="18" charset="0"/>
              </a:rPr>
              <a:t> Card has been input and strip data read.</a:t>
            </a:r>
          </a:p>
          <a:p>
            <a:pPr eaLnBrk="0" hangingPunct="0"/>
            <a:r>
              <a:rPr lang="en-US" sz="1600" b="0" dirty="0">
                <a:solidFill>
                  <a:srgbClr val="FF0000"/>
                </a:solidFill>
                <a:cs typeface="Times New Roman" pitchFamily="18" charset="0"/>
              </a:rPr>
              <a:t>Post-Condition:</a:t>
            </a:r>
            <a:r>
              <a:rPr lang="en-US" sz="1600" b="0" dirty="0">
                <a:cs typeface="Times New Roman" pitchFamily="18" charset="0"/>
              </a:rPr>
              <a:t> Bank-identifier is in bank list and account number matches Account format, expiry-date, today-date and card-status = OK</a:t>
            </a:r>
          </a:p>
          <a:p>
            <a:pPr eaLnBrk="0" hangingPunct="0"/>
            <a:r>
              <a:rPr lang="en-US" sz="1600" b="0" dirty="0">
                <a:solidFill>
                  <a:srgbClr val="FF0000"/>
                </a:solidFill>
                <a:cs typeface="Times New Roman" pitchFamily="18" charset="0"/>
              </a:rPr>
              <a:t>Side effects:</a:t>
            </a:r>
            <a:r>
              <a:rPr lang="en-US" sz="1600" b="0" dirty="0">
                <a:cs typeface="Times New Roman" pitchFamily="18" charset="0"/>
              </a:rPr>
              <a:t> None</a:t>
            </a:r>
            <a:endParaRPr lang="en-US" sz="1600" b="0" dirty="0"/>
          </a:p>
        </p:txBody>
      </p:sp>
      <p:sp>
        <p:nvSpPr>
          <p:cNvPr id="547844" name="Rectangle 4"/>
          <p:cNvSpPr>
            <a:spLocks noChangeArrowheads="1"/>
          </p:cNvSpPr>
          <p:nvPr/>
        </p:nvSpPr>
        <p:spPr bwMode="auto">
          <a:xfrm>
            <a:off x="552450" y="4355902"/>
            <a:ext cx="77533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US" sz="1600" b="0" dirty="0">
                <a:solidFill>
                  <a:srgbClr val="FF0000"/>
                </a:solidFill>
                <a:cs typeface="Times New Roman" pitchFamily="18" charset="0"/>
              </a:rPr>
              <a:t>Exercise: Design a format for object oriented specification technique</a:t>
            </a:r>
            <a:endParaRPr lang="en-US" sz="3200" b="0" dirty="0">
              <a:solidFill>
                <a:srgbClr val="FF0000"/>
              </a:solidFill>
            </a:endParaRPr>
          </a:p>
        </p:txBody>
      </p:sp>
      <p:sp>
        <p:nvSpPr>
          <p:cNvPr id="547845" name="Text Box 5"/>
          <p:cNvSpPr txBox="1">
            <a:spLocks noChangeArrowheads="1"/>
          </p:cNvSpPr>
          <p:nvPr/>
        </p:nvSpPr>
        <p:spPr bwMode="auto">
          <a:xfrm>
            <a:off x="266700" y="4684515"/>
            <a:ext cx="7696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2000" b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47846" name="Text Box 6"/>
          <p:cNvSpPr txBox="1">
            <a:spLocks noChangeArrowheads="1"/>
          </p:cNvSpPr>
          <p:nvPr/>
        </p:nvSpPr>
        <p:spPr bwMode="auto">
          <a:xfrm>
            <a:off x="247650" y="5098853"/>
            <a:ext cx="85915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 typeface="Symbol" pitchFamily="18" charset="2"/>
              <a:buChar char="¨"/>
            </a:pP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 Pre and post conditions are used to specify the actions of the function.</a:t>
            </a:r>
          </a:p>
        </p:txBody>
      </p:sp>
      <p:sp>
        <p:nvSpPr>
          <p:cNvPr id="547847" name="Text Box 7"/>
          <p:cNvSpPr txBox="1">
            <a:spLocks noChangeArrowheads="1"/>
          </p:cNvSpPr>
          <p:nvPr/>
        </p:nvSpPr>
        <p:spPr bwMode="auto">
          <a:xfrm>
            <a:off x="247650" y="5543551"/>
            <a:ext cx="7696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 typeface="Symbol" pitchFamily="18" charset="2"/>
              <a:buChar char="¨"/>
            </a:pPr>
            <a:r>
              <a:rPr lang="en-US" sz="2000" b="0">
                <a:latin typeface="Times New Roman" pitchFamily="18" charset="0"/>
                <a:cs typeface="Times New Roman" pitchFamily="18" charset="0"/>
              </a:rPr>
              <a:t> It is </a:t>
            </a:r>
            <a:r>
              <a:rPr lang="en-US" sz="2000" b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not an operational specification</a:t>
            </a:r>
            <a:r>
              <a:rPr lang="en-US" sz="2000" b="0">
                <a:latin typeface="Times New Roman" pitchFamily="18" charset="0"/>
                <a:cs typeface="Times New Roman" pitchFamily="18" charset="0"/>
              </a:rPr>
              <a:t> of what the function must do.</a:t>
            </a:r>
          </a:p>
        </p:txBody>
      </p:sp>
      <p:sp>
        <p:nvSpPr>
          <p:cNvPr id="547848" name="Text Box 8"/>
          <p:cNvSpPr txBox="1">
            <a:spLocks noChangeArrowheads="1"/>
          </p:cNvSpPr>
          <p:nvPr/>
        </p:nvSpPr>
        <p:spPr bwMode="auto">
          <a:xfrm>
            <a:off x="228600" y="5963247"/>
            <a:ext cx="85915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 typeface="Symbol" pitchFamily="18" charset="2"/>
              <a:buChar char="¨"/>
            </a:pPr>
            <a:r>
              <a:rPr lang="en-US" sz="2000" b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2000" b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names</a:t>
            </a:r>
            <a:r>
              <a:rPr lang="en-US" sz="2000" b="0">
                <a:latin typeface="Times New Roman" pitchFamily="18" charset="0"/>
                <a:cs typeface="Times New Roman" pitchFamily="18" charset="0"/>
              </a:rPr>
              <a:t> used (in the form) must be defined elsewhere or if possible in </a:t>
            </a:r>
            <a:r>
              <a:rPr lang="en-US" sz="2000" b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data dictionary</a:t>
            </a:r>
            <a:r>
              <a:rPr lang="en-US" sz="2000" b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0969" name="Rectangle 9"/>
          <p:cNvSpPr>
            <a:spLocks noGrp="1" noChangeArrowheads="1"/>
          </p:cNvSpPr>
          <p:nvPr>
            <p:ph type="title" idx="4294967295"/>
          </p:nvPr>
        </p:nvSpPr>
        <p:spPr>
          <a:xfrm>
            <a:off x="2555776" y="0"/>
            <a:ext cx="5254724" cy="792956"/>
          </a:xfrm>
        </p:spPr>
        <p:txBody>
          <a:bodyPr/>
          <a:lstStyle/>
          <a:p>
            <a:pPr eaLnBrk="1" hangingPunct="1"/>
            <a:r>
              <a:rPr lang="en-US" sz="2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2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SRS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222250" y="4741665"/>
            <a:ext cx="85915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 sz="2000" b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>
                <a:latin typeface="Times New Roman" pitchFamily="18" charset="0"/>
                <a:cs typeface="Times New Roman" pitchFamily="18" charset="0"/>
              </a:rPr>
              <a:t>A form based approach </a:t>
            </a:r>
            <a:r>
              <a:rPr lang="en-US" sz="200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could obviously be automated</a:t>
            </a:r>
            <a:r>
              <a:rPr lang="en-US" sz="200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/>
          </a:p>
        </p:txBody>
      </p:sp>
    </p:spTree>
    <p:extLst>
      <p:ext uri="{BB962C8B-B14F-4D97-AF65-F5344CB8AC3E}">
        <p14:creationId xmlns="" xmlns:p14="http://schemas.microsoft.com/office/powerpoint/2010/main" val="29483519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7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7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7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47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47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7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47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7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47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47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47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47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478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478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7842" grpId="0" autoUpdateAnimBg="0"/>
      <p:bldP spid="547843" grpId="0" animBg="1" autoUpdateAnimBg="0"/>
      <p:bldP spid="547844" grpId="0" autoUpdateAnimBg="0"/>
      <p:bldP spid="547845" grpId="0" autoUpdateAnimBg="0"/>
      <p:bldP spid="547846" grpId="0" autoUpdateAnimBg="0"/>
      <p:bldP spid="547847" grpId="0" autoUpdateAnimBg="0"/>
      <p:bldP spid="547848" grpId="0" autoUpdateAnimBg="0"/>
      <p:bldP spid="10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781800" y="6248996"/>
            <a:ext cx="19050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6C56141-2ECE-4875-A366-12BE0C52052C}" type="slidenum">
              <a:rPr lang="en-US" sz="1000" b="0" smtClean="0"/>
              <a:pPr eaLnBrk="1" hangingPunct="1"/>
              <a:t>23</a:t>
            </a:fld>
            <a:endParaRPr lang="en-US" sz="1000" b="0" smtClean="0"/>
          </a:p>
        </p:txBody>
      </p:sp>
      <p:sp>
        <p:nvSpPr>
          <p:cNvPr id="41989" name="Rectangle 2"/>
          <p:cNvSpPr>
            <a:spLocks noGrp="1" noChangeArrowheads="1"/>
          </p:cNvSpPr>
          <p:nvPr>
            <p:ph type="title"/>
          </p:nvPr>
        </p:nvSpPr>
        <p:spPr>
          <a:xfrm>
            <a:off x="679450" y="116087"/>
            <a:ext cx="7975600" cy="675084"/>
          </a:xfrm>
        </p:spPr>
        <p:txBody>
          <a:bodyPr/>
          <a:lstStyle/>
          <a:p>
            <a:pPr eaLnBrk="1" hangingPunct="1"/>
            <a:r>
              <a:rPr lang="en-US" b="1" dirty="0" smtClean="0"/>
              <a:t>Document Structure and Standards</a:t>
            </a:r>
            <a:endParaRPr lang="en-US" dirty="0" smtClean="0"/>
          </a:p>
        </p:txBody>
      </p:sp>
      <p:sp>
        <p:nvSpPr>
          <p:cNvPr id="419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9114" y="1250156"/>
            <a:ext cx="8023225" cy="4436269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Several recommended guides and standards exist to help define the structure of requirements documentation. These include IEEE P1233/D3 guide, IEEE Std. 1233 guide, IEEE Std. 830-1998, ISO/IEC 12119-1994. IEEE </a:t>
            </a:r>
            <a:r>
              <a:rPr lang="en-US" dirty="0" err="1" smtClean="0"/>
              <a:t>Std</a:t>
            </a:r>
            <a:r>
              <a:rPr lang="en-US" dirty="0" smtClean="0"/>
              <a:t> 1362-1998 concept of operations (</a:t>
            </a:r>
            <a:r>
              <a:rPr lang="en-US" dirty="0" err="1" smtClean="0"/>
              <a:t>ConOPs</a:t>
            </a:r>
            <a:r>
              <a:rPr lang="en-US" dirty="0" smtClean="0"/>
              <a:t>).</a:t>
            </a:r>
          </a:p>
        </p:txBody>
      </p:sp>
    </p:spTree>
    <p:extLst>
      <p:ext uri="{BB962C8B-B14F-4D97-AF65-F5344CB8AC3E}">
        <p14:creationId xmlns="" xmlns:p14="http://schemas.microsoft.com/office/powerpoint/2010/main" val="491246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990600"/>
          </a:xfrm>
        </p:spPr>
        <p:txBody>
          <a:bodyPr/>
          <a:lstStyle/>
          <a:p>
            <a:pPr algn="ctr"/>
            <a:r>
              <a:rPr lang="en-US" b="1" dirty="0"/>
              <a:t>Importance of SRS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It serves as a basis of communication among all parties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Formally </a:t>
            </a:r>
            <a:r>
              <a:rPr lang="en-US" dirty="0">
                <a:solidFill>
                  <a:srgbClr val="FF0000"/>
                </a:solidFill>
              </a:rPr>
              <a:t>or informally</a:t>
            </a:r>
            <a:r>
              <a:rPr lang="en-US" dirty="0"/>
              <a:t>, it represents an </a:t>
            </a:r>
            <a:r>
              <a:rPr lang="en-US" dirty="0" smtClean="0">
                <a:solidFill>
                  <a:srgbClr val="FF0000"/>
                </a:solidFill>
              </a:rPr>
              <a:t>agreement among </a:t>
            </a:r>
            <a:r>
              <a:rPr lang="en-US" dirty="0">
                <a:solidFill>
                  <a:srgbClr val="FF0000"/>
                </a:solidFill>
              </a:rPr>
              <a:t>the various parties</a:t>
            </a:r>
          </a:p>
          <a:p>
            <a:r>
              <a:rPr lang="en-US" dirty="0" smtClean="0"/>
              <a:t>It </a:t>
            </a:r>
            <a:r>
              <a:rPr lang="en-US" dirty="0">
                <a:solidFill>
                  <a:srgbClr val="FF0000"/>
                </a:solidFill>
              </a:rPr>
              <a:t>serves</a:t>
            </a:r>
            <a:r>
              <a:rPr lang="en-US" dirty="0"/>
              <a:t> as the software manager's </a:t>
            </a:r>
            <a:r>
              <a:rPr lang="en-US" dirty="0" smtClean="0">
                <a:solidFill>
                  <a:srgbClr val="FF0000"/>
                </a:solidFill>
              </a:rPr>
              <a:t>reference standard</a:t>
            </a:r>
            <a:r>
              <a:rPr lang="en-US" dirty="0"/>
              <a:t>.</a:t>
            </a:r>
          </a:p>
          <a:p>
            <a:r>
              <a:rPr lang="en-US" dirty="0" smtClean="0"/>
              <a:t>It </a:t>
            </a:r>
            <a:r>
              <a:rPr lang="en-US" dirty="0">
                <a:solidFill>
                  <a:srgbClr val="FF0000"/>
                </a:solidFill>
              </a:rPr>
              <a:t>serves</a:t>
            </a:r>
            <a:r>
              <a:rPr lang="en-US" dirty="0"/>
              <a:t> as input to the </a:t>
            </a:r>
            <a:r>
              <a:rPr lang="en-US" dirty="0">
                <a:solidFill>
                  <a:srgbClr val="FF0000"/>
                </a:solidFill>
              </a:rPr>
              <a:t>design and </a:t>
            </a:r>
            <a:r>
              <a:rPr lang="en-US" dirty="0" smtClean="0">
                <a:solidFill>
                  <a:srgbClr val="FF0000"/>
                </a:solidFill>
              </a:rPr>
              <a:t>implementation </a:t>
            </a:r>
            <a:r>
              <a:rPr lang="en-US" dirty="0" smtClean="0"/>
              <a:t>groups</a:t>
            </a:r>
            <a:r>
              <a:rPr lang="en-US" dirty="0"/>
              <a:t>.</a:t>
            </a:r>
          </a:p>
          <a:p>
            <a:r>
              <a:rPr lang="en-US" dirty="0" smtClean="0"/>
              <a:t>It </a:t>
            </a:r>
            <a:r>
              <a:rPr lang="en-US" dirty="0">
                <a:solidFill>
                  <a:srgbClr val="FF0000"/>
                </a:solidFill>
              </a:rPr>
              <a:t>serves as </a:t>
            </a:r>
            <a:r>
              <a:rPr lang="en-US" dirty="0"/>
              <a:t>input to the </a:t>
            </a:r>
            <a:r>
              <a:rPr lang="en-US" dirty="0">
                <a:solidFill>
                  <a:srgbClr val="FF0000"/>
                </a:solidFill>
              </a:rPr>
              <a:t>software testing and </a:t>
            </a:r>
            <a:r>
              <a:rPr lang="en-US" dirty="0" smtClean="0">
                <a:solidFill>
                  <a:srgbClr val="FF0000"/>
                </a:solidFill>
              </a:rPr>
              <a:t>QA </a:t>
            </a:r>
            <a:r>
              <a:rPr lang="en-US" dirty="0" smtClean="0"/>
              <a:t>(quality </a:t>
            </a:r>
            <a:r>
              <a:rPr lang="en-US" dirty="0"/>
              <a:t>assurance) </a:t>
            </a:r>
            <a:r>
              <a:rPr lang="en-US" dirty="0" smtClean="0"/>
              <a:t>groups.</a:t>
            </a:r>
          </a:p>
          <a:p>
            <a:r>
              <a:rPr lang="en-US" dirty="0" smtClean="0"/>
              <a:t>It </a:t>
            </a:r>
            <a:r>
              <a:rPr lang="en-US" dirty="0">
                <a:solidFill>
                  <a:srgbClr val="FF0000"/>
                </a:solidFill>
              </a:rPr>
              <a:t>controls</a:t>
            </a:r>
            <a:r>
              <a:rPr lang="en-US" dirty="0"/>
              <a:t> the </a:t>
            </a:r>
            <a:r>
              <a:rPr lang="en-US" dirty="0">
                <a:solidFill>
                  <a:srgbClr val="FF0000"/>
                </a:solidFill>
              </a:rPr>
              <a:t>evolution of the system </a:t>
            </a:r>
            <a:r>
              <a:rPr lang="en-US" dirty="0"/>
              <a:t>throughout </a:t>
            </a:r>
            <a:r>
              <a:rPr lang="en-US" dirty="0" smtClean="0"/>
              <a:t>the </a:t>
            </a:r>
            <a:r>
              <a:rPr lang="en-US" dirty="0" smtClean="0">
                <a:solidFill>
                  <a:srgbClr val="FF0000"/>
                </a:solidFill>
              </a:rPr>
              <a:t>development </a:t>
            </a:r>
            <a:r>
              <a:rPr lang="en-US" dirty="0">
                <a:solidFill>
                  <a:srgbClr val="FF0000"/>
                </a:solidFill>
              </a:rPr>
              <a:t>phase of the project</a:t>
            </a:r>
            <a:r>
              <a:rPr lang="en-US" dirty="0"/>
              <a:t>; as new features </a:t>
            </a:r>
            <a:r>
              <a:rPr lang="en-US" dirty="0" smtClean="0"/>
              <a:t>are added </a:t>
            </a:r>
            <a:r>
              <a:rPr lang="en-US" dirty="0"/>
              <a:t>or modified in the Vision document, they </a:t>
            </a:r>
            <a:r>
              <a:rPr lang="en-US" dirty="0" smtClean="0"/>
              <a:t>are elaborated </a:t>
            </a:r>
            <a:r>
              <a:rPr lang="en-US" dirty="0"/>
              <a:t>within the package.</a:t>
            </a:r>
          </a:p>
        </p:txBody>
      </p:sp>
    </p:spTree>
    <p:extLst>
      <p:ext uri="{BB962C8B-B14F-4D97-AF65-F5344CB8AC3E}">
        <p14:creationId xmlns="" xmlns:p14="http://schemas.microsoft.com/office/powerpoint/2010/main" val="1857269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Characteristics of a good SRS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 </a:t>
            </a:r>
            <a:r>
              <a:rPr lang="en-US" dirty="0"/>
              <a:t>SRS should </a:t>
            </a:r>
            <a:r>
              <a:rPr lang="en-US" dirty="0" smtClean="0"/>
              <a:t>be</a:t>
            </a:r>
          </a:p>
          <a:p>
            <a:pPr lvl="1"/>
            <a:r>
              <a:rPr lang="en-US" dirty="0" smtClean="0"/>
              <a:t>Correct</a:t>
            </a:r>
          </a:p>
          <a:p>
            <a:pPr lvl="1"/>
            <a:r>
              <a:rPr lang="en-US" dirty="0" smtClean="0"/>
              <a:t>Unambiguous</a:t>
            </a:r>
          </a:p>
          <a:p>
            <a:pPr lvl="1"/>
            <a:r>
              <a:rPr lang="en-US" dirty="0" smtClean="0"/>
              <a:t>Complete</a:t>
            </a:r>
          </a:p>
          <a:p>
            <a:pPr lvl="1"/>
            <a:r>
              <a:rPr lang="en-US" dirty="0" smtClean="0"/>
              <a:t>Consistent</a:t>
            </a:r>
          </a:p>
          <a:p>
            <a:pPr lvl="1"/>
            <a:r>
              <a:rPr lang="en-US" dirty="0" smtClean="0"/>
              <a:t>Ranked </a:t>
            </a:r>
            <a:r>
              <a:rPr lang="en-US" dirty="0"/>
              <a:t>for importance and/or </a:t>
            </a:r>
            <a:r>
              <a:rPr lang="en-US" dirty="0" smtClean="0"/>
              <a:t>stability</a:t>
            </a:r>
          </a:p>
          <a:p>
            <a:pPr lvl="1"/>
            <a:r>
              <a:rPr lang="en-US" dirty="0" smtClean="0"/>
              <a:t>Verifiable</a:t>
            </a:r>
          </a:p>
          <a:p>
            <a:pPr lvl="1"/>
            <a:r>
              <a:rPr lang="en-US" dirty="0" smtClean="0"/>
              <a:t>Modifiable</a:t>
            </a:r>
          </a:p>
          <a:p>
            <a:pPr lvl="1"/>
            <a:r>
              <a:rPr lang="en-US" dirty="0" smtClean="0"/>
              <a:t>Traceable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51469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Bad SRS Documents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Unstructured Specifications:</a:t>
            </a:r>
          </a:p>
          <a:p>
            <a:pPr lvl="1"/>
            <a:r>
              <a:rPr lang="en-US" dirty="0" smtClean="0"/>
              <a:t>Narrative </a:t>
            </a:r>
            <a:r>
              <a:rPr lang="en-US" dirty="0"/>
              <a:t>essay --- one of the worst types </a:t>
            </a:r>
            <a:r>
              <a:rPr lang="en-US" dirty="0" smtClean="0"/>
              <a:t>of specification document:</a:t>
            </a:r>
          </a:p>
          <a:p>
            <a:pPr lvl="2"/>
            <a:r>
              <a:rPr lang="en-US" dirty="0" smtClean="0"/>
              <a:t>Difficult </a:t>
            </a:r>
            <a:r>
              <a:rPr lang="en-US" dirty="0"/>
              <a:t>to </a:t>
            </a:r>
            <a:r>
              <a:rPr lang="en-US" dirty="0" smtClean="0"/>
              <a:t>change</a:t>
            </a:r>
          </a:p>
          <a:p>
            <a:pPr lvl="2"/>
            <a:r>
              <a:rPr lang="en-US" dirty="0"/>
              <a:t>D</a:t>
            </a:r>
            <a:r>
              <a:rPr lang="en-US" dirty="0" smtClean="0"/>
              <a:t>ifficult </a:t>
            </a:r>
            <a:r>
              <a:rPr lang="en-US" dirty="0"/>
              <a:t>to be </a:t>
            </a:r>
            <a:r>
              <a:rPr lang="en-US" dirty="0" smtClean="0"/>
              <a:t>precise</a:t>
            </a:r>
          </a:p>
          <a:p>
            <a:pPr lvl="2"/>
            <a:r>
              <a:rPr lang="en-US" dirty="0"/>
              <a:t>D</a:t>
            </a:r>
            <a:r>
              <a:rPr lang="en-US" dirty="0" smtClean="0"/>
              <a:t>ifficult </a:t>
            </a:r>
            <a:r>
              <a:rPr lang="en-US" dirty="0"/>
              <a:t>to be </a:t>
            </a:r>
            <a:r>
              <a:rPr lang="en-US" dirty="0" smtClean="0"/>
              <a:t>unambiguous</a:t>
            </a:r>
          </a:p>
          <a:p>
            <a:pPr lvl="2"/>
            <a:r>
              <a:rPr lang="en-US" dirty="0"/>
              <a:t>S</a:t>
            </a:r>
            <a:r>
              <a:rPr lang="en-US" dirty="0" smtClean="0"/>
              <a:t>cope </a:t>
            </a:r>
            <a:r>
              <a:rPr lang="en-US" dirty="0"/>
              <a:t>for </a:t>
            </a:r>
            <a:r>
              <a:rPr lang="en-US" dirty="0" smtClean="0"/>
              <a:t>contradictions </a:t>
            </a:r>
            <a:r>
              <a:rPr lang="en-US" dirty="0"/>
              <a:t>etc</a:t>
            </a:r>
            <a:r>
              <a:rPr lang="en-US" dirty="0" smtClean="0"/>
              <a:t>.</a:t>
            </a:r>
          </a:p>
          <a:p>
            <a:r>
              <a:rPr lang="en-US" dirty="0" smtClean="0"/>
              <a:t>Noise:</a:t>
            </a:r>
          </a:p>
          <a:p>
            <a:pPr lvl="1"/>
            <a:r>
              <a:rPr lang="en-US" dirty="0" smtClean="0"/>
              <a:t>Presence </a:t>
            </a:r>
            <a:r>
              <a:rPr lang="en-US" dirty="0"/>
              <a:t>of text containing information irrelevant to </a:t>
            </a:r>
            <a:r>
              <a:rPr lang="en-US" dirty="0" smtClean="0"/>
              <a:t>the problem</a:t>
            </a:r>
            <a:r>
              <a:rPr lang="en-US" dirty="0"/>
              <a:t>.</a:t>
            </a:r>
          </a:p>
          <a:p>
            <a:r>
              <a:rPr lang="en-US" dirty="0" smtClean="0"/>
              <a:t>Silence: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spects </a:t>
            </a:r>
            <a:r>
              <a:rPr lang="en-US" dirty="0"/>
              <a:t>important to proper solution of the problem </a:t>
            </a:r>
            <a:r>
              <a:rPr lang="en-US" dirty="0" smtClean="0"/>
              <a:t>are omitted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872893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Bad SRS Documents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 specification:</a:t>
            </a:r>
          </a:p>
          <a:p>
            <a:pPr lvl="1"/>
            <a:r>
              <a:rPr lang="en-US" dirty="0" smtClean="0"/>
              <a:t>Addressing </a:t>
            </a:r>
            <a:r>
              <a:rPr lang="en-US" dirty="0"/>
              <a:t>“how to” </a:t>
            </a:r>
            <a:r>
              <a:rPr lang="en-US" dirty="0" smtClean="0"/>
              <a:t>aspects</a:t>
            </a:r>
          </a:p>
          <a:p>
            <a:pPr lvl="2"/>
            <a:r>
              <a:rPr lang="en-US" dirty="0" smtClean="0"/>
              <a:t>For </a:t>
            </a:r>
            <a:r>
              <a:rPr lang="en-US" dirty="0"/>
              <a:t>example, “Library member names should </a:t>
            </a:r>
            <a:r>
              <a:rPr lang="en-US" dirty="0" smtClean="0"/>
              <a:t>be stored </a:t>
            </a:r>
            <a:r>
              <a:rPr lang="en-US" dirty="0"/>
              <a:t>in a sorted descending </a:t>
            </a:r>
            <a:r>
              <a:rPr lang="en-US" dirty="0" smtClean="0"/>
              <a:t>order”</a:t>
            </a:r>
          </a:p>
          <a:p>
            <a:pPr lvl="2"/>
            <a:r>
              <a:rPr lang="en-US" dirty="0" smtClean="0"/>
              <a:t>Over specification </a:t>
            </a:r>
            <a:r>
              <a:rPr lang="en-US" dirty="0"/>
              <a:t>restricts the solution space for </a:t>
            </a:r>
            <a:r>
              <a:rPr lang="en-US" dirty="0" smtClean="0"/>
              <a:t>the designer</a:t>
            </a:r>
            <a:r>
              <a:rPr lang="en-US" dirty="0"/>
              <a:t>.</a:t>
            </a:r>
          </a:p>
          <a:p>
            <a:r>
              <a:rPr lang="en-US" dirty="0" smtClean="0"/>
              <a:t>Contradictions:</a:t>
            </a:r>
          </a:p>
          <a:p>
            <a:pPr lvl="1"/>
            <a:r>
              <a:rPr lang="en-US" dirty="0" smtClean="0"/>
              <a:t>Contradictions </a:t>
            </a:r>
            <a:r>
              <a:rPr lang="en-US" dirty="0"/>
              <a:t>might </a:t>
            </a:r>
            <a:r>
              <a:rPr lang="en-US" dirty="0" smtClean="0"/>
              <a:t>arise if </a:t>
            </a:r>
            <a:r>
              <a:rPr lang="en-US" dirty="0"/>
              <a:t>the same thing described at several places in </a:t>
            </a:r>
            <a:r>
              <a:rPr lang="en-US" dirty="0" smtClean="0"/>
              <a:t>different ways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2456348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Bad SRS Documents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Ambiguity:</a:t>
            </a:r>
          </a:p>
          <a:p>
            <a:pPr lvl="1"/>
            <a:r>
              <a:rPr lang="en-US" dirty="0" smtClean="0"/>
              <a:t>Literary expressions Unquantifiable </a:t>
            </a:r>
            <a:r>
              <a:rPr lang="en-US" dirty="0"/>
              <a:t>aspects, e.g. “good </a:t>
            </a:r>
            <a:r>
              <a:rPr lang="en-US" dirty="0" smtClean="0"/>
              <a:t>user interface</a:t>
            </a:r>
            <a:r>
              <a:rPr lang="en-US" dirty="0"/>
              <a:t>”</a:t>
            </a:r>
          </a:p>
          <a:p>
            <a:r>
              <a:rPr lang="en-US" dirty="0"/>
              <a:t>Forward </a:t>
            </a:r>
            <a:r>
              <a:rPr lang="en-US" dirty="0" smtClean="0"/>
              <a:t>References:</a:t>
            </a:r>
          </a:p>
          <a:p>
            <a:pPr lvl="1"/>
            <a:r>
              <a:rPr lang="en-US" dirty="0" smtClean="0"/>
              <a:t>References </a:t>
            </a:r>
            <a:r>
              <a:rPr lang="en-US" dirty="0"/>
              <a:t>to aspects of </a:t>
            </a:r>
            <a:r>
              <a:rPr lang="en-US" dirty="0" smtClean="0"/>
              <a:t>problem defined </a:t>
            </a:r>
            <a:r>
              <a:rPr lang="en-US" dirty="0"/>
              <a:t>only later on in the text.</a:t>
            </a:r>
          </a:p>
          <a:p>
            <a:r>
              <a:rPr lang="en-US" dirty="0"/>
              <a:t>Wishful </a:t>
            </a:r>
            <a:r>
              <a:rPr lang="en-US" dirty="0" smtClean="0"/>
              <a:t>Thinking:</a:t>
            </a:r>
          </a:p>
          <a:p>
            <a:pPr lvl="1"/>
            <a:r>
              <a:rPr lang="en-US" dirty="0" smtClean="0"/>
              <a:t>Descriptions </a:t>
            </a:r>
            <a:r>
              <a:rPr lang="en-US" dirty="0"/>
              <a:t>of </a:t>
            </a:r>
            <a:r>
              <a:rPr lang="en-US" dirty="0" smtClean="0"/>
              <a:t>aspects for </a:t>
            </a:r>
            <a:r>
              <a:rPr lang="en-US" dirty="0"/>
              <a:t>which realistic solutions will be hard to find.</a:t>
            </a:r>
          </a:p>
        </p:txBody>
      </p:sp>
    </p:spTree>
    <p:extLst>
      <p:ext uri="{BB962C8B-B14F-4D97-AF65-F5344CB8AC3E}">
        <p14:creationId xmlns="" xmlns:p14="http://schemas.microsoft.com/office/powerpoint/2010/main" val="3118544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15313" cy="620688"/>
          </a:xfrm>
          <a:ln/>
        </p:spPr>
        <p:txBody>
          <a:bodyPr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 smtClean="0"/>
              <a:t>Requirements </a:t>
            </a:r>
            <a:r>
              <a:rPr lang="en-GB" dirty="0"/>
              <a:t>Documentation</a:t>
            </a:r>
            <a:br>
              <a:rPr lang="en-GB" dirty="0"/>
            </a:br>
            <a:r>
              <a:rPr lang="en-GB" sz="2800" dirty="0"/>
              <a:t>IEEE Standard for </a:t>
            </a:r>
            <a:r>
              <a:rPr lang="en-GB" sz="2800" dirty="0" smtClean="0"/>
              <a:t>SRS</a:t>
            </a:r>
            <a:endParaRPr lang="en-GB" sz="2800" dirty="0"/>
          </a:p>
        </p:txBody>
      </p:sp>
      <p:sp>
        <p:nvSpPr>
          <p:cNvPr id="169988" name="AutoShape 4"/>
          <p:cNvSpPr>
            <a:spLocks noChangeArrowheads="1"/>
          </p:cNvSpPr>
          <p:nvPr/>
        </p:nvSpPr>
        <p:spPr bwMode="auto">
          <a:xfrm>
            <a:off x="1115616" y="908720"/>
            <a:ext cx="6480720" cy="5745292"/>
          </a:xfrm>
          <a:prstGeom prst="roundRect">
            <a:avLst>
              <a:gd name="adj" fmla="val 42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/>
          <a:p>
            <a:pPr marL="220663" indent="-220663" eaLnBrk="1" hangingPunct="1">
              <a:lnSpc>
                <a:spcPct val="90000"/>
              </a:lnSpc>
              <a:buClr>
                <a:srgbClr val="000000"/>
              </a:buClr>
              <a:buSzPct val="100000"/>
              <a:buFont typeface="Times New Roman" pitchFamily="18" charset="0"/>
              <a:buAutoNum type="arabicPeriod"/>
              <a:tabLst>
                <a:tab pos="220663" algn="l"/>
                <a:tab pos="677863" algn="l"/>
                <a:tab pos="1135063" algn="l"/>
                <a:tab pos="1592263" algn="l"/>
                <a:tab pos="2049463" algn="l"/>
                <a:tab pos="2506663" algn="l"/>
                <a:tab pos="2963863" algn="l"/>
                <a:tab pos="3421063" algn="l"/>
                <a:tab pos="3878263" algn="l"/>
                <a:tab pos="4335463" algn="l"/>
                <a:tab pos="4792663" algn="l"/>
                <a:tab pos="5249863" algn="l"/>
                <a:tab pos="5707063" algn="l"/>
                <a:tab pos="6164263" algn="l"/>
                <a:tab pos="6621463" algn="l"/>
                <a:tab pos="7078663" algn="l"/>
                <a:tab pos="7535863" algn="l"/>
                <a:tab pos="7993063" algn="l"/>
                <a:tab pos="8450263" algn="l"/>
                <a:tab pos="8907463" algn="l"/>
                <a:tab pos="9364663" algn="l"/>
              </a:tabLst>
            </a:pPr>
            <a:r>
              <a:rPr lang="en-GB" sz="1200" dirty="0">
                <a:solidFill>
                  <a:schemeClr val="tx1"/>
                </a:solidFill>
                <a:latin typeface="Comic Sans MS" pitchFamily="66" charset="0"/>
              </a:rPr>
              <a:t> Introduction to the Document</a:t>
            </a:r>
          </a:p>
          <a:p>
            <a:pPr lvl="1" indent="-120650">
              <a:lnSpc>
                <a:spcPct val="90000"/>
              </a:lnSpc>
              <a:buClr>
                <a:srgbClr val="000000"/>
              </a:buClr>
              <a:buSzPct val="100000"/>
              <a:buFont typeface="Times" charset="0"/>
              <a:buNone/>
              <a:tabLst>
                <a:tab pos="220663" algn="l"/>
                <a:tab pos="677863" algn="l"/>
                <a:tab pos="1135063" algn="l"/>
                <a:tab pos="1592263" algn="l"/>
                <a:tab pos="2049463" algn="l"/>
                <a:tab pos="2506663" algn="l"/>
                <a:tab pos="2963863" algn="l"/>
                <a:tab pos="3421063" algn="l"/>
                <a:tab pos="3878263" algn="l"/>
                <a:tab pos="4335463" algn="l"/>
                <a:tab pos="4792663" algn="l"/>
                <a:tab pos="5249863" algn="l"/>
                <a:tab pos="5707063" algn="l"/>
                <a:tab pos="6164263" algn="l"/>
                <a:tab pos="6621463" algn="l"/>
                <a:tab pos="7078663" algn="l"/>
                <a:tab pos="7535863" algn="l"/>
                <a:tab pos="7993063" algn="l"/>
                <a:tab pos="8450263" algn="l"/>
                <a:tab pos="8907463" algn="l"/>
                <a:tab pos="9364663" algn="l"/>
              </a:tabLst>
            </a:pPr>
            <a:r>
              <a:rPr lang="en-GB" sz="1200" dirty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1.1  Purpose of the Product</a:t>
            </a:r>
          </a:p>
          <a:p>
            <a:pPr lvl="1" indent="-120650">
              <a:lnSpc>
                <a:spcPct val="90000"/>
              </a:lnSpc>
              <a:buClr>
                <a:srgbClr val="000000"/>
              </a:buClr>
              <a:buSzPct val="100000"/>
              <a:buFont typeface="Times" charset="0"/>
              <a:buNone/>
              <a:tabLst>
                <a:tab pos="220663" algn="l"/>
                <a:tab pos="677863" algn="l"/>
                <a:tab pos="1135063" algn="l"/>
                <a:tab pos="1592263" algn="l"/>
                <a:tab pos="2049463" algn="l"/>
                <a:tab pos="2506663" algn="l"/>
                <a:tab pos="2963863" algn="l"/>
                <a:tab pos="3421063" algn="l"/>
                <a:tab pos="3878263" algn="l"/>
                <a:tab pos="4335463" algn="l"/>
                <a:tab pos="4792663" algn="l"/>
                <a:tab pos="5249863" algn="l"/>
                <a:tab pos="5707063" algn="l"/>
                <a:tab pos="6164263" algn="l"/>
                <a:tab pos="6621463" algn="l"/>
                <a:tab pos="7078663" algn="l"/>
                <a:tab pos="7535863" algn="l"/>
                <a:tab pos="7993063" algn="l"/>
                <a:tab pos="8450263" algn="l"/>
                <a:tab pos="8907463" algn="l"/>
                <a:tab pos="9364663" algn="l"/>
              </a:tabLst>
            </a:pPr>
            <a:r>
              <a:rPr lang="en-GB" sz="1200" dirty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1.2  Scope of the Product</a:t>
            </a:r>
          </a:p>
          <a:p>
            <a:pPr lvl="1" indent="-120650">
              <a:lnSpc>
                <a:spcPct val="90000"/>
              </a:lnSpc>
              <a:buClr>
                <a:srgbClr val="000000"/>
              </a:buClr>
              <a:buSzPct val="100000"/>
              <a:buFont typeface="Times" charset="0"/>
              <a:buNone/>
              <a:tabLst>
                <a:tab pos="220663" algn="l"/>
                <a:tab pos="677863" algn="l"/>
                <a:tab pos="1135063" algn="l"/>
                <a:tab pos="1592263" algn="l"/>
                <a:tab pos="2049463" algn="l"/>
                <a:tab pos="2506663" algn="l"/>
                <a:tab pos="2963863" algn="l"/>
                <a:tab pos="3421063" algn="l"/>
                <a:tab pos="3878263" algn="l"/>
                <a:tab pos="4335463" algn="l"/>
                <a:tab pos="4792663" algn="l"/>
                <a:tab pos="5249863" algn="l"/>
                <a:tab pos="5707063" algn="l"/>
                <a:tab pos="6164263" algn="l"/>
                <a:tab pos="6621463" algn="l"/>
                <a:tab pos="7078663" algn="l"/>
                <a:tab pos="7535863" algn="l"/>
                <a:tab pos="7993063" algn="l"/>
                <a:tab pos="8450263" algn="l"/>
                <a:tab pos="8907463" algn="l"/>
                <a:tab pos="9364663" algn="l"/>
              </a:tabLst>
            </a:pPr>
            <a:r>
              <a:rPr lang="en-GB" sz="1200" dirty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1.3  Acronyms, Abbreviations, Definitions</a:t>
            </a:r>
          </a:p>
          <a:p>
            <a:pPr lvl="1" indent="-120650">
              <a:lnSpc>
                <a:spcPct val="90000"/>
              </a:lnSpc>
              <a:buClr>
                <a:srgbClr val="000000"/>
              </a:buClr>
              <a:buSzPct val="100000"/>
              <a:buFont typeface="Times" charset="0"/>
              <a:buNone/>
              <a:tabLst>
                <a:tab pos="220663" algn="l"/>
                <a:tab pos="677863" algn="l"/>
                <a:tab pos="1135063" algn="l"/>
                <a:tab pos="1592263" algn="l"/>
                <a:tab pos="2049463" algn="l"/>
                <a:tab pos="2506663" algn="l"/>
                <a:tab pos="2963863" algn="l"/>
                <a:tab pos="3421063" algn="l"/>
                <a:tab pos="3878263" algn="l"/>
                <a:tab pos="4335463" algn="l"/>
                <a:tab pos="4792663" algn="l"/>
                <a:tab pos="5249863" algn="l"/>
                <a:tab pos="5707063" algn="l"/>
                <a:tab pos="6164263" algn="l"/>
                <a:tab pos="6621463" algn="l"/>
                <a:tab pos="7078663" algn="l"/>
                <a:tab pos="7535863" algn="l"/>
                <a:tab pos="7993063" algn="l"/>
                <a:tab pos="8450263" algn="l"/>
                <a:tab pos="8907463" algn="l"/>
                <a:tab pos="9364663" algn="l"/>
              </a:tabLst>
            </a:pPr>
            <a:r>
              <a:rPr lang="en-GB" sz="1200" dirty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1.4  References</a:t>
            </a:r>
          </a:p>
          <a:p>
            <a:pPr lvl="1" indent="-120650">
              <a:lnSpc>
                <a:spcPct val="90000"/>
              </a:lnSpc>
              <a:buClr>
                <a:srgbClr val="000000"/>
              </a:buClr>
              <a:buSzPct val="100000"/>
              <a:buFont typeface="Times" charset="0"/>
              <a:buNone/>
              <a:tabLst>
                <a:tab pos="220663" algn="l"/>
                <a:tab pos="677863" algn="l"/>
                <a:tab pos="1135063" algn="l"/>
                <a:tab pos="1592263" algn="l"/>
                <a:tab pos="2049463" algn="l"/>
                <a:tab pos="2506663" algn="l"/>
                <a:tab pos="2963863" algn="l"/>
                <a:tab pos="3421063" algn="l"/>
                <a:tab pos="3878263" algn="l"/>
                <a:tab pos="4335463" algn="l"/>
                <a:tab pos="4792663" algn="l"/>
                <a:tab pos="5249863" algn="l"/>
                <a:tab pos="5707063" algn="l"/>
                <a:tab pos="6164263" algn="l"/>
                <a:tab pos="6621463" algn="l"/>
                <a:tab pos="7078663" algn="l"/>
                <a:tab pos="7535863" algn="l"/>
                <a:tab pos="7993063" algn="l"/>
                <a:tab pos="8450263" algn="l"/>
                <a:tab pos="8907463" algn="l"/>
                <a:tab pos="9364663" algn="l"/>
              </a:tabLst>
            </a:pPr>
            <a:r>
              <a:rPr lang="en-GB" sz="1200" dirty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1.5  Outline of the rest of the SRS</a:t>
            </a:r>
          </a:p>
          <a:p>
            <a:pPr marL="220663" indent="-220663" eaLnBrk="1" hangingPunct="1">
              <a:lnSpc>
                <a:spcPct val="90000"/>
              </a:lnSpc>
              <a:buClr>
                <a:srgbClr val="000000"/>
              </a:buClr>
              <a:buSzPct val="100000"/>
              <a:buFont typeface="Comic Sans MS" pitchFamily="66" charset="0"/>
              <a:buAutoNum type="arabicPeriod"/>
              <a:tabLst>
                <a:tab pos="220663" algn="l"/>
                <a:tab pos="677863" algn="l"/>
                <a:tab pos="1135063" algn="l"/>
                <a:tab pos="1592263" algn="l"/>
                <a:tab pos="2049463" algn="l"/>
                <a:tab pos="2506663" algn="l"/>
                <a:tab pos="2963863" algn="l"/>
                <a:tab pos="3421063" algn="l"/>
                <a:tab pos="3878263" algn="l"/>
                <a:tab pos="4335463" algn="l"/>
                <a:tab pos="4792663" algn="l"/>
                <a:tab pos="5249863" algn="l"/>
                <a:tab pos="5707063" algn="l"/>
                <a:tab pos="6164263" algn="l"/>
                <a:tab pos="6621463" algn="l"/>
                <a:tab pos="7078663" algn="l"/>
                <a:tab pos="7535863" algn="l"/>
                <a:tab pos="7993063" algn="l"/>
                <a:tab pos="8450263" algn="l"/>
                <a:tab pos="8907463" algn="l"/>
                <a:tab pos="9364663" algn="l"/>
              </a:tabLst>
            </a:pPr>
            <a:r>
              <a:rPr lang="en-GB" sz="1200" dirty="0">
                <a:solidFill>
                  <a:schemeClr val="tx1"/>
                </a:solidFill>
                <a:latin typeface="Comic Sans MS" pitchFamily="66" charset="0"/>
              </a:rPr>
              <a:t>General Description of Product</a:t>
            </a:r>
          </a:p>
          <a:p>
            <a:pPr lvl="1" indent="-120650">
              <a:lnSpc>
                <a:spcPct val="90000"/>
              </a:lnSpc>
              <a:buClr>
                <a:srgbClr val="000000"/>
              </a:buClr>
              <a:buSzPct val="100000"/>
              <a:buFont typeface="Times" charset="0"/>
              <a:buNone/>
              <a:tabLst>
                <a:tab pos="220663" algn="l"/>
                <a:tab pos="677863" algn="l"/>
                <a:tab pos="1135063" algn="l"/>
                <a:tab pos="1592263" algn="l"/>
                <a:tab pos="2049463" algn="l"/>
                <a:tab pos="2506663" algn="l"/>
                <a:tab pos="2963863" algn="l"/>
                <a:tab pos="3421063" algn="l"/>
                <a:tab pos="3878263" algn="l"/>
                <a:tab pos="4335463" algn="l"/>
                <a:tab pos="4792663" algn="l"/>
                <a:tab pos="5249863" algn="l"/>
                <a:tab pos="5707063" algn="l"/>
                <a:tab pos="6164263" algn="l"/>
                <a:tab pos="6621463" algn="l"/>
                <a:tab pos="7078663" algn="l"/>
                <a:tab pos="7535863" algn="l"/>
                <a:tab pos="7993063" algn="l"/>
                <a:tab pos="8450263" algn="l"/>
                <a:tab pos="8907463" algn="l"/>
                <a:tab pos="9364663" algn="l"/>
              </a:tabLst>
            </a:pPr>
            <a:r>
              <a:rPr lang="en-GB" sz="1200" dirty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2.1  Context of Product</a:t>
            </a:r>
          </a:p>
          <a:p>
            <a:pPr lvl="1" indent="-120650">
              <a:lnSpc>
                <a:spcPct val="90000"/>
              </a:lnSpc>
              <a:buClr>
                <a:srgbClr val="000000"/>
              </a:buClr>
              <a:buSzPct val="100000"/>
              <a:buFont typeface="Times" charset="0"/>
              <a:buNone/>
              <a:tabLst>
                <a:tab pos="220663" algn="l"/>
                <a:tab pos="677863" algn="l"/>
                <a:tab pos="1135063" algn="l"/>
                <a:tab pos="1592263" algn="l"/>
                <a:tab pos="2049463" algn="l"/>
                <a:tab pos="2506663" algn="l"/>
                <a:tab pos="2963863" algn="l"/>
                <a:tab pos="3421063" algn="l"/>
                <a:tab pos="3878263" algn="l"/>
                <a:tab pos="4335463" algn="l"/>
                <a:tab pos="4792663" algn="l"/>
                <a:tab pos="5249863" algn="l"/>
                <a:tab pos="5707063" algn="l"/>
                <a:tab pos="6164263" algn="l"/>
                <a:tab pos="6621463" algn="l"/>
                <a:tab pos="7078663" algn="l"/>
                <a:tab pos="7535863" algn="l"/>
                <a:tab pos="7993063" algn="l"/>
                <a:tab pos="8450263" algn="l"/>
                <a:tab pos="8907463" algn="l"/>
                <a:tab pos="9364663" algn="l"/>
              </a:tabLst>
            </a:pPr>
            <a:r>
              <a:rPr lang="en-GB" sz="1200" dirty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2.2  Product Functions</a:t>
            </a:r>
          </a:p>
          <a:p>
            <a:pPr lvl="1" indent="-120650">
              <a:lnSpc>
                <a:spcPct val="90000"/>
              </a:lnSpc>
              <a:buClr>
                <a:srgbClr val="000000"/>
              </a:buClr>
              <a:buSzPct val="100000"/>
              <a:buFont typeface="Times" charset="0"/>
              <a:buNone/>
              <a:tabLst>
                <a:tab pos="220663" algn="l"/>
                <a:tab pos="677863" algn="l"/>
                <a:tab pos="1135063" algn="l"/>
                <a:tab pos="1592263" algn="l"/>
                <a:tab pos="2049463" algn="l"/>
                <a:tab pos="2506663" algn="l"/>
                <a:tab pos="2963863" algn="l"/>
                <a:tab pos="3421063" algn="l"/>
                <a:tab pos="3878263" algn="l"/>
                <a:tab pos="4335463" algn="l"/>
                <a:tab pos="4792663" algn="l"/>
                <a:tab pos="5249863" algn="l"/>
                <a:tab pos="5707063" algn="l"/>
                <a:tab pos="6164263" algn="l"/>
                <a:tab pos="6621463" algn="l"/>
                <a:tab pos="7078663" algn="l"/>
                <a:tab pos="7535863" algn="l"/>
                <a:tab pos="7993063" algn="l"/>
                <a:tab pos="8450263" algn="l"/>
                <a:tab pos="8907463" algn="l"/>
                <a:tab pos="9364663" algn="l"/>
              </a:tabLst>
            </a:pPr>
            <a:r>
              <a:rPr lang="en-GB" sz="1200" dirty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2.3  User Characteristics</a:t>
            </a:r>
          </a:p>
          <a:p>
            <a:pPr lvl="1" indent="-120650">
              <a:lnSpc>
                <a:spcPct val="90000"/>
              </a:lnSpc>
              <a:buClr>
                <a:srgbClr val="000000"/>
              </a:buClr>
              <a:buSzPct val="100000"/>
              <a:buFont typeface="Times" charset="0"/>
              <a:buNone/>
              <a:tabLst>
                <a:tab pos="220663" algn="l"/>
                <a:tab pos="677863" algn="l"/>
                <a:tab pos="1135063" algn="l"/>
                <a:tab pos="1592263" algn="l"/>
                <a:tab pos="2049463" algn="l"/>
                <a:tab pos="2506663" algn="l"/>
                <a:tab pos="2963863" algn="l"/>
                <a:tab pos="3421063" algn="l"/>
                <a:tab pos="3878263" algn="l"/>
                <a:tab pos="4335463" algn="l"/>
                <a:tab pos="4792663" algn="l"/>
                <a:tab pos="5249863" algn="l"/>
                <a:tab pos="5707063" algn="l"/>
                <a:tab pos="6164263" algn="l"/>
                <a:tab pos="6621463" algn="l"/>
                <a:tab pos="7078663" algn="l"/>
                <a:tab pos="7535863" algn="l"/>
                <a:tab pos="7993063" algn="l"/>
                <a:tab pos="8450263" algn="l"/>
                <a:tab pos="8907463" algn="l"/>
                <a:tab pos="9364663" algn="l"/>
              </a:tabLst>
            </a:pPr>
            <a:r>
              <a:rPr lang="en-GB" sz="1200" dirty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2.4  Constraints</a:t>
            </a:r>
          </a:p>
          <a:p>
            <a:pPr lvl="1" indent="-120650">
              <a:lnSpc>
                <a:spcPct val="90000"/>
              </a:lnSpc>
              <a:buClr>
                <a:srgbClr val="000000"/>
              </a:buClr>
              <a:buSzPct val="100000"/>
              <a:buFont typeface="Times" charset="0"/>
              <a:buNone/>
              <a:tabLst>
                <a:tab pos="220663" algn="l"/>
                <a:tab pos="677863" algn="l"/>
                <a:tab pos="1135063" algn="l"/>
                <a:tab pos="1592263" algn="l"/>
                <a:tab pos="2049463" algn="l"/>
                <a:tab pos="2506663" algn="l"/>
                <a:tab pos="2963863" algn="l"/>
                <a:tab pos="3421063" algn="l"/>
                <a:tab pos="3878263" algn="l"/>
                <a:tab pos="4335463" algn="l"/>
                <a:tab pos="4792663" algn="l"/>
                <a:tab pos="5249863" algn="l"/>
                <a:tab pos="5707063" algn="l"/>
                <a:tab pos="6164263" algn="l"/>
                <a:tab pos="6621463" algn="l"/>
                <a:tab pos="7078663" algn="l"/>
                <a:tab pos="7535863" algn="l"/>
                <a:tab pos="7993063" algn="l"/>
                <a:tab pos="8450263" algn="l"/>
                <a:tab pos="8907463" algn="l"/>
                <a:tab pos="9364663" algn="l"/>
              </a:tabLst>
            </a:pPr>
            <a:r>
              <a:rPr lang="en-GB" sz="1200" dirty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2.5  Assumptions and Dependencies</a:t>
            </a:r>
          </a:p>
          <a:p>
            <a:pPr marL="220663" indent="-220663" eaLnBrk="1" hangingPunct="1">
              <a:lnSpc>
                <a:spcPct val="90000"/>
              </a:lnSpc>
              <a:buClr>
                <a:srgbClr val="000000"/>
              </a:buClr>
              <a:buSzPct val="100000"/>
              <a:buFont typeface="Comic Sans MS" pitchFamily="66" charset="0"/>
              <a:buAutoNum type="arabicPeriod"/>
              <a:tabLst>
                <a:tab pos="220663" algn="l"/>
                <a:tab pos="677863" algn="l"/>
                <a:tab pos="1135063" algn="l"/>
                <a:tab pos="1592263" algn="l"/>
                <a:tab pos="2049463" algn="l"/>
                <a:tab pos="2506663" algn="l"/>
                <a:tab pos="2963863" algn="l"/>
                <a:tab pos="3421063" algn="l"/>
                <a:tab pos="3878263" algn="l"/>
                <a:tab pos="4335463" algn="l"/>
                <a:tab pos="4792663" algn="l"/>
                <a:tab pos="5249863" algn="l"/>
                <a:tab pos="5707063" algn="l"/>
                <a:tab pos="6164263" algn="l"/>
                <a:tab pos="6621463" algn="l"/>
                <a:tab pos="7078663" algn="l"/>
                <a:tab pos="7535863" algn="l"/>
                <a:tab pos="7993063" algn="l"/>
                <a:tab pos="8450263" algn="l"/>
                <a:tab pos="8907463" algn="l"/>
                <a:tab pos="9364663" algn="l"/>
              </a:tabLst>
            </a:pPr>
            <a:r>
              <a:rPr lang="en-GB" sz="1200" dirty="0">
                <a:solidFill>
                  <a:schemeClr val="tx1"/>
                </a:solidFill>
                <a:latin typeface="Comic Sans MS" pitchFamily="66" charset="0"/>
              </a:rPr>
              <a:t>Specific Requirements</a:t>
            </a:r>
          </a:p>
          <a:p>
            <a:pPr lvl="1" indent="-120650">
              <a:lnSpc>
                <a:spcPct val="90000"/>
              </a:lnSpc>
              <a:buClr>
                <a:srgbClr val="000000"/>
              </a:buClr>
              <a:buSzPct val="100000"/>
              <a:buFont typeface="Times" charset="0"/>
              <a:buNone/>
              <a:tabLst>
                <a:tab pos="220663" algn="l"/>
                <a:tab pos="677863" algn="l"/>
                <a:tab pos="1135063" algn="l"/>
                <a:tab pos="1592263" algn="l"/>
                <a:tab pos="2049463" algn="l"/>
                <a:tab pos="2506663" algn="l"/>
                <a:tab pos="2963863" algn="l"/>
                <a:tab pos="3421063" algn="l"/>
                <a:tab pos="3878263" algn="l"/>
                <a:tab pos="4335463" algn="l"/>
                <a:tab pos="4792663" algn="l"/>
                <a:tab pos="5249863" algn="l"/>
                <a:tab pos="5707063" algn="l"/>
                <a:tab pos="6164263" algn="l"/>
                <a:tab pos="6621463" algn="l"/>
                <a:tab pos="7078663" algn="l"/>
                <a:tab pos="7535863" algn="l"/>
                <a:tab pos="7993063" algn="l"/>
                <a:tab pos="8450263" algn="l"/>
                <a:tab pos="8907463" algn="l"/>
                <a:tab pos="9364663" algn="l"/>
              </a:tabLst>
            </a:pPr>
            <a:r>
              <a:rPr lang="en-GB" sz="1200" dirty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3.1  External Interface Requirements</a:t>
            </a:r>
          </a:p>
          <a:p>
            <a:pPr marL="1933575" lvl="2" indent="-1358900">
              <a:lnSpc>
                <a:spcPct val="90000"/>
              </a:lnSpc>
              <a:buClr>
                <a:srgbClr val="000000"/>
              </a:buClr>
              <a:buSzPct val="100000"/>
              <a:buFont typeface="Times" charset="0"/>
              <a:buNone/>
              <a:tabLst>
                <a:tab pos="220663" algn="l"/>
                <a:tab pos="677863" algn="l"/>
                <a:tab pos="1135063" algn="l"/>
                <a:tab pos="1592263" algn="l"/>
                <a:tab pos="2049463" algn="l"/>
                <a:tab pos="2506663" algn="l"/>
                <a:tab pos="2963863" algn="l"/>
                <a:tab pos="3421063" algn="l"/>
                <a:tab pos="3878263" algn="l"/>
                <a:tab pos="4335463" algn="l"/>
                <a:tab pos="4792663" algn="l"/>
                <a:tab pos="5249863" algn="l"/>
                <a:tab pos="5707063" algn="l"/>
                <a:tab pos="6164263" algn="l"/>
                <a:tab pos="6621463" algn="l"/>
                <a:tab pos="7078663" algn="l"/>
                <a:tab pos="7535863" algn="l"/>
                <a:tab pos="7993063" algn="l"/>
                <a:tab pos="8450263" algn="l"/>
                <a:tab pos="8907463" algn="l"/>
                <a:tab pos="9364663" algn="l"/>
              </a:tabLst>
            </a:pPr>
            <a:r>
              <a:rPr lang="en-GB" sz="1200" dirty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3.1.1  User Interfaces</a:t>
            </a:r>
          </a:p>
          <a:p>
            <a:pPr marL="1933575" lvl="2" indent="-1358900">
              <a:lnSpc>
                <a:spcPct val="90000"/>
              </a:lnSpc>
              <a:buClr>
                <a:srgbClr val="000000"/>
              </a:buClr>
              <a:buSzPct val="100000"/>
              <a:buFont typeface="Times" charset="0"/>
              <a:buNone/>
              <a:tabLst>
                <a:tab pos="220663" algn="l"/>
                <a:tab pos="677863" algn="l"/>
                <a:tab pos="1135063" algn="l"/>
                <a:tab pos="1592263" algn="l"/>
                <a:tab pos="2049463" algn="l"/>
                <a:tab pos="2506663" algn="l"/>
                <a:tab pos="2963863" algn="l"/>
                <a:tab pos="3421063" algn="l"/>
                <a:tab pos="3878263" algn="l"/>
                <a:tab pos="4335463" algn="l"/>
                <a:tab pos="4792663" algn="l"/>
                <a:tab pos="5249863" algn="l"/>
                <a:tab pos="5707063" algn="l"/>
                <a:tab pos="6164263" algn="l"/>
                <a:tab pos="6621463" algn="l"/>
                <a:tab pos="7078663" algn="l"/>
                <a:tab pos="7535863" algn="l"/>
                <a:tab pos="7993063" algn="l"/>
                <a:tab pos="8450263" algn="l"/>
                <a:tab pos="8907463" algn="l"/>
                <a:tab pos="9364663" algn="l"/>
              </a:tabLst>
            </a:pPr>
            <a:r>
              <a:rPr lang="en-GB" sz="1200" dirty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3.1.2  Hardware Interfaces</a:t>
            </a:r>
          </a:p>
          <a:p>
            <a:pPr marL="1933575" lvl="2" indent="-1358900">
              <a:lnSpc>
                <a:spcPct val="90000"/>
              </a:lnSpc>
              <a:buClr>
                <a:srgbClr val="000000"/>
              </a:buClr>
              <a:buSzPct val="100000"/>
              <a:buFont typeface="Times" charset="0"/>
              <a:buNone/>
              <a:tabLst>
                <a:tab pos="220663" algn="l"/>
                <a:tab pos="677863" algn="l"/>
                <a:tab pos="1135063" algn="l"/>
                <a:tab pos="1592263" algn="l"/>
                <a:tab pos="2049463" algn="l"/>
                <a:tab pos="2506663" algn="l"/>
                <a:tab pos="2963863" algn="l"/>
                <a:tab pos="3421063" algn="l"/>
                <a:tab pos="3878263" algn="l"/>
                <a:tab pos="4335463" algn="l"/>
                <a:tab pos="4792663" algn="l"/>
                <a:tab pos="5249863" algn="l"/>
                <a:tab pos="5707063" algn="l"/>
                <a:tab pos="6164263" algn="l"/>
                <a:tab pos="6621463" algn="l"/>
                <a:tab pos="7078663" algn="l"/>
                <a:tab pos="7535863" algn="l"/>
                <a:tab pos="7993063" algn="l"/>
                <a:tab pos="8450263" algn="l"/>
                <a:tab pos="8907463" algn="l"/>
                <a:tab pos="9364663" algn="l"/>
              </a:tabLst>
            </a:pPr>
            <a:r>
              <a:rPr lang="en-GB" sz="1200" dirty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3.1.3  Software Interfaces</a:t>
            </a:r>
          </a:p>
          <a:p>
            <a:pPr marL="1933575" lvl="2" indent="-1358900">
              <a:lnSpc>
                <a:spcPct val="90000"/>
              </a:lnSpc>
              <a:buClr>
                <a:srgbClr val="000000"/>
              </a:buClr>
              <a:buSzPct val="100000"/>
              <a:buFont typeface="Times" charset="0"/>
              <a:buNone/>
              <a:tabLst>
                <a:tab pos="220663" algn="l"/>
                <a:tab pos="677863" algn="l"/>
                <a:tab pos="1135063" algn="l"/>
                <a:tab pos="1592263" algn="l"/>
                <a:tab pos="2049463" algn="l"/>
                <a:tab pos="2506663" algn="l"/>
                <a:tab pos="2963863" algn="l"/>
                <a:tab pos="3421063" algn="l"/>
                <a:tab pos="3878263" algn="l"/>
                <a:tab pos="4335463" algn="l"/>
                <a:tab pos="4792663" algn="l"/>
                <a:tab pos="5249863" algn="l"/>
                <a:tab pos="5707063" algn="l"/>
                <a:tab pos="6164263" algn="l"/>
                <a:tab pos="6621463" algn="l"/>
                <a:tab pos="7078663" algn="l"/>
                <a:tab pos="7535863" algn="l"/>
                <a:tab pos="7993063" algn="l"/>
                <a:tab pos="8450263" algn="l"/>
                <a:tab pos="8907463" algn="l"/>
                <a:tab pos="9364663" algn="l"/>
              </a:tabLst>
            </a:pPr>
            <a:r>
              <a:rPr lang="en-GB" sz="1200" dirty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3.1.4  Communications Interfaces</a:t>
            </a:r>
          </a:p>
          <a:p>
            <a:pPr lvl="1" indent="-120650">
              <a:lnSpc>
                <a:spcPct val="90000"/>
              </a:lnSpc>
              <a:buClr>
                <a:srgbClr val="000000"/>
              </a:buClr>
              <a:buSzPct val="100000"/>
              <a:buFont typeface="Times" charset="0"/>
              <a:buNone/>
              <a:tabLst>
                <a:tab pos="220663" algn="l"/>
                <a:tab pos="677863" algn="l"/>
                <a:tab pos="1135063" algn="l"/>
                <a:tab pos="1592263" algn="l"/>
                <a:tab pos="2049463" algn="l"/>
                <a:tab pos="2506663" algn="l"/>
                <a:tab pos="2963863" algn="l"/>
                <a:tab pos="3421063" algn="l"/>
                <a:tab pos="3878263" algn="l"/>
                <a:tab pos="4335463" algn="l"/>
                <a:tab pos="4792663" algn="l"/>
                <a:tab pos="5249863" algn="l"/>
                <a:tab pos="5707063" algn="l"/>
                <a:tab pos="6164263" algn="l"/>
                <a:tab pos="6621463" algn="l"/>
                <a:tab pos="7078663" algn="l"/>
                <a:tab pos="7535863" algn="l"/>
                <a:tab pos="7993063" algn="l"/>
                <a:tab pos="8450263" algn="l"/>
                <a:tab pos="8907463" algn="l"/>
                <a:tab pos="9364663" algn="l"/>
              </a:tabLst>
            </a:pPr>
            <a:r>
              <a:rPr lang="en-GB" sz="1200" dirty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3.2  Functional Requirements</a:t>
            </a:r>
          </a:p>
          <a:p>
            <a:pPr marL="1933575" lvl="2" indent="-1358900">
              <a:lnSpc>
                <a:spcPct val="90000"/>
              </a:lnSpc>
              <a:buClr>
                <a:srgbClr val="000000"/>
              </a:buClr>
              <a:buSzPct val="100000"/>
              <a:buFont typeface="Times" charset="0"/>
              <a:buNone/>
              <a:tabLst>
                <a:tab pos="220663" algn="l"/>
                <a:tab pos="677863" algn="l"/>
                <a:tab pos="1135063" algn="l"/>
                <a:tab pos="1592263" algn="l"/>
                <a:tab pos="2049463" algn="l"/>
                <a:tab pos="2506663" algn="l"/>
                <a:tab pos="2963863" algn="l"/>
                <a:tab pos="3421063" algn="l"/>
                <a:tab pos="3878263" algn="l"/>
                <a:tab pos="4335463" algn="l"/>
                <a:tab pos="4792663" algn="l"/>
                <a:tab pos="5249863" algn="l"/>
                <a:tab pos="5707063" algn="l"/>
                <a:tab pos="6164263" algn="l"/>
                <a:tab pos="6621463" algn="l"/>
                <a:tab pos="7078663" algn="l"/>
                <a:tab pos="7535863" algn="l"/>
                <a:tab pos="7993063" algn="l"/>
                <a:tab pos="8450263" algn="l"/>
                <a:tab pos="8907463" algn="l"/>
                <a:tab pos="9364663" algn="l"/>
              </a:tabLst>
            </a:pPr>
            <a:r>
              <a:rPr lang="en-GB" sz="1200" dirty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3.2.1  Class 1</a:t>
            </a:r>
          </a:p>
          <a:p>
            <a:pPr marL="1933575" lvl="2" indent="-1358900">
              <a:lnSpc>
                <a:spcPct val="90000"/>
              </a:lnSpc>
              <a:buClr>
                <a:srgbClr val="000000"/>
              </a:buClr>
              <a:buSzPct val="100000"/>
              <a:buFont typeface="Times" charset="0"/>
              <a:buNone/>
              <a:tabLst>
                <a:tab pos="220663" algn="l"/>
                <a:tab pos="677863" algn="l"/>
                <a:tab pos="1135063" algn="l"/>
                <a:tab pos="1592263" algn="l"/>
                <a:tab pos="2049463" algn="l"/>
                <a:tab pos="2506663" algn="l"/>
                <a:tab pos="2963863" algn="l"/>
                <a:tab pos="3421063" algn="l"/>
                <a:tab pos="3878263" algn="l"/>
                <a:tab pos="4335463" algn="l"/>
                <a:tab pos="4792663" algn="l"/>
                <a:tab pos="5249863" algn="l"/>
                <a:tab pos="5707063" algn="l"/>
                <a:tab pos="6164263" algn="l"/>
                <a:tab pos="6621463" algn="l"/>
                <a:tab pos="7078663" algn="l"/>
                <a:tab pos="7535863" algn="l"/>
                <a:tab pos="7993063" algn="l"/>
                <a:tab pos="8450263" algn="l"/>
                <a:tab pos="8907463" algn="l"/>
                <a:tab pos="9364663" algn="l"/>
              </a:tabLst>
            </a:pPr>
            <a:r>
              <a:rPr lang="en-GB" sz="1200" dirty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3.2.2  Class 2</a:t>
            </a:r>
          </a:p>
          <a:p>
            <a:pPr marL="1933575" lvl="2" indent="-1358900">
              <a:lnSpc>
                <a:spcPct val="90000"/>
              </a:lnSpc>
              <a:buClr>
                <a:srgbClr val="000000"/>
              </a:buClr>
              <a:buSzPct val="100000"/>
              <a:buFont typeface="Times" charset="0"/>
              <a:buNone/>
              <a:tabLst>
                <a:tab pos="220663" algn="l"/>
                <a:tab pos="677863" algn="l"/>
                <a:tab pos="1135063" algn="l"/>
                <a:tab pos="1592263" algn="l"/>
                <a:tab pos="2049463" algn="l"/>
                <a:tab pos="2506663" algn="l"/>
                <a:tab pos="2963863" algn="l"/>
                <a:tab pos="3421063" algn="l"/>
                <a:tab pos="3878263" algn="l"/>
                <a:tab pos="4335463" algn="l"/>
                <a:tab pos="4792663" algn="l"/>
                <a:tab pos="5249863" algn="l"/>
                <a:tab pos="5707063" algn="l"/>
                <a:tab pos="6164263" algn="l"/>
                <a:tab pos="6621463" algn="l"/>
                <a:tab pos="7078663" algn="l"/>
                <a:tab pos="7535863" algn="l"/>
                <a:tab pos="7993063" algn="l"/>
                <a:tab pos="8450263" algn="l"/>
                <a:tab pos="8907463" algn="l"/>
                <a:tab pos="9364663" algn="l"/>
              </a:tabLst>
            </a:pPr>
            <a:r>
              <a:rPr lang="en-GB" sz="1200" dirty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…</a:t>
            </a:r>
          </a:p>
          <a:p>
            <a:pPr lvl="1" indent="-120650">
              <a:lnSpc>
                <a:spcPct val="90000"/>
              </a:lnSpc>
              <a:buClr>
                <a:srgbClr val="000000"/>
              </a:buClr>
              <a:buSzPct val="100000"/>
              <a:buFont typeface="Times" charset="0"/>
              <a:buNone/>
              <a:tabLst>
                <a:tab pos="220663" algn="l"/>
                <a:tab pos="677863" algn="l"/>
                <a:tab pos="1135063" algn="l"/>
                <a:tab pos="1592263" algn="l"/>
                <a:tab pos="2049463" algn="l"/>
                <a:tab pos="2506663" algn="l"/>
                <a:tab pos="2963863" algn="l"/>
                <a:tab pos="3421063" algn="l"/>
                <a:tab pos="3878263" algn="l"/>
                <a:tab pos="4335463" algn="l"/>
                <a:tab pos="4792663" algn="l"/>
                <a:tab pos="5249863" algn="l"/>
                <a:tab pos="5707063" algn="l"/>
                <a:tab pos="6164263" algn="l"/>
                <a:tab pos="6621463" algn="l"/>
                <a:tab pos="7078663" algn="l"/>
                <a:tab pos="7535863" algn="l"/>
                <a:tab pos="7993063" algn="l"/>
                <a:tab pos="8450263" algn="l"/>
                <a:tab pos="8907463" algn="l"/>
                <a:tab pos="9364663" algn="l"/>
              </a:tabLst>
            </a:pPr>
            <a:r>
              <a:rPr lang="en-GB" sz="1200" dirty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3.3  Performance Requirements</a:t>
            </a:r>
          </a:p>
          <a:p>
            <a:pPr lvl="1" indent="-120650">
              <a:lnSpc>
                <a:spcPct val="90000"/>
              </a:lnSpc>
              <a:buClr>
                <a:srgbClr val="000000"/>
              </a:buClr>
              <a:buSzPct val="100000"/>
              <a:buFont typeface="Times" charset="0"/>
              <a:buNone/>
              <a:tabLst>
                <a:tab pos="220663" algn="l"/>
                <a:tab pos="677863" algn="l"/>
                <a:tab pos="1135063" algn="l"/>
                <a:tab pos="1592263" algn="l"/>
                <a:tab pos="2049463" algn="l"/>
                <a:tab pos="2506663" algn="l"/>
                <a:tab pos="2963863" algn="l"/>
                <a:tab pos="3421063" algn="l"/>
                <a:tab pos="3878263" algn="l"/>
                <a:tab pos="4335463" algn="l"/>
                <a:tab pos="4792663" algn="l"/>
                <a:tab pos="5249863" algn="l"/>
                <a:tab pos="5707063" algn="l"/>
                <a:tab pos="6164263" algn="l"/>
                <a:tab pos="6621463" algn="l"/>
                <a:tab pos="7078663" algn="l"/>
                <a:tab pos="7535863" algn="l"/>
                <a:tab pos="7993063" algn="l"/>
                <a:tab pos="8450263" algn="l"/>
                <a:tab pos="8907463" algn="l"/>
                <a:tab pos="9364663" algn="l"/>
              </a:tabLst>
            </a:pPr>
            <a:r>
              <a:rPr lang="en-GB" sz="1200" dirty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3.4  Design Constraints</a:t>
            </a:r>
          </a:p>
          <a:p>
            <a:pPr lvl="1" indent="-120650">
              <a:lnSpc>
                <a:spcPct val="90000"/>
              </a:lnSpc>
              <a:buClr>
                <a:srgbClr val="000000"/>
              </a:buClr>
              <a:buSzPct val="100000"/>
              <a:buFont typeface="Times" charset="0"/>
              <a:buNone/>
              <a:tabLst>
                <a:tab pos="220663" algn="l"/>
                <a:tab pos="677863" algn="l"/>
                <a:tab pos="1135063" algn="l"/>
                <a:tab pos="1592263" algn="l"/>
                <a:tab pos="2049463" algn="l"/>
                <a:tab pos="2506663" algn="l"/>
                <a:tab pos="2963863" algn="l"/>
                <a:tab pos="3421063" algn="l"/>
                <a:tab pos="3878263" algn="l"/>
                <a:tab pos="4335463" algn="l"/>
                <a:tab pos="4792663" algn="l"/>
                <a:tab pos="5249863" algn="l"/>
                <a:tab pos="5707063" algn="l"/>
                <a:tab pos="6164263" algn="l"/>
                <a:tab pos="6621463" algn="l"/>
                <a:tab pos="7078663" algn="l"/>
                <a:tab pos="7535863" algn="l"/>
                <a:tab pos="7993063" algn="l"/>
                <a:tab pos="8450263" algn="l"/>
                <a:tab pos="8907463" algn="l"/>
                <a:tab pos="9364663" algn="l"/>
              </a:tabLst>
            </a:pPr>
            <a:r>
              <a:rPr lang="en-GB" sz="1200" dirty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3.5  Quality Requirements</a:t>
            </a:r>
          </a:p>
          <a:p>
            <a:pPr lvl="1" indent="-120650">
              <a:lnSpc>
                <a:spcPct val="90000"/>
              </a:lnSpc>
              <a:buClr>
                <a:srgbClr val="000000"/>
              </a:buClr>
              <a:buSzPct val="100000"/>
              <a:buFont typeface="Times" charset="0"/>
              <a:buNone/>
              <a:tabLst>
                <a:tab pos="220663" algn="l"/>
                <a:tab pos="677863" algn="l"/>
                <a:tab pos="1135063" algn="l"/>
                <a:tab pos="1592263" algn="l"/>
                <a:tab pos="2049463" algn="l"/>
                <a:tab pos="2506663" algn="l"/>
                <a:tab pos="2963863" algn="l"/>
                <a:tab pos="3421063" algn="l"/>
                <a:tab pos="3878263" algn="l"/>
                <a:tab pos="4335463" algn="l"/>
                <a:tab pos="4792663" algn="l"/>
                <a:tab pos="5249863" algn="l"/>
                <a:tab pos="5707063" algn="l"/>
                <a:tab pos="6164263" algn="l"/>
                <a:tab pos="6621463" algn="l"/>
                <a:tab pos="7078663" algn="l"/>
                <a:tab pos="7535863" algn="l"/>
                <a:tab pos="7993063" algn="l"/>
                <a:tab pos="8450263" algn="l"/>
                <a:tab pos="8907463" algn="l"/>
                <a:tab pos="9364663" algn="l"/>
              </a:tabLst>
            </a:pPr>
            <a:r>
              <a:rPr lang="en-GB" sz="1200" dirty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3.6  Other Requirements</a:t>
            </a:r>
          </a:p>
          <a:p>
            <a:pPr marL="220663" indent="-220663" eaLnBrk="1" hangingPunct="1">
              <a:lnSpc>
                <a:spcPct val="90000"/>
              </a:lnSpc>
              <a:buClr>
                <a:srgbClr val="000000"/>
              </a:buClr>
              <a:buSzPct val="100000"/>
              <a:buFont typeface="Comic Sans MS" pitchFamily="66" charset="0"/>
              <a:buAutoNum type="arabicPeriod"/>
              <a:tabLst>
                <a:tab pos="220663" algn="l"/>
                <a:tab pos="677863" algn="l"/>
                <a:tab pos="1135063" algn="l"/>
                <a:tab pos="1592263" algn="l"/>
                <a:tab pos="2049463" algn="l"/>
                <a:tab pos="2506663" algn="l"/>
                <a:tab pos="2963863" algn="l"/>
                <a:tab pos="3421063" algn="l"/>
                <a:tab pos="3878263" algn="l"/>
                <a:tab pos="4335463" algn="l"/>
                <a:tab pos="4792663" algn="l"/>
                <a:tab pos="5249863" algn="l"/>
                <a:tab pos="5707063" algn="l"/>
                <a:tab pos="6164263" algn="l"/>
                <a:tab pos="6621463" algn="l"/>
                <a:tab pos="7078663" algn="l"/>
                <a:tab pos="7535863" algn="l"/>
                <a:tab pos="7993063" algn="l"/>
                <a:tab pos="8450263" algn="l"/>
                <a:tab pos="8907463" algn="l"/>
                <a:tab pos="9364663" algn="l"/>
              </a:tabLst>
            </a:pPr>
            <a:r>
              <a:rPr lang="en-GB" sz="1200" dirty="0">
                <a:solidFill>
                  <a:schemeClr val="tx1"/>
                </a:solidFill>
                <a:latin typeface="Comic Sans MS" pitchFamily="66" charset="0"/>
              </a:rPr>
              <a:t>Appendices</a:t>
            </a:r>
          </a:p>
          <a:p>
            <a:pPr lvl="1" indent="-120650">
              <a:lnSpc>
                <a:spcPct val="90000"/>
              </a:lnSpc>
              <a:buClr>
                <a:srgbClr val="000000"/>
              </a:buClr>
              <a:buSzPct val="100000"/>
              <a:buFont typeface="Times" charset="0"/>
              <a:buNone/>
              <a:tabLst>
                <a:tab pos="220663" algn="l"/>
                <a:tab pos="677863" algn="l"/>
                <a:tab pos="1135063" algn="l"/>
                <a:tab pos="1592263" algn="l"/>
                <a:tab pos="2049463" algn="l"/>
                <a:tab pos="2506663" algn="l"/>
                <a:tab pos="2963863" algn="l"/>
                <a:tab pos="3421063" algn="l"/>
                <a:tab pos="3878263" algn="l"/>
                <a:tab pos="4335463" algn="l"/>
                <a:tab pos="4792663" algn="l"/>
                <a:tab pos="5249863" algn="l"/>
                <a:tab pos="5707063" algn="l"/>
                <a:tab pos="6164263" algn="l"/>
                <a:tab pos="6621463" algn="l"/>
                <a:tab pos="7078663" algn="l"/>
                <a:tab pos="7535863" algn="l"/>
                <a:tab pos="7993063" algn="l"/>
                <a:tab pos="8450263" algn="l"/>
                <a:tab pos="8907463" algn="l"/>
                <a:tab pos="9364663" algn="l"/>
              </a:tabLst>
            </a:pPr>
            <a:endParaRPr lang="en-GB" sz="1200" dirty="0">
              <a:solidFill>
                <a:srgbClr val="000000"/>
              </a:solidFill>
              <a:latin typeface="Comic Sans MS" pitchFamily="66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5428585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RUP SRS Template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Overview</a:t>
            </a:r>
          </a:p>
          <a:p>
            <a:r>
              <a:rPr lang="en-US" dirty="0" smtClean="0"/>
              <a:t>Revision </a:t>
            </a:r>
            <a:r>
              <a:rPr lang="en-US" dirty="0"/>
              <a:t>History</a:t>
            </a:r>
          </a:p>
          <a:p>
            <a:r>
              <a:rPr lang="en-US" dirty="0" smtClean="0"/>
              <a:t>Table </a:t>
            </a:r>
            <a:r>
              <a:rPr lang="en-US" dirty="0"/>
              <a:t>of </a:t>
            </a:r>
            <a:r>
              <a:rPr lang="en-US" dirty="0" smtClean="0"/>
              <a:t>Contents</a:t>
            </a:r>
          </a:p>
          <a:p>
            <a:r>
              <a:rPr lang="en-US" dirty="0" smtClean="0"/>
              <a:t>Introduction</a:t>
            </a:r>
            <a:endParaRPr lang="en-US" dirty="0"/>
          </a:p>
          <a:p>
            <a:pPr lvl="1"/>
            <a:r>
              <a:rPr lang="en-US" dirty="0" smtClean="0"/>
              <a:t> </a:t>
            </a:r>
            <a:r>
              <a:rPr lang="en-US" dirty="0"/>
              <a:t>Purpose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Scope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References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Assumptions and Dependencies</a:t>
            </a:r>
          </a:p>
          <a:p>
            <a:r>
              <a:rPr lang="en-US" dirty="0" smtClean="0"/>
              <a:t>Use-Case </a:t>
            </a:r>
            <a:r>
              <a:rPr lang="en-US" dirty="0"/>
              <a:t>Model Survey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The use case name, brief description, list of actors</a:t>
            </a:r>
          </a:p>
          <a:p>
            <a:r>
              <a:rPr lang="en-US" dirty="0" smtClean="0"/>
              <a:t> </a:t>
            </a:r>
            <a:r>
              <a:rPr lang="en-US" dirty="0"/>
              <a:t>Actor </a:t>
            </a:r>
            <a:r>
              <a:rPr lang="en-US" dirty="0" smtClean="0"/>
              <a:t>Survey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The actor’s name, brief description of </a:t>
            </a:r>
            <a:r>
              <a:rPr lang="en-US" dirty="0" smtClean="0"/>
              <a:t>actor</a:t>
            </a:r>
          </a:p>
          <a:p>
            <a:pPr marL="274320" lvl="1" indent="-274320">
              <a:buClr>
                <a:schemeClr val="accent3"/>
              </a:buClr>
              <a:buSzPct val="95000"/>
            </a:pPr>
            <a:r>
              <a:rPr lang="en-US" sz="2600" dirty="0"/>
              <a:t>Requirements</a:t>
            </a:r>
          </a:p>
          <a:p>
            <a:pPr lvl="1"/>
            <a:r>
              <a:rPr lang="en-US" dirty="0" smtClean="0"/>
              <a:t>Functional </a:t>
            </a:r>
            <a:r>
              <a:rPr lang="en-US" dirty="0"/>
              <a:t>Requirements</a:t>
            </a:r>
          </a:p>
          <a:p>
            <a:pPr lvl="1"/>
            <a:r>
              <a:rPr lang="en-US" dirty="0" smtClean="0"/>
              <a:t>Nonfunctional </a:t>
            </a:r>
            <a:r>
              <a:rPr lang="en-US" dirty="0"/>
              <a:t>Requirements</a:t>
            </a:r>
          </a:p>
        </p:txBody>
      </p:sp>
    </p:spTree>
    <p:extLst>
      <p:ext uri="{BB962C8B-B14F-4D97-AF65-F5344CB8AC3E}">
        <p14:creationId xmlns="" xmlns:p14="http://schemas.microsoft.com/office/powerpoint/2010/main" val="353377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75928"/>
          </a:xfrm>
        </p:spPr>
        <p:txBody>
          <a:bodyPr/>
          <a:lstStyle/>
          <a:p>
            <a:pPr algn="ctr"/>
            <a:r>
              <a:rPr lang="en-US" b="1" dirty="0" smtClean="0"/>
              <a:t>RUP SRS Template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8006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Online </a:t>
            </a:r>
            <a:r>
              <a:rPr lang="en-US" dirty="0"/>
              <a:t>User Documentation and Help </a:t>
            </a:r>
            <a:r>
              <a:rPr lang="en-US" dirty="0" smtClean="0"/>
              <a:t>System Requirements</a:t>
            </a:r>
            <a:endParaRPr lang="en-US" dirty="0"/>
          </a:p>
          <a:p>
            <a:r>
              <a:rPr lang="en-US" dirty="0" smtClean="0"/>
              <a:t>Design </a:t>
            </a:r>
            <a:r>
              <a:rPr lang="en-US" dirty="0"/>
              <a:t>Constraints</a:t>
            </a:r>
          </a:p>
          <a:p>
            <a:r>
              <a:rPr lang="en-US" dirty="0" smtClean="0"/>
              <a:t>Purchased </a:t>
            </a:r>
            <a:r>
              <a:rPr lang="en-US" dirty="0"/>
              <a:t>Components</a:t>
            </a:r>
          </a:p>
          <a:p>
            <a:r>
              <a:rPr lang="en-US" dirty="0" smtClean="0"/>
              <a:t> </a:t>
            </a:r>
            <a:r>
              <a:rPr lang="en-US" dirty="0"/>
              <a:t>Interfaces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User Interfaces</a:t>
            </a:r>
          </a:p>
          <a:p>
            <a:pPr lvl="1"/>
            <a:r>
              <a:rPr lang="en-US" dirty="0" smtClean="0"/>
              <a:t>Hardware </a:t>
            </a:r>
            <a:r>
              <a:rPr lang="en-US" dirty="0"/>
              <a:t>Interfaces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Software Interfaces</a:t>
            </a:r>
          </a:p>
          <a:p>
            <a:pPr lvl="1"/>
            <a:r>
              <a:rPr lang="en-US" dirty="0" smtClean="0"/>
              <a:t>Communications </a:t>
            </a:r>
            <a:r>
              <a:rPr lang="en-US" dirty="0"/>
              <a:t>Interfaces</a:t>
            </a:r>
          </a:p>
          <a:p>
            <a:r>
              <a:rPr lang="en-US" dirty="0" smtClean="0"/>
              <a:t>Licensing </a:t>
            </a:r>
            <a:r>
              <a:rPr lang="en-US" dirty="0"/>
              <a:t>Requirements</a:t>
            </a:r>
          </a:p>
          <a:p>
            <a:r>
              <a:rPr lang="en-US" dirty="0" smtClean="0"/>
              <a:t>Legal</a:t>
            </a:r>
            <a:r>
              <a:rPr lang="en-US" dirty="0"/>
              <a:t>, Copyright, and Other Notices</a:t>
            </a:r>
          </a:p>
          <a:p>
            <a:r>
              <a:rPr lang="en-US" dirty="0" smtClean="0"/>
              <a:t>Applicable </a:t>
            </a:r>
            <a:r>
              <a:rPr lang="en-US" dirty="0"/>
              <a:t>Standards</a:t>
            </a:r>
          </a:p>
          <a:p>
            <a:r>
              <a:rPr lang="en-US" dirty="0" smtClean="0"/>
              <a:t>Index</a:t>
            </a:r>
            <a:endParaRPr lang="en-US" dirty="0"/>
          </a:p>
          <a:p>
            <a:r>
              <a:rPr lang="en-US" dirty="0" smtClean="0"/>
              <a:t>Glossary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9911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Appendix: Use-Case Specifications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675" y="1371600"/>
            <a:ext cx="4052317" cy="4302125"/>
          </a:xfrm>
        </p:spPr>
        <p:txBody>
          <a:bodyPr>
            <a:noAutofit/>
          </a:bodyPr>
          <a:lstStyle/>
          <a:p>
            <a:pPr lvl="1"/>
            <a:r>
              <a:rPr lang="en-US" sz="1800" dirty="0" smtClean="0"/>
              <a:t>Use-Case </a:t>
            </a:r>
            <a:r>
              <a:rPr lang="en-US" sz="1800" dirty="0"/>
              <a:t>Revision History</a:t>
            </a:r>
          </a:p>
          <a:p>
            <a:pPr lvl="1"/>
            <a:r>
              <a:rPr lang="en-US" sz="1800" dirty="0" smtClean="0"/>
              <a:t>Table </a:t>
            </a:r>
            <a:r>
              <a:rPr lang="en-US" sz="1800" dirty="0"/>
              <a:t>of Contents</a:t>
            </a:r>
          </a:p>
          <a:p>
            <a:pPr lvl="1"/>
            <a:r>
              <a:rPr lang="en-US" sz="1800" dirty="0" smtClean="0"/>
              <a:t> </a:t>
            </a:r>
            <a:r>
              <a:rPr lang="en-US" sz="1800" dirty="0"/>
              <a:t>Use-Case Name</a:t>
            </a:r>
          </a:p>
          <a:p>
            <a:pPr lvl="2"/>
            <a:r>
              <a:rPr lang="en-US" sz="1800" dirty="0" smtClean="0"/>
              <a:t>Brief Description</a:t>
            </a:r>
          </a:p>
          <a:p>
            <a:pPr lvl="2"/>
            <a:r>
              <a:rPr lang="en-US" sz="1800" dirty="0" smtClean="0"/>
              <a:t>Flow </a:t>
            </a:r>
            <a:r>
              <a:rPr lang="en-US" sz="1800" dirty="0"/>
              <a:t>of Events</a:t>
            </a:r>
          </a:p>
          <a:p>
            <a:pPr lvl="1"/>
            <a:r>
              <a:rPr lang="en-US" sz="1800" dirty="0" smtClean="0"/>
              <a:t>Basic </a:t>
            </a:r>
            <a:r>
              <a:rPr lang="en-US" sz="1800" dirty="0"/>
              <a:t>Flow</a:t>
            </a:r>
          </a:p>
          <a:p>
            <a:pPr lvl="1"/>
            <a:r>
              <a:rPr lang="en-US" sz="1800" dirty="0" smtClean="0"/>
              <a:t>Alternative </a:t>
            </a:r>
            <a:r>
              <a:rPr lang="en-US" sz="1800" dirty="0"/>
              <a:t>Flows</a:t>
            </a:r>
          </a:p>
          <a:p>
            <a:pPr lvl="2"/>
            <a:r>
              <a:rPr lang="en-US" sz="1800" dirty="0" smtClean="0"/>
              <a:t>First </a:t>
            </a:r>
            <a:r>
              <a:rPr lang="en-US" sz="1800" dirty="0"/>
              <a:t>Alternative Flow</a:t>
            </a:r>
          </a:p>
          <a:p>
            <a:pPr lvl="2"/>
            <a:r>
              <a:rPr lang="en-US" sz="1800" dirty="0" smtClean="0"/>
              <a:t>Second </a:t>
            </a:r>
            <a:r>
              <a:rPr lang="en-US" sz="1800" dirty="0"/>
              <a:t>Alternative Flow</a:t>
            </a:r>
          </a:p>
          <a:p>
            <a:pPr lvl="2"/>
            <a:r>
              <a:rPr lang="en-US" sz="1800" dirty="0" smtClean="0"/>
              <a:t>Special Requirements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16016" y="1412776"/>
            <a:ext cx="3960440" cy="3360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First Special Requirement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Second Special Requirement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/>
              <a:t>Preconditions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/>
              <a:t>Precondition 1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err="1"/>
              <a:t>Postconditions</a:t>
            </a:r>
            <a:endParaRPr lang="en-US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err="1"/>
              <a:t>Postcondition</a:t>
            </a:r>
            <a:r>
              <a:rPr lang="en-US" dirty="0"/>
              <a:t> 1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 Extension Points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 Name of extension point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 Other Use-Case Material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7723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Requirements Modeling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Functional Requirements</a:t>
            </a:r>
          </a:p>
          <a:p>
            <a:pPr lvl="1"/>
            <a:r>
              <a:rPr lang="en-US" dirty="0" smtClean="0"/>
              <a:t>Use Case Modeling</a:t>
            </a:r>
          </a:p>
          <a:p>
            <a:pPr marL="258762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Domain Modeling</a:t>
            </a:r>
          </a:p>
          <a:p>
            <a:pPr marL="258762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Activity Diagrams</a:t>
            </a:r>
          </a:p>
          <a:p>
            <a:pPr marL="258762" lvl="1" indent="0">
              <a:buNone/>
            </a:pPr>
            <a:endParaRPr lang="en-US" dirty="0" smtClean="0"/>
          </a:p>
          <a:p>
            <a:r>
              <a:rPr lang="en-US" dirty="0" smtClean="0"/>
              <a:t>Non- Functional Requirements</a:t>
            </a:r>
          </a:p>
          <a:p>
            <a:pPr lvl="1"/>
            <a:r>
              <a:rPr lang="en-US" dirty="0" smtClean="0"/>
              <a:t>Quality Attribute Scenarios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83488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type="title"/>
          </p:nvPr>
        </p:nvSpPr>
        <p:spPr>
          <a:xfrm>
            <a:off x="1219200" y="723900"/>
            <a:ext cx="6521450" cy="391133"/>
          </a:xfrm>
          <a:noFill/>
          <a:ln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5562" tIns="22225" rIns="55562" bIns="22225" anchor="t">
            <a:spAutoFit/>
          </a:bodyPr>
          <a:lstStyle/>
          <a:p>
            <a:r>
              <a:rPr lang="en-US" b="1" dirty="0"/>
              <a:t>Activity Diagrams</a:t>
            </a:r>
            <a:endParaRPr lang="en-US" dirty="0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11560" y="1340768"/>
            <a:ext cx="7772400" cy="4114800"/>
          </a:xfrm>
          <a:noFill/>
          <a:ln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07950" tIns="53975" rIns="107950" bIns="53975"/>
          <a:lstStyle/>
          <a:p>
            <a:pPr>
              <a:lnSpc>
                <a:spcPct val="130000"/>
              </a:lnSpc>
            </a:pPr>
            <a:r>
              <a:rPr lang="en-US" dirty="0">
                <a:solidFill>
                  <a:srgbClr val="000000"/>
                </a:solidFill>
              </a:rPr>
              <a:t>To model the dynamic aspects of a system</a:t>
            </a:r>
          </a:p>
          <a:p>
            <a:pPr>
              <a:lnSpc>
                <a:spcPct val="130000"/>
              </a:lnSpc>
            </a:pPr>
            <a:r>
              <a:rPr lang="en-US" dirty="0">
                <a:solidFill>
                  <a:srgbClr val="000000"/>
                </a:solidFill>
              </a:rPr>
              <a:t>It is essentially a flowchart</a:t>
            </a:r>
          </a:p>
          <a:p>
            <a:pPr lvl="1">
              <a:lnSpc>
                <a:spcPct val="130000"/>
              </a:lnSpc>
            </a:pPr>
            <a:r>
              <a:rPr lang="en-US" dirty="0">
                <a:solidFill>
                  <a:srgbClr val="000000"/>
                </a:solidFill>
              </a:rPr>
              <a:t>Showing flow of control from </a:t>
            </a:r>
            <a:r>
              <a:rPr lang="en-US" b="1" i="1" dirty="0">
                <a:solidFill>
                  <a:srgbClr val="000000"/>
                </a:solidFill>
              </a:rPr>
              <a:t>activity to activity</a:t>
            </a:r>
          </a:p>
          <a:p>
            <a:pPr>
              <a:lnSpc>
                <a:spcPct val="130000"/>
              </a:lnSpc>
            </a:pPr>
            <a:r>
              <a:rPr lang="en-US" dirty="0">
                <a:solidFill>
                  <a:srgbClr val="000000"/>
                </a:solidFill>
              </a:rPr>
              <a:t>Purpose</a:t>
            </a:r>
          </a:p>
          <a:p>
            <a:pPr lvl="1">
              <a:lnSpc>
                <a:spcPct val="130000"/>
              </a:lnSpc>
            </a:pPr>
            <a:r>
              <a:rPr lang="en-US" dirty="0">
                <a:solidFill>
                  <a:srgbClr val="000000"/>
                </a:solidFill>
              </a:rPr>
              <a:t>Model business workflows</a:t>
            </a:r>
          </a:p>
          <a:p>
            <a:pPr lvl="1">
              <a:lnSpc>
                <a:spcPct val="130000"/>
              </a:lnSpc>
            </a:pPr>
            <a:r>
              <a:rPr lang="en-US" dirty="0">
                <a:solidFill>
                  <a:srgbClr val="000000"/>
                </a:solidFill>
              </a:rPr>
              <a:t>Model operations</a:t>
            </a:r>
          </a:p>
        </p:txBody>
      </p:sp>
    </p:spTree>
    <p:extLst>
      <p:ext uri="{BB962C8B-B14F-4D97-AF65-F5344CB8AC3E}">
        <p14:creationId xmlns="" xmlns:p14="http://schemas.microsoft.com/office/powerpoint/2010/main" val="138212077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Activity Diagrams</a:t>
            </a:r>
            <a:endParaRPr lang="en-US"/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40000"/>
              </a:lnSpc>
            </a:pPr>
            <a:r>
              <a:rPr lang="en-US"/>
              <a:t>Activity diagrams commonly contain</a:t>
            </a:r>
          </a:p>
          <a:p>
            <a:pPr lvl="1">
              <a:lnSpc>
                <a:spcPct val="140000"/>
              </a:lnSpc>
            </a:pPr>
            <a:r>
              <a:rPr lang="en-US"/>
              <a:t>Activity states and action states</a:t>
            </a:r>
          </a:p>
          <a:p>
            <a:pPr lvl="1">
              <a:lnSpc>
                <a:spcPct val="140000"/>
              </a:lnSpc>
            </a:pPr>
            <a:r>
              <a:rPr lang="en-US"/>
              <a:t>Transitions</a:t>
            </a:r>
          </a:p>
          <a:p>
            <a:pPr lvl="1">
              <a:lnSpc>
                <a:spcPct val="140000"/>
              </a:lnSpc>
            </a:pPr>
            <a:r>
              <a:rPr lang="en-US"/>
              <a:t>Objects</a:t>
            </a:r>
          </a:p>
        </p:txBody>
      </p:sp>
    </p:spTree>
    <p:extLst>
      <p:ext uri="{BB962C8B-B14F-4D97-AF65-F5344CB8AC3E}">
        <p14:creationId xmlns="" xmlns:p14="http://schemas.microsoft.com/office/powerpoint/2010/main" val="283194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228600"/>
            <a:ext cx="8001000" cy="1143000"/>
          </a:xfrm>
        </p:spPr>
        <p:txBody>
          <a:bodyPr/>
          <a:lstStyle/>
          <a:p>
            <a:r>
              <a:rPr lang="en-US" b="1"/>
              <a:t>Action States and Activity States</a:t>
            </a:r>
            <a:endParaRPr lang="en-US"/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124744"/>
            <a:ext cx="7772400" cy="4114800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US" dirty="0"/>
              <a:t>Action states are atomic and cannot be decomposed</a:t>
            </a:r>
          </a:p>
          <a:p>
            <a:pPr lvl="1">
              <a:lnSpc>
                <a:spcPct val="130000"/>
              </a:lnSpc>
            </a:pPr>
            <a:r>
              <a:rPr lang="en-US" dirty="0"/>
              <a:t>Work of the action state is not interrupted</a:t>
            </a:r>
          </a:p>
          <a:p>
            <a:pPr>
              <a:lnSpc>
                <a:spcPct val="130000"/>
              </a:lnSpc>
            </a:pPr>
            <a:r>
              <a:rPr lang="en-US" dirty="0"/>
              <a:t>Activity states can be further </a:t>
            </a:r>
            <a:r>
              <a:rPr lang="en-US"/>
              <a:t>decomposed</a:t>
            </a:r>
          </a:p>
          <a:p>
            <a:pPr lvl="1">
              <a:lnSpc>
                <a:spcPct val="130000"/>
              </a:lnSpc>
            </a:pPr>
            <a:r>
              <a:rPr lang="en-US" dirty="0"/>
              <a:t>Their activity being represented by other activity diagrams</a:t>
            </a:r>
          </a:p>
          <a:p>
            <a:pPr lvl="1">
              <a:lnSpc>
                <a:spcPct val="130000"/>
              </a:lnSpc>
            </a:pPr>
            <a:r>
              <a:rPr lang="en-US" dirty="0"/>
              <a:t>They may be interrupted</a:t>
            </a:r>
          </a:p>
        </p:txBody>
      </p:sp>
    </p:spTree>
    <p:extLst>
      <p:ext uri="{BB962C8B-B14F-4D97-AF65-F5344CB8AC3E}">
        <p14:creationId xmlns="" xmlns:p14="http://schemas.microsoft.com/office/powerpoint/2010/main" val="2793721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Transitions</a:t>
            </a:r>
            <a:endParaRPr lang="en-US"/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196752"/>
            <a:ext cx="7772400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dirty="0"/>
              <a:t>When the action or activity of a state completes, flow of control passes immediately to the next action or activity state</a:t>
            </a:r>
          </a:p>
          <a:p>
            <a:pPr>
              <a:lnSpc>
                <a:spcPct val="110000"/>
              </a:lnSpc>
            </a:pPr>
            <a:r>
              <a:rPr lang="en-US" dirty="0"/>
              <a:t>A flow of control has to start and end someplace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initial state -- a solid ball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stop state -- a solid ball inside a circle</a:t>
            </a:r>
          </a:p>
        </p:txBody>
      </p:sp>
    </p:spTree>
    <p:extLst>
      <p:ext uri="{BB962C8B-B14F-4D97-AF65-F5344CB8AC3E}">
        <p14:creationId xmlns="" xmlns:p14="http://schemas.microsoft.com/office/powerpoint/2010/main" val="1323800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Transitions</a:t>
            </a:r>
          </a:p>
        </p:txBody>
      </p:sp>
      <p:pic>
        <p:nvPicPr>
          <p:cNvPr id="167939" name="Picture 3" descr="activity-transition-1"/>
          <p:cNvPicPr>
            <a:picLocks noChangeAspect="1" noChangeArrowheads="1"/>
          </p:cNvPicPr>
          <p:nvPr/>
        </p:nvPicPr>
        <p:blipFill>
          <a:blip r:embed="rId2">
            <a:lum bright="-8000" contrast="26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24744"/>
            <a:ext cx="5562600" cy="321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495320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Branching</a:t>
            </a:r>
            <a:endParaRPr lang="en-US"/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lang="en-US"/>
              <a:t>A branch specifies alternate paths taken based on some Boolean expression</a:t>
            </a:r>
          </a:p>
          <a:p>
            <a:pPr>
              <a:lnSpc>
                <a:spcPct val="130000"/>
              </a:lnSpc>
            </a:pPr>
            <a:r>
              <a:rPr lang="en-US"/>
              <a:t>A branch may have one incoming transition and two or more outgoing ones</a:t>
            </a:r>
          </a:p>
        </p:txBody>
      </p:sp>
    </p:spTree>
    <p:extLst>
      <p:ext uri="{BB962C8B-B14F-4D97-AF65-F5344CB8AC3E}">
        <p14:creationId xmlns="" xmlns:p14="http://schemas.microsoft.com/office/powerpoint/2010/main" val="3165219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548680"/>
            <a:ext cx="8239125" cy="307975"/>
          </a:xfrm>
        </p:spPr>
        <p:txBody>
          <a:bodyPr/>
          <a:lstStyle/>
          <a:p>
            <a:r>
              <a:rPr lang="en-US" sz="2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Branching</a:t>
            </a:r>
          </a:p>
        </p:txBody>
      </p:sp>
      <p:pic>
        <p:nvPicPr>
          <p:cNvPr id="168963" name="Picture 3" descr="activity-branching-2"/>
          <p:cNvPicPr>
            <a:picLocks noChangeAspect="1" noChangeArrowheads="1"/>
          </p:cNvPicPr>
          <p:nvPr/>
        </p:nvPicPr>
        <p:blipFill>
          <a:blip r:embed="rId2">
            <a:lum bright="-8000" contrast="26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08720"/>
            <a:ext cx="7315200" cy="445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053321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Example of Activity Diagram</a:t>
            </a:r>
          </a:p>
        </p:txBody>
      </p:sp>
      <p:pic>
        <p:nvPicPr>
          <p:cNvPr id="178179" name="Picture 3" descr="6-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556792"/>
            <a:ext cx="4672013" cy="45243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64129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Forking and Joining</a:t>
            </a:r>
            <a:endParaRPr lang="en-US"/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lang="en-US"/>
              <a:t>Use a synchronization bar to specify the forking and joining of parallel flows of control</a:t>
            </a:r>
          </a:p>
          <a:p>
            <a:pPr>
              <a:lnSpc>
                <a:spcPct val="130000"/>
              </a:lnSpc>
            </a:pPr>
            <a:r>
              <a:rPr lang="en-US"/>
              <a:t>A synchronization bar is rendered as a thick horizontal or vertical line</a:t>
            </a:r>
          </a:p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51209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Fork</a:t>
            </a:r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196752"/>
            <a:ext cx="7772400" cy="41148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dirty="0"/>
              <a:t>A fork may have one incoming transitions and two or more outgoing transitions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each transition represents an independent flow of control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conceptually, the activities of each of outgoing transitions are concurrent</a:t>
            </a:r>
          </a:p>
          <a:p>
            <a:pPr lvl="2">
              <a:lnSpc>
                <a:spcPct val="120000"/>
              </a:lnSpc>
            </a:pPr>
            <a:r>
              <a:rPr lang="en-US" dirty="0"/>
              <a:t>either truly concurrent (multiple nodes)</a:t>
            </a:r>
          </a:p>
          <a:p>
            <a:pPr lvl="2">
              <a:lnSpc>
                <a:spcPct val="120000"/>
              </a:lnSpc>
            </a:pPr>
            <a:r>
              <a:rPr lang="en-US" dirty="0"/>
              <a:t>or sequential yet interleaved (one node)</a:t>
            </a:r>
          </a:p>
        </p:txBody>
      </p:sp>
    </p:spTree>
    <p:extLst>
      <p:ext uri="{BB962C8B-B14F-4D97-AF65-F5344CB8AC3E}">
        <p14:creationId xmlns="" xmlns:p14="http://schemas.microsoft.com/office/powerpoint/2010/main" val="127414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Join</a:t>
            </a:r>
            <a:endParaRPr lang="en-US"/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052736"/>
            <a:ext cx="7772400" cy="4114800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US" sz="2800" dirty="0"/>
              <a:t>A join may have two or more incoming transitions and one outgoing transition</a:t>
            </a:r>
          </a:p>
          <a:p>
            <a:pPr lvl="1">
              <a:lnSpc>
                <a:spcPct val="130000"/>
              </a:lnSpc>
            </a:pPr>
            <a:r>
              <a:rPr lang="en-US" sz="2400" dirty="0"/>
              <a:t>above the join, the activities associated with each of these paths continues in parallel</a:t>
            </a:r>
          </a:p>
          <a:p>
            <a:pPr lvl="1">
              <a:lnSpc>
                <a:spcPct val="130000"/>
              </a:lnSpc>
            </a:pPr>
            <a:r>
              <a:rPr lang="en-US" sz="2400" dirty="0"/>
              <a:t>at the join, the concurrent flows synchronize</a:t>
            </a:r>
          </a:p>
          <a:p>
            <a:pPr lvl="2">
              <a:lnSpc>
                <a:spcPct val="130000"/>
              </a:lnSpc>
            </a:pPr>
            <a:r>
              <a:rPr lang="en-US" sz="2000" dirty="0"/>
              <a:t>each waits until all incoming flows have reached the join, at which point one flow of control continues on below the join</a:t>
            </a:r>
          </a:p>
        </p:txBody>
      </p:sp>
    </p:spTree>
    <p:extLst>
      <p:ext uri="{BB962C8B-B14F-4D97-AF65-F5344CB8AC3E}">
        <p14:creationId xmlns="" xmlns:p14="http://schemas.microsoft.com/office/powerpoint/2010/main" val="3564265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Example of Activity Diagram</a:t>
            </a:r>
          </a:p>
        </p:txBody>
      </p:sp>
      <p:pic>
        <p:nvPicPr>
          <p:cNvPr id="177155" name="Picture 3" descr="5-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68760"/>
            <a:ext cx="7081838" cy="45910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247415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Example of an Activity Diagram</a:t>
            </a:r>
          </a:p>
        </p:txBody>
      </p:sp>
      <p:pic>
        <p:nvPicPr>
          <p:cNvPr id="160771" name="Picture 1027" descr="FIGURE_19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124744"/>
            <a:ext cx="5257800" cy="47942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012609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0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Swimlanes</a:t>
            </a:r>
            <a:endParaRPr lang="en-US"/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1268760"/>
            <a:ext cx="7772400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dirty="0"/>
              <a:t>A </a:t>
            </a:r>
            <a:r>
              <a:rPr lang="en-US" dirty="0" err="1"/>
              <a:t>swimlane</a:t>
            </a:r>
            <a:r>
              <a:rPr lang="en-US" dirty="0"/>
              <a:t> specifies a locus of activities</a:t>
            </a:r>
          </a:p>
          <a:p>
            <a:pPr>
              <a:lnSpc>
                <a:spcPct val="110000"/>
              </a:lnSpc>
            </a:pPr>
            <a:r>
              <a:rPr lang="en-US" dirty="0"/>
              <a:t>To partition the activity states on an activity diagram into groups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each group representing the business organization responsible for those activities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each group is called a </a:t>
            </a:r>
            <a:r>
              <a:rPr lang="en-US" dirty="0" err="1"/>
              <a:t>swimlane</a:t>
            </a:r>
            <a:endParaRPr lang="en-US" dirty="0"/>
          </a:p>
          <a:p>
            <a:pPr>
              <a:lnSpc>
                <a:spcPct val="110000"/>
              </a:lnSpc>
            </a:pPr>
            <a:r>
              <a:rPr lang="en-US" dirty="0"/>
              <a:t>Each </a:t>
            </a:r>
            <a:r>
              <a:rPr lang="en-US" dirty="0" err="1"/>
              <a:t>swimlane</a:t>
            </a:r>
            <a:r>
              <a:rPr lang="en-US" dirty="0"/>
              <a:t> is divided from its neighbor by a vertical solid line</a:t>
            </a:r>
          </a:p>
        </p:txBody>
      </p:sp>
    </p:spTree>
    <p:extLst>
      <p:ext uri="{BB962C8B-B14F-4D97-AF65-F5344CB8AC3E}">
        <p14:creationId xmlns="" xmlns:p14="http://schemas.microsoft.com/office/powerpoint/2010/main" val="423009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Swimlanes</a:t>
            </a:r>
            <a:endParaRPr lang="en-US"/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268760"/>
            <a:ext cx="7772400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dirty="0"/>
              <a:t>Each </a:t>
            </a:r>
            <a:r>
              <a:rPr lang="en-US" dirty="0" err="1"/>
              <a:t>swimlane</a:t>
            </a:r>
            <a:r>
              <a:rPr lang="en-US" dirty="0"/>
              <a:t> has a name unique within its diagram</a:t>
            </a:r>
          </a:p>
          <a:p>
            <a:pPr>
              <a:lnSpc>
                <a:spcPct val="110000"/>
              </a:lnSpc>
            </a:pPr>
            <a:r>
              <a:rPr lang="en-US" dirty="0"/>
              <a:t>Each </a:t>
            </a:r>
            <a:r>
              <a:rPr lang="en-US" dirty="0" err="1"/>
              <a:t>swimlane</a:t>
            </a:r>
            <a:r>
              <a:rPr lang="en-US" dirty="0"/>
              <a:t> may represent some real-world entity</a:t>
            </a:r>
          </a:p>
          <a:p>
            <a:pPr>
              <a:lnSpc>
                <a:spcPct val="110000"/>
              </a:lnSpc>
            </a:pPr>
            <a:r>
              <a:rPr lang="en-US" dirty="0"/>
              <a:t>Each </a:t>
            </a:r>
            <a:r>
              <a:rPr lang="en-US" dirty="0" err="1"/>
              <a:t>swimlane</a:t>
            </a:r>
            <a:r>
              <a:rPr lang="en-US" dirty="0"/>
              <a:t> may be implemented by one or more classes</a:t>
            </a:r>
          </a:p>
          <a:p>
            <a:pPr>
              <a:lnSpc>
                <a:spcPct val="110000"/>
              </a:lnSpc>
            </a:pPr>
            <a:r>
              <a:rPr lang="en-US" dirty="0"/>
              <a:t>Every activity belongs to exactly one </a:t>
            </a:r>
            <a:r>
              <a:rPr lang="en-US" dirty="0" err="1"/>
              <a:t>swimlane</a:t>
            </a:r>
            <a:r>
              <a:rPr lang="en-US" dirty="0"/>
              <a:t>, but transitions may cross lanes</a:t>
            </a:r>
          </a:p>
        </p:txBody>
      </p:sp>
    </p:spTree>
    <p:extLst>
      <p:ext uri="{BB962C8B-B14F-4D97-AF65-F5344CB8AC3E}">
        <p14:creationId xmlns="" xmlns:p14="http://schemas.microsoft.com/office/powerpoint/2010/main" val="118511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of Activity Diagram</a:t>
            </a:r>
          </a:p>
        </p:txBody>
      </p:sp>
      <p:pic>
        <p:nvPicPr>
          <p:cNvPr id="182276" name="Picture 4" descr="activitydia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052736"/>
            <a:ext cx="7467600" cy="4876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62132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CN" dirty="0">
                <a:ea typeface="SimSun" pitchFamily="2" charset="-122"/>
              </a:rPr>
              <a:t>Example: Shopping</a:t>
            </a:r>
            <a:endParaRPr lang="en-US" altLang="zh-CN" dirty="0">
              <a:ea typeface="SimSun" pitchFamily="2" charset="-122"/>
            </a:endParaRPr>
          </a:p>
        </p:txBody>
      </p:sp>
      <p:grpSp>
        <p:nvGrpSpPr>
          <p:cNvPr id="184323" name="Group 3"/>
          <p:cNvGrpSpPr>
            <a:grpSpLocks/>
          </p:cNvGrpSpPr>
          <p:nvPr/>
        </p:nvGrpSpPr>
        <p:grpSpPr bwMode="auto">
          <a:xfrm>
            <a:off x="819854" y="1164076"/>
            <a:ext cx="7302500" cy="5029200"/>
            <a:chOff x="388" y="528"/>
            <a:chExt cx="4836" cy="3302"/>
          </a:xfrm>
        </p:grpSpPr>
        <p:sp>
          <p:nvSpPr>
            <p:cNvPr id="184324" name="Rectangle 4"/>
            <p:cNvSpPr>
              <a:spLocks noChangeArrowheads="1"/>
            </p:cNvSpPr>
            <p:nvPr/>
          </p:nvSpPr>
          <p:spPr bwMode="auto">
            <a:xfrm>
              <a:off x="388" y="528"/>
              <a:ext cx="4836" cy="3302"/>
            </a:xfrm>
            <a:prstGeom prst="rect">
              <a:avLst/>
            </a:prstGeom>
            <a:noFill/>
            <a:ln w="9525">
              <a:solidFill>
                <a:srgbClr val="3333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325" name="Text Box 5"/>
            <p:cNvSpPr txBox="1">
              <a:spLocks noChangeArrowheads="1"/>
            </p:cNvSpPr>
            <p:nvPr/>
          </p:nvSpPr>
          <p:spPr bwMode="auto">
            <a:xfrm>
              <a:off x="576" y="544"/>
              <a:ext cx="573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zh-CN" sz="1400" b="1">
                  <a:solidFill>
                    <a:srgbClr val="3333FF"/>
                  </a:solidFill>
                  <a:latin typeface="Arial" pitchFamily="34" charset="0"/>
                  <a:ea typeface="SimSun" pitchFamily="2" charset="-122"/>
                  <a:cs typeface="Arial" pitchFamily="34" charset="0"/>
                </a:rPr>
                <a:t>Member</a:t>
              </a:r>
              <a:endParaRPr lang="en-GB" altLang="zh-CN" sz="1400">
                <a:solidFill>
                  <a:srgbClr val="3333FF"/>
                </a:solidFill>
                <a:latin typeface="Arial" pitchFamily="34" charset="0"/>
                <a:ea typeface="SimSun" pitchFamily="2" charset="-122"/>
                <a:cs typeface="Arial" pitchFamily="34" charset="0"/>
              </a:endParaRPr>
            </a:p>
          </p:txBody>
        </p:sp>
        <p:sp>
          <p:nvSpPr>
            <p:cNvPr id="184326" name="Text Box 6"/>
            <p:cNvSpPr txBox="1">
              <a:spLocks noChangeArrowheads="1"/>
            </p:cNvSpPr>
            <p:nvPr/>
          </p:nvSpPr>
          <p:spPr bwMode="auto">
            <a:xfrm>
              <a:off x="4080" y="544"/>
              <a:ext cx="1035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zh-CN" sz="1400" b="1">
                  <a:solidFill>
                    <a:srgbClr val="3333FF"/>
                  </a:solidFill>
                  <a:latin typeface="Arial" pitchFamily="34" charset="0"/>
                  <a:ea typeface="SimSun" pitchFamily="2" charset="-122"/>
                  <a:cs typeface="Arial" pitchFamily="34" charset="0"/>
                </a:rPr>
                <a:t>Warehouse staff</a:t>
              </a:r>
              <a:endParaRPr lang="en-GB" altLang="zh-CN" sz="1400">
                <a:solidFill>
                  <a:srgbClr val="3333FF"/>
                </a:solidFill>
                <a:latin typeface="Arial" pitchFamily="34" charset="0"/>
                <a:ea typeface="SimSun" pitchFamily="2" charset="-122"/>
                <a:cs typeface="Arial" pitchFamily="34" charset="0"/>
              </a:endParaRPr>
            </a:p>
          </p:txBody>
        </p:sp>
        <p:sp>
          <p:nvSpPr>
            <p:cNvPr id="184327" name="Line 7"/>
            <p:cNvSpPr>
              <a:spLocks noChangeShapeType="1"/>
            </p:cNvSpPr>
            <p:nvPr/>
          </p:nvSpPr>
          <p:spPr bwMode="auto">
            <a:xfrm>
              <a:off x="1776" y="544"/>
              <a:ext cx="1" cy="3280"/>
            </a:xfrm>
            <a:prstGeom prst="line">
              <a:avLst/>
            </a:prstGeom>
            <a:noFill/>
            <a:ln w="9525">
              <a:solidFill>
                <a:srgbClr val="3333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328" name="Text Box 8"/>
            <p:cNvSpPr txBox="1">
              <a:spLocks noChangeArrowheads="1"/>
            </p:cNvSpPr>
            <p:nvPr/>
          </p:nvSpPr>
          <p:spPr bwMode="auto">
            <a:xfrm>
              <a:off x="2352" y="544"/>
              <a:ext cx="571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zh-CN" sz="1400" b="1">
                  <a:solidFill>
                    <a:srgbClr val="3333FF"/>
                  </a:solidFill>
                  <a:latin typeface="Arial" pitchFamily="34" charset="0"/>
                  <a:ea typeface="SimSun" pitchFamily="2" charset="-122"/>
                  <a:cs typeface="Arial" pitchFamily="34" charset="0"/>
                </a:rPr>
                <a:t>Till staff</a:t>
              </a:r>
              <a:endParaRPr lang="en-GB" altLang="zh-CN" sz="1400">
                <a:solidFill>
                  <a:srgbClr val="3333FF"/>
                </a:solidFill>
                <a:latin typeface="Arial" pitchFamily="34" charset="0"/>
                <a:ea typeface="SimSun" pitchFamily="2" charset="-122"/>
                <a:cs typeface="Arial" pitchFamily="34" charset="0"/>
              </a:endParaRPr>
            </a:p>
          </p:txBody>
        </p:sp>
        <p:sp>
          <p:nvSpPr>
            <p:cNvPr id="184329" name="Line 9"/>
            <p:cNvSpPr>
              <a:spLocks noChangeShapeType="1"/>
            </p:cNvSpPr>
            <p:nvPr/>
          </p:nvSpPr>
          <p:spPr bwMode="auto">
            <a:xfrm>
              <a:off x="3504" y="544"/>
              <a:ext cx="1" cy="3280"/>
            </a:xfrm>
            <a:prstGeom prst="line">
              <a:avLst/>
            </a:prstGeom>
            <a:noFill/>
            <a:ln w="9525">
              <a:solidFill>
                <a:srgbClr val="3333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330" name="AutoShape 10"/>
            <p:cNvSpPr>
              <a:spLocks noChangeArrowheads="1"/>
            </p:cNvSpPr>
            <p:nvPr/>
          </p:nvSpPr>
          <p:spPr bwMode="auto">
            <a:xfrm>
              <a:off x="960" y="736"/>
              <a:ext cx="684" cy="250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GB" altLang="zh-CN" sz="1400">
                  <a:latin typeface="Arial" pitchFamily="34" charset="0"/>
                  <a:ea typeface="SimSun" pitchFamily="2" charset="-122"/>
                </a:rPr>
                <a:t>Fill in form</a:t>
              </a:r>
            </a:p>
          </p:txBody>
        </p:sp>
        <p:sp>
          <p:nvSpPr>
            <p:cNvPr id="184331" name="AutoShape 11"/>
            <p:cNvSpPr>
              <a:spLocks noChangeArrowheads="1"/>
            </p:cNvSpPr>
            <p:nvPr/>
          </p:nvSpPr>
          <p:spPr bwMode="auto">
            <a:xfrm>
              <a:off x="2160" y="736"/>
              <a:ext cx="960" cy="432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GB" altLang="zh-CN" sz="1400">
                  <a:latin typeface="Arial" pitchFamily="34" charset="0"/>
                  <a:ea typeface="SimSun" pitchFamily="2" charset="-122"/>
                </a:rPr>
                <a:t>Process order</a:t>
              </a:r>
            </a:p>
          </p:txBody>
        </p:sp>
        <p:sp>
          <p:nvSpPr>
            <p:cNvPr id="184332" name="AutoShape 12"/>
            <p:cNvSpPr>
              <a:spLocks noChangeArrowheads="1"/>
            </p:cNvSpPr>
            <p:nvPr/>
          </p:nvSpPr>
          <p:spPr bwMode="auto">
            <a:xfrm>
              <a:off x="2352" y="2464"/>
              <a:ext cx="707" cy="326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GB" altLang="zh-CN" sz="1400" dirty="0">
                  <a:latin typeface="Arial" pitchFamily="34" charset="0"/>
                  <a:ea typeface="SimSun" pitchFamily="2" charset="-122"/>
                </a:rPr>
                <a:t>Collection </a:t>
              </a:r>
            </a:p>
            <a:p>
              <a:pPr algn="ctr" eaLnBrk="1" hangingPunct="1"/>
              <a:r>
                <a:rPr lang="en-GB" altLang="zh-CN" sz="1400" dirty="0">
                  <a:latin typeface="Arial" pitchFamily="34" charset="0"/>
                  <a:ea typeface="SimSun" pitchFamily="2" charset="-122"/>
                </a:rPr>
                <a:t>slip printed</a:t>
              </a:r>
            </a:p>
          </p:txBody>
        </p:sp>
        <p:sp>
          <p:nvSpPr>
            <p:cNvPr id="184333" name="Line 13"/>
            <p:cNvSpPr>
              <a:spLocks noChangeShapeType="1"/>
            </p:cNvSpPr>
            <p:nvPr/>
          </p:nvSpPr>
          <p:spPr bwMode="auto">
            <a:xfrm>
              <a:off x="2352" y="2176"/>
              <a:ext cx="2160" cy="1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334" name="Line 14"/>
            <p:cNvSpPr>
              <a:spLocks noChangeShapeType="1"/>
            </p:cNvSpPr>
            <p:nvPr/>
          </p:nvSpPr>
          <p:spPr bwMode="auto">
            <a:xfrm>
              <a:off x="2448" y="3232"/>
              <a:ext cx="2112" cy="1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335" name="Line 15"/>
            <p:cNvSpPr>
              <a:spLocks noChangeShapeType="1"/>
            </p:cNvSpPr>
            <p:nvPr/>
          </p:nvSpPr>
          <p:spPr bwMode="auto">
            <a:xfrm flipH="1" flipV="1">
              <a:off x="816" y="832"/>
              <a:ext cx="14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336" name="Line 16"/>
            <p:cNvSpPr>
              <a:spLocks noChangeShapeType="1"/>
            </p:cNvSpPr>
            <p:nvPr/>
          </p:nvSpPr>
          <p:spPr bwMode="auto">
            <a:xfrm flipH="1" flipV="1">
              <a:off x="4224" y="2176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337" name="Line 17"/>
            <p:cNvSpPr>
              <a:spLocks noChangeShapeType="1"/>
            </p:cNvSpPr>
            <p:nvPr/>
          </p:nvSpPr>
          <p:spPr bwMode="auto">
            <a:xfrm flipH="1" flipV="1">
              <a:off x="2592" y="1168"/>
              <a:ext cx="0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338" name="Line 18"/>
            <p:cNvSpPr>
              <a:spLocks noChangeShapeType="1"/>
            </p:cNvSpPr>
            <p:nvPr/>
          </p:nvSpPr>
          <p:spPr bwMode="auto">
            <a:xfrm flipH="1" flipV="1">
              <a:off x="2688" y="2224"/>
              <a:ext cx="0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339" name="Line 19"/>
            <p:cNvSpPr>
              <a:spLocks noChangeShapeType="1"/>
            </p:cNvSpPr>
            <p:nvPr/>
          </p:nvSpPr>
          <p:spPr bwMode="auto">
            <a:xfrm flipH="1" flipV="1">
              <a:off x="2688" y="2800"/>
              <a:ext cx="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340" name="Oval 20"/>
            <p:cNvSpPr>
              <a:spLocks noChangeArrowheads="1"/>
            </p:cNvSpPr>
            <p:nvPr/>
          </p:nvSpPr>
          <p:spPr bwMode="auto">
            <a:xfrm>
              <a:off x="672" y="784"/>
              <a:ext cx="135" cy="11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341" name="Line 21"/>
            <p:cNvSpPr>
              <a:spLocks noChangeShapeType="1"/>
            </p:cNvSpPr>
            <p:nvPr/>
          </p:nvSpPr>
          <p:spPr bwMode="auto">
            <a:xfrm flipV="1">
              <a:off x="1584" y="3424"/>
              <a:ext cx="172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84342" name="Group 22"/>
            <p:cNvGrpSpPr>
              <a:grpSpLocks/>
            </p:cNvGrpSpPr>
            <p:nvPr/>
          </p:nvGrpSpPr>
          <p:grpSpPr bwMode="auto">
            <a:xfrm>
              <a:off x="1200" y="3664"/>
              <a:ext cx="182" cy="151"/>
              <a:chOff x="4176" y="3928"/>
              <a:chExt cx="216" cy="192"/>
            </a:xfrm>
          </p:grpSpPr>
          <p:sp>
            <p:nvSpPr>
              <p:cNvPr id="184343" name="Oval 23"/>
              <p:cNvSpPr>
                <a:spLocks noChangeArrowheads="1"/>
              </p:cNvSpPr>
              <p:nvPr/>
            </p:nvSpPr>
            <p:spPr bwMode="auto">
              <a:xfrm>
                <a:off x="4176" y="3928"/>
                <a:ext cx="216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tx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344" name="Oval 24"/>
              <p:cNvSpPr>
                <a:spLocks noChangeArrowheads="1"/>
              </p:cNvSpPr>
              <p:nvPr/>
            </p:nvSpPr>
            <p:spPr bwMode="auto">
              <a:xfrm>
                <a:off x="4216" y="3960"/>
                <a:ext cx="133" cy="12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84345" name="AutoShape 25"/>
            <p:cNvSpPr>
              <a:spLocks noChangeArrowheads="1"/>
            </p:cNvSpPr>
            <p:nvPr/>
          </p:nvSpPr>
          <p:spPr bwMode="auto">
            <a:xfrm>
              <a:off x="3840" y="2368"/>
              <a:ext cx="765" cy="250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GB" altLang="zh-CN" sz="1400">
                  <a:latin typeface="Arial" pitchFamily="34" charset="0"/>
                  <a:ea typeface="SimSun" pitchFamily="2" charset="-122"/>
                </a:rPr>
                <a:t>Items picked</a:t>
              </a:r>
            </a:p>
          </p:txBody>
        </p:sp>
        <p:sp>
          <p:nvSpPr>
            <p:cNvPr id="184346" name="Line 26"/>
            <p:cNvSpPr>
              <a:spLocks noChangeShapeType="1"/>
            </p:cNvSpPr>
            <p:nvPr/>
          </p:nvSpPr>
          <p:spPr bwMode="auto">
            <a:xfrm flipH="1" flipV="1">
              <a:off x="4224" y="3040"/>
              <a:ext cx="7" cy="17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347" name="Line 27"/>
            <p:cNvSpPr>
              <a:spLocks noChangeShapeType="1"/>
            </p:cNvSpPr>
            <p:nvPr/>
          </p:nvSpPr>
          <p:spPr bwMode="auto">
            <a:xfrm flipH="1" flipV="1">
              <a:off x="4224" y="2608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348" name="AutoShape 28"/>
            <p:cNvSpPr>
              <a:spLocks noChangeArrowheads="1"/>
            </p:cNvSpPr>
            <p:nvPr/>
          </p:nvSpPr>
          <p:spPr bwMode="auto">
            <a:xfrm>
              <a:off x="3744" y="2800"/>
              <a:ext cx="1082" cy="256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GB" altLang="zh-CN" sz="1400">
                  <a:latin typeface="Arial" pitchFamily="34" charset="0"/>
                  <a:ea typeface="SimSun" pitchFamily="2" charset="-122"/>
                </a:rPr>
                <a:t>Sent for collection</a:t>
              </a:r>
            </a:p>
          </p:txBody>
        </p:sp>
        <p:sp>
          <p:nvSpPr>
            <p:cNvPr id="184349" name="AutoShape 29"/>
            <p:cNvSpPr>
              <a:spLocks noChangeArrowheads="1"/>
            </p:cNvSpPr>
            <p:nvPr/>
          </p:nvSpPr>
          <p:spPr bwMode="auto">
            <a:xfrm>
              <a:off x="1008" y="3232"/>
              <a:ext cx="545" cy="288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GB" altLang="zh-CN" sz="1400">
                  <a:latin typeface="Arial" pitchFamily="34" charset="0"/>
                  <a:ea typeface="SimSun" pitchFamily="2" charset="-122"/>
                </a:rPr>
                <a:t>Collect</a:t>
              </a:r>
            </a:p>
            <a:p>
              <a:pPr algn="ctr" eaLnBrk="1" hangingPunct="1"/>
              <a:r>
                <a:rPr lang="en-GB" altLang="zh-CN" sz="1400">
                  <a:latin typeface="Arial" pitchFamily="34" charset="0"/>
                  <a:ea typeface="SimSun" pitchFamily="2" charset="-122"/>
                </a:rPr>
                <a:t> items</a:t>
              </a:r>
            </a:p>
          </p:txBody>
        </p:sp>
        <p:sp>
          <p:nvSpPr>
            <p:cNvPr id="184350" name="Line 30"/>
            <p:cNvSpPr>
              <a:spLocks noChangeShapeType="1"/>
            </p:cNvSpPr>
            <p:nvPr/>
          </p:nvSpPr>
          <p:spPr bwMode="auto">
            <a:xfrm flipV="1">
              <a:off x="1296" y="3520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351" name="Line 31"/>
            <p:cNvSpPr>
              <a:spLocks noChangeShapeType="1"/>
            </p:cNvSpPr>
            <p:nvPr/>
          </p:nvSpPr>
          <p:spPr bwMode="auto">
            <a:xfrm flipH="1" flipV="1">
              <a:off x="1632" y="880"/>
              <a:ext cx="52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352" name="Line 32"/>
            <p:cNvSpPr>
              <a:spLocks noChangeShapeType="1"/>
            </p:cNvSpPr>
            <p:nvPr/>
          </p:nvSpPr>
          <p:spPr bwMode="auto">
            <a:xfrm flipH="1" flipV="1">
              <a:off x="2592" y="1264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353" name="AutoShape 33"/>
            <p:cNvSpPr>
              <a:spLocks noChangeArrowheads="1"/>
            </p:cNvSpPr>
            <p:nvPr/>
          </p:nvSpPr>
          <p:spPr bwMode="auto">
            <a:xfrm>
              <a:off x="2496" y="1408"/>
              <a:ext cx="213" cy="123"/>
            </a:xfrm>
            <a:prstGeom prst="diamond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354" name="Line 34"/>
            <p:cNvSpPr>
              <a:spLocks noChangeShapeType="1"/>
            </p:cNvSpPr>
            <p:nvPr/>
          </p:nvSpPr>
          <p:spPr bwMode="auto">
            <a:xfrm flipH="1" flipV="1">
              <a:off x="2592" y="1504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355" name="Text Box 35"/>
            <p:cNvSpPr txBox="1">
              <a:spLocks noChangeArrowheads="1"/>
            </p:cNvSpPr>
            <p:nvPr/>
          </p:nvSpPr>
          <p:spPr bwMode="auto">
            <a:xfrm>
              <a:off x="2736" y="1456"/>
              <a:ext cx="641" cy="1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2857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GB" altLang="zh-CN" sz="1200">
                  <a:latin typeface="Verdana" pitchFamily="34" charset="0"/>
                  <a:ea typeface="SimSun" pitchFamily="2" charset="-122"/>
                  <a:cs typeface="Arial" pitchFamily="34" charset="0"/>
                </a:rPr>
                <a:t>[order ok]</a:t>
              </a:r>
            </a:p>
          </p:txBody>
        </p:sp>
        <p:sp>
          <p:nvSpPr>
            <p:cNvPr id="184356" name="Text Box 36"/>
            <p:cNvSpPr txBox="1">
              <a:spLocks noChangeArrowheads="1"/>
            </p:cNvSpPr>
            <p:nvPr/>
          </p:nvSpPr>
          <p:spPr bwMode="auto">
            <a:xfrm>
              <a:off x="1824" y="1216"/>
              <a:ext cx="624" cy="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2857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en-GB" altLang="zh-CN" sz="1200">
                  <a:latin typeface="Verdana" pitchFamily="34" charset="0"/>
                  <a:ea typeface="SimSun" pitchFamily="2" charset="-122"/>
                  <a:cs typeface="Arial" pitchFamily="34" charset="0"/>
                </a:rPr>
                <a:t>[Order cancelled]</a:t>
              </a:r>
            </a:p>
          </p:txBody>
        </p:sp>
        <p:sp>
          <p:nvSpPr>
            <p:cNvPr id="184357" name="Line 37"/>
            <p:cNvSpPr>
              <a:spLocks noChangeShapeType="1"/>
            </p:cNvSpPr>
            <p:nvPr/>
          </p:nvSpPr>
          <p:spPr bwMode="auto">
            <a:xfrm flipH="1" flipV="1">
              <a:off x="1584" y="1504"/>
              <a:ext cx="91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84358" name="Group 38"/>
            <p:cNvGrpSpPr>
              <a:grpSpLocks/>
            </p:cNvGrpSpPr>
            <p:nvPr/>
          </p:nvGrpSpPr>
          <p:grpSpPr bwMode="auto">
            <a:xfrm>
              <a:off x="1392" y="1408"/>
              <a:ext cx="182" cy="151"/>
              <a:chOff x="4176" y="3928"/>
              <a:chExt cx="216" cy="192"/>
            </a:xfrm>
          </p:grpSpPr>
          <p:sp>
            <p:nvSpPr>
              <p:cNvPr id="184359" name="Oval 39"/>
              <p:cNvSpPr>
                <a:spLocks noChangeArrowheads="1"/>
              </p:cNvSpPr>
              <p:nvPr/>
            </p:nvSpPr>
            <p:spPr bwMode="auto">
              <a:xfrm>
                <a:off x="4176" y="3928"/>
                <a:ext cx="216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tx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360" name="Oval 40"/>
              <p:cNvSpPr>
                <a:spLocks noChangeArrowheads="1"/>
              </p:cNvSpPr>
              <p:nvPr/>
            </p:nvSpPr>
            <p:spPr bwMode="auto">
              <a:xfrm>
                <a:off x="4216" y="3960"/>
                <a:ext cx="133" cy="12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84361" name="Line 41"/>
            <p:cNvSpPr>
              <a:spLocks noChangeShapeType="1"/>
            </p:cNvSpPr>
            <p:nvPr/>
          </p:nvSpPr>
          <p:spPr bwMode="auto">
            <a:xfrm>
              <a:off x="3312" y="3232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84362" name="Group 42"/>
            <p:cNvGrpSpPr>
              <a:grpSpLocks/>
            </p:cNvGrpSpPr>
            <p:nvPr/>
          </p:nvGrpSpPr>
          <p:grpSpPr bwMode="auto">
            <a:xfrm>
              <a:off x="2784" y="1024"/>
              <a:ext cx="136" cy="136"/>
              <a:chOff x="656" y="3328"/>
              <a:chExt cx="184" cy="200"/>
            </a:xfrm>
          </p:grpSpPr>
          <p:sp>
            <p:nvSpPr>
              <p:cNvPr id="184363" name="Line 43"/>
              <p:cNvSpPr>
                <a:spLocks noChangeShapeType="1"/>
              </p:cNvSpPr>
              <p:nvPr/>
            </p:nvSpPr>
            <p:spPr bwMode="auto">
              <a:xfrm>
                <a:off x="744" y="3328"/>
                <a:ext cx="0" cy="200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364" name="Line 44"/>
              <p:cNvSpPr>
                <a:spLocks noChangeShapeType="1"/>
              </p:cNvSpPr>
              <p:nvPr/>
            </p:nvSpPr>
            <p:spPr bwMode="auto">
              <a:xfrm>
                <a:off x="656" y="3432"/>
                <a:ext cx="184" cy="0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365" name="Line 45"/>
              <p:cNvSpPr>
                <a:spLocks noChangeShapeType="1"/>
              </p:cNvSpPr>
              <p:nvPr/>
            </p:nvSpPr>
            <p:spPr bwMode="auto">
              <a:xfrm>
                <a:off x="656" y="3424"/>
                <a:ext cx="0" cy="96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366" name="Line 46"/>
              <p:cNvSpPr>
                <a:spLocks noChangeShapeType="1"/>
              </p:cNvSpPr>
              <p:nvPr/>
            </p:nvSpPr>
            <p:spPr bwMode="auto">
              <a:xfrm>
                <a:off x="840" y="3424"/>
                <a:ext cx="0" cy="96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84367" name="AutoShape 47"/>
            <p:cNvSpPr>
              <a:spLocks noChangeArrowheads="1"/>
            </p:cNvSpPr>
            <p:nvPr/>
          </p:nvSpPr>
          <p:spPr bwMode="auto">
            <a:xfrm>
              <a:off x="2256" y="1648"/>
              <a:ext cx="684" cy="336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GB" altLang="zh-CN" sz="1400">
                  <a:latin typeface="Arial" pitchFamily="34" charset="0"/>
                  <a:ea typeface="SimSun" pitchFamily="2" charset="-122"/>
                </a:rPr>
                <a:t>Process </a:t>
              </a:r>
            </a:p>
            <a:p>
              <a:pPr algn="ctr" eaLnBrk="1" hangingPunct="1"/>
              <a:r>
                <a:rPr lang="en-GB" altLang="zh-CN" sz="1400">
                  <a:latin typeface="Arial" pitchFamily="34" charset="0"/>
                  <a:ea typeface="SimSun" pitchFamily="2" charset="-122"/>
                </a:rPr>
                <a:t>payment</a:t>
              </a:r>
            </a:p>
          </p:txBody>
        </p:sp>
        <p:sp>
          <p:nvSpPr>
            <p:cNvPr id="184368" name="Line 48"/>
            <p:cNvSpPr>
              <a:spLocks noChangeShapeType="1"/>
            </p:cNvSpPr>
            <p:nvPr/>
          </p:nvSpPr>
          <p:spPr bwMode="auto">
            <a:xfrm flipH="1" flipV="1">
              <a:off x="2592" y="1984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="" xmlns:p14="http://schemas.microsoft.com/office/powerpoint/2010/main" val="56243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CN" dirty="0">
                <a:ea typeface="SimSun" pitchFamily="2" charset="-122"/>
              </a:rPr>
              <a:t>Example: Shopping</a:t>
            </a:r>
            <a:endParaRPr lang="en-US" altLang="zh-CN" dirty="0">
              <a:ea typeface="SimSun" pitchFamily="2" charset="-122"/>
            </a:endParaRPr>
          </a:p>
        </p:txBody>
      </p:sp>
      <p:sp>
        <p:nvSpPr>
          <p:cNvPr id="185347" name="Text Box 3"/>
          <p:cNvSpPr txBox="1">
            <a:spLocks noChangeArrowheads="1"/>
          </p:cNvSpPr>
          <p:nvPr/>
        </p:nvSpPr>
        <p:spPr bwMode="auto">
          <a:xfrm>
            <a:off x="1447800" y="2498725"/>
            <a:ext cx="13779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zh-CN" sz="1400" b="1">
                <a:solidFill>
                  <a:srgbClr val="3333FF"/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Process order</a:t>
            </a:r>
            <a:endParaRPr lang="en-GB" altLang="zh-CN" sz="1400">
              <a:solidFill>
                <a:srgbClr val="3333FF"/>
              </a:solidFill>
              <a:latin typeface="Arial" pitchFamily="34" charset="0"/>
              <a:ea typeface="SimSun" pitchFamily="2" charset="-122"/>
              <a:cs typeface="Arial" pitchFamily="34" charset="0"/>
            </a:endParaRPr>
          </a:p>
        </p:txBody>
      </p:sp>
      <p:sp>
        <p:nvSpPr>
          <p:cNvPr id="185348" name="AutoShape 4"/>
          <p:cNvSpPr>
            <a:spLocks noChangeArrowheads="1"/>
          </p:cNvSpPr>
          <p:nvPr/>
        </p:nvSpPr>
        <p:spPr bwMode="auto">
          <a:xfrm>
            <a:off x="4114800" y="2955925"/>
            <a:ext cx="1752600" cy="762000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400" b="1">
                <a:latin typeface="Arial" pitchFamily="34" charset="0"/>
                <a:ea typeface="SimSun" pitchFamily="2" charset="-122"/>
                <a:cs typeface="Arial" pitchFamily="34" charset="0"/>
              </a:rPr>
              <a:t>Item entered </a:t>
            </a:r>
          </a:p>
          <a:p>
            <a:pPr algn="ctr"/>
            <a:r>
              <a:rPr lang="en-US" sz="1400" b="1">
                <a:latin typeface="Arial" pitchFamily="34" charset="0"/>
                <a:ea typeface="SimSun" pitchFamily="2" charset="-122"/>
                <a:cs typeface="Arial" pitchFamily="34" charset="0"/>
              </a:rPr>
              <a:t>into computer</a:t>
            </a:r>
            <a:endParaRPr lang="en-US" sz="2800" b="1">
              <a:ea typeface="SimSun" pitchFamily="2" charset="-122"/>
              <a:cs typeface="Arial" pitchFamily="34" charset="0"/>
            </a:endParaRPr>
          </a:p>
        </p:txBody>
      </p:sp>
      <p:sp>
        <p:nvSpPr>
          <p:cNvPr id="185349" name="AutoShape 5"/>
          <p:cNvSpPr>
            <a:spLocks noChangeArrowheads="1"/>
          </p:cNvSpPr>
          <p:nvPr/>
        </p:nvSpPr>
        <p:spPr bwMode="auto">
          <a:xfrm>
            <a:off x="6400800" y="4022725"/>
            <a:ext cx="1458913" cy="528638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400" b="1">
                <a:latin typeface="Arial" pitchFamily="34" charset="0"/>
                <a:ea typeface="SimSun" pitchFamily="2" charset="-122"/>
                <a:cs typeface="Arial" pitchFamily="34" charset="0"/>
              </a:rPr>
              <a:t>Remove item</a:t>
            </a:r>
            <a:endParaRPr lang="en-US" sz="1400" b="1">
              <a:ea typeface="SimSun" pitchFamily="2" charset="-122"/>
              <a:cs typeface="Arial" pitchFamily="34" charset="0"/>
            </a:endParaRPr>
          </a:p>
        </p:txBody>
      </p:sp>
      <p:sp>
        <p:nvSpPr>
          <p:cNvPr id="185350" name="Line 6"/>
          <p:cNvSpPr>
            <a:spLocks noChangeShapeType="1"/>
          </p:cNvSpPr>
          <p:nvPr/>
        </p:nvSpPr>
        <p:spPr bwMode="auto">
          <a:xfrm>
            <a:off x="4876800" y="3717925"/>
            <a:ext cx="20638" cy="4413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5351" name="Line 7"/>
          <p:cNvSpPr>
            <a:spLocks noChangeShapeType="1"/>
          </p:cNvSpPr>
          <p:nvPr/>
        </p:nvSpPr>
        <p:spPr bwMode="auto">
          <a:xfrm>
            <a:off x="4800600" y="2041525"/>
            <a:ext cx="3175" cy="3508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5352" name="Line 8"/>
          <p:cNvSpPr>
            <a:spLocks noChangeShapeType="1"/>
          </p:cNvSpPr>
          <p:nvPr/>
        </p:nvSpPr>
        <p:spPr bwMode="auto">
          <a:xfrm>
            <a:off x="4800600" y="5927725"/>
            <a:ext cx="4763" cy="7016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5353" name="AutoShape 9"/>
          <p:cNvSpPr>
            <a:spLocks noChangeArrowheads="1"/>
          </p:cNvSpPr>
          <p:nvPr/>
        </p:nvSpPr>
        <p:spPr bwMode="auto">
          <a:xfrm>
            <a:off x="639763" y="1355725"/>
            <a:ext cx="7315200" cy="39624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5354" name="AutoShape 10"/>
          <p:cNvSpPr>
            <a:spLocks noChangeArrowheads="1"/>
          </p:cNvSpPr>
          <p:nvPr/>
        </p:nvSpPr>
        <p:spPr bwMode="auto">
          <a:xfrm>
            <a:off x="4572000" y="4175125"/>
            <a:ext cx="546100" cy="303213"/>
          </a:xfrm>
          <a:prstGeom prst="flowChartDecision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5355" name="Line 11"/>
          <p:cNvSpPr>
            <a:spLocks noChangeShapeType="1"/>
          </p:cNvSpPr>
          <p:nvPr/>
        </p:nvSpPr>
        <p:spPr bwMode="auto">
          <a:xfrm>
            <a:off x="4867275" y="4484688"/>
            <a:ext cx="1588" cy="3524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5356" name="Line 12"/>
          <p:cNvSpPr>
            <a:spLocks noChangeShapeType="1"/>
          </p:cNvSpPr>
          <p:nvPr/>
        </p:nvSpPr>
        <p:spPr bwMode="auto">
          <a:xfrm flipV="1">
            <a:off x="3048000" y="2574925"/>
            <a:ext cx="1524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5357" name="AutoShape 13"/>
          <p:cNvSpPr>
            <a:spLocks noChangeArrowheads="1"/>
          </p:cNvSpPr>
          <p:nvPr/>
        </p:nvSpPr>
        <p:spPr bwMode="auto">
          <a:xfrm>
            <a:off x="4572000" y="5699125"/>
            <a:ext cx="520700" cy="227013"/>
          </a:xfrm>
          <a:prstGeom prst="flowChartDecision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folHlink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5358" name="Line 14"/>
          <p:cNvSpPr>
            <a:spLocks noChangeShapeType="1"/>
          </p:cNvSpPr>
          <p:nvPr/>
        </p:nvSpPr>
        <p:spPr bwMode="auto">
          <a:xfrm>
            <a:off x="4876800" y="5165725"/>
            <a:ext cx="0" cy="533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5359" name="Text Box 15"/>
          <p:cNvSpPr txBox="1">
            <a:spLocks noChangeArrowheads="1"/>
          </p:cNvSpPr>
          <p:nvPr/>
        </p:nvSpPr>
        <p:spPr bwMode="auto">
          <a:xfrm>
            <a:off x="5410200" y="3794125"/>
            <a:ext cx="773113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1">
                <a:latin typeface="Arial" pitchFamily="34" charset="0"/>
                <a:ea typeface="SimSun" pitchFamily="2" charset="-122"/>
                <a:cs typeface="Arial" pitchFamily="34" charset="0"/>
              </a:rPr>
              <a:t>[not in </a:t>
            </a:r>
          </a:p>
          <a:p>
            <a:r>
              <a:rPr lang="en-US" sz="1400" b="1">
                <a:latin typeface="Arial" pitchFamily="34" charset="0"/>
                <a:ea typeface="SimSun" pitchFamily="2" charset="-122"/>
                <a:cs typeface="Arial" pitchFamily="34" charset="0"/>
              </a:rPr>
              <a:t>stock]</a:t>
            </a:r>
          </a:p>
        </p:txBody>
      </p:sp>
      <p:sp>
        <p:nvSpPr>
          <p:cNvPr id="185360" name="Text Box 16"/>
          <p:cNvSpPr txBox="1">
            <a:spLocks noChangeArrowheads="1"/>
          </p:cNvSpPr>
          <p:nvPr/>
        </p:nvSpPr>
        <p:spPr bwMode="auto">
          <a:xfrm>
            <a:off x="4814888" y="4500563"/>
            <a:ext cx="9699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1">
                <a:latin typeface="Arial" pitchFamily="34" charset="0"/>
                <a:ea typeface="SimSun" pitchFamily="2" charset="-122"/>
                <a:cs typeface="Arial" pitchFamily="34" charset="0"/>
              </a:rPr>
              <a:t>[in stock]</a:t>
            </a:r>
          </a:p>
        </p:txBody>
      </p:sp>
      <p:sp>
        <p:nvSpPr>
          <p:cNvPr id="185361" name="Line 17"/>
          <p:cNvSpPr>
            <a:spLocks noChangeShapeType="1"/>
          </p:cNvSpPr>
          <p:nvPr/>
        </p:nvSpPr>
        <p:spPr bwMode="auto">
          <a:xfrm>
            <a:off x="7086600" y="4556125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362" name="Line 18"/>
          <p:cNvSpPr>
            <a:spLocks noChangeShapeType="1"/>
          </p:cNvSpPr>
          <p:nvPr/>
        </p:nvSpPr>
        <p:spPr bwMode="auto">
          <a:xfrm flipH="1">
            <a:off x="5105400" y="5013325"/>
            <a:ext cx="1981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363" name="AutoShape 19"/>
          <p:cNvSpPr>
            <a:spLocks noChangeArrowheads="1"/>
          </p:cNvSpPr>
          <p:nvPr/>
        </p:nvSpPr>
        <p:spPr bwMode="auto">
          <a:xfrm>
            <a:off x="4572000" y="2422525"/>
            <a:ext cx="520700" cy="227013"/>
          </a:xfrm>
          <a:prstGeom prst="flowChartDecision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folHlink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5364" name="Line 20"/>
          <p:cNvSpPr>
            <a:spLocks noChangeShapeType="1"/>
          </p:cNvSpPr>
          <p:nvPr/>
        </p:nvSpPr>
        <p:spPr bwMode="auto">
          <a:xfrm>
            <a:off x="4800600" y="2651125"/>
            <a:ext cx="3175" cy="3508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5365" name="Line 21"/>
          <p:cNvSpPr>
            <a:spLocks noChangeShapeType="1"/>
          </p:cNvSpPr>
          <p:nvPr/>
        </p:nvSpPr>
        <p:spPr bwMode="auto">
          <a:xfrm>
            <a:off x="5105400" y="4327525"/>
            <a:ext cx="1295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366" name="AutoShape 22"/>
          <p:cNvSpPr>
            <a:spLocks noChangeArrowheads="1"/>
          </p:cNvSpPr>
          <p:nvPr/>
        </p:nvSpPr>
        <p:spPr bwMode="auto">
          <a:xfrm>
            <a:off x="4572000" y="4860925"/>
            <a:ext cx="546100" cy="303213"/>
          </a:xfrm>
          <a:prstGeom prst="flowChartDecision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5367" name="Text Box 23"/>
          <p:cNvSpPr txBox="1">
            <a:spLocks noChangeArrowheads="1"/>
          </p:cNvSpPr>
          <p:nvPr/>
        </p:nvSpPr>
        <p:spPr bwMode="auto">
          <a:xfrm>
            <a:off x="4953000" y="5867400"/>
            <a:ext cx="20447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1">
                <a:latin typeface="Arial" pitchFamily="34" charset="0"/>
                <a:ea typeface="SimSun" pitchFamily="2" charset="-122"/>
                <a:cs typeface="Arial" pitchFamily="34" charset="0"/>
              </a:rPr>
              <a:t>[all items processsed]</a:t>
            </a:r>
          </a:p>
        </p:txBody>
      </p:sp>
      <p:sp>
        <p:nvSpPr>
          <p:cNvPr id="185368" name="Line 24"/>
          <p:cNvSpPr>
            <a:spLocks noChangeShapeType="1"/>
          </p:cNvSpPr>
          <p:nvPr/>
        </p:nvSpPr>
        <p:spPr bwMode="auto">
          <a:xfrm flipH="1">
            <a:off x="3048000" y="5851525"/>
            <a:ext cx="1524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369" name="Line 25"/>
          <p:cNvSpPr>
            <a:spLocks noChangeShapeType="1"/>
          </p:cNvSpPr>
          <p:nvPr/>
        </p:nvSpPr>
        <p:spPr bwMode="auto">
          <a:xfrm flipV="1">
            <a:off x="3048000" y="2574925"/>
            <a:ext cx="0" cy="3276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370" name="Text Box 26"/>
          <p:cNvSpPr txBox="1">
            <a:spLocks noChangeArrowheads="1"/>
          </p:cNvSpPr>
          <p:nvPr/>
        </p:nvSpPr>
        <p:spPr bwMode="auto">
          <a:xfrm>
            <a:off x="3048000" y="5470525"/>
            <a:ext cx="12493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1">
                <a:latin typeface="Arial" pitchFamily="34" charset="0"/>
                <a:ea typeface="SimSun" pitchFamily="2" charset="-122"/>
                <a:cs typeface="Arial" pitchFamily="34" charset="0"/>
              </a:rPr>
              <a:t>[more items]</a:t>
            </a:r>
          </a:p>
        </p:txBody>
      </p:sp>
    </p:spTree>
    <p:extLst>
      <p:ext uri="{BB962C8B-B14F-4D97-AF65-F5344CB8AC3E}">
        <p14:creationId xmlns="" xmlns:p14="http://schemas.microsoft.com/office/powerpoint/2010/main" val="288339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sz="2000" dirty="0"/>
              <a:t>Gerald Kotonya and Ian </a:t>
            </a:r>
            <a:r>
              <a:rPr lang="sv-SE" sz="2000" dirty="0" smtClean="0"/>
              <a:t>Sommerville, </a:t>
            </a:r>
            <a:r>
              <a:rPr lang="en-US" sz="2000" dirty="0"/>
              <a:t>REQUIREMENTS Engineering </a:t>
            </a:r>
            <a:r>
              <a:rPr lang="en-US" sz="2000" dirty="0" smtClean="0"/>
              <a:t> PROCESSES </a:t>
            </a:r>
            <a:r>
              <a:rPr lang="en-US" sz="2000" dirty="0"/>
              <a:t>AND TECHNIQUES </a:t>
            </a:r>
            <a:r>
              <a:rPr lang="en-US" sz="2000" dirty="0" smtClean="0"/>
              <a:t> by Wiley Publishers</a:t>
            </a:r>
          </a:p>
          <a:p>
            <a:r>
              <a:rPr lang="en-US" sz="2000" dirty="0" smtClean="0"/>
              <a:t>Activity Diagrams by </a:t>
            </a:r>
            <a:r>
              <a:rPr lang="en-US" sz="2000" dirty="0" err="1" smtClean="0"/>
              <a:t>Keng</a:t>
            </a:r>
            <a:r>
              <a:rPr lang="en-US" sz="2000" dirty="0" smtClean="0"/>
              <a:t> </a:t>
            </a:r>
            <a:r>
              <a:rPr lang="en-US" sz="2000" dirty="0" err="1" smtClean="0"/>
              <a:t>Siau</a:t>
            </a:r>
            <a:r>
              <a:rPr lang="en-US" sz="2000" dirty="0" smtClean="0"/>
              <a:t>, University of Nebraska-Lincoln</a:t>
            </a:r>
          </a:p>
        </p:txBody>
      </p:sp>
    </p:spTree>
    <p:extLst>
      <p:ext uri="{BB962C8B-B14F-4D97-AF65-F5344CB8AC3E}">
        <p14:creationId xmlns="" xmlns:p14="http://schemas.microsoft.com/office/powerpoint/2010/main" val="1077392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_LE_tbd_wmf">
  <a:themeElements>
    <a:clrScheme name="">
      <a:dk1>
        <a:srgbClr val="003868"/>
      </a:dk1>
      <a:lt1>
        <a:srgbClr val="FFFFFF"/>
      </a:lt1>
      <a:dk2>
        <a:srgbClr val="E3DFDB"/>
      </a:dk2>
      <a:lt2>
        <a:srgbClr val="92499E"/>
      </a:lt2>
      <a:accent1>
        <a:srgbClr val="255B89"/>
      </a:accent1>
      <a:accent2>
        <a:srgbClr val="91867E"/>
      </a:accent2>
      <a:accent3>
        <a:srgbClr val="FFFFFF"/>
      </a:accent3>
      <a:accent4>
        <a:srgbClr val="002E58"/>
      </a:accent4>
      <a:accent5>
        <a:srgbClr val="ACB5C4"/>
      </a:accent5>
      <a:accent6>
        <a:srgbClr val="837972"/>
      </a:accent6>
      <a:hlink>
        <a:srgbClr val="9D0E2D"/>
      </a:hlink>
      <a:folHlink>
        <a:srgbClr val="6CCBED"/>
      </a:folHlink>
    </a:clrScheme>
    <a:fontScheme name="CS_LE_tbd_wmf">
      <a:majorFont>
        <a:latin typeface="Credit Suisse Type Roman"/>
        <a:ea typeface=""/>
        <a:cs typeface=""/>
      </a:majorFont>
      <a:minorFont>
        <a:latin typeface="Credit Suisse Type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266700" marR="0" indent="-2667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2"/>
          </a:buClr>
          <a:buSzPct val="120000"/>
          <a:buFont typeface="Wingdings" charset="2"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Credit Suisse Type Roman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266700" marR="0" indent="-2667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2"/>
          </a:buClr>
          <a:buSzPct val="120000"/>
          <a:buFont typeface="Wingdings" charset="2"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Credit Suisse Type Roman" pitchFamily="34" charset="0"/>
          </a:defRPr>
        </a:defPPr>
      </a:lstStyle>
    </a:lnDef>
  </a:objectDefaults>
  <a:extraClrSchemeLst>
    <a:extraClrScheme>
      <a:clrScheme name="CS_LE_tbd_wmf 1">
        <a:dk1>
          <a:srgbClr val="003868"/>
        </a:dk1>
        <a:lt1>
          <a:srgbClr val="FFFFFF"/>
        </a:lt1>
        <a:dk2>
          <a:srgbClr val="92499E"/>
        </a:dk2>
        <a:lt2>
          <a:srgbClr val="91867E"/>
        </a:lt2>
        <a:accent1>
          <a:srgbClr val="FFC726"/>
        </a:accent1>
        <a:accent2>
          <a:srgbClr val="F49C3E"/>
        </a:accent2>
        <a:accent3>
          <a:srgbClr val="FFFFFF"/>
        </a:accent3>
        <a:accent4>
          <a:srgbClr val="002E58"/>
        </a:accent4>
        <a:accent5>
          <a:srgbClr val="FFE0AC"/>
        </a:accent5>
        <a:accent6>
          <a:srgbClr val="DD8D37"/>
        </a:accent6>
        <a:hlink>
          <a:srgbClr val="6CCBED"/>
        </a:hlink>
        <a:folHlink>
          <a:srgbClr val="9D0E2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_LE_tbd_wmf 2">
        <a:dk1>
          <a:srgbClr val="003868"/>
        </a:dk1>
        <a:lt1>
          <a:srgbClr val="FFFFFF"/>
        </a:lt1>
        <a:dk2>
          <a:srgbClr val="F49C3E"/>
        </a:dk2>
        <a:lt2>
          <a:srgbClr val="92499E"/>
        </a:lt2>
        <a:accent1>
          <a:srgbClr val="7898B3"/>
        </a:accent1>
        <a:accent2>
          <a:srgbClr val="91867E"/>
        </a:accent2>
        <a:accent3>
          <a:srgbClr val="FFFFFF"/>
        </a:accent3>
        <a:accent4>
          <a:srgbClr val="002E58"/>
        </a:accent4>
        <a:accent5>
          <a:srgbClr val="BECAD6"/>
        </a:accent5>
        <a:accent6>
          <a:srgbClr val="837972"/>
        </a:accent6>
        <a:hlink>
          <a:srgbClr val="9D0E2D"/>
        </a:hlink>
        <a:folHlink>
          <a:srgbClr val="6CCBE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CS_LE_tbd_wmf</Template>
  <TotalTime>4938</TotalTime>
  <Words>2158</Words>
  <Application>Microsoft Office PowerPoint</Application>
  <PresentationFormat>On-screen Show (4:3)</PresentationFormat>
  <Paragraphs>388</Paragraphs>
  <Slides>52</Slides>
  <Notes>17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4" baseType="lpstr">
      <vt:lpstr>CS_LE_tbd_wmf</vt:lpstr>
      <vt:lpstr>Microsoft Office PowerPoint 97-2003 Presentation</vt:lpstr>
      <vt:lpstr>Lecture 7</vt:lpstr>
      <vt:lpstr>Requirements Analysis</vt:lpstr>
      <vt:lpstr>Analysis Checklists</vt:lpstr>
      <vt:lpstr>Analysis Checklists</vt:lpstr>
      <vt:lpstr>Requirements Interactions</vt:lpstr>
      <vt:lpstr>Interaction Metrices</vt:lpstr>
      <vt:lpstr>Requirements Negotiation</vt:lpstr>
      <vt:lpstr>Negotiation Meetings</vt:lpstr>
      <vt:lpstr>Slide 9</vt:lpstr>
      <vt:lpstr> Characteristics of Requirements</vt:lpstr>
      <vt:lpstr>Examples of Poorly Written Requirements</vt:lpstr>
      <vt:lpstr>Requirements specification</vt:lpstr>
      <vt:lpstr>Requirements specification</vt:lpstr>
      <vt:lpstr> Sample Table of Contents</vt:lpstr>
      <vt:lpstr>A Common Approach (RS)</vt:lpstr>
      <vt:lpstr>Non Functional Requirements</vt:lpstr>
      <vt:lpstr>Requirement Shell/template</vt:lpstr>
      <vt:lpstr>Example</vt:lpstr>
      <vt:lpstr> (3)  Software Requirements Specification (SRS)</vt:lpstr>
      <vt:lpstr>  SRS</vt:lpstr>
      <vt:lpstr>Slide 21</vt:lpstr>
      <vt:lpstr> SRS</vt:lpstr>
      <vt:lpstr>Document Structure and Standards</vt:lpstr>
      <vt:lpstr>Importance of SRS</vt:lpstr>
      <vt:lpstr>Characteristics of a good SRS</vt:lpstr>
      <vt:lpstr>Examples of Bad SRS Documents</vt:lpstr>
      <vt:lpstr>Examples of Bad SRS Documents</vt:lpstr>
      <vt:lpstr>Examples of Bad SRS Documents</vt:lpstr>
      <vt:lpstr>Requirements Documentation IEEE Standard for SRS</vt:lpstr>
      <vt:lpstr>RUP SRS Template</vt:lpstr>
      <vt:lpstr>RUP SRS Template</vt:lpstr>
      <vt:lpstr>Appendix: Use-Case Specifications </vt:lpstr>
      <vt:lpstr>Requirements Modeling</vt:lpstr>
      <vt:lpstr>Activity Diagrams</vt:lpstr>
      <vt:lpstr>Activity Diagrams</vt:lpstr>
      <vt:lpstr>Action States and Activity States</vt:lpstr>
      <vt:lpstr>Transitions</vt:lpstr>
      <vt:lpstr>Transitions</vt:lpstr>
      <vt:lpstr>Branching</vt:lpstr>
      <vt:lpstr>Branching</vt:lpstr>
      <vt:lpstr>Example of Activity Diagram</vt:lpstr>
      <vt:lpstr>Forking and Joining</vt:lpstr>
      <vt:lpstr>Fork</vt:lpstr>
      <vt:lpstr>Join</vt:lpstr>
      <vt:lpstr>Example of Activity Diagram</vt:lpstr>
      <vt:lpstr>Example of an Activity Diagram</vt:lpstr>
      <vt:lpstr>Swimlanes</vt:lpstr>
      <vt:lpstr>Swimlanes</vt:lpstr>
      <vt:lpstr>Example of Activity Diagram</vt:lpstr>
      <vt:lpstr>Example: Shopping</vt:lpstr>
      <vt:lpstr>Example: Shopping</vt:lpstr>
      <vt:lpstr>Reference</vt:lpstr>
    </vt:vector>
  </TitlesOfParts>
  <Manager>Nur für bankinternen Gebrauch</Manager>
  <Company>CREDIT SUISSE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ETH Presentation</dc:title>
  <dc:subject>Projektname</dc:subject>
  <dc:creator>Stutz Nadine (XHLY 111)</dc:creator>
  <cp:keywords>x.1</cp:keywords>
  <dc:description>--.--.03</dc:description>
  <cp:lastModifiedBy>NTS</cp:lastModifiedBy>
  <cp:revision>575</cp:revision>
  <cp:lastPrinted>2007-04-13T11:47:40Z</cp:lastPrinted>
  <dcterms:created xsi:type="dcterms:W3CDTF">2010-01-11T09:58:35Z</dcterms:created>
  <dcterms:modified xsi:type="dcterms:W3CDTF">2013-07-01T11:34:01Z</dcterms:modified>
  <cp:category>Projektnummer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  <property fmtid="{D5CDD505-2E9C-101B-9397-08002B2CF9AE}" pid="3" name="Presentation date">
    <vt:lpwstr>20070607</vt:lpwstr>
  </property>
  <property fmtid="{D5CDD505-2E9C-101B-9397-08002B2CF9AE}" pid="4" name="Event">
    <vt:lpwstr>ETH</vt:lpwstr>
  </property>
  <property fmtid="{D5CDD505-2E9C-101B-9397-08002B2CF9AE}" pid="5" name="Content">
    <vt:lpwstr/>
  </property>
  <property fmtid="{D5CDD505-2E9C-101B-9397-08002B2CF9AE}" pid="6" name="_AdHocReviewCycleID">
    <vt:i4>-2056397059</vt:i4>
  </property>
  <property fmtid="{D5CDD505-2E9C-101B-9397-08002B2CF9AE}" pid="7" name="_EmailSubject">
    <vt:lpwstr>CS-ETH Workshop</vt:lpwstr>
  </property>
  <property fmtid="{D5CDD505-2E9C-101B-9397-08002B2CF9AE}" pid="8" name="_AuthorEmail">
    <vt:lpwstr>claus.hagen@credit-suisse.com</vt:lpwstr>
  </property>
  <property fmtid="{D5CDD505-2E9C-101B-9397-08002B2CF9AE}" pid="9" name="_AuthorEmailDisplayName">
    <vt:lpwstr>Hagen Claus (KSCB)</vt:lpwstr>
  </property>
  <property fmtid="{D5CDD505-2E9C-101B-9397-08002B2CF9AE}" pid="10" name="_ReviewingToolsShownOnce">
    <vt:lpwstr/>
  </property>
</Properties>
</file>