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309" r:id="rId2"/>
    <p:sldId id="330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2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259" r:id="rId47"/>
    <p:sldId id="260" r:id="rId48"/>
    <p:sldId id="261" r:id="rId49"/>
    <p:sldId id="262" r:id="rId50"/>
    <p:sldId id="263" r:id="rId51"/>
    <p:sldId id="264" r:id="rId52"/>
    <p:sldId id="265" r:id="rId53"/>
    <p:sldId id="266" r:id="rId54"/>
    <p:sldId id="267" r:id="rId55"/>
    <p:sldId id="268" r:id="rId56"/>
    <p:sldId id="269" r:id="rId57"/>
    <p:sldId id="270" r:id="rId58"/>
    <p:sldId id="271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643" y="9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AA445-F836-4B99-99C2-74E7361D7C6D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4E51C2-CED7-4B34-A70C-EAEFFE451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039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685214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mtClean="0"/>
              <a:t>College of Statistical and Acturial Science </a:t>
            </a:r>
          </a:p>
        </p:txBody>
      </p:sp>
      <p:sp>
        <p:nvSpPr>
          <p:cNvPr id="6246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4" y="8685214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B3A682F-711A-46FB-9699-328004662F9B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C29E3-827A-4331-902F-FC94C5387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312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833AB-63B5-4E79-8486-A19365869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696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838200" y="2057400"/>
            <a:ext cx="7772400" cy="1143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GB" altLang="zh-CN" noProof="0" smtClean="0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DC42104-A8BB-4701-A1FF-D110A919B224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xmlns="" val="4102468262"/>
      </p:ext>
    </p:extLst>
  </p:cSld>
  <p:clrMapOvr>
    <a:masterClrMapping/>
  </p:clrMapOvr>
  <p:transition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9" r:id="rId6"/>
    <p:sldLayoutId id="2147483660" r:id="rId7"/>
    <p:sldLayoutId id="2147483661" r:id="rId8"/>
    <p:sldLayoutId id="2147483663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3399"/>
                </a:solidFill>
              </a:rPr>
              <a:t>Lecture 22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3467100" y="1720850"/>
            <a:ext cx="5422900" cy="4441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E</a:t>
            </a:r>
            <a:r>
              <a:rPr lang="en-US" sz="5400" dirty="0" smtClean="0">
                <a:latin typeface="Courier New" pitchFamily="49" charset="0"/>
              </a:rPr>
              <a:t>nterprise</a:t>
            </a:r>
            <a:br>
              <a:rPr lang="en-US" sz="5400" dirty="0" smtClean="0">
                <a:latin typeface="Courier New" pitchFamily="49" charset="0"/>
              </a:rPr>
            </a:br>
            <a:endParaRPr lang="en-US" sz="4800" b="1" u="sng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u="sng" dirty="0" smtClean="0">
                <a:latin typeface="Courier New" pitchFamily="49" charset="0"/>
              </a:rPr>
              <a:t>S</a:t>
            </a:r>
            <a:r>
              <a:rPr lang="en-US" sz="4800" dirty="0" smtClean="0">
                <a:latin typeface="Courier New" pitchFamily="49" charset="0"/>
              </a:rPr>
              <a:t>ystems</a:t>
            </a:r>
            <a:r>
              <a:rPr lang="en-US" sz="5400" b="1" dirty="0" smtClean="0">
                <a:latin typeface="Courier New" pitchFamily="49" charset="0"/>
              </a:rPr>
              <a:t/>
            </a:r>
            <a:br>
              <a:rPr lang="en-US" sz="5400" b="1" dirty="0" smtClean="0">
                <a:latin typeface="Courier New" pitchFamily="49" charset="0"/>
              </a:rPr>
            </a:br>
            <a:r>
              <a:rPr lang="en-US" sz="5400" b="1" dirty="0" smtClean="0">
                <a:latin typeface="Courier New" pitchFamily="49" charset="0"/>
              </a:rPr>
              <a:t>		</a:t>
            </a:r>
            <a:endParaRPr lang="en-US" sz="5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D</a:t>
            </a:r>
            <a:r>
              <a:rPr lang="en-US" sz="5400" dirty="0" smtClean="0">
                <a:latin typeface="Courier New" pitchFamily="49" charset="0"/>
              </a:rPr>
              <a:t>evelopment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dirty="0" smtClean="0">
                <a:latin typeface="Courier New" pitchFamily="49" charset="0"/>
              </a:rPr>
              <a:t>(</a:t>
            </a:r>
            <a:r>
              <a:rPr lang="en-US" sz="5400" dirty="0" smtClean="0"/>
              <a:t> CSC447</a:t>
            </a:r>
            <a:r>
              <a:rPr lang="en-US" sz="5400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177800" y="1257300"/>
            <a:ext cx="2565400" cy="6223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/>
              <a:t>COMSATS Islamabad </a:t>
            </a:r>
          </a:p>
        </p:txBody>
      </p:sp>
      <p:pic>
        <p:nvPicPr>
          <p:cNvPr id="410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688" y="2395538"/>
            <a:ext cx="237490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14"/>
          <p:cNvSpPr>
            <a:spLocks noChangeArrowheads="1"/>
          </p:cNvSpPr>
          <p:nvPr/>
        </p:nvSpPr>
        <p:spPr bwMode="auto">
          <a:xfrm>
            <a:off x="0" y="6388100"/>
            <a:ext cx="9144000" cy="469900"/>
          </a:xfrm>
          <a:prstGeom prst="rect">
            <a:avLst/>
          </a:prstGeom>
          <a:solidFill>
            <a:srgbClr val="990000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CCFFFF"/>
                </a:solidFill>
              </a:rPr>
              <a:t>Muhammad </a:t>
            </a:r>
            <a:r>
              <a:rPr lang="en-US" dirty="0" err="1">
                <a:solidFill>
                  <a:srgbClr val="CCFFFF"/>
                </a:solidFill>
              </a:rPr>
              <a:t>Usman</a:t>
            </a:r>
            <a:r>
              <a:rPr lang="en-US" dirty="0">
                <a:solidFill>
                  <a:srgbClr val="CCFFFF"/>
                </a:solidFill>
              </a:rPr>
              <a:t>, Assistant Professor                                                    		</a:t>
            </a:r>
          </a:p>
        </p:txBody>
      </p:sp>
    </p:spTree>
    <p:extLst>
      <p:ext uri="{BB962C8B-B14F-4D97-AF65-F5344CB8AC3E}">
        <p14:creationId xmlns:p14="http://schemas.microsoft.com/office/powerpoint/2010/main" xmlns="" val="133732239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build="p" autoUpdateAnimBg="0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840" tIns="44623" rIns="90840" bIns="44623"/>
          <a:lstStyle/>
          <a:p>
            <a:r>
              <a:rPr lang="en-GB"/>
              <a:t>Reusable components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840" tIns="44623" rIns="90840" bIns="44623">
            <a:normAutofit/>
          </a:bodyPr>
          <a:lstStyle/>
          <a:p>
            <a:r>
              <a:rPr lang="en-GB" sz="2000" dirty="0"/>
              <a:t>The development cost of reusable components may be higher than the cost of specific equivalents. This extra reusability enhancement cost should be an organization rather than a project cost.</a:t>
            </a:r>
          </a:p>
          <a:p>
            <a:r>
              <a:rPr lang="en-GB" sz="2000" dirty="0"/>
              <a:t>Generic components may be less</a:t>
            </a:r>
            <a:r>
              <a:rPr lang="en-GB" sz="2000" dirty="0" smtClean="0"/>
              <a:t> space</a:t>
            </a:r>
            <a:r>
              <a:rPr lang="en-GB" sz="2000" dirty="0"/>
              <a:t>-efficient and may have longer execution times than their specific equivalents.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70128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Component management involves deciding how to classify the component so that it can be discovered, making the component available either in a repository or as a service, maintaining information about the use of the component and keeping track of different component versions. </a:t>
            </a:r>
          </a:p>
          <a:p>
            <a:r>
              <a:rPr lang="en-GB" sz="2400" dirty="0" smtClean="0"/>
              <a:t>A company with a reuse program may carry out some form of component certification before the component is made available for reuse. </a:t>
            </a:r>
          </a:p>
          <a:p>
            <a:pPr lvl="1"/>
            <a:r>
              <a:rPr lang="en-GB" sz="2400" dirty="0" smtClean="0"/>
              <a:t>Certification means that someone apart from the developer checks the quality of the component.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754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CBSE with reuse</a:t>
            </a:r>
            <a:endParaRPr lang="en-US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CBSE with reuse process has to find and integrate reusable components.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When </a:t>
            </a:r>
            <a:r>
              <a:rPr lang="en-US" sz="2400" dirty="0"/>
              <a:t>reusing components, it is essential to make trade-offs between ideal requirements and the services actually provided by available components.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This involves: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Developing outline requirements;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Searching for components then modifying requirements according to available functionality.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Searching again to find if there are better components that meet the revised requirements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Composing components to create the system.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655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CBSE </a:t>
            </a:r>
            <a:r>
              <a:rPr lang="en-US" dirty="0"/>
              <a:t>with reuse</a:t>
            </a:r>
            <a:r>
              <a:rPr lang="en-GB" dirty="0" smtClean="0"/>
              <a:t> </a:t>
            </a:r>
            <a:endParaRPr lang="en-US" dirty="0"/>
          </a:p>
        </p:txBody>
      </p:sp>
      <p:pic>
        <p:nvPicPr>
          <p:cNvPr id="4" name="Content Placeholder 3" descr="17.7 CBSEwithReuse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14599" b="-14599"/>
          <a:stretch>
            <a:fillRect/>
          </a:stretch>
        </p:blipFill>
        <p:spPr>
          <a:xfrm>
            <a:off x="1441102" y="1932017"/>
            <a:ext cx="6075454" cy="3341266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7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="1" dirty="0" smtClean="0"/>
              <a:t> </a:t>
            </a:r>
            <a:r>
              <a:rPr lang="en-US" dirty="0"/>
              <a:t>component identification process</a:t>
            </a:r>
            <a:r>
              <a:rPr lang="en-GB" dirty="0" smtClean="0"/>
              <a:t> </a:t>
            </a:r>
            <a:endParaRPr lang="en-US" dirty="0"/>
          </a:p>
        </p:txBody>
      </p:sp>
      <p:pic>
        <p:nvPicPr>
          <p:cNvPr id="4" name="Content Placeholder 3" descr="17.8 IdentifyComps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122023" b="-122023"/>
          <a:stretch>
            <a:fillRect/>
          </a:stretch>
        </p:blipFill>
        <p:spPr>
          <a:xfrm>
            <a:off x="1647036" y="1840480"/>
            <a:ext cx="5629266" cy="3095879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809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 identification issues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solidFill>
                  <a:schemeClr val="accent1"/>
                </a:solidFill>
              </a:rPr>
              <a:t>Trust</a:t>
            </a:r>
            <a:r>
              <a:rPr lang="en-US" sz="2400"/>
              <a:t>. You need to be able to trust the supplier of a component. At best, an untrusted component may not operate as advertised; at worst, it can breach your security.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accent1"/>
                </a:solidFill>
              </a:rPr>
              <a:t>Requirements</a:t>
            </a:r>
            <a:r>
              <a:rPr lang="en-US" sz="2400"/>
              <a:t>. Different groups of components will satisfy different requirements.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accent1"/>
                </a:solidFill>
              </a:rPr>
              <a:t>Validation</a:t>
            </a:r>
            <a:r>
              <a:rPr lang="en-US" sz="2400"/>
              <a:t>.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component specification may not be detailed enough to allow comprehensive tests to be developed.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Components may have unwanted functionality. How can you test this will not interfere with your application?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700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validation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Component validation involves developing a set of test cases for a component (or, possibly, extending test cases supplied with that component) and developing a test harness to run component tests. </a:t>
            </a:r>
          </a:p>
          <a:p>
            <a:pPr lvl="1"/>
            <a:r>
              <a:rPr lang="en-GB" dirty="0" smtClean="0"/>
              <a:t>The major problem with component validation is that the component specification may not be sufficiently detailed to allow you to develop a complete set of component tests. </a:t>
            </a:r>
          </a:p>
          <a:p>
            <a:r>
              <a:rPr lang="en-GB" dirty="0" smtClean="0"/>
              <a:t>As well as testing that a component for reuse does what you require, you may also have to check that the component does not include any malicious code or functionality that you don’t need.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068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Ariane</a:t>
            </a:r>
            <a:r>
              <a:rPr lang="en-US" dirty="0"/>
              <a:t> launcher </a:t>
            </a:r>
            <a:r>
              <a:rPr lang="en-US" dirty="0" smtClean="0"/>
              <a:t>failure – validation failure?</a:t>
            </a:r>
            <a:endParaRPr lang="en-U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In 1996, the 1st test flight of the </a:t>
            </a:r>
            <a:r>
              <a:rPr lang="en-US" sz="2400" dirty="0" err="1"/>
              <a:t>Ariane</a:t>
            </a:r>
            <a:r>
              <a:rPr lang="en-US" sz="2400" dirty="0"/>
              <a:t> 5 rocket ended in disaster when the launcher went out of control 37 seconds after take off.</a:t>
            </a:r>
          </a:p>
          <a:p>
            <a:r>
              <a:rPr lang="en-US" sz="2400" dirty="0"/>
              <a:t>The problem was due to a reused component from a previous version of the launcher (the Inertial Navigation System) that failed because assumptions made when that component was developed did not hold for </a:t>
            </a:r>
            <a:r>
              <a:rPr lang="en-US" sz="2400" dirty="0" err="1"/>
              <a:t>Ariane</a:t>
            </a:r>
            <a:r>
              <a:rPr lang="en-US" sz="2400" dirty="0"/>
              <a:t> 5.</a:t>
            </a:r>
          </a:p>
          <a:p>
            <a:r>
              <a:rPr lang="en-US" sz="2400" dirty="0"/>
              <a:t>The functionality that failed in this component was not required in </a:t>
            </a:r>
            <a:r>
              <a:rPr lang="en-US" sz="2400" dirty="0" err="1"/>
              <a:t>Ariane</a:t>
            </a:r>
            <a:r>
              <a:rPr lang="en-US" sz="2400" dirty="0"/>
              <a:t> 5</a:t>
            </a:r>
            <a:r>
              <a:rPr lang="en-US" sz="24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292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 composition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process of assembling components to create a system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Composition involves integrating components with each other and with the component infrastructure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Normally you have to write ‘glue code’ to integrate components.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275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composition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/>
                </a:solidFill>
              </a:rPr>
              <a:t>Sequential composition</a:t>
            </a:r>
            <a:r>
              <a:rPr lang="en-US" sz="2400" dirty="0"/>
              <a:t> where the composed components are executed in sequence. This involves composing the provides interfaces of each component.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/>
                </a:solidFill>
              </a:rPr>
              <a:t>Hierarchical composition</a:t>
            </a:r>
            <a:r>
              <a:rPr lang="en-US" sz="2400" dirty="0"/>
              <a:t> where one component calls on the services of another. The provides interface of one component is composed with the requires interface of another.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/>
                </a:solidFill>
              </a:rPr>
              <a:t>Additive composition</a:t>
            </a:r>
            <a:r>
              <a:rPr lang="en-US" sz="2400" dirty="0"/>
              <a:t> where the interfaces of two components are put together to create a new component</a:t>
            </a:r>
            <a:r>
              <a:rPr lang="en-US" sz="2400" dirty="0" smtClean="0"/>
              <a:t>. Provides and requires interfaces of integrated component is a combination of interfaces of constituent components.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916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</a:t>
            </a:r>
            <a:r>
              <a:rPr lang="en-US" dirty="0"/>
              <a:t>of component composition</a:t>
            </a:r>
            <a:r>
              <a:rPr lang="en-GB" dirty="0" smtClean="0"/>
              <a:t> </a:t>
            </a:r>
            <a:endParaRPr lang="en-US" dirty="0"/>
          </a:p>
        </p:txBody>
      </p:sp>
      <p:pic>
        <p:nvPicPr>
          <p:cNvPr id="4" name="Content Placeholder 3" descr="17.10 CompComposition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2368" b="-2368"/>
          <a:stretch>
            <a:fillRect/>
          </a:stretch>
        </p:blipFill>
        <p:spPr>
          <a:xfrm>
            <a:off x="1612714" y="1863365"/>
            <a:ext cx="6029691" cy="331609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472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Interface incompatibility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>
                <a:solidFill>
                  <a:schemeClr val="accent1"/>
                </a:solidFill>
              </a:rPr>
              <a:t>Parameter incompatibility</a:t>
            </a:r>
            <a:r>
              <a:rPr lang="en-US"/>
              <a:t> where operations have the same name but are of different types.</a:t>
            </a:r>
          </a:p>
          <a:p>
            <a:r>
              <a:rPr lang="en-US">
                <a:solidFill>
                  <a:schemeClr val="accent1"/>
                </a:solidFill>
              </a:rPr>
              <a:t>Operation incompatibility</a:t>
            </a:r>
            <a:r>
              <a:rPr lang="en-US"/>
              <a:t> where the names of operations in the composed interfaces are different.</a:t>
            </a:r>
          </a:p>
          <a:p>
            <a:r>
              <a:rPr lang="en-US">
                <a:solidFill>
                  <a:schemeClr val="accent1"/>
                </a:solidFill>
              </a:rPr>
              <a:t>Operation incompleteness</a:t>
            </a:r>
            <a:r>
              <a:rPr lang="en-US"/>
              <a:t> where the provides interface of one component is a subset of the requires interface of another.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11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</a:t>
            </a:r>
            <a:r>
              <a:rPr lang="en-US" dirty="0"/>
              <a:t>with incompatible interfaces</a:t>
            </a:r>
            <a:r>
              <a:rPr lang="en-GB" dirty="0" smtClean="0"/>
              <a:t> </a:t>
            </a:r>
            <a:endParaRPr lang="en-US" dirty="0"/>
          </a:p>
        </p:txBody>
      </p:sp>
      <p:pic>
        <p:nvPicPr>
          <p:cNvPr id="4" name="Content Placeholder 3" descr="17.11 IncompatibleComps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18745" b="-18745"/>
          <a:stretch>
            <a:fillRect/>
          </a:stretch>
        </p:blipFill>
        <p:spPr>
          <a:xfrm>
            <a:off x="1269491" y="1897689"/>
            <a:ext cx="6304269" cy="346710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444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Adaptor components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Address the problem of component incompatibility by reconciling the interfaces of the components that are composed.</a:t>
            </a:r>
          </a:p>
          <a:p>
            <a:r>
              <a:rPr lang="en-US"/>
              <a:t>Different types of adaptor are required depending on the type of composition.</a:t>
            </a:r>
          </a:p>
          <a:p>
            <a:r>
              <a:rPr lang="en-US"/>
              <a:t>An addressFinder and a mapper component may be composed through an adaptor that strips the postal code from an address and passes this to the mapper component.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425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457200" y="3646158"/>
            <a:ext cx="8458200" cy="1981200"/>
          </a:xfrm>
          <a:prstGeom prst="rect">
            <a:avLst/>
          </a:prstGeom>
          <a:solidFill>
            <a:srgbClr val="CC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762000" y="3968750"/>
          <a:ext cx="7696200" cy="1249363"/>
        </p:xfrm>
        <a:graphic>
          <a:graphicData uri="http://schemas.openxmlformats.org/presentationml/2006/ole">
            <p:oleObj spid="_x0000_s48130" name="Document" r:id="rId3" imgW="5486198" imgH="482582" progId="Word.Document.8">
              <p:embed/>
            </p:oleObj>
          </a:graphicData>
        </a:graphic>
      </p:graphicFrame>
      <p:sp>
        <p:nvSpPr>
          <p:cNvPr id="573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Composition through an adaptor</a:t>
            </a:r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component postCodeStripper is the adaptor that facilitates the sequential composition of addressFinder and mapper components.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830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/>
              <a:t>adaptor</a:t>
            </a:r>
            <a:r>
              <a:rPr lang="en-US" b="1" dirty="0"/>
              <a:t> </a:t>
            </a:r>
            <a:r>
              <a:rPr lang="en-US" dirty="0"/>
              <a:t>linking a data collector and a sensor </a:t>
            </a:r>
          </a:p>
        </p:txBody>
      </p:sp>
      <p:pic>
        <p:nvPicPr>
          <p:cNvPr id="4" name="Content Placeholder 3" descr="17.12 SensorAdapter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41660" b="-41660"/>
          <a:stretch>
            <a:fillRect/>
          </a:stretch>
        </p:blipFill>
        <p:spPr>
          <a:xfrm>
            <a:off x="1429661" y="1897689"/>
            <a:ext cx="6212743" cy="341677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880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</a:t>
            </a:r>
            <a:r>
              <a:rPr lang="en-US" b="1" dirty="0" smtClean="0"/>
              <a:t> </a:t>
            </a:r>
            <a:r>
              <a:rPr lang="en-US" dirty="0"/>
              <a:t>library composition</a:t>
            </a:r>
            <a:r>
              <a:rPr lang="en-GB" dirty="0" smtClean="0"/>
              <a:t> </a:t>
            </a:r>
            <a:endParaRPr lang="en-US" dirty="0"/>
          </a:p>
        </p:txBody>
      </p:sp>
      <p:pic>
        <p:nvPicPr>
          <p:cNvPr id="4" name="Content Placeholder 3" descr="17.13 PhotoLibComposition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25479" b="-25479"/>
          <a:stretch>
            <a:fillRect/>
          </a:stretch>
        </p:blipFill>
        <p:spPr>
          <a:xfrm>
            <a:off x="1155085" y="1760389"/>
            <a:ext cx="6681813" cy="367474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026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Interface semantics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 have to rely on component documentation to decide if interfaces that are syntactically compatible are actually compatible.</a:t>
            </a:r>
          </a:p>
          <a:p>
            <a:r>
              <a:rPr lang="en-US"/>
              <a:t>Consider an interface for a PhotoLibrary component: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381000" y="3759860"/>
            <a:ext cx="8458200" cy="1676400"/>
          </a:xfrm>
          <a:prstGeom prst="rect">
            <a:avLst/>
          </a:prstGeom>
          <a:solidFill>
            <a:srgbClr val="CC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703263" y="3987006"/>
          <a:ext cx="7983537" cy="1093788"/>
        </p:xfrm>
        <a:graphic>
          <a:graphicData uri="http://schemas.openxmlformats.org/presentationml/2006/ole">
            <p:oleObj spid="_x0000_s49154" name="Document" r:id="rId3" imgW="4076550" imgH="558779" progId="Word.Document.8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731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Photo Library documentation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766127" y="2057400"/>
            <a:ext cx="7920673" cy="3829111"/>
          </a:xfrm>
          <a:prstGeom prst="rect">
            <a:avLst/>
          </a:prstGeom>
          <a:solidFill>
            <a:srgbClr val="CC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1147442" y="2563193"/>
            <a:ext cx="7086600" cy="286232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“This method adds a photograph to the library and associates the photograph identifier and catalogue descriptor with the photograph.”</a:t>
            </a:r>
          </a:p>
          <a:p>
            <a:endParaRPr lang="en-US" dirty="0"/>
          </a:p>
          <a:p>
            <a:r>
              <a:rPr lang="en-US" dirty="0"/>
              <a:t> “what happens if the photograph identifier is already associated with a photograph in the library?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r>
              <a:rPr lang="en-US" dirty="0"/>
              <a:t>“is the photograph descriptor associated with the catalogue entry as well as the photograph i.e. if I delete the photograph, do I also delete the catalogue information?”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048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Object Constraint Language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Object Constraint Language (OCL) has been designed to define constraints that are associated with UML models.</a:t>
            </a:r>
          </a:p>
          <a:p>
            <a:r>
              <a:rPr lang="en-US" dirty="0"/>
              <a:t>It is based around the notion of pre and post condition specification</a:t>
            </a:r>
            <a:r>
              <a:rPr lang="en-US" dirty="0" smtClean="0"/>
              <a:t> – common to many formal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223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OCL</a:t>
            </a:r>
            <a:r>
              <a:rPr lang="en-US" b="1" dirty="0"/>
              <a:t> </a:t>
            </a:r>
            <a:r>
              <a:rPr lang="en-US" dirty="0"/>
              <a:t>description of the Photo Library interface</a:t>
            </a:r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397664" y="1754468"/>
            <a:ext cx="6360863" cy="498527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-- The context keyword names the component to which the conditions apply</a:t>
            </a:r>
            <a:b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</a:b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-128"/>
              <a:cs typeface="Arial"/>
            </a:endParaRP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context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addItem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 </a:t>
            </a: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-128"/>
              <a:cs typeface="Arial"/>
            </a:endParaRP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-- The preconditions specify what must be true before execution of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addItem</a:t>
            </a: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-128"/>
              <a:cs typeface="Arial"/>
            </a:endParaRP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pre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: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PhotoLibrary.libSize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() &gt; 0</a:t>
            </a: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PhotoLibrary.retrieve(pid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) = null</a:t>
            </a: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-128"/>
              <a:cs typeface="Arial"/>
            </a:endParaRP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-- The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postconditions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 specify what is true after execution</a:t>
            </a: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post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:libSize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 () =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libSize()@pre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 + 1</a:t>
            </a: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PhotoLibrary.retrieve(pid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) =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 </a:t>
            </a: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PhotoLibrary.catEntry(pid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) =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photodesc</a:t>
            </a: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-128"/>
              <a:cs typeface="Arial"/>
            </a:endParaRP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-128"/>
              <a:cs typeface="Arial"/>
            </a:endParaRP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context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 delete</a:t>
            </a: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-128"/>
              <a:cs typeface="Arial"/>
            </a:endParaRP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pre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: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PhotoLibrary.retrieve(pid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) &lt;&gt; null ;</a:t>
            </a: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-128"/>
              <a:cs typeface="Arial"/>
            </a:endParaRP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post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: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PhotoLibrary.retrieve(pid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) = null</a:t>
            </a: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PhotoLibrary.catEntry(pid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) =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PhotoLibrary.catEntry(pid)@pre</a:t>
            </a: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/>
              <a:ea typeface="ＭＳ Ｐゴシック" charset="-128"/>
              <a:cs typeface="Arial"/>
            </a:endParaRP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PhotoLibrary.libSize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() = </a:t>
            </a:r>
            <a:r>
              <a:rPr kumimoji="0" lang="en-GB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libSize()@pre</a:t>
            </a: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ＭＳ Ｐゴシック" charset="-128"/>
                <a:cs typeface="Arial"/>
              </a:rPr>
              <a:t>—1</a:t>
            </a:r>
          </a:p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endParaRPr kumimoji="0" lang="en-GB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ormata Regular" charset="0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5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Photo library conditions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As specified, the OCL associated with the Photo Library component states that:</a:t>
            </a:r>
          </a:p>
          <a:p>
            <a:pPr lvl="1"/>
            <a:r>
              <a:rPr lang="en-US" sz="2000"/>
              <a:t>There must not be a photograph in the library with the same identifier as the photograph to be entered;</a:t>
            </a:r>
          </a:p>
          <a:p>
            <a:pPr lvl="1"/>
            <a:r>
              <a:rPr lang="en-US" sz="2000"/>
              <a:t>The library must exist - assume that creating a library adds a single item to it;</a:t>
            </a:r>
          </a:p>
          <a:p>
            <a:pPr lvl="1"/>
            <a:r>
              <a:rPr lang="en-US" sz="2000"/>
              <a:t>Each new entry increases the size of the library by 1;</a:t>
            </a:r>
          </a:p>
          <a:p>
            <a:pPr lvl="1"/>
            <a:r>
              <a:rPr lang="en-US" sz="2000"/>
              <a:t>If you retrieve using the same identifier then you get back the photo that you added;</a:t>
            </a:r>
          </a:p>
          <a:p>
            <a:pPr lvl="1"/>
            <a:r>
              <a:rPr lang="en-US" sz="2000"/>
              <a:t>If you look up the catalogue using that identifier, then you get back the catalogue entry that you made.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625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Composition trade-offs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When composing components, you may find conflicts between functional and non-functional requirements, and conflicts between the need for rapid delivery and system evolution.</a:t>
            </a:r>
          </a:p>
          <a:p>
            <a:r>
              <a:rPr lang="en-US" sz="2400"/>
              <a:t>You need to make decisions such as:</a:t>
            </a:r>
          </a:p>
          <a:p>
            <a:pPr lvl="1"/>
            <a:r>
              <a:rPr lang="en-US" sz="2000"/>
              <a:t>What composition of components is effective for delivering the functional requirements?</a:t>
            </a:r>
          </a:p>
          <a:p>
            <a:pPr lvl="1"/>
            <a:r>
              <a:rPr lang="en-US" sz="2000"/>
              <a:t>What composition of components allows for future change?</a:t>
            </a:r>
          </a:p>
          <a:p>
            <a:pPr lvl="1"/>
            <a:r>
              <a:rPr lang="en-US" sz="2000"/>
              <a:t>What will be the emergent properties of the composed system?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883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r>
              <a:rPr lang="en-US" dirty="0"/>
              <a:t>collection and report generation components</a:t>
            </a:r>
            <a:r>
              <a:rPr lang="en-GB" dirty="0" smtClean="0"/>
              <a:t> </a:t>
            </a:r>
            <a:endParaRPr lang="en-US" dirty="0"/>
          </a:p>
        </p:txBody>
      </p:sp>
      <p:pic>
        <p:nvPicPr>
          <p:cNvPr id="4" name="Content Placeholder 3" descr="17.15 DataSysComposition.ep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25884" b="-25884"/>
          <a:stretch>
            <a:fillRect/>
          </a:stretch>
        </p:blipFill>
        <p:spPr>
          <a:xfrm>
            <a:off x="1040677" y="1748945"/>
            <a:ext cx="6864864" cy="37754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9538F-61EC-B743-9874-46B028F9C0C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664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Interfaces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Components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32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678D0195-717B-4C66-8E28-840181E2CE4D}" type="slidenum">
              <a:rPr lang="zh-CN" altLang="en-GB" sz="1400" smtClean="0"/>
              <a:pPr eaLnBrk="1" hangingPunct="1"/>
              <a:t>27</a:t>
            </a:fld>
            <a:endParaRPr lang="en-GB" altLang="zh-CN" sz="140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AU" smtClean="0"/>
              <a:t>Abstract Classes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066800"/>
            <a:ext cx="8077200" cy="506571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endParaRPr lang="en-AU" altLang="en-AU" sz="2400" smtClean="0"/>
          </a:p>
          <a:p>
            <a:pPr eaLnBrk="1" hangingPunct="1">
              <a:lnSpc>
                <a:spcPct val="80000"/>
              </a:lnSpc>
            </a:pPr>
            <a:r>
              <a:rPr lang="en-AU" altLang="en-AU" sz="2800" smtClean="0">
                <a:solidFill>
                  <a:schemeClr val="folHlink"/>
                </a:solidFill>
              </a:rPr>
              <a:t>When we define a class to be “final”, it cannot be extended. In certain situation, we want to properties of classes to be always extended and used. Such classes are called Abstract Classes.</a:t>
            </a:r>
          </a:p>
          <a:p>
            <a:pPr eaLnBrk="1" hangingPunct="1">
              <a:lnSpc>
                <a:spcPct val="80000"/>
              </a:lnSpc>
            </a:pPr>
            <a:endParaRPr lang="en-AU" altLang="en-AU" sz="2800" smtClean="0">
              <a:solidFill>
                <a:schemeClr val="fol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AU" altLang="en-AU" sz="2800" smtClean="0">
                <a:solidFill>
                  <a:schemeClr val="folHlink"/>
                </a:solidFill>
              </a:rPr>
              <a:t>An</a:t>
            </a:r>
            <a:r>
              <a:rPr lang="en-AU" altLang="en-AU" sz="2800" i="1" smtClean="0">
                <a:solidFill>
                  <a:srgbClr val="FC0128"/>
                </a:solidFill>
              </a:rPr>
              <a:t> Abstract </a:t>
            </a:r>
            <a:r>
              <a:rPr lang="en-AU" altLang="en-AU" sz="2800" smtClean="0"/>
              <a:t>class is a conceptual class.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AU" sz="2800" smtClean="0"/>
              <a:t>An Abstract</a:t>
            </a:r>
            <a:r>
              <a:rPr lang="en-AU" altLang="en-AU" sz="2800" smtClean="0">
                <a:solidFill>
                  <a:schemeClr val="folHlink"/>
                </a:solidFill>
              </a:rPr>
              <a:t> </a:t>
            </a:r>
            <a:r>
              <a:rPr lang="en-AU" altLang="en-AU" sz="2800" smtClean="0"/>
              <a:t>class cannot be instantiated – objects cannot  be created.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AU" altLang="en-AU" sz="2800" smtClean="0"/>
          </a:p>
          <a:p>
            <a:pPr eaLnBrk="1" hangingPunct="1">
              <a:lnSpc>
                <a:spcPct val="80000"/>
              </a:lnSpc>
            </a:pPr>
            <a:r>
              <a:rPr lang="en-AU" altLang="en-AU" sz="2800" smtClean="0"/>
              <a:t>Abstract classes provides a common root for a group of classes, nicely tied together in a package:</a:t>
            </a:r>
          </a:p>
          <a:p>
            <a:pPr eaLnBrk="1" hangingPunct="1">
              <a:lnSpc>
                <a:spcPct val="80000"/>
              </a:lnSpc>
            </a:pPr>
            <a:endParaRPr lang="en-AU" altLang="en-AU" sz="2800" smtClean="0"/>
          </a:p>
        </p:txBody>
      </p:sp>
    </p:spTree>
    <p:extLst>
      <p:ext uri="{BB962C8B-B14F-4D97-AF65-F5344CB8AC3E}">
        <p14:creationId xmlns:p14="http://schemas.microsoft.com/office/powerpoint/2010/main" xmlns="" val="2901451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3451CCC6-DEF7-4838-AE36-FB95D262B68D}" type="slidenum">
              <a:rPr lang="zh-CN" altLang="en-GB" sz="1400" smtClean="0"/>
              <a:pPr eaLnBrk="1" hangingPunct="1"/>
              <a:t>28</a:t>
            </a:fld>
            <a:endParaRPr lang="en-GB" altLang="zh-CN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Abstract Class Syntax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2000" smtClean="0">
                <a:solidFill>
                  <a:schemeClr val="hlink"/>
                </a:solidFill>
              </a:rPr>
              <a:t>abstract</a:t>
            </a:r>
            <a:r>
              <a:rPr lang="en-GB" sz="2000" smtClean="0"/>
              <a:t> class ClassName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2000" smtClean="0"/>
              <a:t>{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600" smtClean="0"/>
              <a:t>...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600" smtClean="0"/>
              <a:t>…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600" b="1" smtClean="0">
                <a:solidFill>
                  <a:schemeClr val="hlink"/>
                </a:solidFill>
              </a:rPr>
              <a:t>abstract</a:t>
            </a:r>
            <a:r>
              <a:rPr lang="en-GB" sz="1600" smtClean="0"/>
              <a:t> Type MethodName1();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600" smtClean="0"/>
              <a:t>…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600" smtClean="0"/>
              <a:t>…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600" smtClean="0"/>
              <a:t>Type Method2() 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600" smtClean="0"/>
              <a:t>{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600" smtClean="0"/>
              <a:t>	// method body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6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2000" smtClean="0"/>
              <a:t>}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smtClean="0"/>
              <a:t>When a class contains one or more abstract methods, it should be declared as abstract class. 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smtClean="0"/>
              <a:t>The abstract methods of an abstract class must be defined in its subclass.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smtClean="0"/>
              <a:t>We cannot declare abstract constructors or abstract static methods.</a:t>
            </a:r>
          </a:p>
        </p:txBody>
      </p:sp>
    </p:spTree>
    <p:extLst>
      <p:ext uri="{BB962C8B-B14F-4D97-AF65-F5344CB8AC3E}">
        <p14:creationId xmlns:p14="http://schemas.microsoft.com/office/powerpoint/2010/main" xmlns="" val="348465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5A46C7E8-556D-4994-A6B3-0667BD6D0464}" type="slidenum">
              <a:rPr lang="zh-CN" altLang="en-GB" sz="1400" smtClean="0"/>
              <a:pPr eaLnBrk="1" hangingPunct="1"/>
              <a:t>29</a:t>
            </a:fld>
            <a:endParaRPr lang="en-GB" altLang="zh-CN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AU" dirty="0" smtClean="0"/>
              <a:t>Abstract Class -Example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8077200" cy="4456113"/>
          </a:xfrm>
        </p:spPr>
        <p:txBody>
          <a:bodyPr/>
          <a:lstStyle/>
          <a:p>
            <a:pPr eaLnBrk="1" hangingPunct="1"/>
            <a:r>
              <a:rPr lang="en-AU" altLang="en-AU" dirty="0" smtClean="0"/>
              <a:t>Shape is an abstract class</a:t>
            </a:r>
            <a:r>
              <a:rPr lang="en-US" altLang="en-AU" dirty="0" smtClean="0"/>
              <a:t>.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3200400" y="2667000"/>
            <a:ext cx="2620963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i="1">
                <a:solidFill>
                  <a:schemeClr val="hlink"/>
                </a:solidFill>
                <a:latin typeface="Arial" charset="0"/>
              </a:rPr>
              <a:t>Shape</a:t>
            </a:r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1520825" y="4403725"/>
            <a:ext cx="2620963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latin typeface="Arial" charset="0"/>
              </a:rPr>
              <a:t>Circle</a:t>
            </a:r>
          </a:p>
        </p:txBody>
      </p:sp>
      <p:sp>
        <p:nvSpPr>
          <p:cNvPr id="6151" name="Rectangle 6"/>
          <p:cNvSpPr>
            <a:spLocks noChangeArrowheads="1"/>
          </p:cNvSpPr>
          <p:nvPr/>
        </p:nvSpPr>
        <p:spPr bwMode="auto">
          <a:xfrm>
            <a:off x="5148263" y="4403725"/>
            <a:ext cx="2620962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latin typeface="Arial" charset="0"/>
              </a:rPr>
              <a:t>Rectangle</a:t>
            </a:r>
          </a:p>
        </p:txBody>
      </p:sp>
      <p:sp>
        <p:nvSpPr>
          <p:cNvPr id="6152" name="Line 7"/>
          <p:cNvSpPr>
            <a:spLocks noChangeShapeType="1"/>
          </p:cNvSpPr>
          <p:nvPr/>
        </p:nvSpPr>
        <p:spPr bwMode="auto">
          <a:xfrm flipV="1">
            <a:off x="2730500" y="3984625"/>
            <a:ext cx="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 flipV="1">
            <a:off x="2730500" y="3984625"/>
            <a:ext cx="3560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Line 9"/>
          <p:cNvSpPr>
            <a:spLocks noChangeShapeType="1"/>
          </p:cNvSpPr>
          <p:nvPr/>
        </p:nvSpPr>
        <p:spPr bwMode="auto">
          <a:xfrm>
            <a:off x="6291263" y="3984625"/>
            <a:ext cx="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155" name="Group 10"/>
          <p:cNvGrpSpPr>
            <a:grpSpLocks/>
          </p:cNvGrpSpPr>
          <p:nvPr/>
        </p:nvGrpSpPr>
        <p:grpSpPr bwMode="auto">
          <a:xfrm>
            <a:off x="4208463" y="3444875"/>
            <a:ext cx="295275" cy="539750"/>
            <a:chOff x="2557" y="1834"/>
            <a:chExt cx="186" cy="340"/>
          </a:xfrm>
        </p:grpSpPr>
        <p:sp>
          <p:nvSpPr>
            <p:cNvPr id="6157" name="Line 11"/>
            <p:cNvSpPr>
              <a:spLocks noChangeShapeType="1"/>
            </p:cNvSpPr>
            <p:nvPr/>
          </p:nvSpPr>
          <p:spPr bwMode="auto">
            <a:xfrm flipH="1" flipV="1">
              <a:off x="2640" y="1968"/>
              <a:ext cx="2" cy="2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8" name="Line 12"/>
            <p:cNvSpPr>
              <a:spLocks noChangeShapeType="1"/>
            </p:cNvSpPr>
            <p:nvPr/>
          </p:nvSpPr>
          <p:spPr bwMode="auto">
            <a:xfrm>
              <a:off x="2557" y="1985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Line 13"/>
            <p:cNvSpPr>
              <a:spLocks noChangeShapeType="1"/>
            </p:cNvSpPr>
            <p:nvPr/>
          </p:nvSpPr>
          <p:spPr bwMode="auto">
            <a:xfrm>
              <a:off x="2557" y="1985"/>
              <a:ext cx="1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Line 14"/>
            <p:cNvSpPr>
              <a:spLocks noChangeShapeType="1"/>
            </p:cNvSpPr>
            <p:nvPr/>
          </p:nvSpPr>
          <p:spPr bwMode="auto">
            <a:xfrm flipV="1">
              <a:off x="2557" y="1834"/>
              <a:ext cx="85" cy="1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1" name="Line 15"/>
            <p:cNvSpPr>
              <a:spLocks noChangeShapeType="1"/>
            </p:cNvSpPr>
            <p:nvPr/>
          </p:nvSpPr>
          <p:spPr bwMode="auto">
            <a:xfrm flipH="1" flipV="1">
              <a:off x="2642" y="1834"/>
              <a:ext cx="101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56" name="Line 18"/>
          <p:cNvSpPr>
            <a:spLocks noChangeShapeType="1"/>
          </p:cNvSpPr>
          <p:nvPr/>
        </p:nvSpPr>
        <p:spPr bwMode="auto">
          <a:xfrm>
            <a:off x="2684463" y="54371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513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CE962655-F2BA-4FF5-875E-2D83B2E11D4C}" type="slidenum">
              <a:rPr lang="zh-CN" altLang="en-GB" sz="1400" smtClean="0"/>
              <a:pPr eaLnBrk="1" hangingPunct="1"/>
              <a:t>30</a:t>
            </a:fld>
            <a:endParaRPr lang="en-GB" altLang="zh-CN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AU" smtClean="0"/>
              <a:t>The Shape Abstract Class</a:t>
            </a:r>
          </a:p>
        </p:txBody>
      </p:sp>
      <p:sp>
        <p:nvSpPr>
          <p:cNvPr id="3604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Is the following statement valid?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Shape s = new Shape();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No. It is illegal because the Shape class is an abstract class, which cannot be instantiated to create its objects.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1600200" y="1524000"/>
            <a:ext cx="6705600" cy="2292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287338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defTabSz="287338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defTabSz="287338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defTabSz="287338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defTabSz="287338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defTabSz="28733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defTabSz="28733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defTabSz="28733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defTabSz="28733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public </a:t>
            </a:r>
            <a:r>
              <a:rPr lang="en-AU" altLang="en-AU" sz="2400" b="1">
                <a:solidFill>
                  <a:srgbClr val="FC0128"/>
                </a:solidFill>
                <a:latin typeface="Times New Roman" pitchFamily="18" charset="0"/>
              </a:rPr>
              <a:t>abstract</a:t>
            </a:r>
            <a:r>
              <a:rPr lang="en-AU" altLang="en-AU" sz="2400">
                <a:latin typeface="Times New Roman" pitchFamily="18" charset="0"/>
              </a:rPr>
              <a:t> class Shape {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    public </a:t>
            </a:r>
            <a:r>
              <a:rPr lang="en-AU" altLang="en-AU" sz="2400">
                <a:solidFill>
                  <a:schemeClr val="hlink"/>
                </a:solidFill>
                <a:latin typeface="Times New Roman" pitchFamily="18" charset="0"/>
              </a:rPr>
              <a:t>abstract </a:t>
            </a:r>
            <a:r>
              <a:rPr lang="en-AU" altLang="en-AU" sz="2400">
                <a:latin typeface="Times New Roman" pitchFamily="18" charset="0"/>
              </a:rPr>
              <a:t>double area(); 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    public void move() { // non-abstract method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            // implementation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       }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194703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68DD3CBC-037B-4B79-AAEC-4643E7235B70}" type="slidenum">
              <a:rPr lang="zh-CN" altLang="en-GB" sz="1400" smtClean="0"/>
              <a:pPr eaLnBrk="1" hangingPunct="1"/>
              <a:t>31</a:t>
            </a:fld>
            <a:endParaRPr lang="en-GB" altLang="zh-CN" sz="1400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AU" smtClean="0"/>
              <a:t>Abstract Classes</a:t>
            </a: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1600200" y="1828800"/>
            <a:ext cx="6324600" cy="448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287338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defTabSz="287338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defTabSz="287338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defTabSz="287338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defTabSz="287338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defTabSz="28733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defTabSz="28733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defTabSz="28733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defTabSz="28733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public Circle extends Shape {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protected double r;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protected static final double PI =3.1415926535;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public Circle() { r = 1.0; )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public double area() { return PI * r * r; }</a:t>
            </a:r>
          </a:p>
          <a:p>
            <a:pPr algn="l" eaLnBrk="1" hangingPunct="1"/>
            <a:r>
              <a:rPr lang="en-AU" altLang="en-AU" sz="2400"/>
              <a:t>…</a:t>
            </a:r>
            <a:endParaRPr lang="en-AU" altLang="en-AU" sz="2400">
              <a:latin typeface="Times New Roman" pitchFamily="18" charset="0"/>
            </a:endParaRP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}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public Rectangle extends Shape {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protected double w, h;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public Rectangle() { w = 0.0; h=0.0; }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public double area() { return w * h; }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086940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41043DEC-AA00-49BB-B73F-C893249170AA}" type="slidenum">
              <a:rPr lang="zh-CN" altLang="en-GB" sz="1400" smtClean="0"/>
              <a:pPr eaLnBrk="1" hangingPunct="1"/>
              <a:t>32</a:t>
            </a:fld>
            <a:endParaRPr lang="en-GB" altLang="zh-CN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AU" smtClean="0"/>
              <a:t>Abstract Classes Properties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AU" altLang="en-AU" sz="2800" smtClean="0"/>
              <a:t>A class with one or more abstract methods is automatically abstract and it cannot be instantiated.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AU" sz="2800" smtClean="0"/>
              <a:t>A class declared abstract, even with no abstract methods can not be instantiated.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AU" sz="2800" smtClean="0"/>
              <a:t>A subclass of an abstract class can be instantiated if it overrides all abstract methods by implementation them.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AU" sz="2800" smtClean="0"/>
              <a:t>A subclass that does not implement all of the superclass abstract methods is itself abstract; and it cannot be instantiated.</a:t>
            </a:r>
          </a:p>
        </p:txBody>
      </p:sp>
    </p:spTree>
    <p:extLst>
      <p:ext uri="{BB962C8B-B14F-4D97-AF65-F5344CB8AC3E}">
        <p14:creationId xmlns:p14="http://schemas.microsoft.com/office/powerpoint/2010/main" xmlns="" val="113854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BA43C6D0-CE5C-4A08-9E3A-D5192E7689FE}" type="slidenum">
              <a:rPr lang="zh-CN" altLang="en-GB" sz="1400" smtClean="0"/>
              <a:pPr eaLnBrk="1" hangingPunct="1"/>
              <a:t>33</a:t>
            </a:fld>
            <a:endParaRPr lang="en-GB" altLang="zh-CN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Abstract Classes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If you do not want (properties of) your class to be extended or inherited by other classes, define it as a final class.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Java supports this is through the keyword “final”.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This is applied to classes.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You can also apply the final to only methods if you do not want anyone to override them.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If you want your class (properties/methods) to be extended by all those who want to use, then define it as an abstract class or define one or more of its methods as abstract methods.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Java supports this is through the keyword “abstract”.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This is applied to methods only.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Subclasses should implement abstract methods; otherwise, they cannot be instantiated.</a:t>
            </a:r>
          </a:p>
        </p:txBody>
      </p:sp>
    </p:spTree>
    <p:extLst>
      <p:ext uri="{BB962C8B-B14F-4D97-AF65-F5344CB8AC3E}">
        <p14:creationId xmlns:p14="http://schemas.microsoft.com/office/powerpoint/2010/main" xmlns="" val="3611384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286FEB37-01FD-4526-96DE-AB741B656733}" type="slidenum">
              <a:rPr lang="zh-CN" altLang="en-GB" sz="1400" smtClean="0">
                <a:solidFill>
                  <a:schemeClr val="bg2"/>
                </a:solidFill>
              </a:rPr>
              <a:pPr eaLnBrk="1" hangingPunct="1"/>
              <a:t>34</a:t>
            </a:fld>
            <a:endParaRPr lang="en-GB" altLang="zh-CN" sz="1400" smtClean="0">
              <a:solidFill>
                <a:schemeClr val="bg2"/>
              </a:solidFill>
            </a:endParaRPr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Interfaces</a:t>
            </a:r>
          </a:p>
        </p:txBody>
      </p:sp>
      <p:sp>
        <p:nvSpPr>
          <p:cNvPr id="11268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smtClean="0"/>
              <a:t>Design Abstraction and a way for loosing realizing Multiple Inheritance</a:t>
            </a:r>
          </a:p>
        </p:txBody>
      </p:sp>
    </p:spTree>
    <p:extLst>
      <p:ext uri="{BB962C8B-B14F-4D97-AF65-F5344CB8AC3E}">
        <p14:creationId xmlns:p14="http://schemas.microsoft.com/office/powerpoint/2010/main" xmlns="" val="9098672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B1AD07B2-80D7-4844-AE71-37777A709AAA}" type="slidenum">
              <a:rPr lang="zh-CN" altLang="en-GB" sz="1400" smtClean="0"/>
              <a:pPr eaLnBrk="1" hangingPunct="1"/>
              <a:t>35</a:t>
            </a:fld>
            <a:endParaRPr lang="en-GB" altLang="zh-CN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AU" smtClean="0"/>
              <a:t>Interfaces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AU" sz="2800" i="1" smtClean="0">
                <a:solidFill>
                  <a:schemeClr val="hlink"/>
                </a:solidFill>
              </a:rPr>
              <a:t>Interface </a:t>
            </a:r>
            <a:r>
              <a:rPr lang="en-AU" altLang="en-AU" sz="2800" smtClean="0">
                <a:solidFill>
                  <a:schemeClr val="hlink"/>
                </a:solidFill>
              </a:rPr>
              <a:t> </a:t>
            </a:r>
            <a:r>
              <a:rPr lang="en-AU" altLang="en-AU" sz="2800" smtClean="0"/>
              <a:t>is a  conceptual entity similar to a Abstract class.</a:t>
            </a:r>
          </a:p>
          <a:p>
            <a:pPr eaLnBrk="1" hangingPunct="1"/>
            <a:r>
              <a:rPr lang="en-AU" altLang="en-AU" sz="2800" smtClean="0"/>
              <a:t>Can contain only </a:t>
            </a:r>
            <a:r>
              <a:rPr lang="en-AU" altLang="en-AU" sz="2800" smtClean="0">
                <a:solidFill>
                  <a:schemeClr val="hlink"/>
                </a:solidFill>
              </a:rPr>
              <a:t>constants (final variables) </a:t>
            </a:r>
            <a:r>
              <a:rPr lang="en-AU" altLang="en-AU" sz="2800" smtClean="0"/>
              <a:t>and</a:t>
            </a:r>
            <a:r>
              <a:rPr lang="en-AU" altLang="en-AU" sz="2800" smtClean="0">
                <a:solidFill>
                  <a:schemeClr val="hlink"/>
                </a:solidFill>
              </a:rPr>
              <a:t> abstract method </a:t>
            </a:r>
            <a:r>
              <a:rPr lang="en-AU" altLang="en-AU" sz="2800" smtClean="0"/>
              <a:t>(no implementation) - Different from Abstract classes.</a:t>
            </a:r>
          </a:p>
          <a:p>
            <a:pPr eaLnBrk="1" hangingPunct="1"/>
            <a:r>
              <a:rPr lang="en-AU" altLang="en-AU" sz="2800" smtClean="0"/>
              <a:t>Use when a  number of classes share a common interface. </a:t>
            </a:r>
          </a:p>
          <a:p>
            <a:pPr eaLnBrk="1" hangingPunct="1"/>
            <a:r>
              <a:rPr lang="en-AU" altLang="en-AU" sz="2800" smtClean="0"/>
              <a:t>Each class should implement the interface.</a:t>
            </a:r>
            <a:endParaRPr lang="en-AU" altLang="en-AU" sz="2800" smtClean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374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3FE359EC-54C4-4FA2-9179-3C04FE16C1DE}" type="slidenum">
              <a:rPr lang="zh-CN" altLang="en-GB" sz="1400" smtClean="0"/>
              <a:pPr eaLnBrk="1" hangingPunct="1"/>
              <a:t>36</a:t>
            </a:fld>
            <a:endParaRPr lang="en-GB" altLang="zh-CN" sz="140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Interfaces: An informal way of realizing multiple inheritance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8077200" cy="445611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AU" altLang="en-AU" sz="2400" dirty="0" smtClean="0"/>
              <a:t>An interface is basically a kind of class—it contains methods and variables, but they have to be only abstract classes and final fields/variables.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AU" sz="2400" dirty="0" smtClean="0"/>
              <a:t>Therefore, it is the responsibility of the class that implements an interface to supply the code for methods.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AU" sz="2400" dirty="0" smtClean="0"/>
              <a:t>A class can implement any number of interfaces, but cannot extend more than one class at a time.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Therefore, interfaces are considered as an informal way of </a:t>
            </a:r>
            <a:r>
              <a:rPr lang="en-US" sz="2400" dirty="0" err="1" smtClean="0"/>
              <a:t>realising</a:t>
            </a:r>
            <a:r>
              <a:rPr lang="en-US" sz="2400" dirty="0" smtClean="0"/>
              <a:t> multiple inheritance in Java.</a:t>
            </a:r>
          </a:p>
        </p:txBody>
      </p:sp>
    </p:spTree>
    <p:extLst>
      <p:ext uri="{BB962C8B-B14F-4D97-AF65-F5344CB8AC3E}">
        <p14:creationId xmlns:p14="http://schemas.microsoft.com/office/powerpoint/2010/main" xmlns="" val="3870801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88ACFD3B-EDE9-43FE-BF63-5D7A195A7F46}" type="slidenum">
              <a:rPr lang="zh-CN" altLang="en-GB" sz="1400" smtClean="0"/>
              <a:pPr eaLnBrk="1" hangingPunct="1"/>
              <a:t>37</a:t>
            </a:fld>
            <a:endParaRPr lang="en-GB" altLang="zh-CN" sz="140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AU" smtClean="0"/>
              <a:t>Interface - Exa</a:t>
            </a:r>
            <a:r>
              <a:rPr lang="en-AU" altLang="en-AU" smtClean="0"/>
              <a:t>mple</a:t>
            </a:r>
            <a:endParaRPr lang="en-US" altLang="en-AU" smtClean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200400" y="2895600"/>
            <a:ext cx="2620963" cy="5492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i="1">
                <a:solidFill>
                  <a:schemeClr val="hlink"/>
                </a:solidFill>
                <a:latin typeface="Arial" charset="0"/>
              </a:rPr>
              <a:t>speak()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04800" y="4403725"/>
            <a:ext cx="2620963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latin typeface="Arial" charset="0"/>
              </a:rPr>
              <a:t>Politician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276600" y="4403725"/>
            <a:ext cx="2620963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latin typeface="Arial" charset="0"/>
              </a:rPr>
              <a:t>Priest</a:t>
            </a:r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V="1">
            <a:off x="1447800" y="3429000"/>
            <a:ext cx="2667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Line 9"/>
          <p:cNvSpPr>
            <a:spLocks noChangeShapeType="1"/>
          </p:cNvSpPr>
          <p:nvPr/>
        </p:nvSpPr>
        <p:spPr bwMode="auto">
          <a:xfrm>
            <a:off x="4419600" y="3429000"/>
            <a:ext cx="76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5" name="Line 16"/>
          <p:cNvSpPr>
            <a:spLocks noChangeShapeType="1"/>
          </p:cNvSpPr>
          <p:nvPr/>
        </p:nvSpPr>
        <p:spPr bwMode="auto">
          <a:xfrm>
            <a:off x="1468438" y="54371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Rectangle 17"/>
          <p:cNvSpPr>
            <a:spLocks noChangeArrowheads="1"/>
          </p:cNvSpPr>
          <p:nvPr/>
        </p:nvSpPr>
        <p:spPr bwMode="auto">
          <a:xfrm>
            <a:off x="3200400" y="1828800"/>
            <a:ext cx="2620963" cy="1082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solidFill>
                  <a:schemeClr val="hlink"/>
                </a:solidFill>
                <a:latin typeface="Arial" charset="0"/>
              </a:rPr>
              <a:t>&lt;&lt;Interface&gt;&gt;</a:t>
            </a:r>
          </a:p>
          <a:p>
            <a:r>
              <a:rPr lang="en-US" sz="2800">
                <a:solidFill>
                  <a:schemeClr val="hlink"/>
                </a:solidFill>
                <a:latin typeface="Arial" charset="0"/>
              </a:rPr>
              <a:t>Speaker</a:t>
            </a:r>
          </a:p>
        </p:txBody>
      </p:sp>
      <p:sp>
        <p:nvSpPr>
          <p:cNvPr id="14347" name="Rectangle 18"/>
          <p:cNvSpPr>
            <a:spLocks noChangeArrowheads="1"/>
          </p:cNvSpPr>
          <p:nvPr/>
        </p:nvSpPr>
        <p:spPr bwMode="auto">
          <a:xfrm>
            <a:off x="307975" y="5181600"/>
            <a:ext cx="2620963" cy="6254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latin typeface="Arial" charset="0"/>
              </a:rPr>
              <a:t>speak()</a:t>
            </a:r>
          </a:p>
        </p:txBody>
      </p:sp>
      <p:sp>
        <p:nvSpPr>
          <p:cNvPr id="14348" name="Rectangle 19"/>
          <p:cNvSpPr>
            <a:spLocks noChangeArrowheads="1"/>
          </p:cNvSpPr>
          <p:nvPr/>
        </p:nvSpPr>
        <p:spPr bwMode="auto">
          <a:xfrm>
            <a:off x="3276600" y="5181600"/>
            <a:ext cx="2620963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latin typeface="Arial" charset="0"/>
              </a:rPr>
              <a:t>speak()</a:t>
            </a:r>
          </a:p>
        </p:txBody>
      </p:sp>
      <p:sp>
        <p:nvSpPr>
          <p:cNvPr id="14349" name="Rectangle 20"/>
          <p:cNvSpPr>
            <a:spLocks noChangeArrowheads="1"/>
          </p:cNvSpPr>
          <p:nvPr/>
        </p:nvSpPr>
        <p:spPr bwMode="auto">
          <a:xfrm>
            <a:off x="6324600" y="4419600"/>
            <a:ext cx="2620963" cy="777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latin typeface="Arial" charset="0"/>
              </a:rPr>
              <a:t>Lecturer</a:t>
            </a:r>
          </a:p>
        </p:txBody>
      </p:sp>
      <p:sp>
        <p:nvSpPr>
          <p:cNvPr id="14350" name="Rectangle 21"/>
          <p:cNvSpPr>
            <a:spLocks noChangeArrowheads="1"/>
          </p:cNvSpPr>
          <p:nvPr/>
        </p:nvSpPr>
        <p:spPr bwMode="auto">
          <a:xfrm>
            <a:off x="6324600" y="5197475"/>
            <a:ext cx="2620963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>
                <a:latin typeface="Arial" charset="0"/>
              </a:rPr>
              <a:t>speak()</a:t>
            </a:r>
          </a:p>
        </p:txBody>
      </p:sp>
      <p:sp>
        <p:nvSpPr>
          <p:cNvPr id="14351" name="Line 22"/>
          <p:cNvSpPr>
            <a:spLocks noChangeShapeType="1"/>
          </p:cNvSpPr>
          <p:nvPr/>
        </p:nvSpPr>
        <p:spPr bwMode="auto">
          <a:xfrm>
            <a:off x="4800600" y="3429000"/>
            <a:ext cx="2895600" cy="990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9839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97EBA451-821F-4E79-8B73-D9F3D2A84B89}" type="slidenum">
              <a:rPr lang="zh-CN" altLang="en-GB" sz="1400" smtClean="0"/>
              <a:pPr eaLnBrk="1" hangingPunct="1"/>
              <a:t>38</a:t>
            </a:fld>
            <a:endParaRPr lang="en-GB" altLang="zh-CN" sz="1400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AU" smtClean="0"/>
              <a:t>Interfaces Definition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AU" smtClean="0"/>
              <a:t>Syntax (appears like abstract class):</a:t>
            </a:r>
          </a:p>
          <a:p>
            <a:pPr eaLnBrk="1" hangingPunct="1"/>
            <a:endParaRPr lang="en-AU" altLang="en-AU" smtClean="0"/>
          </a:p>
          <a:p>
            <a:pPr eaLnBrk="1" hangingPunct="1"/>
            <a:endParaRPr lang="en-AU" altLang="en-AU" smtClean="0"/>
          </a:p>
          <a:p>
            <a:pPr eaLnBrk="1" hangingPunct="1"/>
            <a:endParaRPr lang="en-AU" altLang="en-AU" smtClean="0"/>
          </a:p>
          <a:p>
            <a:pPr eaLnBrk="1" hangingPunct="1"/>
            <a:r>
              <a:rPr lang="en-AU" altLang="en-AU" smtClean="0"/>
              <a:t>Example:</a:t>
            </a:r>
          </a:p>
          <a:p>
            <a:pPr eaLnBrk="1" hangingPunct="1"/>
            <a:endParaRPr lang="en-AU" altLang="en-AU" smtClean="0"/>
          </a:p>
          <a:p>
            <a:pPr eaLnBrk="1" hangingPunct="1"/>
            <a:endParaRPr lang="en-AU" altLang="en-AU" smtClean="0"/>
          </a:p>
          <a:p>
            <a:pPr eaLnBrk="1" hangingPunct="1"/>
            <a:endParaRPr lang="en-AU" altLang="en-AU" smtClean="0"/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1600200" y="2438400"/>
            <a:ext cx="609600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l" eaLnBrk="1" hangingPunct="1"/>
            <a:r>
              <a:rPr lang="en-AU" altLang="en-AU" sz="2400" b="1">
                <a:solidFill>
                  <a:srgbClr val="FC0128"/>
                </a:solidFill>
                <a:latin typeface="Times New Roman" pitchFamily="18" charset="0"/>
              </a:rPr>
              <a:t>interface</a:t>
            </a:r>
            <a:r>
              <a:rPr lang="en-AU" altLang="en-AU" sz="2400">
                <a:latin typeface="Times New Roman" pitchFamily="18" charset="0"/>
              </a:rPr>
              <a:t> InterfaceName {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// Constant/Final Variable Declaration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// Methods Declaration </a:t>
            </a:r>
            <a:r>
              <a:rPr lang="en-AU" altLang="en-AU" sz="2400"/>
              <a:t>–</a:t>
            </a:r>
            <a:r>
              <a:rPr lang="en-AU" altLang="en-AU" sz="2400">
                <a:latin typeface="Times New Roman" pitchFamily="18" charset="0"/>
              </a:rPr>
              <a:t> only method body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}</a:t>
            </a:r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1828800" y="4800600"/>
            <a:ext cx="5791200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l" eaLnBrk="1" hangingPunct="1"/>
            <a:r>
              <a:rPr lang="en-AU" altLang="en-AU" sz="2400" b="1">
                <a:solidFill>
                  <a:srgbClr val="FC0128"/>
                </a:solidFill>
                <a:latin typeface="Times New Roman" pitchFamily="18" charset="0"/>
              </a:rPr>
              <a:t>interface</a:t>
            </a:r>
            <a:r>
              <a:rPr lang="en-AU" altLang="en-AU" sz="2400">
                <a:latin typeface="Times New Roman" pitchFamily="18" charset="0"/>
              </a:rPr>
              <a:t> Speaker {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public void speak( );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218737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C07AA020-E7C8-48B5-909C-359270BBDB1F}" type="slidenum">
              <a:rPr lang="zh-CN" altLang="en-GB" sz="1400" smtClean="0"/>
              <a:pPr eaLnBrk="1" hangingPunct="1"/>
              <a:t>39</a:t>
            </a:fld>
            <a:endParaRPr lang="en-GB" altLang="zh-CN" sz="140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Implementing Interfaces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Interfaces are used like super-classes who properties are inherited by classes. This is achieved by creating a class that implements the given interface as follows: 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914400" y="4381500"/>
            <a:ext cx="7315200" cy="132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l" eaLnBrk="1" hangingPunct="1"/>
            <a:r>
              <a:rPr lang="en-AU" altLang="en-AU" sz="2000" b="1">
                <a:latin typeface="Times New Roman" pitchFamily="18" charset="0"/>
              </a:rPr>
              <a:t>class ClassName </a:t>
            </a:r>
            <a:r>
              <a:rPr lang="en-AU" altLang="en-AU" sz="2000" b="1">
                <a:solidFill>
                  <a:srgbClr val="FC0128"/>
                </a:solidFill>
                <a:latin typeface="Times New Roman" pitchFamily="18" charset="0"/>
              </a:rPr>
              <a:t>implements </a:t>
            </a:r>
            <a:r>
              <a:rPr lang="en-AU" altLang="en-AU" sz="2000">
                <a:latin typeface="Times New Roman" pitchFamily="18" charset="0"/>
              </a:rPr>
              <a:t>InterfaceName [, InterfaceName2, </a:t>
            </a:r>
            <a:r>
              <a:rPr lang="en-AU" altLang="en-AU" sz="2000"/>
              <a:t>…</a:t>
            </a:r>
            <a:r>
              <a:rPr lang="en-AU" altLang="en-AU" sz="2000">
                <a:latin typeface="Times New Roman" pitchFamily="18" charset="0"/>
              </a:rPr>
              <a:t>]</a:t>
            </a:r>
          </a:p>
          <a:p>
            <a:pPr algn="l" eaLnBrk="1" hangingPunct="1"/>
            <a:r>
              <a:rPr lang="en-AU" altLang="en-AU" sz="2000">
                <a:latin typeface="Times New Roman" pitchFamily="18" charset="0"/>
              </a:rPr>
              <a:t>{</a:t>
            </a:r>
          </a:p>
          <a:p>
            <a:pPr algn="l" eaLnBrk="1" hangingPunct="1"/>
            <a:r>
              <a:rPr lang="en-AU" altLang="en-AU" sz="2000">
                <a:latin typeface="Times New Roman" pitchFamily="18" charset="0"/>
              </a:rPr>
              <a:t>	// Body of Class</a:t>
            </a:r>
          </a:p>
          <a:p>
            <a:pPr algn="l" eaLnBrk="1" hangingPunct="1"/>
            <a:r>
              <a:rPr lang="en-AU" altLang="en-AU" sz="2000">
                <a:latin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206043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C9358FDB-D0EF-4A02-9260-F9A3F726944B}" type="slidenum">
              <a:rPr lang="zh-CN" altLang="en-GB" sz="1400" smtClean="0"/>
              <a:pPr eaLnBrk="1" hangingPunct="1"/>
              <a:t>40</a:t>
            </a:fld>
            <a:endParaRPr lang="en-GB" altLang="zh-CN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AU" smtClean="0"/>
              <a:t>Implementing Interfaces Example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09600" y="1219200"/>
            <a:ext cx="8153400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class  Politician implements Speaker {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		public void speak(){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			System.out.println(</a:t>
            </a:r>
            <a:r>
              <a:rPr lang="en-AU" altLang="en-AU" sz="1800"/>
              <a:t>“</a:t>
            </a:r>
            <a:r>
              <a:rPr lang="en-AU" altLang="en-AU" sz="1800">
                <a:latin typeface="Times New Roman" pitchFamily="18" charset="0"/>
              </a:rPr>
              <a:t>Talk politics</a:t>
            </a:r>
            <a:r>
              <a:rPr lang="en-AU" altLang="en-AU" sz="1800"/>
              <a:t>”</a:t>
            </a:r>
            <a:r>
              <a:rPr lang="en-AU" altLang="en-AU" sz="1800">
                <a:latin typeface="Times New Roman" pitchFamily="18" charset="0"/>
              </a:rPr>
              <a:t>);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		}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}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09600" y="3124200"/>
            <a:ext cx="8153400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class  Priest implements Speaker {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		public void speak(){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			System.out.println(</a:t>
            </a:r>
            <a:r>
              <a:rPr lang="en-AU" altLang="en-AU" sz="1800"/>
              <a:t>“</a:t>
            </a:r>
            <a:r>
              <a:rPr lang="en-AU" altLang="en-AU" sz="1800">
                <a:latin typeface="Times New Roman" pitchFamily="18" charset="0"/>
              </a:rPr>
              <a:t>Religious Talks</a:t>
            </a:r>
            <a:r>
              <a:rPr lang="en-AU" altLang="en-AU" sz="1800"/>
              <a:t>”</a:t>
            </a:r>
            <a:r>
              <a:rPr lang="en-AU" altLang="en-AU" sz="1800">
                <a:latin typeface="Times New Roman" pitchFamily="18" charset="0"/>
              </a:rPr>
              <a:t>);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		}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}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09600" y="5105400"/>
            <a:ext cx="8153400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class  Lecturer implements Speaker {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		public void speak(){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			System.out.println(</a:t>
            </a:r>
            <a:r>
              <a:rPr lang="en-AU" altLang="en-AU" sz="1800"/>
              <a:t>“</a:t>
            </a:r>
            <a:r>
              <a:rPr lang="en-AU" altLang="en-AU" sz="1800">
                <a:latin typeface="Times New Roman" pitchFamily="18" charset="0"/>
              </a:rPr>
              <a:t>Talks Object Oriented Design and Programming!</a:t>
            </a:r>
            <a:r>
              <a:rPr lang="en-AU" altLang="en-AU" sz="1800"/>
              <a:t>”</a:t>
            </a:r>
            <a:r>
              <a:rPr lang="en-AU" altLang="en-AU" sz="1800">
                <a:latin typeface="Times New Roman" pitchFamily="18" charset="0"/>
              </a:rPr>
              <a:t>);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		}</a:t>
            </a:r>
          </a:p>
          <a:p>
            <a:pPr algn="l" eaLnBrk="1" hangingPunct="1"/>
            <a:r>
              <a:rPr lang="en-AU" altLang="en-AU" sz="1800">
                <a:latin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97473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54D2DEDF-F0B3-4BCB-8582-1DFBEE3D1B35}" type="slidenum">
              <a:rPr lang="zh-CN" altLang="en-GB" sz="1400" smtClean="0"/>
              <a:pPr eaLnBrk="1" hangingPunct="1"/>
              <a:t>41</a:t>
            </a:fld>
            <a:endParaRPr lang="en-GB" altLang="zh-CN" sz="140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Extending Interfaces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Like classes, interfaces can also be extended. The new sub-interface will inherit all the members of the superinterface in the manner similar to classes. This is achieved by using the keyword </a:t>
            </a:r>
            <a:r>
              <a:rPr lang="en-US" sz="2800" b="1" smtClean="0"/>
              <a:t>extends</a:t>
            </a:r>
            <a:r>
              <a:rPr lang="en-US" sz="2800" smtClean="0"/>
              <a:t> as follows:</a:t>
            </a:r>
          </a:p>
          <a:p>
            <a:pPr eaLnBrk="1" hangingPunct="1">
              <a:buFont typeface="Wingdings" pitchFamily="2" charset="2"/>
              <a:buNone/>
            </a:pPr>
            <a:endParaRPr lang="en-US" sz="2800" smtClean="0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1600200" y="4152900"/>
            <a:ext cx="609600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l" eaLnBrk="1" hangingPunct="1"/>
            <a:r>
              <a:rPr lang="en-AU" altLang="en-AU" sz="2400" b="1">
                <a:solidFill>
                  <a:srgbClr val="FC0128"/>
                </a:solidFill>
                <a:latin typeface="Times New Roman" pitchFamily="18" charset="0"/>
              </a:rPr>
              <a:t>interface</a:t>
            </a:r>
            <a:r>
              <a:rPr lang="en-AU" altLang="en-AU" sz="2400">
                <a:latin typeface="Times New Roman" pitchFamily="18" charset="0"/>
              </a:rPr>
              <a:t> InterfaceName2 </a:t>
            </a:r>
            <a:r>
              <a:rPr lang="en-AU" altLang="en-AU" sz="2400">
                <a:solidFill>
                  <a:schemeClr val="hlink"/>
                </a:solidFill>
                <a:latin typeface="Times New Roman" pitchFamily="18" charset="0"/>
              </a:rPr>
              <a:t>extends</a:t>
            </a:r>
            <a:r>
              <a:rPr lang="en-AU" altLang="en-AU" sz="2400">
                <a:latin typeface="Times New Roman" pitchFamily="18" charset="0"/>
              </a:rPr>
              <a:t> </a:t>
            </a:r>
            <a:r>
              <a:rPr lang="en-AU" altLang="en-AU"/>
              <a:t>InterfaceName1</a:t>
            </a:r>
            <a:r>
              <a:rPr lang="en-AU" altLang="en-AU" sz="2400">
                <a:latin typeface="Times New Roman" pitchFamily="18" charset="0"/>
              </a:rPr>
              <a:t> {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	// Body of InterfaceName2</a:t>
            </a:r>
          </a:p>
          <a:p>
            <a:pPr algn="l" eaLnBrk="1" hangingPunct="1"/>
            <a:r>
              <a:rPr lang="en-AU" altLang="en-AU" sz="2400">
                <a:latin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532952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C9AAA599-26EE-4519-A1CA-C08C0A563ED6}" type="slidenum">
              <a:rPr lang="zh-CN" altLang="en-GB" sz="1400" smtClean="0"/>
              <a:pPr eaLnBrk="1" hangingPunct="1"/>
              <a:t>42</a:t>
            </a:fld>
            <a:endParaRPr lang="en-GB" altLang="zh-CN" sz="140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Inheritance and Interface Implementation</a:t>
            </a:r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A general form of interface implementation: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This shows a class can extended another class while implementing one or more interfaces. It appears like a multiple inheritance (if we consider interfaces as special kind of classes with certain restrictions or special features).</a:t>
            </a: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1143000" y="2413000"/>
            <a:ext cx="7315200" cy="162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defTabSz="385763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defTabSz="385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algn="l" eaLnBrk="1" hangingPunct="1"/>
            <a:r>
              <a:rPr lang="en-AU" altLang="en-AU" sz="2000" b="1" dirty="0">
                <a:latin typeface="Times New Roman" pitchFamily="18" charset="0"/>
              </a:rPr>
              <a:t>class </a:t>
            </a:r>
            <a:r>
              <a:rPr lang="en-AU" altLang="en-AU" sz="2000" b="1" dirty="0" err="1">
                <a:latin typeface="Times New Roman" pitchFamily="18" charset="0"/>
              </a:rPr>
              <a:t>ClassName</a:t>
            </a:r>
            <a:r>
              <a:rPr lang="en-AU" altLang="en-AU" sz="2000" b="1" dirty="0">
                <a:latin typeface="Times New Roman" pitchFamily="18" charset="0"/>
              </a:rPr>
              <a:t> </a:t>
            </a:r>
            <a:r>
              <a:rPr lang="en-AU" altLang="en-AU" sz="2000" b="1" dirty="0">
                <a:solidFill>
                  <a:srgbClr val="FC0128"/>
                </a:solidFill>
                <a:latin typeface="Times New Roman" pitchFamily="18" charset="0"/>
              </a:rPr>
              <a:t>extends </a:t>
            </a:r>
            <a:r>
              <a:rPr lang="en-AU" altLang="en-AU" sz="2000" b="1" dirty="0" err="1">
                <a:latin typeface="Times New Roman" pitchFamily="18" charset="0"/>
              </a:rPr>
              <a:t>SuperClass</a:t>
            </a:r>
            <a:r>
              <a:rPr lang="en-AU" altLang="en-AU" sz="2000" b="1" dirty="0">
                <a:solidFill>
                  <a:srgbClr val="FC0128"/>
                </a:solidFill>
                <a:latin typeface="Times New Roman" pitchFamily="18" charset="0"/>
              </a:rPr>
              <a:t> implements </a:t>
            </a:r>
            <a:r>
              <a:rPr lang="en-AU" altLang="en-AU" sz="2000" dirty="0" err="1">
                <a:latin typeface="Times New Roman" pitchFamily="18" charset="0"/>
              </a:rPr>
              <a:t>InterfaceName</a:t>
            </a:r>
            <a:r>
              <a:rPr lang="en-AU" altLang="en-AU" sz="2000" dirty="0">
                <a:latin typeface="Times New Roman" pitchFamily="18" charset="0"/>
              </a:rPr>
              <a:t> [, InterfaceName2, </a:t>
            </a:r>
            <a:r>
              <a:rPr lang="en-AU" altLang="en-AU" sz="2000" dirty="0"/>
              <a:t>…</a:t>
            </a:r>
            <a:r>
              <a:rPr lang="en-AU" altLang="en-AU" sz="2000" dirty="0">
                <a:latin typeface="Times New Roman" pitchFamily="18" charset="0"/>
              </a:rPr>
              <a:t>]</a:t>
            </a:r>
          </a:p>
          <a:p>
            <a:pPr algn="l" eaLnBrk="1" hangingPunct="1"/>
            <a:r>
              <a:rPr lang="en-AU" altLang="en-AU" sz="2000" dirty="0">
                <a:latin typeface="Times New Roman" pitchFamily="18" charset="0"/>
              </a:rPr>
              <a:t>{</a:t>
            </a:r>
          </a:p>
          <a:p>
            <a:pPr algn="l" eaLnBrk="1" hangingPunct="1"/>
            <a:r>
              <a:rPr lang="en-AU" altLang="en-AU" sz="2000" dirty="0">
                <a:latin typeface="Times New Roman" pitchFamily="18" charset="0"/>
              </a:rPr>
              <a:t>	// Body of Class</a:t>
            </a:r>
          </a:p>
          <a:p>
            <a:pPr algn="l" eaLnBrk="1" hangingPunct="1"/>
            <a:r>
              <a:rPr lang="en-AU" altLang="en-AU" sz="2000" dirty="0">
                <a:latin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273837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03423019-BB3A-44E4-A2BC-0C4A2D0C505F}" type="slidenum">
              <a:rPr lang="zh-CN" altLang="en-GB" sz="1400" smtClean="0"/>
              <a:pPr eaLnBrk="1" hangingPunct="1"/>
              <a:t>43</a:t>
            </a:fld>
            <a:endParaRPr lang="en-GB" altLang="zh-CN" sz="1400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Student Assessment Example</a:t>
            </a:r>
          </a:p>
        </p:txBody>
      </p:sp>
      <p:sp>
        <p:nvSpPr>
          <p:cNvPr id="20484" name="Rectangle 1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Consider a university where students who participate in the national games or Olympics are given some grace marks. Therefore, the final marks awarded = Exam_Marks + Sports_Grace_Marks. A class diagram representing this scenario is as follow:</a:t>
            </a:r>
          </a:p>
        </p:txBody>
      </p:sp>
      <p:grpSp>
        <p:nvGrpSpPr>
          <p:cNvPr id="20485" name="Group 21"/>
          <p:cNvGrpSpPr>
            <a:grpSpLocks/>
          </p:cNvGrpSpPr>
          <p:nvPr/>
        </p:nvGrpSpPr>
        <p:grpSpPr bwMode="auto">
          <a:xfrm>
            <a:off x="2590800" y="4052888"/>
            <a:ext cx="4800600" cy="2424112"/>
            <a:chOff x="1728" y="2361"/>
            <a:chExt cx="3024" cy="1527"/>
          </a:xfrm>
        </p:grpSpPr>
        <p:sp>
          <p:nvSpPr>
            <p:cNvPr id="20486" name="Text Box 9"/>
            <p:cNvSpPr txBox="1">
              <a:spLocks noChangeArrowheads="1"/>
            </p:cNvSpPr>
            <p:nvPr/>
          </p:nvSpPr>
          <p:spPr bwMode="auto">
            <a:xfrm>
              <a:off x="1740" y="2361"/>
              <a:ext cx="852" cy="2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9pPr>
            </a:lstStyle>
            <a:p>
              <a:pPr eaLnBrk="1" hangingPunct="1"/>
              <a:r>
                <a:rPr lang="en-US"/>
                <a:t>Student</a:t>
              </a:r>
            </a:p>
          </p:txBody>
        </p:sp>
        <p:sp>
          <p:nvSpPr>
            <p:cNvPr id="20487" name="Text Box 10"/>
            <p:cNvSpPr txBox="1">
              <a:spLocks noChangeArrowheads="1"/>
            </p:cNvSpPr>
            <p:nvPr/>
          </p:nvSpPr>
          <p:spPr bwMode="auto">
            <a:xfrm>
              <a:off x="3900" y="2365"/>
              <a:ext cx="852" cy="2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9pPr>
            </a:lstStyle>
            <a:p>
              <a:pPr eaLnBrk="1" hangingPunct="1"/>
              <a:r>
                <a:rPr lang="en-US"/>
                <a:t>Sports</a:t>
              </a:r>
            </a:p>
          </p:txBody>
        </p:sp>
        <p:sp>
          <p:nvSpPr>
            <p:cNvPr id="20488" name="Text Box 12"/>
            <p:cNvSpPr txBox="1">
              <a:spLocks noChangeArrowheads="1"/>
            </p:cNvSpPr>
            <p:nvPr/>
          </p:nvSpPr>
          <p:spPr bwMode="auto">
            <a:xfrm>
              <a:off x="1728" y="2998"/>
              <a:ext cx="852" cy="2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9pPr>
            </a:lstStyle>
            <a:p>
              <a:pPr eaLnBrk="1" hangingPunct="1"/>
              <a:r>
                <a:rPr lang="en-US"/>
                <a:t>Exam</a:t>
              </a:r>
            </a:p>
          </p:txBody>
        </p:sp>
        <p:sp>
          <p:nvSpPr>
            <p:cNvPr id="20489" name="Text Box 13"/>
            <p:cNvSpPr txBox="1">
              <a:spLocks noChangeArrowheads="1"/>
            </p:cNvSpPr>
            <p:nvPr/>
          </p:nvSpPr>
          <p:spPr bwMode="auto">
            <a:xfrm>
              <a:off x="2988" y="3670"/>
              <a:ext cx="852" cy="2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9pPr>
            </a:lstStyle>
            <a:p>
              <a:pPr eaLnBrk="1" hangingPunct="1"/>
              <a:r>
                <a:rPr lang="en-US"/>
                <a:t>Results</a:t>
              </a:r>
            </a:p>
          </p:txBody>
        </p:sp>
        <p:sp>
          <p:nvSpPr>
            <p:cNvPr id="20490" name="Line 14"/>
            <p:cNvSpPr>
              <a:spLocks noChangeShapeType="1"/>
            </p:cNvSpPr>
            <p:nvPr/>
          </p:nvSpPr>
          <p:spPr bwMode="auto">
            <a:xfrm flipV="1">
              <a:off x="2160" y="256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491" name="Line 15"/>
            <p:cNvSpPr>
              <a:spLocks noChangeShapeType="1"/>
            </p:cNvSpPr>
            <p:nvPr/>
          </p:nvSpPr>
          <p:spPr bwMode="auto">
            <a:xfrm flipH="1" flipV="1">
              <a:off x="2256" y="3238"/>
              <a:ext cx="105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492" name="Line 16"/>
            <p:cNvSpPr>
              <a:spLocks noChangeShapeType="1"/>
            </p:cNvSpPr>
            <p:nvPr/>
          </p:nvSpPr>
          <p:spPr bwMode="auto">
            <a:xfrm flipV="1">
              <a:off x="3408" y="2614"/>
              <a:ext cx="768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493" name="Text Box 18"/>
            <p:cNvSpPr txBox="1">
              <a:spLocks noChangeArrowheads="1"/>
            </p:cNvSpPr>
            <p:nvPr/>
          </p:nvSpPr>
          <p:spPr bwMode="auto">
            <a:xfrm>
              <a:off x="2181" y="2684"/>
              <a:ext cx="55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9pPr>
            </a:lstStyle>
            <a:p>
              <a:pPr eaLnBrk="1" hangingPunct="1"/>
              <a:r>
                <a:rPr lang="en-US"/>
                <a:t>extends</a:t>
              </a:r>
            </a:p>
          </p:txBody>
        </p:sp>
        <p:sp>
          <p:nvSpPr>
            <p:cNvPr id="20494" name="Text Box 19"/>
            <p:cNvSpPr txBox="1">
              <a:spLocks noChangeArrowheads="1"/>
            </p:cNvSpPr>
            <p:nvPr/>
          </p:nvSpPr>
          <p:spPr bwMode="auto">
            <a:xfrm>
              <a:off x="2736" y="3253"/>
              <a:ext cx="55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9pPr>
            </a:lstStyle>
            <a:p>
              <a:pPr eaLnBrk="1" hangingPunct="1"/>
              <a:r>
                <a:rPr lang="en-US"/>
                <a:t>extends</a:t>
              </a:r>
            </a:p>
          </p:txBody>
        </p:sp>
        <p:sp>
          <p:nvSpPr>
            <p:cNvPr id="20495" name="Text Box 20"/>
            <p:cNvSpPr txBox="1">
              <a:spLocks noChangeArrowheads="1"/>
            </p:cNvSpPr>
            <p:nvPr/>
          </p:nvSpPr>
          <p:spPr bwMode="auto">
            <a:xfrm>
              <a:off x="3792" y="3109"/>
              <a:ext cx="76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  <a:ea typeface="SimSun" pitchFamily="2" charset="-122"/>
                </a:defRPr>
              </a:lvl9pPr>
            </a:lstStyle>
            <a:p>
              <a:pPr eaLnBrk="1" hangingPunct="1"/>
              <a:r>
                <a:rPr lang="en-US"/>
                <a:t>implements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51153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52CF0CE3-A735-48BB-A1FC-3C131CABCCD2}" type="slidenum">
              <a:rPr lang="zh-CN" altLang="en-GB" sz="1400" smtClean="0"/>
              <a:pPr eaLnBrk="1" hangingPunct="1"/>
              <a:t>44</a:t>
            </a:fld>
            <a:endParaRPr lang="en-GB" altLang="zh-CN" sz="1400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Software Implementation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class Student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	// student no and access methods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interface Sport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	// sports grace marks (say 5 marks) and abstract methods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class Exam extends Student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	// example marks (test1 and test 2 marks) and access methods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class Results extends Exam implements Sport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	// implementation of abstract methods of Sport interface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	// other methods to compute total marks = test1+test2+sports_grace_marks;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	// other display or final results access methods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624906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  <a:ea typeface="SimSun" pitchFamily="2" charset="-122"/>
              </a:defRPr>
            </a:lvl9pPr>
          </a:lstStyle>
          <a:p>
            <a:pPr eaLnBrk="1" hangingPunct="1"/>
            <a:fld id="{DE87FC9E-9FCC-412A-A2DF-9CB8F43BB898}" type="slidenum">
              <a:rPr lang="zh-CN" altLang="en-GB" sz="1400" smtClean="0"/>
              <a:pPr eaLnBrk="1" hangingPunct="1"/>
              <a:t>45</a:t>
            </a:fld>
            <a:endParaRPr lang="en-GB" altLang="zh-CN" sz="1400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AU" altLang="en-AU" sz="4000" smtClean="0"/>
              <a:t>Interfaces and Software Engineering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AU" sz="2400" i="1" dirty="0" smtClean="0"/>
              <a:t>Interfaces</a:t>
            </a:r>
            <a:r>
              <a:rPr lang="en-AU" altLang="en-AU" sz="2400" dirty="0" smtClean="0"/>
              <a:t>, like abstract classes and methods, provide templates of behaviour that other classes are expected to implement.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AU" sz="2400" dirty="0" smtClean="0"/>
              <a:t>Separates out a design hierarchy from implementation hierarchy. This allows software designers to enforce/pass common/standard syntax for programmers implementing different classes.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AU" sz="2400" dirty="0" smtClean="0"/>
              <a:t>Pass method descriptions, not implementation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AU" sz="2400" dirty="0" smtClean="0"/>
              <a:t>Java allows for inheritance from only a single superclass. </a:t>
            </a:r>
            <a:r>
              <a:rPr lang="en-AU" altLang="en-AU" sz="2400" i="1" dirty="0" smtClean="0"/>
              <a:t>Interfaces</a:t>
            </a:r>
            <a:r>
              <a:rPr lang="en-AU" altLang="en-AU" sz="2400" dirty="0" smtClean="0"/>
              <a:t> allow for </a:t>
            </a:r>
            <a:r>
              <a:rPr lang="en-AU" altLang="en-AU" sz="2400" i="1" dirty="0" smtClean="0"/>
              <a:t>class mixing</a:t>
            </a:r>
            <a:r>
              <a:rPr lang="en-AU" altLang="en-AU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AU" sz="2400" dirty="0" smtClean="0"/>
              <a:t>Classes </a:t>
            </a:r>
            <a:r>
              <a:rPr lang="en-AU" altLang="en-AU" sz="2400" i="1" dirty="0" smtClean="0"/>
              <a:t>implement</a:t>
            </a:r>
            <a:r>
              <a:rPr lang="en-AU" altLang="en-AU" sz="2400" dirty="0" smtClean="0"/>
              <a:t> interfaces.</a:t>
            </a:r>
          </a:p>
        </p:txBody>
      </p:sp>
    </p:spTree>
    <p:extLst>
      <p:ext uri="{BB962C8B-B14F-4D97-AF65-F5344CB8AC3E}">
        <p14:creationId xmlns:p14="http://schemas.microsoft.com/office/powerpoint/2010/main" xmlns="" val="295915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Components</a:t>
            </a:r>
          </a:p>
        </p:txBody>
      </p:sp>
    </p:spTree>
    <p:extLst>
      <p:ext uri="{BB962C8B-B14F-4D97-AF65-F5344CB8AC3E}">
        <p14:creationId xmlns:p14="http://schemas.microsoft.com/office/powerpoint/2010/main" xmlns="" val="131447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IC analogy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19200"/>
            <a:ext cx="87630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Software components should be like integrated circuits (ICs)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Or plumbing components?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i="1" dirty="0" smtClean="0"/>
              <a:t>Why?  What are our desires for software components?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Bertrand Meyer, in </a:t>
            </a:r>
            <a:r>
              <a:rPr lang="en-US" sz="1800" i="1" dirty="0" smtClean="0"/>
              <a:t>Object Oriented Software Construction</a:t>
            </a:r>
            <a:r>
              <a:rPr lang="en-US" sz="1800" dirty="0" smtClean="0"/>
              <a:t>:</a:t>
            </a:r>
            <a:endParaRPr lang="en-US" sz="1800" i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1800" b="1" dirty="0" smtClean="0"/>
              <a:t>modular </a:t>
            </a:r>
            <a:r>
              <a:rPr lang="en-US" sz="1800" dirty="0" smtClean="0"/>
              <a:t>(IC chips, disk drivers, are self-contained: packaged code)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	a) </a:t>
            </a:r>
            <a:r>
              <a:rPr lang="en-US" sz="1800" b="1" dirty="0" smtClean="0"/>
              <a:t>compatible </a:t>
            </a:r>
            <a:r>
              <a:rPr lang="en-US" sz="1800" dirty="0" smtClean="0"/>
              <a:t>(chips or boards that plug in easily, simple interfaces)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	b) </a:t>
            </a:r>
            <a:r>
              <a:rPr lang="en-US" sz="1800" b="1" dirty="0" smtClean="0"/>
              <a:t>reusable </a:t>
            </a:r>
            <a:r>
              <a:rPr lang="en-US" sz="1800" dirty="0" smtClean="0"/>
              <a:t>(same processor IC can serve various purposes)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	c) </a:t>
            </a:r>
            <a:r>
              <a:rPr lang="en-US" sz="1800" b="1" dirty="0" smtClean="0"/>
              <a:t>extendible </a:t>
            </a:r>
            <a:r>
              <a:rPr lang="en-US" sz="1800" dirty="0" smtClean="0"/>
              <a:t>(IC technology can be improved: inheritance)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AutoNum type="arabicParenR" startAt="2"/>
            </a:pPr>
            <a:r>
              <a:rPr lang="en-US" sz="1800" b="1" dirty="0" smtClean="0"/>
              <a:t>reliable </a:t>
            </a:r>
            <a:r>
              <a:rPr lang="en-US" sz="1800" dirty="0" smtClean="0"/>
              <a:t>(an IC works most of the time!)</a:t>
            </a:r>
            <a:br>
              <a:rPr lang="en-US" sz="1800" dirty="0" smtClean="0"/>
            </a:br>
            <a:r>
              <a:rPr lang="en-US" sz="1800" dirty="0" smtClean="0"/>
              <a:t>a) </a:t>
            </a:r>
            <a:r>
              <a:rPr lang="en-US" sz="1800" b="1" dirty="0" smtClean="0"/>
              <a:t>correct</a:t>
            </a:r>
            <a:r>
              <a:rPr lang="en-US" sz="1800" dirty="0" smtClean="0"/>
              <a:t> (it does what it's supposed to, according to </a:t>
            </a:r>
            <a:r>
              <a:rPr lang="en-US" sz="1800" b="1" dirty="0" smtClean="0"/>
              <a:t>specification</a:t>
            </a:r>
            <a:r>
              <a:rPr lang="en-US" sz="1800" dirty="0" smtClean="0"/>
              <a:t>)</a:t>
            </a:r>
            <a:br>
              <a:rPr lang="en-US" sz="1800" dirty="0" smtClean="0"/>
            </a:br>
            <a:r>
              <a:rPr lang="en-US" sz="1800" dirty="0" smtClean="0"/>
              <a:t>b) </a:t>
            </a:r>
            <a:r>
              <a:rPr lang="en-US" sz="1800" b="1" dirty="0" smtClean="0"/>
              <a:t>robust</a:t>
            </a:r>
            <a:r>
              <a:rPr lang="en-US" sz="1800" dirty="0" smtClean="0"/>
              <a:t> (it functions in abnormal conditions)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AutoNum type="arabicParenR" startAt="3"/>
            </a:pPr>
            <a:r>
              <a:rPr lang="en-US" sz="1800" b="1" dirty="0" smtClean="0"/>
              <a:t>efficient</a:t>
            </a:r>
            <a:r>
              <a:rPr lang="en-US" sz="1800" dirty="0" smtClean="0"/>
              <a:t> (ICs are getting faster and faster!)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AutoNum type="arabicParenR" startAt="4"/>
            </a:pPr>
            <a:r>
              <a:rPr lang="en-US" sz="1800" b="1" dirty="0" smtClean="0"/>
              <a:t>inexpensive </a:t>
            </a:r>
            <a:r>
              <a:rPr lang="en-US" sz="1800" dirty="0" smtClean="0"/>
              <a:t>(ICs prices are falling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AutoNum type="arabicParenR" startAt="4"/>
            </a:pPr>
            <a:r>
              <a:rPr lang="en-US" sz="1800" b="1" dirty="0" smtClean="0"/>
              <a:t>portable </a:t>
            </a:r>
            <a:r>
              <a:rPr lang="en-US" sz="1800" dirty="0" smtClean="0"/>
              <a:t>(ease of transferring to different platforms)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AutoNum type="arabicParenR" startAt="4"/>
            </a:pPr>
            <a:r>
              <a:rPr lang="en-US" sz="1800" b="1" dirty="0" smtClean="0"/>
              <a:t>timely</a:t>
            </a:r>
            <a:r>
              <a:rPr lang="en-US" sz="1800" dirty="0" smtClean="0"/>
              <a:t> (released when or before users want it)</a:t>
            </a:r>
            <a:endParaRPr lang="en-US" sz="18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i="1" dirty="0" smtClean="0"/>
              <a:t>What do you think: will any software paradigm answer all our wishes?</a:t>
            </a:r>
          </a:p>
        </p:txBody>
      </p:sp>
    </p:spTree>
    <p:extLst>
      <p:ext uri="{BB962C8B-B14F-4D97-AF65-F5344CB8AC3E}">
        <p14:creationId xmlns:p14="http://schemas.microsoft.com/office/powerpoint/2010/main" xmlns="" val="422809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83058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dirty="0" smtClean="0"/>
              <a:t>Definition of Software Components</a:t>
            </a:r>
            <a:r>
              <a:rPr lang="en-US" sz="3200" i="1" dirty="0" smtClean="0"/>
              <a:t> </a:t>
            </a:r>
            <a:br>
              <a:rPr lang="en-US" sz="3200" i="1" dirty="0" smtClean="0"/>
            </a:br>
            <a:r>
              <a:rPr lang="en-US" sz="3200" i="1" dirty="0" smtClean="0"/>
              <a:t/>
            </a:r>
            <a:br>
              <a:rPr lang="en-US" sz="3200" i="1" dirty="0" smtClean="0"/>
            </a:br>
            <a:endParaRPr lang="en-US" sz="2800" i="1" dirty="0" smtClean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7724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“A software component is a unit of composition with contractually specified interfaces and explicit context dependencies only. A software component can be deployed independently and is subject to composition by third parties.”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Unit of composition – c</a:t>
            </a:r>
            <a:r>
              <a:rPr lang="en-US" sz="1800" dirty="0" smtClean="0"/>
              <a:t>ombine components to build systems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Binary units – black boxes, not source code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Contractually specified interfaces – </a:t>
            </a:r>
            <a:r>
              <a:rPr lang="en-US" sz="1800" dirty="0" smtClean="0"/>
              <a:t>mechanism for interface definition, such as Interface Definition Language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Independent production – separation of concerns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Deployed and composed by third parties – reusable units assembled like parts supplied by manufacturers</a:t>
            </a:r>
          </a:p>
        </p:txBody>
      </p:sp>
    </p:spTree>
    <p:extLst>
      <p:ext uri="{BB962C8B-B14F-4D97-AF65-F5344CB8AC3E}">
        <p14:creationId xmlns:p14="http://schemas.microsoft.com/office/powerpoint/2010/main" xmlns="" val="347979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  <p:bldP spid="10035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0838"/>
            <a:ext cx="86868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Why a component based approach?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100" dirty="0" smtClean="0"/>
              <a:t> </a:t>
            </a:r>
            <a:r>
              <a:rPr lang="en-US" sz="2000" dirty="0" smtClean="0"/>
              <a:t>Consider two ends of a spectrum: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Comm. off the shelf </a:t>
            </a:r>
            <a:r>
              <a:rPr lang="en-US" sz="2000" dirty="0" smtClean="0">
                <a:sym typeface="Wingdings" pitchFamily="2" charset="2"/>
              </a:rPr>
              <a:t>&lt; --- &gt; Custom-made</a:t>
            </a: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What advantages of COTS software could components offer to custom-made?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 Advantages: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Cost efficiency &amp; flexibility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Reuse, productivity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Scalability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Application of engineering techniques</a:t>
            </a:r>
          </a:p>
        </p:txBody>
      </p:sp>
    </p:spTree>
    <p:extLst>
      <p:ext uri="{BB962C8B-B14F-4D97-AF65-F5344CB8AC3E}">
        <p14:creationId xmlns:p14="http://schemas.microsoft.com/office/powerpoint/2010/main" xmlns="" val="342615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/>
      <p:bldP spid="101379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Costs of components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It takes significant effort to create a software component that is effectively reusable.  </a:t>
            </a:r>
            <a:r>
              <a:rPr lang="en-US" sz="2400" i="1" dirty="0" smtClean="0"/>
              <a:t>How so?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component needs: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to be fully documented;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more thorough testing;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robust input validity checking;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to pass back useful error messages as appropriate;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to be built with an awareness that it </a:t>
            </a:r>
            <a:r>
              <a:rPr lang="en-US" sz="2000" i="1" dirty="0" smtClean="0"/>
              <a:t>will</a:t>
            </a:r>
            <a:r>
              <a:rPr lang="en-US" sz="2000" dirty="0" smtClean="0"/>
              <a:t> be put to unforeseen uses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a mechanism for compensating developers who invest the (substantial) effort implied above. 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52039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  <p:bldP spid="10240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Distributed Component Technologies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dirty="0" smtClean="0"/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sz="2000" dirty="0" smtClean="0"/>
              <a:t>The goal:</a:t>
            </a:r>
            <a:r>
              <a:rPr lang="en-US" sz="1600" b="1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zh-CN" sz="2000" dirty="0" smtClean="0">
                <a:ea typeface="SimSun" pitchFamily="2" charset="-122"/>
              </a:rPr>
              <a:t>Integration of </a:t>
            </a:r>
            <a:r>
              <a:rPr lang="en-US" altLang="zh-CN" sz="2000" b="1" dirty="0" smtClean="0">
                <a:ea typeface="SimSun" pitchFamily="2" charset="-122"/>
              </a:rPr>
              <a:t>services</a:t>
            </a:r>
            <a:r>
              <a:rPr lang="en-US" altLang="zh-CN" sz="2000" dirty="0" smtClean="0">
                <a:ea typeface="SimSun" pitchFamily="2" charset="-122"/>
              </a:rPr>
              <a:t> for applications on various platforms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zh-CN" sz="2000" b="1" dirty="0" smtClean="0">
                <a:ea typeface="SimSun" pitchFamily="2" charset="-122"/>
              </a:rPr>
              <a:t>Interoperability</a:t>
            </a:r>
            <a:r>
              <a:rPr lang="en-US" altLang="zh-CN" sz="2000" dirty="0" smtClean="0">
                <a:ea typeface="SimSun" pitchFamily="2" charset="-122"/>
                <a:cs typeface="Times New Roman" pitchFamily="18" charset="0"/>
              </a:rPr>
              <a:t>: l</a:t>
            </a:r>
            <a:r>
              <a:rPr lang="en-US" sz="2000" dirty="0" smtClean="0">
                <a:ea typeface="SimSun" pitchFamily="2" charset="-122"/>
              </a:rPr>
              <a:t>et disparate systems communicate </a:t>
            </a:r>
            <a:br>
              <a:rPr lang="en-US" sz="2000" dirty="0" smtClean="0">
                <a:ea typeface="SimSun" pitchFamily="2" charset="-122"/>
              </a:rPr>
            </a:br>
            <a:r>
              <a:rPr lang="en-US" sz="2000" dirty="0" smtClean="0">
                <a:ea typeface="SimSun" pitchFamily="2" charset="-122"/>
              </a:rPr>
              <a:t>and share data seamlessly</a:t>
            </a:r>
            <a:endParaRPr lang="en-US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Approaches: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- Microsoft: DDE, COM, OLE, OCX, DCOM and ActiveX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- Sun: JavaBeans, Enterprise JavaBeans, J2EE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- CORBA (Common Object Request Broker Architecture)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	- SOAP (using XML)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600" b="1" dirty="0" smtClean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610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latin typeface="Arial" pitchFamily="34" charset="0"/>
              </a:rPr>
              <a:t>Example from Microsoft environment (80’s)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41475"/>
            <a:ext cx="4033838" cy="453072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Arial" pitchFamily="34" charset="0"/>
              </a:rPr>
              <a:t>Excel-generated pie chart  embedded in a Word document displayed in a PowerPoint presentation</a:t>
            </a:r>
          </a:p>
          <a:p>
            <a:pPr eaLnBrk="1" hangingPunct="1"/>
            <a:r>
              <a:rPr lang="en-US" sz="2400" smtClean="0">
                <a:latin typeface="Arial" pitchFamily="34" charset="0"/>
              </a:rPr>
              <a:t>Different applications need to share data or procedures</a:t>
            </a:r>
            <a:endParaRPr lang="en-US" sz="1800" smtClean="0">
              <a:latin typeface="Arial" pitchFamily="34" charset="0"/>
            </a:endParaRPr>
          </a:p>
        </p:txBody>
      </p:sp>
      <p:pic>
        <p:nvPicPr>
          <p:cNvPr id="9220" name="Picture 4" descr="Figure 3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343400" y="1562100"/>
            <a:ext cx="4724400" cy="39671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228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pitchFamily="34" charset="0"/>
              </a:rPr>
              <a:t>DDE (Dynamic Data Exchange)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A little history: starting with evolution of Microsoft approach: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Windows gave PCs a more accessible computing environment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Problem: lack of consistency between different programs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What if spreadsheet and word processor need to share data?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Early solution was integrating suites into large programs:</a:t>
            </a:r>
            <a:r>
              <a:rPr lang="en-US" sz="180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e.g., Microsoft Works – </a:t>
            </a:r>
            <a:r>
              <a:rPr lang="en-US" sz="1800" i="1" smtClean="0"/>
              <a:t>Pros and cons of suite approach?</a:t>
            </a:r>
          </a:p>
          <a:p>
            <a:pPr eaLnBrk="1" hangingPunct="1">
              <a:lnSpc>
                <a:spcPct val="90000"/>
              </a:lnSpc>
            </a:pPr>
            <a:endParaRPr lang="en-US" sz="1800" i="1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Microsoft comes out with Dynamic Data Exchange (</a:t>
            </a:r>
            <a:r>
              <a:rPr lang="en-US" sz="2000" b="1" smtClean="0"/>
              <a:t>DDE</a:t>
            </a:r>
            <a:r>
              <a:rPr lang="en-US" sz="2000" smtClean="0"/>
              <a:t>), circa 1989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Lets different Windows programs share data through links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Suppose some spreadsheet data were linked into word processor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When you changed data in spreadsheet, the new data would appear in word processor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Limitation: you couldn’t update the data in the word processor; you had to invoke the spreadsheet to update the date there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Worse, links were fragile and would break if you moved data files around in file system</a:t>
            </a:r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7162800" y="723900"/>
          <a:ext cx="1524000" cy="384175"/>
        </p:xfrm>
        <a:graphic>
          <a:graphicData uri="http://schemas.openxmlformats.org/presentationml/2006/ole">
            <p:oleObj spid="_x0000_s1042" name="Bitmap Image" r:id="rId3" imgW="1657581" imgH="419048" progId="PBrush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5267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Arial" pitchFamily="34" charset="0"/>
              </a:rPr>
              <a:t>OLE (circa 1991)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686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4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bject </a:t>
            </a:r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sz="24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inking and </a:t>
            </a:r>
            <a:r>
              <a:rPr lang="en-US" sz="2400" b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24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mbedding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Linking is essentially DDE, using reference semantics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 Unicode MS" pitchFamily="34" charset="-128"/>
              </a:rPr>
              <a:t>Embedding lets users copy a snapshot of data into word processor and save it there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  <a:latin typeface="Arial Unicode MS" pitchFamily="34" charset="-128"/>
                <a:cs typeface="Arial" pitchFamily="34" charset="0"/>
              </a:rPr>
              <a:t>Linking is cheaper when data files are large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  <a:latin typeface="Arial Unicode MS" pitchFamily="34" charset="-128"/>
                <a:cs typeface="Arial" pitchFamily="34" charset="0"/>
              </a:rPr>
              <a:t>Embedding supports </a:t>
            </a:r>
            <a:r>
              <a:rPr lang="en-US" sz="2000" b="1" smtClean="0">
                <a:solidFill>
                  <a:srgbClr val="000000"/>
                </a:solidFill>
                <a:latin typeface="Arial Unicode MS" pitchFamily="34" charset="-128"/>
                <a:cs typeface="Arial" pitchFamily="34" charset="0"/>
              </a:rPr>
              <a:t>compound documents</a:t>
            </a:r>
            <a:r>
              <a:rPr lang="en-US" sz="2000" smtClean="0">
                <a:solidFill>
                  <a:srgbClr val="000000"/>
                </a:solidFill>
                <a:latin typeface="Arial Unicode MS" pitchFamily="34" charset="-128"/>
                <a:cs typeface="Arial" pitchFamily="34" charset="0"/>
              </a:rPr>
              <a:t> (“document-centric” computing)</a:t>
            </a:r>
          </a:p>
          <a:p>
            <a:pPr eaLnBrk="1" hangingPunct="1">
              <a:lnSpc>
                <a:spcPct val="90000"/>
              </a:lnSpc>
            </a:pPr>
            <a:endParaRPr lang="en-US" sz="2000" smtClean="0">
              <a:solidFill>
                <a:srgbClr val="000000"/>
              </a:solidFill>
              <a:latin typeface="Arial Unicode MS" pitchFamily="34" charset="-128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way for Windows to create documents containing objects from other programs.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E.g. place a chart from Excel and a slide from PowerPoint into </a:t>
            </a:r>
            <a:b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Word document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Components containers can be re-used by many applications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But components do not make data independent of application programs, and OLE is a platform-specific solution.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010400" y="681038"/>
            <a:ext cx="1524000" cy="3857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759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 advAuto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Arial" pitchFamily="34" charset="0"/>
              </a:rPr>
              <a:t>OLE Technology (circa 1993)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05800" cy="5257800"/>
          </a:xfrm>
        </p:spPr>
        <p:txBody>
          <a:bodyPr/>
          <a:lstStyle/>
          <a:p>
            <a:pPr eaLnBrk="1" hangingPunct="1"/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set of APIs to create and display a (compound) document</a:t>
            </a:r>
          </a:p>
          <a:p>
            <a:pPr lvl="1" eaLnBrk="1" hangingPunct="1"/>
            <a:r>
              <a:rPr lang="en-US" sz="18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Now possible to share code as well as data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Component Object Model (COM)</a:t>
            </a:r>
          </a:p>
          <a:p>
            <a:pPr lvl="1" eaLnBrk="1" hangingPunct="1"/>
            <a:r>
              <a:rPr lang="en-US" sz="18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 protocols let components connect to origination program: </a:t>
            </a:r>
          </a:p>
          <a:p>
            <a:pPr lvl="1" eaLnBrk="1" hangingPunct="1"/>
            <a:r>
              <a:rPr lang="en-US" sz="18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E.g. word processor can tell spreadsheet, “the user just clicked on the spreadsheet, so start yourself up, look for data here, and let me know when you’re done.”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 now includes OLE as part of a larger concept </a:t>
            </a:r>
          </a:p>
          <a:p>
            <a:pPr lvl="1" eaLnBrk="1" hangingPunct="1"/>
            <a:r>
              <a:rPr lang="en-US" sz="18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OLE becomes </a:t>
            </a:r>
            <a:r>
              <a:rPr lang="en-US" sz="1800" smtClean="0">
                <a:latin typeface="Arial" pitchFamily="34" charset="0"/>
              </a:rPr>
              <a:t>a set of standard COM interfaces </a:t>
            </a:r>
            <a:endParaRPr lang="en-US" sz="18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sz="2000" smtClean="0">
                <a:solidFill>
                  <a:srgbClr val="000000"/>
                </a:solidFill>
                <a:latin typeface="Arial" pitchFamily="34" charset="0"/>
              </a:rPr>
              <a:t>Embedded documents retain all their original properties</a:t>
            </a:r>
          </a:p>
          <a:p>
            <a:pPr lvl="1" eaLnBrk="1" hangingPunct="1"/>
            <a:r>
              <a:rPr lang="en-US" sz="1800" smtClean="0">
                <a:solidFill>
                  <a:srgbClr val="000000"/>
                </a:solidFill>
                <a:latin typeface="Arial" pitchFamily="34" charset="0"/>
              </a:rPr>
              <a:t>If the user decides to edit the embedded data, Windows activates the originating application and loads the embedded document</a:t>
            </a:r>
          </a:p>
          <a:p>
            <a:pPr eaLnBrk="1" hangingPunct="1">
              <a:buFont typeface="Wingdings" pitchFamily="2" charset="2"/>
              <a:buNone/>
            </a:pPr>
            <a:endParaRPr lang="en-US" sz="2000" smtClean="0">
              <a:latin typeface="Arial" pitchFamily="34" charset="0"/>
            </a:endParaRPr>
          </a:p>
        </p:txBody>
      </p:sp>
      <p:pic>
        <p:nvPicPr>
          <p:cNvPr id="1229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010400" y="609600"/>
            <a:ext cx="1657350" cy="4191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218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Arial" pitchFamily="34" charset="0"/>
              </a:rPr>
              <a:t>OLE Extensions (OCX)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582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Arial" pitchFamily="34" charset="0"/>
              </a:rPr>
              <a:t>With Windows 95 came a new standard: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smtClean="0">
                <a:latin typeface="Arial" pitchFamily="34" charset="0"/>
              </a:rPr>
              <a:t>OCX</a:t>
            </a:r>
            <a:r>
              <a:rPr lang="en-US" sz="2000" smtClean="0">
                <a:latin typeface="Arial" pitchFamily="34" charset="0"/>
              </a:rPr>
              <a:t> (</a:t>
            </a:r>
            <a:r>
              <a:rPr lang="en-US" sz="2000" b="1" smtClean="0">
                <a:latin typeface="Arial" pitchFamily="34" charset="0"/>
              </a:rPr>
              <a:t>O</a:t>
            </a:r>
            <a:r>
              <a:rPr lang="en-US" sz="2000" smtClean="0">
                <a:latin typeface="Arial" pitchFamily="34" charset="0"/>
              </a:rPr>
              <a:t>LE </a:t>
            </a:r>
            <a:r>
              <a:rPr lang="en-US" sz="2000" b="1" smtClean="0">
                <a:latin typeface="Arial" pitchFamily="34" charset="0"/>
              </a:rPr>
              <a:t>C</a:t>
            </a:r>
            <a:r>
              <a:rPr lang="en-US" sz="2000" smtClean="0">
                <a:latin typeface="Arial" pitchFamily="34" charset="0"/>
              </a:rPr>
              <a:t>ustom e</a:t>
            </a:r>
            <a:r>
              <a:rPr lang="en-US" sz="2000" b="1" smtClean="0">
                <a:latin typeface="Arial" pitchFamily="34" charset="0"/>
              </a:rPr>
              <a:t>X</a:t>
            </a:r>
            <a:r>
              <a:rPr lang="en-US" sz="2000" smtClean="0">
                <a:latin typeface="Arial" pitchFamily="34" charset="0"/>
              </a:rPr>
              <a:t>tension component)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</a:rPr>
              <a:t>A piece of code, smaller than application program, but with its own user interface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</a:rPr>
              <a:t>Let users bundle OCX controls to form customized applications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pitchFamily="34" charset="0"/>
              </a:rPr>
              <a:t>E.g., combine spell checker and synonym provider component to make a new program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smtClean="0">
                <a:latin typeface="Arial" pitchFamily="34" charset="0"/>
              </a:rPr>
              <a:t>Is this beginning to sound like object-oriented programming?</a:t>
            </a:r>
          </a:p>
        </p:txBody>
      </p:sp>
      <p:pic>
        <p:nvPicPr>
          <p:cNvPr id="1331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800850" y="685800"/>
            <a:ext cx="1657350" cy="4191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924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Arial" pitchFamily="34" charset="0"/>
              </a:rPr>
              <a:t>ActiveX (circa 1996)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Microsoft retools OLE and COM as ActiveX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ActiveX applies to a whole set of COM-based technologies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ActiveX control is  Microsoft    's answer to the Java technology from         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 ActiveX control is roughly equivalent to a       applet, but is known as an ActiveX control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Writing a program to run in the ActiveX environment creates a self-sufficient program that can run anywhere in ActiveX network</a:t>
            </a:r>
          </a:p>
          <a:p>
            <a:pPr eaLnBrk="1" hangingPunct="1">
              <a:lnSpc>
                <a:spcPct val="90000"/>
              </a:lnSpc>
            </a:pPr>
            <a:endParaRPr lang="en-US" sz="200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This component is known as an ActiveX control, and is often used to attach a program to a web page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/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200400" y="2590800"/>
          <a:ext cx="1295400" cy="327025"/>
        </p:xfrm>
        <a:graphic>
          <a:graphicData uri="http://schemas.openxmlformats.org/presentationml/2006/ole">
            <p:oleObj spid="_x0000_s2098" name="Bitmap Image" r:id="rId3" imgW="1657581" imgH="419048" progId="PBrush">
              <p:embed/>
            </p:oleObj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1676400" y="2895600"/>
          <a:ext cx="609600" cy="292100"/>
        </p:xfrm>
        <a:graphic>
          <a:graphicData uri="http://schemas.openxmlformats.org/presentationml/2006/ole">
            <p:oleObj spid="_x0000_s2099" name="Bitmap Image" r:id="rId4" imgW="895238" imgH="428798" progId="PBrush">
              <p:embed/>
            </p:oleObj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6096000" y="3124200"/>
          <a:ext cx="268288" cy="381000"/>
        </p:xfrm>
        <a:graphic>
          <a:graphicData uri="http://schemas.openxmlformats.org/presentationml/2006/ole">
            <p:oleObj spid="_x0000_s2100" name="Bitmap Image" r:id="rId5" imgW="428798" imgH="609524" progId="PBrush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2374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pitchFamily="34" charset="0"/>
              </a:rPr>
              <a:t>ActiveX - implementation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530725"/>
          </a:xfrm>
        </p:spPr>
        <p:txBody>
          <a:bodyPr/>
          <a:lstStyle/>
          <a:p>
            <a:pPr eaLnBrk="1" hangingPunct="1"/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 ActiveX control can be created using one of several languages </a:t>
            </a:r>
            <a:b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or development tools, including C++ and Visual Basic, </a:t>
            </a:r>
            <a:b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or with scripting tools such as VBScript. </a:t>
            </a:r>
          </a:p>
          <a:p>
            <a:pPr eaLnBrk="1" hangingPunct="1"/>
            <a:endParaRPr lang="en-US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Network OLE for rudimentary support of distributed applications</a:t>
            </a:r>
          </a:p>
          <a:p>
            <a:pPr eaLnBrk="1" hangingPunct="1"/>
            <a:endParaRPr lang="en-US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ActiveX controls originally were Windows only</a:t>
            </a:r>
          </a:p>
          <a:p>
            <a:pPr lvl="1" eaLnBrk="1" hangingPunct="1"/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Other vendors later provided Mac and Unix/Linux support for ActiveX </a:t>
            </a:r>
          </a:p>
          <a:p>
            <a:pPr eaLnBrk="1" hangingPunct="1">
              <a:buFont typeface="Wingdings" pitchFamily="2" charset="2"/>
              <a:buNone/>
            </a:pPr>
            <a:endParaRPr lang="en-US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Security issues: ActiveX controls have full file access (no sandbox)</a:t>
            </a:r>
          </a:p>
          <a:p>
            <a:pPr lvl="1" eaLnBrk="1" hangingPunct="1"/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Can be signed for authentication</a:t>
            </a:r>
          </a:p>
          <a:p>
            <a:pPr lvl="1" eaLnBrk="1" hangingPunct="1"/>
            <a:r>
              <a:rPr lang="en-US" sz="18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Are signed controls secure enough?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513138" y="3040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1585913" y="3046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405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2851</Words>
  <Application>Microsoft Office PowerPoint</Application>
  <PresentationFormat>On-screen Show (4:3)</PresentationFormat>
  <Paragraphs>459</Paragraphs>
  <Slides>58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1" baseType="lpstr">
      <vt:lpstr>Office Theme</vt:lpstr>
      <vt:lpstr>Document</vt:lpstr>
      <vt:lpstr>Bitmap Image</vt:lpstr>
      <vt:lpstr>Lecture 22</vt:lpstr>
      <vt:lpstr>Reusable components</vt:lpstr>
      <vt:lpstr>Component management</vt:lpstr>
      <vt:lpstr>CBSE with reuse</vt:lpstr>
      <vt:lpstr>CBSE with reuse </vt:lpstr>
      <vt:lpstr>The component identification process </vt:lpstr>
      <vt:lpstr>Component identification issues</vt:lpstr>
      <vt:lpstr>Component validation </vt:lpstr>
      <vt:lpstr>Ariane launcher failure – validation failure?</vt:lpstr>
      <vt:lpstr>Component composition</vt:lpstr>
      <vt:lpstr>Types of composition</vt:lpstr>
      <vt:lpstr>Types of component composition </vt:lpstr>
      <vt:lpstr>Interface incompatibility</vt:lpstr>
      <vt:lpstr>Components with incompatible interfaces </vt:lpstr>
      <vt:lpstr>Adaptor components</vt:lpstr>
      <vt:lpstr>Composition through an adaptor</vt:lpstr>
      <vt:lpstr>An adaptor linking a data collector and a sensor </vt:lpstr>
      <vt:lpstr>Photo library composition </vt:lpstr>
      <vt:lpstr>Interface semantics</vt:lpstr>
      <vt:lpstr>Photo Library documentation</vt:lpstr>
      <vt:lpstr>The Object Constraint Language</vt:lpstr>
      <vt:lpstr>The OCL description of the Photo Library interface </vt:lpstr>
      <vt:lpstr>Photo library conditions</vt:lpstr>
      <vt:lpstr>Composition trade-offs</vt:lpstr>
      <vt:lpstr>Data collection and report generation components </vt:lpstr>
      <vt:lpstr>Interfaces  Components</vt:lpstr>
      <vt:lpstr>Abstract Classes</vt:lpstr>
      <vt:lpstr>Abstract Class Syntax</vt:lpstr>
      <vt:lpstr>Abstract Class -Example</vt:lpstr>
      <vt:lpstr>The Shape Abstract Class</vt:lpstr>
      <vt:lpstr>Abstract Classes</vt:lpstr>
      <vt:lpstr>Abstract Classes Properties</vt:lpstr>
      <vt:lpstr>Abstract Classes</vt:lpstr>
      <vt:lpstr>Interfaces</vt:lpstr>
      <vt:lpstr>Interfaces</vt:lpstr>
      <vt:lpstr>Interfaces: An informal way of realizing multiple inheritance</vt:lpstr>
      <vt:lpstr>Interface - Example</vt:lpstr>
      <vt:lpstr>Interfaces Definition</vt:lpstr>
      <vt:lpstr>Implementing Interfaces</vt:lpstr>
      <vt:lpstr>Implementing Interfaces Example</vt:lpstr>
      <vt:lpstr>Extending Interfaces</vt:lpstr>
      <vt:lpstr>Inheritance and Interface Implementation</vt:lpstr>
      <vt:lpstr>Student Assessment Example</vt:lpstr>
      <vt:lpstr>Software Implementation</vt:lpstr>
      <vt:lpstr>Interfaces and Software Engineering</vt:lpstr>
      <vt:lpstr>Components</vt:lpstr>
      <vt:lpstr>IC analogy</vt:lpstr>
      <vt:lpstr>Definition of Software Components   </vt:lpstr>
      <vt:lpstr>Why a component based approach?</vt:lpstr>
      <vt:lpstr>Costs of components</vt:lpstr>
      <vt:lpstr>Distributed Component Technologies</vt:lpstr>
      <vt:lpstr>Example from Microsoft environment (80’s)</vt:lpstr>
      <vt:lpstr>DDE (Dynamic Data Exchange)</vt:lpstr>
      <vt:lpstr>OLE (circa 1991)</vt:lpstr>
      <vt:lpstr>OLE Technology (circa 1993)</vt:lpstr>
      <vt:lpstr>OLE Extensions (OCX)</vt:lpstr>
      <vt:lpstr>ActiveX (circa 1996)</vt:lpstr>
      <vt:lpstr>ActiveX - implementation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37</cp:revision>
  <dcterms:created xsi:type="dcterms:W3CDTF">2012-02-27T05:45:45Z</dcterms:created>
  <dcterms:modified xsi:type="dcterms:W3CDTF">2013-07-06T10:59:32Z</dcterms:modified>
</cp:coreProperties>
</file>