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309" r:id="rId2"/>
    <p:sldId id="362" r:id="rId3"/>
    <p:sldId id="365" r:id="rId4"/>
    <p:sldId id="366" r:id="rId5"/>
    <p:sldId id="367" r:id="rId6"/>
    <p:sldId id="368" r:id="rId7"/>
    <p:sldId id="369" r:id="rId8"/>
    <p:sldId id="370" r:id="rId9"/>
    <p:sldId id="372" r:id="rId10"/>
    <p:sldId id="373" r:id="rId11"/>
    <p:sldId id="374" r:id="rId12"/>
    <p:sldId id="375" r:id="rId13"/>
    <p:sldId id="376" r:id="rId14"/>
    <p:sldId id="377" r:id="rId15"/>
    <p:sldId id="378" r:id="rId16"/>
    <p:sldId id="384" r:id="rId17"/>
    <p:sldId id="310" r:id="rId18"/>
    <p:sldId id="311" r:id="rId19"/>
    <p:sldId id="312" r:id="rId20"/>
    <p:sldId id="313" r:id="rId21"/>
    <p:sldId id="314" r:id="rId22"/>
    <p:sldId id="315" r:id="rId23"/>
    <p:sldId id="316" r:id="rId24"/>
    <p:sldId id="317" r:id="rId25"/>
    <p:sldId id="318" r:id="rId26"/>
    <p:sldId id="319" r:id="rId27"/>
    <p:sldId id="320" r:id="rId28"/>
    <p:sldId id="321" r:id="rId29"/>
    <p:sldId id="322" r:id="rId30"/>
    <p:sldId id="323" r:id="rId31"/>
    <p:sldId id="324" r:id="rId32"/>
    <p:sldId id="325" r:id="rId33"/>
    <p:sldId id="326" r:id="rId34"/>
    <p:sldId id="327" r:id="rId35"/>
    <p:sldId id="328" r:id="rId36"/>
    <p:sldId id="329" r:id="rId37"/>
    <p:sldId id="330" r:id="rId38"/>
    <p:sldId id="331" r:id="rId39"/>
    <p:sldId id="332" r:id="rId40"/>
    <p:sldId id="333" r:id="rId41"/>
    <p:sldId id="334" r:id="rId42"/>
    <p:sldId id="335" r:id="rId43"/>
    <p:sldId id="336" r:id="rId44"/>
    <p:sldId id="337" r:id="rId45"/>
    <p:sldId id="361"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2" d="100"/>
          <a:sy n="72" d="100"/>
        </p:scale>
        <p:origin x="-643" y="3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FAA445-F836-4B99-99C2-74E7361D7C6D}" type="datetimeFigureOut">
              <a:rPr lang="en-US" smtClean="0"/>
              <a:pPr/>
              <a:t>7/6/2013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4E51C2-CED7-4B34-A70C-EAEFFE451227}" type="slidenum">
              <a:rPr lang="en-US" smtClean="0"/>
              <a:pPr/>
              <a:t>‹#›</a:t>
            </a:fld>
            <a:endParaRPr lang="en-US"/>
          </a:p>
        </p:txBody>
      </p:sp>
    </p:spTree>
    <p:extLst>
      <p:ext uri="{BB962C8B-B14F-4D97-AF65-F5344CB8AC3E}">
        <p14:creationId xmlns:p14="http://schemas.microsoft.com/office/powerpoint/2010/main" xmlns="" val="42603937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6"/>
          <p:cNvSpPr>
            <a:spLocks noGrp="1" noChangeArrowheads="1"/>
          </p:cNvSpPr>
          <p:nvPr>
            <p:ph type="ftr" sz="quarter" idx="4"/>
          </p:nvPr>
        </p:nvSpPr>
        <p:spPr>
          <a:xfrm>
            <a:off x="0" y="8685214"/>
            <a:ext cx="2971800" cy="4572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mtClean="0"/>
              <a:t>College of Statistical and Acturial Science </a:t>
            </a:r>
          </a:p>
        </p:txBody>
      </p:sp>
      <p:sp>
        <p:nvSpPr>
          <p:cNvPr id="62467" name="Rectangle 7"/>
          <p:cNvSpPr>
            <a:spLocks noGrp="1" noChangeArrowheads="1"/>
          </p:cNvSpPr>
          <p:nvPr>
            <p:ph type="sldNum" sz="quarter" idx="5"/>
          </p:nvPr>
        </p:nvSpPr>
        <p:spPr>
          <a:xfrm>
            <a:off x="3884614" y="8685214"/>
            <a:ext cx="2971800" cy="4572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fld id="{EB3A682F-711A-46FB-9699-328004662F9B}" type="slidenum">
              <a:rPr lang="en-US" altLang="en-US" smtClean="0"/>
              <a:pPr/>
              <a:t>1</a:t>
            </a:fld>
            <a:endParaRPr lang="en-US" altLang="en-US" smtClean="0"/>
          </a:p>
        </p:txBody>
      </p:sp>
      <p:sp>
        <p:nvSpPr>
          <p:cNvPr id="62468" name="Rectangle 2"/>
          <p:cNvSpPr>
            <a:spLocks noGrp="1" noRot="1" noChangeAspect="1" noChangeArrowheads="1" noTextEdit="1"/>
          </p:cNvSpPr>
          <p:nvPr>
            <p:ph type="sldImg"/>
          </p:nvPr>
        </p:nvSpPr>
        <p:spPr>
          <a:xfrm>
            <a:off x="1143000" y="685800"/>
            <a:ext cx="4572000" cy="3429000"/>
          </a:xfrm>
          <a:prstGeom prst="rect">
            <a:avLst/>
          </a:prstGeom>
          <a:ln/>
        </p:spPr>
      </p:sp>
      <p:sp>
        <p:nvSpPr>
          <p:cNvPr id="62469" name="Rectangle 3"/>
          <p:cNvSpPr>
            <a:spLocks noGrp="1" noChangeArrowheads="1"/>
          </p:cNvSpPr>
          <p:nvPr>
            <p:ph type="body" idx="1"/>
          </p:nvPr>
        </p:nvSpPr>
        <p:spPr>
          <a:xfrm>
            <a:off x="685801" y="4343400"/>
            <a:ext cx="5486400" cy="411480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14437" eaLnBrk="0" hangingPunct="0">
              <a:defRPr>
                <a:solidFill>
                  <a:schemeClr val="tx1"/>
                </a:solidFill>
                <a:latin typeface="Arial" charset="0"/>
              </a:defRPr>
            </a:lvl1pPr>
            <a:lvl2pPr marL="729057" indent="-280406" defTabSz="914437" eaLnBrk="0" hangingPunct="0">
              <a:defRPr>
                <a:solidFill>
                  <a:schemeClr val="tx1"/>
                </a:solidFill>
                <a:latin typeface="Arial" charset="0"/>
              </a:defRPr>
            </a:lvl2pPr>
            <a:lvl3pPr marL="1121626" indent="-224325" defTabSz="914437" eaLnBrk="0" hangingPunct="0">
              <a:defRPr>
                <a:solidFill>
                  <a:schemeClr val="tx1"/>
                </a:solidFill>
                <a:latin typeface="Arial" charset="0"/>
              </a:defRPr>
            </a:lvl3pPr>
            <a:lvl4pPr marL="1570276" indent="-224325" defTabSz="914437" eaLnBrk="0" hangingPunct="0">
              <a:defRPr>
                <a:solidFill>
                  <a:schemeClr val="tx1"/>
                </a:solidFill>
                <a:latin typeface="Arial" charset="0"/>
              </a:defRPr>
            </a:lvl4pPr>
            <a:lvl5pPr marL="2018927" indent="-224325" defTabSz="914437" eaLnBrk="0" hangingPunct="0">
              <a:defRPr>
                <a:solidFill>
                  <a:schemeClr val="tx1"/>
                </a:solidFill>
                <a:latin typeface="Arial" charset="0"/>
              </a:defRPr>
            </a:lvl5pPr>
            <a:lvl6pPr marL="2467577" indent="-224325" defTabSz="914437" eaLnBrk="0" fontAlgn="base" hangingPunct="0">
              <a:spcBef>
                <a:spcPct val="0"/>
              </a:spcBef>
              <a:spcAft>
                <a:spcPct val="0"/>
              </a:spcAft>
              <a:defRPr>
                <a:solidFill>
                  <a:schemeClr val="tx1"/>
                </a:solidFill>
                <a:latin typeface="Arial" charset="0"/>
              </a:defRPr>
            </a:lvl6pPr>
            <a:lvl7pPr marL="2916227" indent="-224325" defTabSz="914437" eaLnBrk="0" fontAlgn="base" hangingPunct="0">
              <a:spcBef>
                <a:spcPct val="0"/>
              </a:spcBef>
              <a:spcAft>
                <a:spcPct val="0"/>
              </a:spcAft>
              <a:defRPr>
                <a:solidFill>
                  <a:schemeClr val="tx1"/>
                </a:solidFill>
                <a:latin typeface="Arial" charset="0"/>
              </a:defRPr>
            </a:lvl7pPr>
            <a:lvl8pPr marL="3364878" indent="-224325" defTabSz="914437" eaLnBrk="0" fontAlgn="base" hangingPunct="0">
              <a:spcBef>
                <a:spcPct val="0"/>
              </a:spcBef>
              <a:spcAft>
                <a:spcPct val="0"/>
              </a:spcAft>
              <a:defRPr>
                <a:solidFill>
                  <a:schemeClr val="tx1"/>
                </a:solidFill>
                <a:latin typeface="Arial" charset="0"/>
              </a:defRPr>
            </a:lvl8pPr>
            <a:lvl9pPr marL="3813528" indent="-224325" defTabSz="914437" eaLnBrk="0" fontAlgn="base" hangingPunct="0">
              <a:spcBef>
                <a:spcPct val="0"/>
              </a:spcBef>
              <a:spcAft>
                <a:spcPct val="0"/>
              </a:spcAft>
              <a:defRPr>
                <a:solidFill>
                  <a:schemeClr val="tx1"/>
                </a:solidFill>
                <a:latin typeface="Arial" charset="0"/>
              </a:defRPr>
            </a:lvl9pPr>
          </a:lstStyle>
          <a:p>
            <a:pPr eaLnBrk="1" hangingPunct="1"/>
            <a:fld id="{B3089C4F-538A-41FE-8E6C-73564B68EA17}" type="slidenum">
              <a:rPr lang="en-US"/>
              <a:pPr eaLnBrk="1" hangingPunct="1"/>
              <a:t>15</a:t>
            </a:fld>
            <a:endParaRPr lang="en-US"/>
          </a:p>
        </p:txBody>
      </p:sp>
      <p:sp>
        <p:nvSpPr>
          <p:cNvPr id="59395" name="Rectangle 2"/>
          <p:cNvSpPr>
            <a:spLocks noGrp="1" noChangeArrowheads="1"/>
          </p:cNvSpPr>
          <p:nvPr>
            <p:ph type="body" idx="1"/>
          </p:nvPr>
        </p:nvSpPr>
        <p:spPr>
          <a:xfrm>
            <a:off x="914711" y="4344025"/>
            <a:ext cx="5028579" cy="4114488"/>
          </a:xfrm>
          <a:noFill/>
          <a:extLst>
            <a:ext uri="{91240B29-F687-4F45-9708-019B960494DF}">
              <a14:hiddenLine xmlns:a14="http://schemas.microsoft.com/office/drawing/2010/main" xmlns="" w="12700">
                <a:solidFill>
                  <a:schemeClr val="tx1"/>
                </a:solidFill>
                <a:miter lim="800000"/>
                <a:headEnd/>
                <a:tailEnd/>
              </a14:hiddenLine>
            </a:ext>
          </a:extLst>
        </p:spPr>
        <p:txBody>
          <a:bodyPr lIns="90483" tIns="44448" rIns="90483" bIns="44448"/>
          <a:lstStyle/>
          <a:p>
            <a:pPr eaLnBrk="1" hangingPunct="1"/>
            <a:endParaRPr lang="en-US" smtClean="0"/>
          </a:p>
        </p:txBody>
      </p:sp>
      <p:sp>
        <p:nvSpPr>
          <p:cNvPr id="59396" name="Rectangle 3"/>
          <p:cNvSpPr>
            <a:spLocks noGrp="1" noRot="1" noChangeAspect="1" noChangeArrowheads="1" noTextEdit="1"/>
          </p:cNvSpPr>
          <p:nvPr>
            <p:ph type="sldImg"/>
          </p:nvPr>
        </p:nvSpPr>
        <p:spPr>
          <a:xfrm>
            <a:off x="1164742" y="691734"/>
            <a:ext cx="4530070" cy="3416508"/>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2800" b="1">
                <a:latin typeface="Arial" pitchFamily="34" charset="0"/>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7/6/2013</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6C599B4-4737-419C-9E1A-6122BB360733}" type="datetimeFigureOut">
              <a:rPr lang="en-US" smtClean="0"/>
              <a:pPr/>
              <a:t>7/6/2013</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4" r:id="rId3"/>
    <p:sldLayoutId id="2147483655" r:id="rId4"/>
    <p:sldLayoutId id="2147483656" r:id="rId5"/>
    <p:sldLayoutId id="2147483659" r:id="rId6"/>
  </p:sldLayoutIdLst>
  <p:txStyles>
    <p:titleStyle>
      <a:lvl1pPr algn="ctr" defTabSz="914400" rtl="0" eaLnBrk="1" latinLnBrk="0" hangingPunct="1">
        <a:spcBef>
          <a:spcPct val="0"/>
        </a:spcBef>
        <a:buNone/>
        <a:defRPr sz="2800" b="1"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8" name="Rectangle 12"/>
          <p:cNvSpPr>
            <a:spLocks noGrp="1" noChangeArrowheads="1"/>
          </p:cNvSpPr>
          <p:nvPr>
            <p:ph type="title"/>
          </p:nvPr>
        </p:nvSpPr>
        <p:spPr/>
        <p:txBody>
          <a:bodyPr/>
          <a:lstStyle/>
          <a:p>
            <a:pPr algn="ctr"/>
            <a:r>
              <a:rPr lang="en-US" dirty="0" smtClean="0">
                <a:solidFill>
                  <a:srgbClr val="003399"/>
                </a:solidFill>
              </a:rPr>
              <a:t>Lecture 21</a:t>
            </a:r>
          </a:p>
        </p:txBody>
      </p:sp>
      <p:sp>
        <p:nvSpPr>
          <p:cNvPr id="26629" name="Rectangle 5"/>
          <p:cNvSpPr>
            <a:spLocks noGrp="1" noChangeArrowheads="1"/>
          </p:cNvSpPr>
          <p:nvPr>
            <p:ph idx="1"/>
          </p:nvPr>
        </p:nvSpPr>
        <p:spPr>
          <a:xfrm>
            <a:off x="3467100" y="1720850"/>
            <a:ext cx="5422900" cy="4441825"/>
          </a:xfrm>
        </p:spPr>
        <p:txBody>
          <a:bodyPr/>
          <a:lstStyle/>
          <a:p>
            <a:pPr>
              <a:lnSpc>
                <a:spcPct val="80000"/>
              </a:lnSpc>
              <a:buFont typeface="Wingdings" pitchFamily="2" charset="2"/>
              <a:buNone/>
            </a:pPr>
            <a:r>
              <a:rPr lang="en-US" sz="5400" b="1" u="sng" dirty="0" smtClean="0">
                <a:latin typeface="Courier New" pitchFamily="49" charset="0"/>
              </a:rPr>
              <a:t>E</a:t>
            </a:r>
            <a:r>
              <a:rPr lang="en-US" sz="5400" dirty="0" smtClean="0">
                <a:latin typeface="Courier New" pitchFamily="49" charset="0"/>
              </a:rPr>
              <a:t>nterprise</a:t>
            </a:r>
            <a:br>
              <a:rPr lang="en-US" sz="5400" dirty="0" smtClean="0">
                <a:latin typeface="Courier New" pitchFamily="49" charset="0"/>
              </a:rPr>
            </a:br>
            <a:endParaRPr lang="en-US" sz="4800" b="1" u="sng" dirty="0" smtClean="0">
              <a:latin typeface="Courier New" pitchFamily="49" charset="0"/>
            </a:endParaRPr>
          </a:p>
          <a:p>
            <a:pPr>
              <a:lnSpc>
                <a:spcPct val="80000"/>
              </a:lnSpc>
              <a:buFont typeface="Wingdings" pitchFamily="2" charset="2"/>
              <a:buNone/>
            </a:pPr>
            <a:r>
              <a:rPr lang="en-US" sz="4800" b="1" u="sng" dirty="0" smtClean="0">
                <a:latin typeface="Courier New" pitchFamily="49" charset="0"/>
              </a:rPr>
              <a:t>S</a:t>
            </a:r>
            <a:r>
              <a:rPr lang="en-US" sz="4800" dirty="0" smtClean="0">
                <a:latin typeface="Courier New" pitchFamily="49" charset="0"/>
              </a:rPr>
              <a:t>ystems</a:t>
            </a:r>
            <a:r>
              <a:rPr lang="en-US" sz="5400" b="1" dirty="0" smtClean="0">
                <a:latin typeface="Courier New" pitchFamily="49" charset="0"/>
              </a:rPr>
              <a:t/>
            </a:r>
            <a:br>
              <a:rPr lang="en-US" sz="5400" b="1" dirty="0" smtClean="0">
                <a:latin typeface="Courier New" pitchFamily="49" charset="0"/>
              </a:rPr>
            </a:br>
            <a:r>
              <a:rPr lang="en-US" sz="5400" b="1" dirty="0" smtClean="0">
                <a:latin typeface="Courier New" pitchFamily="49" charset="0"/>
              </a:rPr>
              <a:t>		</a:t>
            </a:r>
            <a:endParaRPr lang="en-US" sz="5400" dirty="0" smtClean="0">
              <a:latin typeface="Courier New" pitchFamily="49" charset="0"/>
            </a:endParaRPr>
          </a:p>
          <a:p>
            <a:pPr>
              <a:lnSpc>
                <a:spcPct val="80000"/>
              </a:lnSpc>
              <a:buFont typeface="Wingdings" pitchFamily="2" charset="2"/>
              <a:buNone/>
            </a:pPr>
            <a:r>
              <a:rPr lang="en-US" sz="5400" b="1" u="sng" dirty="0" smtClean="0">
                <a:latin typeface="Courier New" pitchFamily="49" charset="0"/>
              </a:rPr>
              <a:t>D</a:t>
            </a:r>
            <a:r>
              <a:rPr lang="en-US" sz="5400" dirty="0" smtClean="0">
                <a:latin typeface="Courier New" pitchFamily="49" charset="0"/>
              </a:rPr>
              <a:t>evelopment</a:t>
            </a:r>
          </a:p>
          <a:p>
            <a:pPr>
              <a:lnSpc>
                <a:spcPct val="80000"/>
              </a:lnSpc>
              <a:buFont typeface="Wingdings" pitchFamily="2" charset="2"/>
              <a:buNone/>
            </a:pPr>
            <a:r>
              <a:rPr lang="en-US" sz="5400" dirty="0" smtClean="0">
                <a:latin typeface="Courier New" pitchFamily="49" charset="0"/>
              </a:rPr>
              <a:t>(</a:t>
            </a:r>
            <a:r>
              <a:rPr lang="en-US" sz="5400" dirty="0" smtClean="0"/>
              <a:t> CSC447</a:t>
            </a:r>
            <a:r>
              <a:rPr lang="en-US" sz="5400" dirty="0" smtClean="0">
                <a:latin typeface="Courier New" pitchFamily="49" charset="0"/>
              </a:rPr>
              <a:t>)</a:t>
            </a:r>
          </a:p>
          <a:p>
            <a:pPr>
              <a:lnSpc>
                <a:spcPct val="80000"/>
              </a:lnSpc>
              <a:buFont typeface="Wingdings" pitchFamily="2" charset="2"/>
              <a:buNone/>
            </a:pPr>
            <a:endParaRPr lang="en-US" sz="5400" dirty="0" smtClean="0">
              <a:latin typeface="Courier New" pitchFamily="49" charset="0"/>
            </a:endParaRPr>
          </a:p>
          <a:p>
            <a:pPr>
              <a:lnSpc>
                <a:spcPct val="80000"/>
              </a:lnSpc>
              <a:buFont typeface="Wingdings" pitchFamily="2" charset="2"/>
              <a:buNone/>
            </a:pPr>
            <a:endParaRPr lang="en-US" sz="5400" dirty="0" smtClean="0"/>
          </a:p>
          <a:p>
            <a:pPr>
              <a:lnSpc>
                <a:spcPct val="80000"/>
              </a:lnSpc>
              <a:buFont typeface="Wingdings" pitchFamily="2" charset="2"/>
              <a:buNone/>
            </a:pPr>
            <a:endParaRPr lang="en-US" sz="2000" dirty="0" smtClean="0"/>
          </a:p>
        </p:txBody>
      </p:sp>
      <p:sp>
        <p:nvSpPr>
          <p:cNvPr id="4100" name="Rectangle 6"/>
          <p:cNvSpPr>
            <a:spLocks noChangeArrowheads="1"/>
          </p:cNvSpPr>
          <p:nvPr/>
        </p:nvSpPr>
        <p:spPr bwMode="auto">
          <a:xfrm>
            <a:off x="177800" y="1257300"/>
            <a:ext cx="2565400" cy="622300"/>
          </a:xfrm>
          <a:prstGeom prst="rect">
            <a:avLst/>
          </a:prstGeom>
          <a:gradFill rotWithShape="0">
            <a:gsLst>
              <a:gs pos="0">
                <a:srgbClr val="CCECFF"/>
              </a:gs>
              <a:gs pos="100000">
                <a:srgbClr val="FFFFFF"/>
              </a:gs>
            </a:gsLst>
            <a:lin ang="5400000" scaled="1"/>
          </a:gra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ctr"/>
            <a:r>
              <a:rPr lang="en-US"/>
              <a:t>COMSATS Islamabad </a:t>
            </a:r>
          </a:p>
        </p:txBody>
      </p:sp>
      <p:pic>
        <p:nvPicPr>
          <p:cNvPr id="4101" name="Picture 7"/>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0688" y="2395538"/>
            <a:ext cx="2374900" cy="2498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02" name="Rectangle 14"/>
          <p:cNvSpPr>
            <a:spLocks noChangeArrowheads="1"/>
          </p:cNvSpPr>
          <p:nvPr/>
        </p:nvSpPr>
        <p:spPr bwMode="auto">
          <a:xfrm>
            <a:off x="0" y="6388100"/>
            <a:ext cx="9144000" cy="469900"/>
          </a:xfrm>
          <a:prstGeom prst="rect">
            <a:avLst/>
          </a:prstGeom>
          <a:solidFill>
            <a:srgbClr val="990000"/>
          </a:solidFill>
          <a:ln w="9525">
            <a:solidFill>
              <a:srgbClr val="CC0000"/>
            </a:solidFill>
            <a:miter lim="800000"/>
            <a:headEnd/>
            <a:tailEnd/>
          </a:ln>
        </p:spPr>
        <p:txBody>
          <a:bodyPr wrap="none" anchor="ctr"/>
          <a:lstStyle/>
          <a:p>
            <a:pPr algn="ctr"/>
            <a:r>
              <a:rPr lang="en-US" dirty="0">
                <a:solidFill>
                  <a:srgbClr val="CCFFFF"/>
                </a:solidFill>
              </a:rPr>
              <a:t>Muhammad </a:t>
            </a:r>
            <a:r>
              <a:rPr lang="en-US" dirty="0" err="1">
                <a:solidFill>
                  <a:srgbClr val="CCFFFF"/>
                </a:solidFill>
              </a:rPr>
              <a:t>Usman</a:t>
            </a:r>
            <a:r>
              <a:rPr lang="en-US" dirty="0">
                <a:solidFill>
                  <a:srgbClr val="CCFFFF"/>
                </a:solidFill>
              </a:rPr>
              <a:t>, Assistant Professor                                                    		</a:t>
            </a:r>
          </a:p>
        </p:txBody>
      </p:sp>
    </p:spTree>
    <p:extLst>
      <p:ext uri="{BB962C8B-B14F-4D97-AF65-F5344CB8AC3E}">
        <p14:creationId xmlns:p14="http://schemas.microsoft.com/office/powerpoint/2010/main" xmlns="" val="133732239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6629">
                                            <p:txEl>
                                              <p:pRg st="0" end="0"/>
                                            </p:txEl>
                                          </p:spTgt>
                                        </p:tgtEl>
                                        <p:attrNameLst>
                                          <p:attrName>style.visibility</p:attrName>
                                        </p:attrNameLst>
                                      </p:cBhvr>
                                      <p:to>
                                        <p:strVal val="visible"/>
                                      </p:to>
                                    </p:set>
                                    <p:anim calcmode="lin" valueType="num">
                                      <p:cBhvr additive="base">
                                        <p:cTn id="7" dur="500" fill="hold"/>
                                        <p:tgtEl>
                                          <p:spTgt spid="2662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6629">
                                            <p:txEl>
                                              <p:pRg st="0" end="0"/>
                                            </p:txEl>
                                          </p:spTgt>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26629">
                                            <p:txEl>
                                              <p:pRg st="1" end="1"/>
                                            </p:txEl>
                                          </p:spTgt>
                                        </p:tgtEl>
                                        <p:attrNameLst>
                                          <p:attrName>style.visibility</p:attrName>
                                        </p:attrNameLst>
                                      </p:cBhvr>
                                      <p:to>
                                        <p:strVal val="visible"/>
                                      </p:to>
                                    </p:set>
                                    <p:anim calcmode="lin" valueType="num">
                                      <p:cBhvr additive="base">
                                        <p:cTn id="12" dur="500" fill="hold"/>
                                        <p:tgtEl>
                                          <p:spTgt spid="26629">
                                            <p:txEl>
                                              <p:pRg st="1" end="1"/>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26629">
                                            <p:txEl>
                                              <p:pRg st="1" end="1"/>
                                            </p:txEl>
                                          </p:spTgt>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26629">
                                            <p:txEl>
                                              <p:pRg st="2" end="2"/>
                                            </p:txEl>
                                          </p:spTgt>
                                        </p:tgtEl>
                                        <p:attrNameLst>
                                          <p:attrName>style.visibility</p:attrName>
                                        </p:attrNameLst>
                                      </p:cBhvr>
                                      <p:to>
                                        <p:strVal val="visible"/>
                                      </p:to>
                                    </p:set>
                                    <p:anim calcmode="lin" valueType="num">
                                      <p:cBhvr additive="base">
                                        <p:cTn id="17" dur="500" fill="hold"/>
                                        <p:tgtEl>
                                          <p:spTgt spid="26629">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6629">
                                            <p:txEl>
                                              <p:pRg st="2" end="2"/>
                                            </p:txEl>
                                          </p:spTgt>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6629">
                                            <p:txEl>
                                              <p:pRg st="3" end="3"/>
                                            </p:txEl>
                                          </p:spTgt>
                                        </p:tgtEl>
                                        <p:attrNameLst>
                                          <p:attrName>style.visibility</p:attrName>
                                        </p:attrNameLst>
                                      </p:cBhvr>
                                      <p:to>
                                        <p:strVal val="visible"/>
                                      </p:to>
                                    </p:set>
                                    <p:anim calcmode="lin" valueType="num">
                                      <p:cBhvr additive="base">
                                        <p:cTn id="22" dur="500" fill="hold"/>
                                        <p:tgtEl>
                                          <p:spTgt spid="26629">
                                            <p:txEl>
                                              <p:pRg st="3" end="3"/>
                                            </p:txEl>
                                          </p:spTgt>
                                        </p:tgtEl>
                                        <p:attrNameLst>
                                          <p:attrName>ppt_x</p:attrName>
                                        </p:attrNameLst>
                                      </p:cBhvr>
                                      <p:tavLst>
                                        <p:tav tm="0">
                                          <p:val>
                                            <p:strVal val="1+#ppt_w/2"/>
                                          </p:val>
                                        </p:tav>
                                        <p:tav tm="100000">
                                          <p:val>
                                            <p:strVal val="#ppt_x"/>
                                          </p:val>
                                        </p:tav>
                                      </p:tavLst>
                                    </p:anim>
                                    <p:anim calcmode="lin" valueType="num">
                                      <p:cBhvr additive="base">
                                        <p:cTn id="23" dur="500" fill="hold"/>
                                        <p:tgtEl>
                                          <p:spTgt spid="26629">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9" grpId="0" build="p" autoUpdateAnimBg="0" advAuto="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ChangeArrowheads="1"/>
          </p:cNvSpPr>
          <p:nvPr/>
        </p:nvSpPr>
        <p:spPr bwMode="auto">
          <a:xfrm>
            <a:off x="1066800" y="1165225"/>
            <a:ext cx="6464300" cy="46910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r>
              <a:rPr lang="en-US" sz="2400" b="1" dirty="0"/>
              <a:t>Common Process Problems</a:t>
            </a:r>
          </a:p>
          <a:p>
            <a:endParaRPr lang="en-US" sz="2000" b="1" dirty="0"/>
          </a:p>
          <a:p>
            <a:r>
              <a:rPr lang="en-US" sz="2000" b="1" dirty="0"/>
              <a:t>Settling for Less</a:t>
            </a:r>
          </a:p>
          <a:p>
            <a:endParaRPr lang="en-US" sz="2000" dirty="0"/>
          </a:p>
          <a:p>
            <a:r>
              <a:rPr lang="en-US" sz="2400" dirty="0"/>
              <a:t>Do these statements sound familiar? If they do, your organization may be settling for less than it is capable of and may be a good candidate for process improvement.</a:t>
            </a:r>
          </a:p>
          <a:p>
            <a:endParaRPr lang="en-US" sz="2400" dirty="0"/>
          </a:p>
          <a:p>
            <a:r>
              <a:rPr lang="en-US" sz="2000" dirty="0"/>
              <a:t>“I'd rather have it wrong than have it late. We can always fix it later.”</a:t>
            </a:r>
          </a:p>
          <a:p>
            <a:endParaRPr lang="en-US" dirty="0"/>
          </a:p>
          <a:p>
            <a:r>
              <a:rPr lang="en-US" sz="2000" dirty="0"/>
              <a:t>“The bottom line is schedule. My promotions and raises</a:t>
            </a:r>
          </a:p>
          <a:p>
            <a:r>
              <a:rPr lang="en-US" sz="2000" dirty="0"/>
              <a:t>are based on meeting schedule first and foremost.”</a:t>
            </a:r>
          </a:p>
        </p:txBody>
      </p:sp>
    </p:spTree>
    <p:extLst>
      <p:ext uri="{BB962C8B-B14F-4D97-AF65-F5344CB8AC3E}">
        <p14:creationId xmlns:p14="http://schemas.microsoft.com/office/powerpoint/2010/main" xmlns="" val="3802680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762000" y="774700"/>
            <a:ext cx="6096000" cy="486287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000" b="1" dirty="0"/>
              <a:t>Process Improvement Basics</a:t>
            </a:r>
          </a:p>
          <a:p>
            <a:endParaRPr lang="en-US" sz="2000" b="1" dirty="0"/>
          </a:p>
          <a:p>
            <a:r>
              <a:rPr lang="en-US" b="1" dirty="0"/>
              <a:t>The Process Management Premise</a:t>
            </a:r>
          </a:p>
          <a:p>
            <a:endParaRPr lang="en-US" b="1" dirty="0"/>
          </a:p>
          <a:p>
            <a:r>
              <a:rPr lang="en-US" b="1" dirty="0"/>
              <a:t>The quality of a system is highly influenced by the quality of the process used to acquire, develop, and maintain it.</a:t>
            </a:r>
          </a:p>
          <a:p>
            <a:endParaRPr lang="en-US" b="1" dirty="0"/>
          </a:p>
          <a:p>
            <a:r>
              <a:rPr lang="en-US" b="1" dirty="0"/>
              <a:t>This premise implies a focus on processes as well as on products.</a:t>
            </a:r>
          </a:p>
          <a:p>
            <a:endParaRPr lang="en-US" b="1" dirty="0"/>
          </a:p>
          <a:p>
            <a:r>
              <a:rPr lang="en-US" b="1" dirty="0"/>
              <a:t>• This is a long-established premise in manufacturing (and is based on TQM principles as taught by </a:t>
            </a:r>
            <a:r>
              <a:rPr lang="en-US" b="1" dirty="0" err="1"/>
              <a:t>Shewhart</a:t>
            </a:r>
            <a:r>
              <a:rPr lang="en-US" b="1" dirty="0"/>
              <a:t>,</a:t>
            </a:r>
          </a:p>
          <a:p>
            <a:r>
              <a:rPr lang="en-US" b="1" dirty="0" err="1"/>
              <a:t>Juran</a:t>
            </a:r>
            <a:r>
              <a:rPr lang="en-US" b="1" dirty="0"/>
              <a:t>, Deming, and Humphrey).</a:t>
            </a:r>
          </a:p>
          <a:p>
            <a:endParaRPr lang="en-US" b="1" dirty="0"/>
          </a:p>
          <a:p>
            <a:r>
              <a:rPr lang="en-US" b="1" dirty="0"/>
              <a:t>• Belief in this premise is visible worldwide in quality movements in manufacturing and service industries</a:t>
            </a:r>
          </a:p>
          <a:p>
            <a:r>
              <a:rPr lang="en-US" b="1" dirty="0"/>
              <a:t>(e.g., ISO standards).</a:t>
            </a:r>
          </a:p>
        </p:txBody>
      </p:sp>
    </p:spTree>
    <p:extLst>
      <p:ext uri="{BB962C8B-B14F-4D97-AF65-F5344CB8AC3E}">
        <p14:creationId xmlns:p14="http://schemas.microsoft.com/office/powerpoint/2010/main" xmlns="" val="4640388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762000" y="911225"/>
            <a:ext cx="6096000" cy="34470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000" b="1" dirty="0"/>
              <a:t>Process Improvement Basics (Cont.)</a:t>
            </a:r>
          </a:p>
          <a:p>
            <a:endParaRPr lang="en-US" b="1" dirty="0"/>
          </a:p>
          <a:p>
            <a:r>
              <a:rPr lang="en-US" b="1" dirty="0"/>
              <a:t>The Role of Process</a:t>
            </a:r>
          </a:p>
          <a:p>
            <a:endParaRPr lang="en-US" b="1" dirty="0"/>
          </a:p>
          <a:p>
            <a:r>
              <a:rPr lang="en-US" b="1" dirty="0"/>
              <a:t>Everyone realizes the importance of having a motivated, quality work force and the latest technology, but even the finest people can’t perform at their best when the process is not understood or operating at its best.</a:t>
            </a:r>
          </a:p>
          <a:p>
            <a:endParaRPr lang="en-US" dirty="0"/>
          </a:p>
          <a:p>
            <a:r>
              <a:rPr lang="en-US" b="1" dirty="0"/>
              <a:t>PEOPLE</a:t>
            </a:r>
          </a:p>
          <a:p>
            <a:r>
              <a:rPr lang="en-US" b="1" dirty="0"/>
              <a:t>PROCESS</a:t>
            </a:r>
          </a:p>
          <a:p>
            <a:r>
              <a:rPr lang="en-US" b="1" dirty="0"/>
              <a:t>TECHNOLOGY</a:t>
            </a:r>
          </a:p>
        </p:txBody>
      </p:sp>
    </p:spTree>
    <p:extLst>
      <p:ext uri="{BB962C8B-B14F-4D97-AF65-F5344CB8AC3E}">
        <p14:creationId xmlns:p14="http://schemas.microsoft.com/office/powerpoint/2010/main" xmlns="" val="18509459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81000" y="762000"/>
            <a:ext cx="7086600" cy="529375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800" b="1" dirty="0"/>
              <a:t>Process Improvement Basics (Cont.)</a:t>
            </a:r>
          </a:p>
          <a:p>
            <a:endParaRPr lang="en-US" sz="2800" b="1" dirty="0"/>
          </a:p>
          <a:p>
            <a:r>
              <a:rPr lang="en-US" sz="2400" b="1" dirty="0"/>
              <a:t>Common Misconceptions</a:t>
            </a:r>
          </a:p>
          <a:p>
            <a:endParaRPr lang="en-US" b="1" dirty="0"/>
          </a:p>
          <a:p>
            <a:r>
              <a:rPr lang="en-US" sz="2000" b="1" dirty="0"/>
              <a:t>I don’t need process, I have</a:t>
            </a:r>
          </a:p>
          <a:p>
            <a:r>
              <a:rPr lang="en-US" sz="2000" dirty="0"/>
              <a:t>• really good people</a:t>
            </a:r>
          </a:p>
          <a:p>
            <a:r>
              <a:rPr lang="en-US" sz="2000" dirty="0"/>
              <a:t>• advanced technology</a:t>
            </a:r>
          </a:p>
          <a:p>
            <a:r>
              <a:rPr lang="en-US" sz="2000" dirty="0"/>
              <a:t>• an experienced manager</a:t>
            </a:r>
          </a:p>
          <a:p>
            <a:endParaRPr lang="en-US" sz="2000" dirty="0"/>
          </a:p>
          <a:p>
            <a:r>
              <a:rPr lang="en-US" sz="2000" b="1" dirty="0"/>
              <a:t>Process</a:t>
            </a:r>
          </a:p>
          <a:p>
            <a:r>
              <a:rPr lang="en-US" sz="2000" dirty="0"/>
              <a:t>• interferes with creativity</a:t>
            </a:r>
          </a:p>
          <a:p>
            <a:r>
              <a:rPr lang="en-US" sz="2000" dirty="0"/>
              <a:t>• equals bureaucracy + regimentation</a:t>
            </a:r>
          </a:p>
          <a:p>
            <a:r>
              <a:rPr lang="en-US" sz="2000" dirty="0"/>
              <a:t>• isn’t needed when building prototypes</a:t>
            </a:r>
          </a:p>
          <a:p>
            <a:r>
              <a:rPr lang="en-US" sz="2000" dirty="0"/>
              <a:t>• is only useful on large projects</a:t>
            </a:r>
          </a:p>
          <a:p>
            <a:r>
              <a:rPr lang="en-US" sz="2000" dirty="0"/>
              <a:t>• hinders agility in fast-moving markets</a:t>
            </a:r>
          </a:p>
          <a:p>
            <a:r>
              <a:rPr lang="en-US" sz="2000" dirty="0"/>
              <a:t>• costs too much</a:t>
            </a:r>
          </a:p>
        </p:txBody>
      </p:sp>
    </p:spTree>
    <p:extLst>
      <p:ext uri="{BB962C8B-B14F-4D97-AF65-F5344CB8AC3E}">
        <p14:creationId xmlns:p14="http://schemas.microsoft.com/office/powerpoint/2010/main" xmlns="" val="28503057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1066800" y="533400"/>
            <a:ext cx="7543800" cy="5257800"/>
          </a:xfrm>
        </p:spPr>
        <p:txBody>
          <a:bodyPr/>
          <a:lstStyle/>
          <a:p>
            <a:pPr algn="l" eaLnBrk="1" hangingPunct="1">
              <a:defRPr/>
            </a:pPr>
            <a:r>
              <a:rPr lang="en-US" sz="5700" b="1" smtClean="0"/>
              <a:t/>
            </a:r>
            <a:br>
              <a:rPr lang="en-US" sz="5700" b="1" smtClean="0"/>
            </a:br>
            <a:r>
              <a:rPr lang="en-US" sz="2800" b="1" smtClean="0"/>
              <a:t>Capability Maturity Model® Integration (CMMI®)</a:t>
            </a:r>
            <a:br>
              <a:rPr lang="en-US" sz="2800" b="1" smtClean="0"/>
            </a:br>
            <a:r>
              <a:rPr lang="en-US" sz="5700" b="1" smtClean="0"/>
              <a:t/>
            </a:r>
            <a:br>
              <a:rPr lang="en-US" sz="5700" b="1" smtClean="0"/>
            </a:br>
            <a:r>
              <a:rPr lang="en-US" sz="2400" smtClean="0"/>
              <a:t>Capability Maturity Modeling, CMM, and CMMI are registered in the U.S. Patent and</a:t>
            </a:r>
            <a:br>
              <a:rPr lang="en-US" sz="2400" smtClean="0"/>
            </a:br>
            <a:r>
              <a:rPr lang="en-US" sz="2400" smtClean="0"/>
              <a:t>Trademark Office by Carnegie Mellon University.</a:t>
            </a:r>
            <a:r>
              <a:rPr lang="en-US" sz="5700" smtClean="0"/>
              <a:t/>
            </a:r>
            <a:br>
              <a:rPr lang="en-US" sz="5700" smtClean="0"/>
            </a:br>
            <a:endParaRPr lang="en-US" sz="5700" smtClean="0"/>
          </a:p>
        </p:txBody>
      </p:sp>
    </p:spTree>
    <p:extLst>
      <p:ext uri="{BB962C8B-B14F-4D97-AF65-F5344CB8AC3E}">
        <p14:creationId xmlns:p14="http://schemas.microsoft.com/office/powerpoint/2010/main" xmlns="" val="31820328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762000" y="762000"/>
            <a:ext cx="7239000" cy="28623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b="1" dirty="0"/>
              <a:t>What Is a CMM?</a:t>
            </a:r>
          </a:p>
          <a:p>
            <a:endParaRPr lang="en-US" b="1" dirty="0"/>
          </a:p>
          <a:p>
            <a:r>
              <a:rPr lang="en-US" b="1" dirty="0"/>
              <a:t>A Capability Maturity Model (CMM) is a reference model of mature practices in a specified discipline, used to improve</a:t>
            </a:r>
          </a:p>
          <a:p>
            <a:r>
              <a:rPr lang="en-US" b="1" dirty="0"/>
              <a:t>and appraise a group’s capability to perform that discipline.</a:t>
            </a:r>
          </a:p>
          <a:p>
            <a:endParaRPr lang="en-US" b="1" dirty="0"/>
          </a:p>
          <a:p>
            <a:r>
              <a:rPr lang="en-US" b="1" dirty="0"/>
              <a:t>CMMs differ by</a:t>
            </a:r>
          </a:p>
          <a:p>
            <a:r>
              <a:rPr lang="en-US" b="1" dirty="0"/>
              <a:t>• discipline (e.g., software engineering, systems engineering)</a:t>
            </a:r>
          </a:p>
          <a:p>
            <a:r>
              <a:rPr lang="en-US" b="1" dirty="0"/>
              <a:t>• structure (e.g., staged, continuous)</a:t>
            </a:r>
          </a:p>
          <a:p>
            <a:r>
              <a:rPr lang="en-US" b="1" dirty="0"/>
              <a:t>• definition of maturity (i.e., process improvement path)</a:t>
            </a:r>
          </a:p>
        </p:txBody>
      </p:sp>
    </p:spTree>
    <p:extLst>
      <p:ext uri="{BB962C8B-B14F-4D97-AF65-F5344CB8AC3E}">
        <p14:creationId xmlns:p14="http://schemas.microsoft.com/office/powerpoint/2010/main" xmlns="" val="23572395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ChangeArrowheads="1"/>
          </p:cNvSpPr>
          <p:nvPr/>
        </p:nvSpPr>
        <p:spPr bwMode="auto">
          <a:xfrm>
            <a:off x="457201" y="1143000"/>
            <a:ext cx="6211888"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r>
              <a:rPr lang="en-US" sz="2400" b="1" dirty="0"/>
              <a:t>Multiple Process Models</a:t>
            </a:r>
          </a:p>
          <a:p>
            <a:endParaRPr lang="en-US" sz="2000" dirty="0"/>
          </a:p>
          <a:p>
            <a:pPr>
              <a:buFontTx/>
              <a:buChar char="•"/>
            </a:pPr>
            <a:r>
              <a:rPr lang="en-US" sz="2000" b="1" dirty="0"/>
              <a:t>Software CMM</a:t>
            </a:r>
            <a:endParaRPr lang="en-US" sz="2000" dirty="0"/>
          </a:p>
          <a:p>
            <a:pPr>
              <a:buFontTx/>
              <a:buChar char="•"/>
            </a:pPr>
            <a:r>
              <a:rPr lang="en-US" sz="2000" b="1" dirty="0"/>
              <a:t>Systems Security </a:t>
            </a:r>
            <a:r>
              <a:rPr lang="en-US" sz="2000" b="1" dirty="0" err="1"/>
              <a:t>Engr</a:t>
            </a:r>
            <a:r>
              <a:rPr lang="en-US" sz="2000" b="1" dirty="0"/>
              <a:t> CMM</a:t>
            </a:r>
            <a:endParaRPr lang="en-US" sz="2000" dirty="0"/>
          </a:p>
          <a:p>
            <a:pPr>
              <a:buFontTx/>
              <a:buChar char="•"/>
            </a:pPr>
            <a:r>
              <a:rPr lang="en-US" sz="2000" b="1" dirty="0"/>
              <a:t>Systems </a:t>
            </a:r>
            <a:r>
              <a:rPr lang="en-US" sz="2000" b="1" dirty="0" err="1"/>
              <a:t>Engr</a:t>
            </a:r>
            <a:r>
              <a:rPr lang="en-US" sz="2000" b="1" dirty="0"/>
              <a:t> CMM </a:t>
            </a:r>
            <a:endParaRPr lang="en-US" sz="2000" dirty="0"/>
          </a:p>
          <a:p>
            <a:pPr>
              <a:buFontTx/>
              <a:buChar char="•"/>
            </a:pPr>
            <a:r>
              <a:rPr lang="en-US" sz="2000" b="1" dirty="0"/>
              <a:t>People CMM</a:t>
            </a:r>
            <a:endParaRPr lang="en-US" sz="2000" dirty="0"/>
          </a:p>
          <a:p>
            <a:pPr>
              <a:buFontTx/>
              <a:buChar char="•"/>
            </a:pPr>
            <a:r>
              <a:rPr lang="en-US" sz="2000" b="1" dirty="0"/>
              <a:t>IPD CMM </a:t>
            </a:r>
            <a:endParaRPr lang="en-US" sz="2000" dirty="0"/>
          </a:p>
          <a:p>
            <a:pPr>
              <a:buFontTx/>
              <a:buChar char="•"/>
            </a:pPr>
            <a:r>
              <a:rPr lang="en-US" sz="2000" b="1" dirty="0"/>
              <a:t>Software </a:t>
            </a:r>
            <a:r>
              <a:rPr lang="en-US" sz="2000" b="1" dirty="0" err="1"/>
              <a:t>Acq</a:t>
            </a:r>
            <a:r>
              <a:rPr lang="en-US" sz="2000" b="1" dirty="0"/>
              <a:t> CMM</a:t>
            </a:r>
            <a:endParaRPr lang="en-US" sz="2000" dirty="0"/>
          </a:p>
          <a:p>
            <a:pPr>
              <a:buFontTx/>
              <a:buChar char="•"/>
            </a:pPr>
            <a:r>
              <a:rPr lang="en-US" sz="2000" b="1" dirty="0"/>
              <a:t>EEIIAA 773311</a:t>
            </a:r>
          </a:p>
          <a:p>
            <a:pPr>
              <a:buFontTx/>
              <a:buChar char="•"/>
            </a:pPr>
            <a:r>
              <a:rPr lang="en-US" sz="2000" b="1" dirty="0"/>
              <a:t>ISO 15504</a:t>
            </a:r>
          </a:p>
          <a:p>
            <a:pPr>
              <a:buFontTx/>
              <a:buChar char="•"/>
            </a:pPr>
            <a:endParaRPr lang="en-US" sz="2000" b="1" dirty="0"/>
          </a:p>
        </p:txBody>
      </p:sp>
    </p:spTree>
    <p:extLst>
      <p:ext uri="{BB962C8B-B14F-4D97-AF65-F5344CB8AC3E}">
        <p14:creationId xmlns:p14="http://schemas.microsoft.com/office/powerpoint/2010/main" xmlns="" val="31499494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04800" y="685800"/>
            <a:ext cx="6553200" cy="41242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400" b="1" dirty="0"/>
              <a:t>Understanding CMMI Representations</a:t>
            </a:r>
          </a:p>
          <a:p>
            <a:endParaRPr lang="en-US" b="1" dirty="0"/>
          </a:p>
          <a:p>
            <a:r>
              <a:rPr lang="en-US" sz="2000" b="1" dirty="0"/>
              <a:t>There are two types of representations in the CMMI</a:t>
            </a:r>
          </a:p>
          <a:p>
            <a:r>
              <a:rPr lang="en-US" sz="2000" b="1" dirty="0"/>
              <a:t>models:</a:t>
            </a:r>
          </a:p>
          <a:p>
            <a:endParaRPr lang="en-US" sz="2000" b="1" dirty="0"/>
          </a:p>
          <a:p>
            <a:r>
              <a:rPr lang="en-US" sz="2000" b="1" dirty="0"/>
              <a:t>• staged</a:t>
            </a:r>
          </a:p>
          <a:p>
            <a:r>
              <a:rPr lang="en-US" sz="2000" b="1" dirty="0"/>
              <a:t>• continuous</a:t>
            </a:r>
          </a:p>
          <a:p>
            <a:endParaRPr lang="en-US" sz="2000" b="1" dirty="0"/>
          </a:p>
          <a:p>
            <a:r>
              <a:rPr lang="en-US" sz="2000" b="1" dirty="0"/>
              <a:t>A representation allows an organization to pursue different</a:t>
            </a:r>
          </a:p>
          <a:p>
            <a:r>
              <a:rPr lang="en-US" sz="2000" b="1" dirty="0"/>
              <a:t>improvement paths.</a:t>
            </a:r>
          </a:p>
          <a:p>
            <a:endParaRPr lang="en-US" sz="2000" b="1" dirty="0"/>
          </a:p>
          <a:p>
            <a:r>
              <a:rPr lang="en-US" sz="2000" b="1" dirty="0"/>
              <a:t>The organization and presentation of the data are different in each representation. However, the content is the same.</a:t>
            </a:r>
          </a:p>
        </p:txBody>
      </p:sp>
    </p:spTree>
    <p:extLst>
      <p:ext uri="{BB962C8B-B14F-4D97-AF65-F5344CB8AC3E}">
        <p14:creationId xmlns:p14="http://schemas.microsoft.com/office/powerpoint/2010/main" xmlns="" val="2039635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914400"/>
            <a:ext cx="7772400" cy="49895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87671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838200" y="838200"/>
            <a:ext cx="6019800" cy="44319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sz="2400" b="1" dirty="0"/>
              <a:t>Capability Levels</a:t>
            </a:r>
          </a:p>
          <a:p>
            <a:endParaRPr lang="en-US" b="1" dirty="0"/>
          </a:p>
          <a:p>
            <a:r>
              <a:rPr lang="en-US" sz="2000" b="1" dirty="0"/>
              <a:t>A capability level is a well-defined evolutionary plateau describing the organization’s capability relative to a particular process area.</a:t>
            </a:r>
          </a:p>
          <a:p>
            <a:endParaRPr lang="en-US" sz="2000" b="1" dirty="0"/>
          </a:p>
          <a:p>
            <a:r>
              <a:rPr lang="en-US" sz="2000" b="1" dirty="0"/>
              <a:t>There are six capability levels.</a:t>
            </a:r>
          </a:p>
          <a:p>
            <a:endParaRPr lang="en-US" sz="2000" b="1" dirty="0"/>
          </a:p>
          <a:p>
            <a:r>
              <a:rPr lang="en-US" sz="2000" b="1" dirty="0"/>
              <a:t>Each level is a layer in the foundation for continuous process improvement.</a:t>
            </a:r>
          </a:p>
          <a:p>
            <a:endParaRPr lang="en-US" sz="2000" b="1" dirty="0"/>
          </a:p>
          <a:p>
            <a:r>
              <a:rPr lang="en-US" sz="2000" b="1" dirty="0"/>
              <a:t>Thus, capability levels are cumulative (i.e., a higher capability level includes the attributes of the lower levels).</a:t>
            </a:r>
          </a:p>
        </p:txBody>
      </p:sp>
    </p:spTree>
    <p:extLst>
      <p:ext uri="{BB962C8B-B14F-4D97-AF65-F5344CB8AC3E}">
        <p14:creationId xmlns:p14="http://schemas.microsoft.com/office/powerpoint/2010/main" xmlns="" val="35621603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 y="1816100"/>
            <a:ext cx="6061075" cy="32067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281172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 y="823913"/>
            <a:ext cx="8001000" cy="48910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51496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990600" y="228600"/>
            <a:ext cx="71628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nchor="ctr"/>
          <a:lstStyle/>
          <a:p>
            <a:pPr marL="114300" lvl="1" algn="ctr" eaLnBrk="0" hangingPunct="0">
              <a:lnSpc>
                <a:spcPct val="90000"/>
              </a:lnSpc>
            </a:pPr>
            <a:r>
              <a:rPr lang="en-US" sz="3600" b="1">
                <a:solidFill>
                  <a:schemeClr val="tx2"/>
                </a:solidFill>
              </a:rPr>
              <a:t>The CMM Maturity Levels</a:t>
            </a:r>
          </a:p>
        </p:txBody>
      </p:sp>
      <p:sp>
        <p:nvSpPr>
          <p:cNvPr id="21507" name="AutoShape 3"/>
          <p:cNvSpPr>
            <a:spLocks noChangeArrowheads="1"/>
          </p:cNvSpPr>
          <p:nvPr/>
        </p:nvSpPr>
        <p:spPr bwMode="auto">
          <a:xfrm>
            <a:off x="539750" y="5264150"/>
            <a:ext cx="24257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0484" name="Rectangle 4"/>
          <p:cNvSpPr>
            <a:spLocks noGrp="1" noChangeArrowheads="1"/>
          </p:cNvSpPr>
          <p:nvPr>
            <p:ph type="title"/>
          </p:nvPr>
        </p:nvSpPr>
        <p:spPr>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0"/>
          <a:lstStyle/>
          <a:p>
            <a:pPr eaLnBrk="1" hangingPunct="1">
              <a:defRPr/>
            </a:pPr>
            <a:r>
              <a:rPr lang="en-US" smtClean="0"/>
              <a:t> </a:t>
            </a:r>
          </a:p>
        </p:txBody>
      </p:sp>
      <p:sp>
        <p:nvSpPr>
          <p:cNvPr id="20485" name="Rectangle 5"/>
          <p:cNvSpPr>
            <a:spLocks noGrp="1" noChangeArrowheads="1"/>
          </p:cNvSpPr>
          <p:nvPr>
            <p:ph type="body" idx="1"/>
          </p:nvPr>
        </p:nvSpPr>
        <p:spPr>
          <a:xfrm>
            <a:off x="914400" y="1905000"/>
            <a:ext cx="7162800" cy="4119563"/>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buFont typeface="Wingdings" pitchFamily="2" charset="2"/>
              <a:buNone/>
              <a:defRPr/>
            </a:pPr>
            <a:r>
              <a:rPr lang="en-US" smtClean="0"/>
              <a:t> </a:t>
            </a:r>
          </a:p>
        </p:txBody>
      </p:sp>
      <p:sp>
        <p:nvSpPr>
          <p:cNvPr id="21510" name="AutoShape 6"/>
          <p:cNvSpPr>
            <a:spLocks noChangeArrowheads="1"/>
          </p:cNvSpPr>
          <p:nvPr/>
        </p:nvSpPr>
        <p:spPr bwMode="auto">
          <a:xfrm>
            <a:off x="1835150" y="4349750"/>
            <a:ext cx="24257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1511" name="Rectangle 7"/>
          <p:cNvSpPr>
            <a:spLocks noChangeArrowheads="1"/>
          </p:cNvSpPr>
          <p:nvPr/>
        </p:nvSpPr>
        <p:spPr bwMode="auto">
          <a:xfrm>
            <a:off x="533400" y="1676400"/>
            <a:ext cx="71628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12" name="AutoShape 8"/>
          <p:cNvSpPr>
            <a:spLocks noChangeArrowheads="1"/>
          </p:cNvSpPr>
          <p:nvPr/>
        </p:nvSpPr>
        <p:spPr bwMode="auto">
          <a:xfrm>
            <a:off x="3435350" y="3435350"/>
            <a:ext cx="24257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1513" name="AutoShape 9"/>
          <p:cNvSpPr>
            <a:spLocks noChangeArrowheads="1"/>
          </p:cNvSpPr>
          <p:nvPr/>
        </p:nvSpPr>
        <p:spPr bwMode="auto">
          <a:xfrm>
            <a:off x="5111750" y="2520950"/>
            <a:ext cx="21209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1514" name="Rectangle 10"/>
          <p:cNvSpPr>
            <a:spLocks noChangeArrowheads="1"/>
          </p:cNvSpPr>
          <p:nvPr/>
        </p:nvSpPr>
        <p:spPr bwMode="auto">
          <a:xfrm>
            <a:off x="990600" y="609600"/>
            <a:ext cx="71628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15" name="Rectangle 11"/>
          <p:cNvSpPr>
            <a:spLocks noChangeArrowheads="1"/>
          </p:cNvSpPr>
          <p:nvPr/>
        </p:nvSpPr>
        <p:spPr bwMode="auto">
          <a:xfrm>
            <a:off x="1143000" y="762000"/>
            <a:ext cx="71628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16" name="Rectangle 12"/>
          <p:cNvSpPr>
            <a:spLocks noChangeArrowheads="1"/>
          </p:cNvSpPr>
          <p:nvPr/>
        </p:nvSpPr>
        <p:spPr bwMode="auto">
          <a:xfrm>
            <a:off x="1143000" y="2209800"/>
            <a:ext cx="71628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17" name="Rectangle 13"/>
          <p:cNvSpPr>
            <a:spLocks noChangeArrowheads="1"/>
          </p:cNvSpPr>
          <p:nvPr/>
        </p:nvSpPr>
        <p:spPr bwMode="auto">
          <a:xfrm>
            <a:off x="1295400" y="914400"/>
            <a:ext cx="71628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18" name="Rectangle 14"/>
          <p:cNvSpPr>
            <a:spLocks noChangeArrowheads="1"/>
          </p:cNvSpPr>
          <p:nvPr/>
        </p:nvSpPr>
        <p:spPr bwMode="auto">
          <a:xfrm>
            <a:off x="1295400" y="2362200"/>
            <a:ext cx="71628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19" name="Rectangle 15"/>
          <p:cNvSpPr>
            <a:spLocks noChangeArrowheads="1"/>
          </p:cNvSpPr>
          <p:nvPr/>
        </p:nvSpPr>
        <p:spPr bwMode="auto">
          <a:xfrm>
            <a:off x="1524000" y="2514600"/>
            <a:ext cx="7162800" cy="4114800"/>
          </a:xfrm>
          <a:prstGeom prst="rect">
            <a:avLst/>
          </a:prstGeom>
          <a:noFill/>
          <a:ln>
            <a:noFill/>
          </a:ln>
          <a:effectLst>
            <a:outerShdw dist="107763" dir="2700000" algn="ctr" rotWithShape="0">
              <a:schemeClr val="bg2"/>
            </a:outerShdw>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anchor="ctr"/>
          <a:lstStyle/>
          <a:p>
            <a:endParaRPr lang="en-US"/>
          </a:p>
        </p:txBody>
      </p:sp>
      <p:sp>
        <p:nvSpPr>
          <p:cNvPr id="21520" name="Rectangle 16"/>
          <p:cNvSpPr>
            <a:spLocks noChangeArrowheads="1"/>
          </p:cNvSpPr>
          <p:nvPr/>
        </p:nvSpPr>
        <p:spPr bwMode="auto">
          <a:xfrm>
            <a:off x="914400" y="685800"/>
            <a:ext cx="7162800" cy="11430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21" name="Rectangle 17"/>
          <p:cNvSpPr>
            <a:spLocks noChangeArrowheads="1"/>
          </p:cNvSpPr>
          <p:nvPr/>
        </p:nvSpPr>
        <p:spPr bwMode="auto">
          <a:xfrm>
            <a:off x="1143000" y="2133600"/>
            <a:ext cx="71628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1522" name="Arc 18"/>
          <p:cNvSpPr>
            <a:spLocks/>
          </p:cNvSpPr>
          <p:nvPr/>
        </p:nvSpPr>
        <p:spPr bwMode="auto">
          <a:xfrm>
            <a:off x="1220788" y="48783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23" name="Arc 19"/>
          <p:cNvSpPr>
            <a:spLocks/>
          </p:cNvSpPr>
          <p:nvPr/>
        </p:nvSpPr>
        <p:spPr bwMode="auto">
          <a:xfrm>
            <a:off x="2744788" y="38877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24" name="Arc 20"/>
          <p:cNvSpPr>
            <a:spLocks/>
          </p:cNvSpPr>
          <p:nvPr/>
        </p:nvSpPr>
        <p:spPr bwMode="auto">
          <a:xfrm>
            <a:off x="4497388" y="29733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25" name="Arc 21"/>
          <p:cNvSpPr>
            <a:spLocks/>
          </p:cNvSpPr>
          <p:nvPr/>
        </p:nvSpPr>
        <p:spPr bwMode="auto">
          <a:xfrm>
            <a:off x="6021388" y="20589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26" name="AutoShape 22"/>
          <p:cNvSpPr>
            <a:spLocks noChangeArrowheads="1"/>
          </p:cNvSpPr>
          <p:nvPr/>
        </p:nvSpPr>
        <p:spPr bwMode="auto">
          <a:xfrm>
            <a:off x="6711950" y="1530350"/>
            <a:ext cx="2120900" cy="9779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1527" name="Rectangle 23"/>
          <p:cNvSpPr>
            <a:spLocks noChangeArrowheads="1"/>
          </p:cNvSpPr>
          <p:nvPr/>
        </p:nvSpPr>
        <p:spPr bwMode="auto">
          <a:xfrm>
            <a:off x="1373188" y="5411788"/>
            <a:ext cx="19018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4000" b="1"/>
              <a:t>1</a:t>
            </a:r>
          </a:p>
        </p:txBody>
      </p:sp>
      <p:sp>
        <p:nvSpPr>
          <p:cNvPr id="21528" name="Rectangle 24"/>
          <p:cNvSpPr>
            <a:spLocks noChangeArrowheads="1"/>
          </p:cNvSpPr>
          <p:nvPr/>
        </p:nvSpPr>
        <p:spPr bwMode="auto">
          <a:xfrm>
            <a:off x="2592388" y="4497388"/>
            <a:ext cx="19018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4000" b="1"/>
              <a:t>2</a:t>
            </a:r>
          </a:p>
        </p:txBody>
      </p:sp>
      <p:sp>
        <p:nvSpPr>
          <p:cNvPr id="21529" name="Rectangle 25"/>
          <p:cNvSpPr>
            <a:spLocks noChangeArrowheads="1"/>
          </p:cNvSpPr>
          <p:nvPr/>
        </p:nvSpPr>
        <p:spPr bwMode="auto">
          <a:xfrm>
            <a:off x="4344988" y="3582988"/>
            <a:ext cx="19018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4000" b="1"/>
              <a:t>3</a:t>
            </a:r>
          </a:p>
        </p:txBody>
      </p:sp>
      <p:sp>
        <p:nvSpPr>
          <p:cNvPr id="21530" name="Rectangle 26"/>
          <p:cNvSpPr>
            <a:spLocks noChangeArrowheads="1"/>
          </p:cNvSpPr>
          <p:nvPr/>
        </p:nvSpPr>
        <p:spPr bwMode="auto">
          <a:xfrm>
            <a:off x="5792788" y="2592388"/>
            <a:ext cx="19018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4000" b="1"/>
              <a:t>4</a:t>
            </a:r>
          </a:p>
        </p:txBody>
      </p:sp>
      <p:sp>
        <p:nvSpPr>
          <p:cNvPr id="21531" name="Rectangle 27"/>
          <p:cNvSpPr>
            <a:spLocks noChangeArrowheads="1"/>
          </p:cNvSpPr>
          <p:nvPr/>
        </p:nvSpPr>
        <p:spPr bwMode="auto">
          <a:xfrm>
            <a:off x="7164388" y="1677988"/>
            <a:ext cx="1901825" cy="6985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sz="4000" b="1"/>
              <a:t>5</a:t>
            </a:r>
          </a:p>
        </p:txBody>
      </p:sp>
      <p:sp>
        <p:nvSpPr>
          <p:cNvPr id="21532" name="Line 28"/>
          <p:cNvSpPr>
            <a:spLocks noChangeShapeType="1"/>
          </p:cNvSpPr>
          <p:nvPr/>
        </p:nvSpPr>
        <p:spPr bwMode="auto">
          <a:xfrm flipV="1">
            <a:off x="609600" y="1371600"/>
            <a:ext cx="5562600" cy="3429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33" name="Rectangle 29"/>
          <p:cNvSpPr>
            <a:spLocks noChangeArrowheads="1"/>
          </p:cNvSpPr>
          <p:nvPr/>
        </p:nvSpPr>
        <p:spPr bwMode="auto">
          <a:xfrm>
            <a:off x="1144588" y="2820988"/>
            <a:ext cx="25876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t>Process Maturity</a:t>
            </a:r>
          </a:p>
        </p:txBody>
      </p:sp>
      <p:sp>
        <p:nvSpPr>
          <p:cNvPr id="21534" name="Rectangle 30"/>
          <p:cNvSpPr>
            <a:spLocks noChangeArrowheads="1"/>
          </p:cNvSpPr>
          <p:nvPr/>
        </p:nvSpPr>
        <p:spPr bwMode="auto">
          <a:xfrm>
            <a:off x="1738313" y="2339975"/>
            <a:ext cx="222567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0" hangingPunct="0">
              <a:spcBef>
                <a:spcPct val="50000"/>
              </a:spcBef>
            </a:pPr>
            <a:r>
              <a:rPr lang="en-US" b="1"/>
              <a:t>Process Capability</a:t>
            </a:r>
          </a:p>
        </p:txBody>
      </p:sp>
      <p:sp>
        <p:nvSpPr>
          <p:cNvPr id="21535" name="Rectangle 31"/>
          <p:cNvSpPr>
            <a:spLocks noChangeArrowheads="1"/>
          </p:cNvSpPr>
          <p:nvPr/>
        </p:nvSpPr>
        <p:spPr bwMode="auto">
          <a:xfrm>
            <a:off x="2211388" y="1906588"/>
            <a:ext cx="25876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t>Process Performance</a:t>
            </a:r>
          </a:p>
        </p:txBody>
      </p:sp>
      <p:sp>
        <p:nvSpPr>
          <p:cNvPr id="21536" name="Line 32"/>
          <p:cNvSpPr>
            <a:spLocks noChangeShapeType="1"/>
          </p:cNvSpPr>
          <p:nvPr/>
        </p:nvSpPr>
        <p:spPr bwMode="auto">
          <a:xfrm flipV="1">
            <a:off x="762000" y="1524000"/>
            <a:ext cx="5562600" cy="3429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37" name="Line 33"/>
          <p:cNvSpPr>
            <a:spLocks noChangeShapeType="1"/>
          </p:cNvSpPr>
          <p:nvPr/>
        </p:nvSpPr>
        <p:spPr bwMode="auto">
          <a:xfrm flipV="1">
            <a:off x="533400" y="1219200"/>
            <a:ext cx="5562600" cy="3429000"/>
          </a:xfrm>
          <a:prstGeom prst="line">
            <a:avLst/>
          </a:prstGeom>
          <a:noFill/>
          <a:ln w="1270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1538" name="Rectangle 34"/>
          <p:cNvSpPr>
            <a:spLocks noChangeArrowheads="1"/>
          </p:cNvSpPr>
          <p:nvPr/>
        </p:nvSpPr>
        <p:spPr bwMode="auto">
          <a:xfrm>
            <a:off x="595313" y="3863975"/>
            <a:ext cx="60007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a:t>Low</a:t>
            </a:r>
          </a:p>
        </p:txBody>
      </p:sp>
      <p:sp>
        <p:nvSpPr>
          <p:cNvPr id="21539" name="Rectangle 35"/>
          <p:cNvSpPr>
            <a:spLocks noChangeArrowheads="1"/>
          </p:cNvSpPr>
          <p:nvPr/>
        </p:nvSpPr>
        <p:spPr bwMode="auto">
          <a:xfrm>
            <a:off x="4786313" y="1273175"/>
            <a:ext cx="650875" cy="363538"/>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eaLnBrk="0" hangingPunct="0"/>
            <a:r>
              <a:rPr lang="en-US"/>
              <a:t>High</a:t>
            </a:r>
          </a:p>
        </p:txBody>
      </p:sp>
      <p:sp>
        <p:nvSpPr>
          <p:cNvPr id="21540" name="Rectangle 36"/>
          <p:cNvSpPr>
            <a:spLocks noChangeArrowheads="1"/>
          </p:cNvSpPr>
          <p:nvPr/>
        </p:nvSpPr>
        <p:spPr bwMode="auto">
          <a:xfrm>
            <a:off x="6477000" y="4495800"/>
            <a:ext cx="2590800" cy="36671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23524174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990600" y="457200"/>
            <a:ext cx="7162800" cy="1143000"/>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nchorCtr="0"/>
          <a:lstStyle/>
          <a:p>
            <a:pPr eaLnBrk="1" hangingPunct="1">
              <a:defRPr/>
            </a:pPr>
            <a:r>
              <a:rPr lang="en-US" sz="3200" smtClean="0"/>
              <a:t>The Five Levels of Software Process Maturity</a:t>
            </a:r>
          </a:p>
        </p:txBody>
      </p:sp>
      <p:sp>
        <p:nvSpPr>
          <p:cNvPr id="22531" name="Rectangle 3"/>
          <p:cNvSpPr>
            <a:spLocks noGrp="1" noChangeArrowheads="1"/>
          </p:cNvSpPr>
          <p:nvPr>
            <p:ph type="body" idx="1"/>
          </p:nvPr>
        </p:nvSpPr>
        <p:spPr>
          <a:xfrm>
            <a:off x="1066800" y="1752600"/>
            <a:ext cx="7162800" cy="4119563"/>
          </a:xfrm>
          <a:extLst>
            <a:ext uri="{91240B29-F687-4F45-9708-019B960494DF}">
              <a14:hiddenLine xmlns:a14="http://schemas.microsoft.com/office/drawing/2010/main" xmlns="" w="12700">
                <a:solidFill>
                  <a:schemeClr val="tx1"/>
                </a:solidFill>
                <a:miter lim="800000"/>
                <a:headEnd/>
                <a:tailEnd/>
              </a14:hiddenLine>
            </a:ext>
          </a:extLst>
        </p:spPr>
        <p:txBody>
          <a:bodyPr lIns="90488" tIns="44450" rIns="90488" bIns="44450"/>
          <a:lstStyle/>
          <a:p>
            <a:pPr eaLnBrk="1" hangingPunct="1">
              <a:buFont typeface="Wingdings" pitchFamily="2" charset="2"/>
              <a:buNone/>
              <a:defRPr/>
            </a:pPr>
            <a:r>
              <a:rPr lang="en-US" smtClean="0"/>
              <a:t> </a:t>
            </a:r>
          </a:p>
        </p:txBody>
      </p:sp>
      <p:sp>
        <p:nvSpPr>
          <p:cNvPr id="22532" name="AutoShape 4"/>
          <p:cNvSpPr>
            <a:spLocks noChangeArrowheads="1"/>
          </p:cNvSpPr>
          <p:nvPr/>
        </p:nvSpPr>
        <p:spPr bwMode="auto">
          <a:xfrm>
            <a:off x="463550" y="5416550"/>
            <a:ext cx="24257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2533" name="Rectangle 5"/>
          <p:cNvSpPr>
            <a:spLocks noChangeArrowheads="1"/>
          </p:cNvSpPr>
          <p:nvPr/>
        </p:nvSpPr>
        <p:spPr bwMode="auto">
          <a:xfrm>
            <a:off x="228600" y="1524000"/>
            <a:ext cx="71628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2534" name="AutoShape 6"/>
          <p:cNvSpPr>
            <a:spLocks noChangeArrowheads="1"/>
          </p:cNvSpPr>
          <p:nvPr/>
        </p:nvSpPr>
        <p:spPr bwMode="auto">
          <a:xfrm>
            <a:off x="1758950" y="4502150"/>
            <a:ext cx="24257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2535" name="Rectangle 7"/>
          <p:cNvSpPr>
            <a:spLocks noChangeArrowheads="1"/>
          </p:cNvSpPr>
          <p:nvPr/>
        </p:nvSpPr>
        <p:spPr bwMode="auto">
          <a:xfrm>
            <a:off x="457200" y="1828800"/>
            <a:ext cx="71628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2536" name="Rectangle 8"/>
          <p:cNvSpPr>
            <a:spLocks noChangeArrowheads="1"/>
          </p:cNvSpPr>
          <p:nvPr/>
        </p:nvSpPr>
        <p:spPr bwMode="auto">
          <a:xfrm>
            <a:off x="1906588" y="4497388"/>
            <a:ext cx="20542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t>2. Repeatable</a:t>
            </a:r>
          </a:p>
        </p:txBody>
      </p:sp>
      <p:sp>
        <p:nvSpPr>
          <p:cNvPr id="22537" name="AutoShape 9"/>
          <p:cNvSpPr>
            <a:spLocks noChangeArrowheads="1"/>
          </p:cNvSpPr>
          <p:nvPr/>
        </p:nvSpPr>
        <p:spPr bwMode="auto">
          <a:xfrm>
            <a:off x="3359150" y="3587750"/>
            <a:ext cx="24257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2538" name="AutoShape 10"/>
          <p:cNvSpPr>
            <a:spLocks noChangeArrowheads="1"/>
          </p:cNvSpPr>
          <p:nvPr/>
        </p:nvSpPr>
        <p:spPr bwMode="auto">
          <a:xfrm>
            <a:off x="5035550" y="2673350"/>
            <a:ext cx="2120900" cy="9017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2539" name="Rectangle 11"/>
          <p:cNvSpPr>
            <a:spLocks noChangeArrowheads="1"/>
          </p:cNvSpPr>
          <p:nvPr/>
        </p:nvSpPr>
        <p:spPr bwMode="auto">
          <a:xfrm>
            <a:off x="1066800" y="2286000"/>
            <a:ext cx="7162800" cy="4114800"/>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2540" name="Rectangle 12"/>
          <p:cNvSpPr>
            <a:spLocks noChangeArrowheads="1"/>
          </p:cNvSpPr>
          <p:nvPr/>
        </p:nvSpPr>
        <p:spPr bwMode="auto">
          <a:xfrm>
            <a:off x="839788" y="5411788"/>
            <a:ext cx="12160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t>1. Initial</a:t>
            </a:r>
          </a:p>
        </p:txBody>
      </p:sp>
      <p:sp>
        <p:nvSpPr>
          <p:cNvPr id="22541" name="Rectangle 13"/>
          <p:cNvSpPr>
            <a:spLocks noChangeArrowheads="1"/>
          </p:cNvSpPr>
          <p:nvPr/>
        </p:nvSpPr>
        <p:spPr bwMode="auto">
          <a:xfrm>
            <a:off x="3735388" y="3582988"/>
            <a:ext cx="20542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t>3. Defined</a:t>
            </a:r>
          </a:p>
        </p:txBody>
      </p:sp>
      <p:sp>
        <p:nvSpPr>
          <p:cNvPr id="22542" name="Rectangle 14"/>
          <p:cNvSpPr>
            <a:spLocks noChangeArrowheads="1"/>
          </p:cNvSpPr>
          <p:nvPr/>
        </p:nvSpPr>
        <p:spPr bwMode="auto">
          <a:xfrm>
            <a:off x="5335588" y="2668588"/>
            <a:ext cx="20542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t>4. Managed</a:t>
            </a:r>
          </a:p>
        </p:txBody>
      </p:sp>
      <p:sp>
        <p:nvSpPr>
          <p:cNvPr id="22543" name="Rectangle 15"/>
          <p:cNvSpPr>
            <a:spLocks noChangeArrowheads="1"/>
          </p:cNvSpPr>
          <p:nvPr/>
        </p:nvSpPr>
        <p:spPr bwMode="auto">
          <a:xfrm>
            <a:off x="230188" y="4573588"/>
            <a:ext cx="18256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Disciplined Process</a:t>
            </a:r>
          </a:p>
        </p:txBody>
      </p:sp>
      <p:sp>
        <p:nvSpPr>
          <p:cNvPr id="22544" name="Rectangle 16"/>
          <p:cNvSpPr>
            <a:spLocks noChangeArrowheads="1"/>
          </p:cNvSpPr>
          <p:nvPr/>
        </p:nvSpPr>
        <p:spPr bwMode="auto">
          <a:xfrm>
            <a:off x="1677988" y="3430588"/>
            <a:ext cx="1825625" cy="9128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Standard, Consistent Process</a:t>
            </a:r>
          </a:p>
        </p:txBody>
      </p:sp>
      <p:sp>
        <p:nvSpPr>
          <p:cNvPr id="22545" name="Rectangle 17"/>
          <p:cNvSpPr>
            <a:spLocks noChangeArrowheads="1"/>
          </p:cNvSpPr>
          <p:nvPr/>
        </p:nvSpPr>
        <p:spPr bwMode="auto">
          <a:xfrm>
            <a:off x="3430588" y="2820988"/>
            <a:ext cx="18256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Predictable Process</a:t>
            </a:r>
          </a:p>
        </p:txBody>
      </p:sp>
      <p:sp>
        <p:nvSpPr>
          <p:cNvPr id="22546" name="Rectangle 18"/>
          <p:cNvSpPr>
            <a:spLocks noChangeArrowheads="1"/>
          </p:cNvSpPr>
          <p:nvPr/>
        </p:nvSpPr>
        <p:spPr bwMode="auto">
          <a:xfrm>
            <a:off x="4802188" y="1677988"/>
            <a:ext cx="1825625" cy="9128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Continuously Improving Process</a:t>
            </a:r>
          </a:p>
        </p:txBody>
      </p:sp>
      <p:sp>
        <p:nvSpPr>
          <p:cNvPr id="22547" name="Arc 19"/>
          <p:cNvSpPr>
            <a:spLocks/>
          </p:cNvSpPr>
          <p:nvPr/>
        </p:nvSpPr>
        <p:spPr bwMode="auto">
          <a:xfrm>
            <a:off x="1144588" y="50307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2548" name="Arc 20"/>
          <p:cNvSpPr>
            <a:spLocks/>
          </p:cNvSpPr>
          <p:nvPr/>
        </p:nvSpPr>
        <p:spPr bwMode="auto">
          <a:xfrm>
            <a:off x="2668588" y="40401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2549" name="Arc 21"/>
          <p:cNvSpPr>
            <a:spLocks/>
          </p:cNvSpPr>
          <p:nvPr/>
        </p:nvSpPr>
        <p:spPr bwMode="auto">
          <a:xfrm>
            <a:off x="4421188" y="31257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2550" name="Arc 22"/>
          <p:cNvSpPr>
            <a:spLocks/>
          </p:cNvSpPr>
          <p:nvPr/>
        </p:nvSpPr>
        <p:spPr bwMode="auto">
          <a:xfrm>
            <a:off x="5945188" y="2211388"/>
            <a:ext cx="609600" cy="457200"/>
          </a:xfrm>
          <a:custGeom>
            <a:avLst/>
            <a:gdLst>
              <a:gd name="T0" fmla="*/ 0 w 21600"/>
              <a:gd name="T1" fmla="*/ 457200 h 21600"/>
              <a:gd name="T2" fmla="*/ 608020 w 21600"/>
              <a:gd name="T3" fmla="*/ 0 h 21600"/>
              <a:gd name="T4" fmla="*/ 609600 w 21600"/>
              <a:gd name="T5" fmla="*/ 457200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lnTo>
                  <a:pt x="0" y="21600"/>
                </a:lnTo>
                <a:close/>
              </a:path>
            </a:pathLst>
          </a:custGeom>
          <a:noFill/>
          <a:ln w="25400" cap="rnd">
            <a:solidFill>
              <a:schemeClr val="tx1"/>
            </a:solidFill>
            <a:round/>
            <a:headEnd/>
            <a:tailEnd type="triangle" w="med" len="me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2551" name="Rectangle 23"/>
          <p:cNvSpPr>
            <a:spLocks noChangeArrowheads="1"/>
          </p:cNvSpPr>
          <p:nvPr/>
        </p:nvSpPr>
        <p:spPr bwMode="auto">
          <a:xfrm>
            <a:off x="611188" y="5716588"/>
            <a:ext cx="21304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Unpredictable and poorly controlled</a:t>
            </a:r>
          </a:p>
        </p:txBody>
      </p:sp>
      <p:sp>
        <p:nvSpPr>
          <p:cNvPr id="22552" name="Rectangle 24"/>
          <p:cNvSpPr>
            <a:spLocks noChangeArrowheads="1"/>
          </p:cNvSpPr>
          <p:nvPr/>
        </p:nvSpPr>
        <p:spPr bwMode="auto">
          <a:xfrm>
            <a:off x="1754188" y="4802188"/>
            <a:ext cx="2816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Can repeat previously mastered tasks</a:t>
            </a:r>
          </a:p>
        </p:txBody>
      </p:sp>
      <p:sp>
        <p:nvSpPr>
          <p:cNvPr id="22553" name="Rectangle 25"/>
          <p:cNvSpPr>
            <a:spLocks noChangeArrowheads="1"/>
          </p:cNvSpPr>
          <p:nvPr/>
        </p:nvSpPr>
        <p:spPr bwMode="auto">
          <a:xfrm>
            <a:off x="3354388" y="3887788"/>
            <a:ext cx="2816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Process characterized, fairly well understood</a:t>
            </a:r>
          </a:p>
        </p:txBody>
      </p:sp>
      <p:sp>
        <p:nvSpPr>
          <p:cNvPr id="22554" name="Rectangle 26"/>
          <p:cNvSpPr>
            <a:spLocks noChangeArrowheads="1"/>
          </p:cNvSpPr>
          <p:nvPr/>
        </p:nvSpPr>
        <p:spPr bwMode="auto">
          <a:xfrm>
            <a:off x="5030788" y="2973388"/>
            <a:ext cx="23590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Process measured and controlled</a:t>
            </a:r>
          </a:p>
        </p:txBody>
      </p:sp>
      <p:sp>
        <p:nvSpPr>
          <p:cNvPr id="22555" name="AutoShape 27"/>
          <p:cNvSpPr>
            <a:spLocks noChangeArrowheads="1"/>
          </p:cNvSpPr>
          <p:nvPr/>
        </p:nvSpPr>
        <p:spPr bwMode="auto">
          <a:xfrm>
            <a:off x="6635750" y="1682750"/>
            <a:ext cx="2120900" cy="977900"/>
          </a:xfrm>
          <a:prstGeom prst="roundRect">
            <a:avLst>
              <a:gd name="adj" fmla="val 12495"/>
            </a:avLst>
          </a:prstGeom>
          <a:solidFill>
            <a:schemeClr val="bg1"/>
          </a:solidFill>
          <a:ln w="12700">
            <a:solidFill>
              <a:schemeClr val="tx1"/>
            </a:solidFill>
            <a:round/>
            <a:headEnd/>
            <a:tailEnd/>
          </a:ln>
          <a:effectLst>
            <a:outerShdw dist="107763" dir="2700000" algn="ctr" rotWithShape="0">
              <a:schemeClr val="bg2"/>
            </a:outerShdw>
          </a:effectLst>
        </p:spPr>
        <p:txBody>
          <a:bodyPr wrap="none" anchor="ctr"/>
          <a:lstStyle/>
          <a:p>
            <a:endParaRPr lang="en-US"/>
          </a:p>
        </p:txBody>
      </p:sp>
      <p:sp>
        <p:nvSpPr>
          <p:cNvPr id="22556" name="Rectangle 28"/>
          <p:cNvSpPr>
            <a:spLocks noChangeArrowheads="1"/>
          </p:cNvSpPr>
          <p:nvPr/>
        </p:nvSpPr>
        <p:spPr bwMode="auto">
          <a:xfrm>
            <a:off x="6707188" y="1982788"/>
            <a:ext cx="20542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Focus on process improvement</a:t>
            </a:r>
          </a:p>
        </p:txBody>
      </p:sp>
      <p:sp>
        <p:nvSpPr>
          <p:cNvPr id="22557" name="Rectangle 29"/>
          <p:cNvSpPr>
            <a:spLocks noChangeArrowheads="1"/>
          </p:cNvSpPr>
          <p:nvPr/>
        </p:nvSpPr>
        <p:spPr bwMode="auto">
          <a:xfrm>
            <a:off x="6935788" y="1677988"/>
            <a:ext cx="1749425" cy="3635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b="1"/>
              <a:t>5.Optimizing</a:t>
            </a:r>
          </a:p>
        </p:txBody>
      </p:sp>
      <p:sp>
        <p:nvSpPr>
          <p:cNvPr id="22558" name="Rectangle 30"/>
          <p:cNvSpPr>
            <a:spLocks noChangeArrowheads="1"/>
          </p:cNvSpPr>
          <p:nvPr/>
        </p:nvSpPr>
        <p:spPr bwMode="auto">
          <a:xfrm>
            <a:off x="3125788" y="5564188"/>
            <a:ext cx="18256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Project Management </a:t>
            </a:r>
          </a:p>
        </p:txBody>
      </p:sp>
      <p:sp>
        <p:nvSpPr>
          <p:cNvPr id="22559" name="Rectangle 31"/>
          <p:cNvSpPr>
            <a:spLocks noChangeArrowheads="1"/>
          </p:cNvSpPr>
          <p:nvPr/>
        </p:nvSpPr>
        <p:spPr bwMode="auto">
          <a:xfrm>
            <a:off x="4421188" y="4649788"/>
            <a:ext cx="1825625" cy="91281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Integrated Engineering Process</a:t>
            </a:r>
          </a:p>
        </p:txBody>
      </p:sp>
      <p:sp>
        <p:nvSpPr>
          <p:cNvPr id="22560" name="Rectangle 32"/>
          <p:cNvSpPr>
            <a:spLocks noChangeArrowheads="1"/>
          </p:cNvSpPr>
          <p:nvPr/>
        </p:nvSpPr>
        <p:spPr bwMode="auto">
          <a:xfrm>
            <a:off x="6021388" y="3735388"/>
            <a:ext cx="18256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Product and Process Quality</a:t>
            </a:r>
          </a:p>
        </p:txBody>
      </p:sp>
      <p:sp>
        <p:nvSpPr>
          <p:cNvPr id="22561" name="Rectangle 33"/>
          <p:cNvSpPr>
            <a:spLocks noChangeArrowheads="1"/>
          </p:cNvSpPr>
          <p:nvPr/>
        </p:nvSpPr>
        <p:spPr bwMode="auto">
          <a:xfrm>
            <a:off x="7392988" y="2820988"/>
            <a:ext cx="1444625" cy="63817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eaLnBrk="0" hangingPunct="0">
              <a:spcBef>
                <a:spcPct val="50000"/>
              </a:spcBef>
            </a:pPr>
            <a:r>
              <a:rPr lang="en-US"/>
              <a:t>Managing Change</a:t>
            </a:r>
          </a:p>
        </p:txBody>
      </p:sp>
    </p:spTree>
    <p:extLst>
      <p:ext uri="{BB962C8B-B14F-4D97-AF65-F5344CB8AC3E}">
        <p14:creationId xmlns:p14="http://schemas.microsoft.com/office/powerpoint/2010/main" xmlns="" val="1816654833"/>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219200" y="1371600"/>
            <a:ext cx="6705600" cy="2928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r>
              <a:rPr lang="en-US" sz="2400" b="1">
                <a:solidFill>
                  <a:schemeClr val="tx2"/>
                </a:solidFill>
              </a:rPr>
              <a:t>A Foundation, Not a Destination</a:t>
            </a:r>
            <a:endParaRPr lang="en-US" sz="2400" b="1"/>
          </a:p>
          <a:p>
            <a:endParaRPr lang="en-US" b="1"/>
          </a:p>
          <a:p>
            <a:r>
              <a:rPr lang="en-US" b="1"/>
              <a:t>The optimizing level (Level 5) is not the destination of process management.</a:t>
            </a:r>
          </a:p>
          <a:p>
            <a:endParaRPr lang="en-US" b="1"/>
          </a:p>
          <a:p>
            <a:r>
              <a:rPr lang="en-US" b="1"/>
              <a:t>The destination is better products for a better price:  economic survival</a:t>
            </a:r>
          </a:p>
          <a:p>
            <a:endParaRPr lang="en-US" b="1"/>
          </a:p>
          <a:p>
            <a:r>
              <a:rPr lang="en-US" b="1"/>
              <a:t>The optimizing level is a foundation for building an ever-improving capability.</a:t>
            </a:r>
          </a:p>
        </p:txBody>
      </p:sp>
    </p:spTree>
    <p:extLst>
      <p:ext uri="{BB962C8B-B14F-4D97-AF65-F5344CB8AC3E}">
        <p14:creationId xmlns:p14="http://schemas.microsoft.com/office/powerpoint/2010/main" xmlns="" val="6215814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Component-based software engineering</a:t>
            </a:r>
            <a:endParaRPr lang="en-US"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17</a:t>
            </a:fld>
            <a:endParaRPr lang="en-US"/>
          </a:p>
        </p:txBody>
      </p:sp>
    </p:spTree>
    <p:extLst>
      <p:ext uri="{BB962C8B-B14F-4D97-AF65-F5344CB8AC3E}">
        <p14:creationId xmlns:p14="http://schemas.microsoft.com/office/powerpoint/2010/main" xmlns="" val="14174256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GB" dirty="0"/>
              <a:t>Component-based development</a:t>
            </a:r>
          </a:p>
        </p:txBody>
      </p:sp>
      <p:sp>
        <p:nvSpPr>
          <p:cNvPr id="4099" name="Rectangle 3"/>
          <p:cNvSpPr>
            <a:spLocks noGrp="1" noChangeArrowheads="1"/>
          </p:cNvSpPr>
          <p:nvPr>
            <p:ph type="body" idx="1"/>
          </p:nvPr>
        </p:nvSpPr>
        <p:spPr/>
        <p:txBody>
          <a:bodyPr>
            <a:normAutofit/>
          </a:bodyPr>
          <a:lstStyle/>
          <a:p>
            <a:pPr>
              <a:lnSpc>
                <a:spcPct val="90000"/>
              </a:lnSpc>
            </a:pPr>
            <a:r>
              <a:rPr lang="en-GB" sz="2400" dirty="0"/>
              <a:t>Component-based software engineering (CBSE) is an approach to software development that relies on</a:t>
            </a:r>
            <a:r>
              <a:rPr lang="en-GB" sz="2400" dirty="0" smtClean="0"/>
              <a:t> the reuse of entities called ‘software components’.</a:t>
            </a:r>
            <a:endParaRPr lang="en-GB" sz="2400" dirty="0"/>
          </a:p>
          <a:p>
            <a:pPr>
              <a:lnSpc>
                <a:spcPct val="90000"/>
              </a:lnSpc>
            </a:pPr>
            <a:r>
              <a:rPr lang="en-GB" sz="2400" dirty="0"/>
              <a:t>It emerged from the failure of object-oriented development to support effective reuse. Single object classes are too detailed and specific.</a:t>
            </a:r>
          </a:p>
          <a:p>
            <a:pPr>
              <a:lnSpc>
                <a:spcPct val="90000"/>
              </a:lnSpc>
            </a:pPr>
            <a:r>
              <a:rPr lang="en-GB" sz="2400" dirty="0"/>
              <a:t>Components are more abstract than object classes and can be considered to be stand-alone service providers</a:t>
            </a:r>
            <a:r>
              <a:rPr lang="en-GB" sz="2400" dirty="0" smtClean="0"/>
              <a:t>. They can exist as stand-alone entities.</a:t>
            </a:r>
            <a:endParaRPr lang="en-GB" sz="2400"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18</a:t>
            </a:fld>
            <a:endParaRPr lang="en-US"/>
          </a:p>
        </p:txBody>
      </p:sp>
    </p:spTree>
    <p:extLst>
      <p:ext uri="{BB962C8B-B14F-4D97-AF65-F5344CB8AC3E}">
        <p14:creationId xmlns:p14="http://schemas.microsoft.com/office/powerpoint/2010/main" xmlns="" val="6952039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CBSE essentials</a:t>
            </a:r>
          </a:p>
        </p:txBody>
      </p:sp>
      <p:sp>
        <p:nvSpPr>
          <p:cNvPr id="40963" name="Rectangle 3"/>
          <p:cNvSpPr>
            <a:spLocks noGrp="1" noChangeArrowheads="1"/>
          </p:cNvSpPr>
          <p:nvPr>
            <p:ph type="body" idx="1"/>
          </p:nvPr>
        </p:nvSpPr>
        <p:spPr/>
        <p:txBody>
          <a:bodyPr>
            <a:normAutofit/>
          </a:bodyPr>
          <a:lstStyle/>
          <a:p>
            <a:r>
              <a:rPr lang="en-US" sz="2400" dirty="0">
                <a:solidFill>
                  <a:schemeClr val="accent1"/>
                </a:solidFill>
              </a:rPr>
              <a:t>Independent components</a:t>
            </a:r>
            <a:r>
              <a:rPr lang="en-US" sz="2400" dirty="0"/>
              <a:t> specified by their interfaces.</a:t>
            </a:r>
          </a:p>
          <a:p>
            <a:r>
              <a:rPr lang="en-US" sz="2400" dirty="0">
                <a:solidFill>
                  <a:schemeClr val="accent1"/>
                </a:solidFill>
              </a:rPr>
              <a:t>Component standards</a:t>
            </a:r>
            <a:r>
              <a:rPr lang="en-US" sz="2400" dirty="0"/>
              <a:t> to facilitate component integration.</a:t>
            </a:r>
          </a:p>
          <a:p>
            <a:r>
              <a:rPr lang="en-US" sz="2400" dirty="0">
                <a:solidFill>
                  <a:schemeClr val="accent1"/>
                </a:solidFill>
              </a:rPr>
              <a:t>Middleware</a:t>
            </a:r>
            <a:r>
              <a:rPr lang="en-US" sz="2400" dirty="0"/>
              <a:t> that provides support for component inter-operability.</a:t>
            </a:r>
          </a:p>
          <a:p>
            <a:r>
              <a:rPr lang="en-US" sz="2400" dirty="0">
                <a:solidFill>
                  <a:schemeClr val="accent1"/>
                </a:solidFill>
              </a:rPr>
              <a:t>A development process</a:t>
            </a:r>
            <a:r>
              <a:rPr lang="en-US" sz="2400" dirty="0"/>
              <a:t> that is geared to reuse.</a:t>
            </a:r>
          </a:p>
        </p:txBody>
      </p:sp>
      <p:sp>
        <p:nvSpPr>
          <p:cNvPr id="4" name="Slide Number Placeholder 3"/>
          <p:cNvSpPr>
            <a:spLocks noGrp="1"/>
          </p:cNvSpPr>
          <p:nvPr>
            <p:ph type="sldNum" sz="quarter" idx="12"/>
          </p:nvPr>
        </p:nvSpPr>
        <p:spPr/>
        <p:txBody>
          <a:bodyPr/>
          <a:lstStyle/>
          <a:p>
            <a:fld id="{FA79538F-61EC-B743-9874-46B028F9C0C6}" type="slidenum">
              <a:rPr lang="en-US" smtClean="0"/>
              <a:pPr/>
              <a:t>19</a:t>
            </a:fld>
            <a:endParaRPr lang="en-US"/>
          </a:p>
        </p:txBody>
      </p:sp>
    </p:spTree>
    <p:extLst>
      <p:ext uri="{BB962C8B-B14F-4D97-AF65-F5344CB8AC3E}">
        <p14:creationId xmlns:p14="http://schemas.microsoft.com/office/powerpoint/2010/main" xmlns="" val="3411165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t>CBSE and design principles</a:t>
            </a:r>
          </a:p>
        </p:txBody>
      </p:sp>
      <p:sp>
        <p:nvSpPr>
          <p:cNvPr id="41987" name="Rectangle 3"/>
          <p:cNvSpPr>
            <a:spLocks noGrp="1" noChangeArrowheads="1"/>
          </p:cNvSpPr>
          <p:nvPr>
            <p:ph type="body" idx="1"/>
          </p:nvPr>
        </p:nvSpPr>
        <p:spPr/>
        <p:txBody>
          <a:bodyPr/>
          <a:lstStyle/>
          <a:p>
            <a:pPr>
              <a:lnSpc>
                <a:spcPct val="90000"/>
              </a:lnSpc>
            </a:pPr>
            <a:r>
              <a:rPr lang="en-US" dirty="0"/>
              <a:t>Apart from the benefits of reuse, CBSE is based on sound software engineering design principles:</a:t>
            </a:r>
          </a:p>
          <a:p>
            <a:pPr lvl="1">
              <a:lnSpc>
                <a:spcPct val="90000"/>
              </a:lnSpc>
            </a:pPr>
            <a:r>
              <a:rPr lang="en-US" dirty="0"/>
              <a:t>Components are independent so do not interfere with each other;</a:t>
            </a:r>
          </a:p>
          <a:p>
            <a:pPr lvl="1">
              <a:lnSpc>
                <a:spcPct val="90000"/>
              </a:lnSpc>
            </a:pPr>
            <a:r>
              <a:rPr lang="en-US" dirty="0"/>
              <a:t>Component implementations are hidden;</a:t>
            </a:r>
          </a:p>
          <a:p>
            <a:pPr lvl="1">
              <a:lnSpc>
                <a:spcPct val="90000"/>
              </a:lnSpc>
            </a:pPr>
            <a:r>
              <a:rPr lang="en-US" dirty="0"/>
              <a:t>Communication is through well-defined interfaces;</a:t>
            </a:r>
          </a:p>
          <a:p>
            <a:pPr lvl="1">
              <a:lnSpc>
                <a:spcPct val="90000"/>
              </a:lnSpc>
            </a:pPr>
            <a:r>
              <a:rPr lang="en-US" dirty="0"/>
              <a:t>Component platforms are shared and reduce development costs.</a:t>
            </a:r>
          </a:p>
        </p:txBody>
      </p:sp>
      <p:sp>
        <p:nvSpPr>
          <p:cNvPr id="4" name="Slide Number Placeholder 3"/>
          <p:cNvSpPr>
            <a:spLocks noGrp="1"/>
          </p:cNvSpPr>
          <p:nvPr>
            <p:ph type="sldNum" sz="quarter" idx="12"/>
          </p:nvPr>
        </p:nvSpPr>
        <p:spPr/>
        <p:txBody>
          <a:bodyPr/>
          <a:lstStyle/>
          <a:p>
            <a:fld id="{FA79538F-61EC-B743-9874-46B028F9C0C6}" type="slidenum">
              <a:rPr lang="en-US" smtClean="0"/>
              <a:pPr/>
              <a:t>20</a:t>
            </a:fld>
            <a:endParaRPr lang="en-US"/>
          </a:p>
        </p:txBody>
      </p:sp>
    </p:spTree>
    <p:extLst>
      <p:ext uri="{BB962C8B-B14F-4D97-AF65-F5344CB8AC3E}">
        <p14:creationId xmlns:p14="http://schemas.microsoft.com/office/powerpoint/2010/main" xmlns="" val="2731836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 standards</a:t>
            </a:r>
            <a:endParaRPr lang="en-US" dirty="0"/>
          </a:p>
        </p:txBody>
      </p:sp>
      <p:sp>
        <p:nvSpPr>
          <p:cNvPr id="3" name="Content Placeholder 2"/>
          <p:cNvSpPr>
            <a:spLocks noGrp="1"/>
          </p:cNvSpPr>
          <p:nvPr>
            <p:ph idx="1"/>
          </p:nvPr>
        </p:nvSpPr>
        <p:spPr/>
        <p:txBody>
          <a:bodyPr>
            <a:normAutofit/>
          </a:bodyPr>
          <a:lstStyle/>
          <a:p>
            <a:r>
              <a:rPr lang="en-US" dirty="0" smtClean="0"/>
              <a:t>Standards need to be established so that components can communicate with each other and inter-operate.</a:t>
            </a:r>
          </a:p>
          <a:p>
            <a:r>
              <a:rPr lang="en-US" dirty="0" smtClean="0"/>
              <a:t>Unfortunately, several competing component standards were established:</a:t>
            </a:r>
          </a:p>
          <a:p>
            <a:pPr lvl="1"/>
            <a:r>
              <a:rPr lang="en-US" dirty="0" smtClean="0"/>
              <a:t>Sun’s Enterprise Java Beans</a:t>
            </a:r>
          </a:p>
          <a:p>
            <a:pPr lvl="1"/>
            <a:r>
              <a:rPr lang="en-US" dirty="0" smtClean="0"/>
              <a:t>Microsoft’s COM and .NET</a:t>
            </a:r>
          </a:p>
          <a:p>
            <a:pPr lvl="1"/>
            <a:r>
              <a:rPr lang="en-US" dirty="0" smtClean="0"/>
              <a:t>CORBA’s CCM</a:t>
            </a:r>
          </a:p>
          <a:p>
            <a:r>
              <a:rPr lang="en-GB" dirty="0" smtClean="0"/>
              <a:t>In practice, these multiple standards have hindered the uptake of CBSE. It is impossible for components developed using different approaches to work together. </a:t>
            </a:r>
            <a:endParaRPr lang="en-US" dirty="0" smtClean="0"/>
          </a:p>
          <a:p>
            <a:pPr lvl="1"/>
            <a:endParaRPr lang="en-US"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21</a:t>
            </a:fld>
            <a:endParaRPr lang="en-US"/>
          </a:p>
        </p:txBody>
      </p:sp>
    </p:spTree>
    <p:extLst>
      <p:ext uri="{BB962C8B-B14F-4D97-AF65-F5344CB8AC3E}">
        <p14:creationId xmlns:p14="http://schemas.microsoft.com/office/powerpoint/2010/main" xmlns="" val="11513079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GB"/>
              <a:t>CBSE problems</a:t>
            </a:r>
          </a:p>
        </p:txBody>
      </p:sp>
      <p:sp>
        <p:nvSpPr>
          <p:cNvPr id="16387" name="Rectangle 3"/>
          <p:cNvSpPr>
            <a:spLocks noGrp="1" noChangeArrowheads="1"/>
          </p:cNvSpPr>
          <p:nvPr>
            <p:ph type="body" idx="1"/>
          </p:nvPr>
        </p:nvSpPr>
        <p:spPr/>
        <p:txBody>
          <a:bodyPr/>
          <a:lstStyle/>
          <a:p>
            <a:r>
              <a:rPr lang="en-GB" sz="2400">
                <a:solidFill>
                  <a:schemeClr val="accent1"/>
                </a:solidFill>
              </a:rPr>
              <a:t>Component trustworthiness</a:t>
            </a:r>
            <a:r>
              <a:rPr lang="en-GB" sz="2400"/>
              <a:t> - how can a component with no available source code be trusted?</a:t>
            </a:r>
          </a:p>
          <a:p>
            <a:r>
              <a:rPr lang="en-GB" sz="2400">
                <a:solidFill>
                  <a:schemeClr val="accent1"/>
                </a:solidFill>
              </a:rPr>
              <a:t>Component certification</a:t>
            </a:r>
            <a:r>
              <a:rPr lang="en-GB" sz="2400"/>
              <a:t> - who will certify the quality of components?</a:t>
            </a:r>
          </a:p>
          <a:p>
            <a:r>
              <a:rPr lang="en-GB" sz="2400">
                <a:solidFill>
                  <a:schemeClr val="accent1"/>
                </a:solidFill>
              </a:rPr>
              <a:t>Emergent property prediction</a:t>
            </a:r>
            <a:r>
              <a:rPr lang="en-GB" sz="2400"/>
              <a:t> - how can the emergent properties of component compositions be predicted?</a:t>
            </a:r>
          </a:p>
          <a:p>
            <a:r>
              <a:rPr lang="en-GB" sz="2400">
                <a:solidFill>
                  <a:schemeClr val="accent1"/>
                </a:solidFill>
              </a:rPr>
              <a:t>Requirements trade-offs</a:t>
            </a:r>
            <a:r>
              <a:rPr lang="en-GB" sz="2400"/>
              <a:t> - how do we do trade-off analysis between the features of one component and another?</a:t>
            </a:r>
          </a:p>
        </p:txBody>
      </p:sp>
      <p:sp>
        <p:nvSpPr>
          <p:cNvPr id="4" name="Slide Number Placeholder 3"/>
          <p:cNvSpPr>
            <a:spLocks noGrp="1"/>
          </p:cNvSpPr>
          <p:nvPr>
            <p:ph type="sldNum" sz="quarter" idx="12"/>
          </p:nvPr>
        </p:nvSpPr>
        <p:spPr/>
        <p:txBody>
          <a:bodyPr/>
          <a:lstStyle/>
          <a:p>
            <a:fld id="{FA79538F-61EC-B743-9874-46B028F9C0C6}" type="slidenum">
              <a:rPr lang="en-US" smtClean="0"/>
              <a:pPr/>
              <a:t>22</a:t>
            </a:fld>
            <a:endParaRPr lang="en-US"/>
          </a:p>
        </p:txBody>
      </p:sp>
    </p:spTree>
    <p:extLst>
      <p:ext uri="{BB962C8B-B14F-4D97-AF65-F5344CB8AC3E}">
        <p14:creationId xmlns:p14="http://schemas.microsoft.com/office/powerpoint/2010/main" xmlns="" val="28047701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GB"/>
              <a:t>Components</a:t>
            </a:r>
          </a:p>
        </p:txBody>
      </p:sp>
      <p:sp>
        <p:nvSpPr>
          <p:cNvPr id="5123" name="Rectangle 3"/>
          <p:cNvSpPr>
            <a:spLocks noGrp="1" noChangeArrowheads="1"/>
          </p:cNvSpPr>
          <p:nvPr>
            <p:ph type="body" idx="1"/>
          </p:nvPr>
        </p:nvSpPr>
        <p:spPr/>
        <p:txBody>
          <a:bodyPr/>
          <a:lstStyle/>
          <a:p>
            <a:pPr marL="465138" indent="-465138">
              <a:lnSpc>
                <a:spcPct val="90000"/>
              </a:lnSpc>
            </a:pPr>
            <a:r>
              <a:rPr lang="en-GB" dirty="0"/>
              <a:t>Components provide a service without regard to where the component is executing or its programming </a:t>
            </a:r>
            <a:r>
              <a:rPr lang="en-GB" dirty="0" smtClean="0"/>
              <a:t>language</a:t>
            </a:r>
          </a:p>
          <a:p>
            <a:pPr marL="0" indent="0">
              <a:lnSpc>
                <a:spcPct val="90000"/>
              </a:lnSpc>
              <a:buNone/>
            </a:pPr>
            <a:endParaRPr lang="en-GB" dirty="0"/>
          </a:p>
          <a:p>
            <a:pPr marL="1035050" lvl="1" indent="-455613">
              <a:lnSpc>
                <a:spcPct val="90000"/>
              </a:lnSpc>
            </a:pPr>
            <a:r>
              <a:rPr lang="en-GB" dirty="0"/>
              <a:t>A component is an independent executable entity that can be made up of one or more executable </a:t>
            </a:r>
            <a:r>
              <a:rPr lang="en-GB" dirty="0" smtClean="0"/>
              <a:t>objects</a:t>
            </a:r>
          </a:p>
          <a:p>
            <a:pPr marL="579437" lvl="1" indent="0">
              <a:lnSpc>
                <a:spcPct val="90000"/>
              </a:lnSpc>
              <a:buNone/>
            </a:pPr>
            <a:endParaRPr lang="en-GB" dirty="0"/>
          </a:p>
          <a:p>
            <a:pPr marL="1035050" lvl="1" indent="-455613">
              <a:lnSpc>
                <a:spcPct val="90000"/>
              </a:lnSpc>
            </a:pPr>
            <a:r>
              <a:rPr lang="en-GB" dirty="0"/>
              <a:t>The component interface is published and all interactions are through the published interface;</a:t>
            </a:r>
          </a:p>
          <a:p>
            <a:pPr marL="465138" indent="-465138">
              <a:lnSpc>
                <a:spcPct val="90000"/>
              </a:lnSpc>
              <a:buFont typeface="Zapf Dingbats" charset="2"/>
              <a:buNone/>
            </a:pPr>
            <a:endParaRPr lang="en-GB"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23</a:t>
            </a:fld>
            <a:endParaRPr lang="en-US"/>
          </a:p>
        </p:txBody>
      </p:sp>
    </p:spTree>
    <p:extLst>
      <p:ext uri="{BB962C8B-B14F-4D97-AF65-F5344CB8AC3E}">
        <p14:creationId xmlns:p14="http://schemas.microsoft.com/office/powerpoint/2010/main" xmlns="" val="177533099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t>Component definitions</a:t>
            </a:r>
          </a:p>
        </p:txBody>
      </p:sp>
      <p:sp>
        <p:nvSpPr>
          <p:cNvPr id="43011" name="Rectangle 3"/>
          <p:cNvSpPr>
            <a:spLocks noGrp="1" noChangeArrowheads="1"/>
          </p:cNvSpPr>
          <p:nvPr>
            <p:ph type="body" idx="1"/>
          </p:nvPr>
        </p:nvSpPr>
        <p:spPr/>
        <p:txBody>
          <a:bodyPr/>
          <a:lstStyle/>
          <a:p>
            <a:r>
              <a:rPr lang="en-US" sz="2400"/>
              <a:t>Councill and Heinmann:</a:t>
            </a:r>
          </a:p>
          <a:p>
            <a:pPr lvl="1"/>
            <a:r>
              <a:rPr lang="en-GB" sz="2000" i="1">
                <a:solidFill>
                  <a:schemeClr val="tx1"/>
                </a:solidFill>
              </a:rPr>
              <a:t>A software component is a software element that conforms to a component model and can be independently deployed and composed without modification according to a composition standard.</a:t>
            </a:r>
            <a:endParaRPr lang="en-US" sz="2000" i="1"/>
          </a:p>
          <a:p>
            <a:r>
              <a:rPr lang="en-US" sz="2400"/>
              <a:t>Szyperski:</a:t>
            </a:r>
          </a:p>
          <a:p>
            <a:pPr lvl="1"/>
            <a:r>
              <a:rPr lang="en-GB" sz="2000" i="1">
                <a:solidFill>
                  <a:schemeClr val="tx1"/>
                </a:solidFill>
              </a:rPr>
              <a:t>A software component is a unit of composition with contractually specified interfaces and explicit context dependencies only. A software component can be deployed independently and is subject to composition by third-parties.</a:t>
            </a:r>
            <a:endParaRPr lang="en-US" sz="2000" i="1">
              <a:solidFill>
                <a:schemeClr val="tx1"/>
              </a:solidFill>
            </a:endParaRPr>
          </a:p>
        </p:txBody>
      </p:sp>
      <p:sp>
        <p:nvSpPr>
          <p:cNvPr id="4" name="Slide Number Placeholder 3"/>
          <p:cNvSpPr>
            <a:spLocks noGrp="1"/>
          </p:cNvSpPr>
          <p:nvPr>
            <p:ph type="sldNum" sz="quarter" idx="12"/>
          </p:nvPr>
        </p:nvSpPr>
        <p:spPr/>
        <p:txBody>
          <a:bodyPr/>
          <a:lstStyle/>
          <a:p>
            <a:fld id="{FA79538F-61EC-B743-9874-46B028F9C0C6}" type="slidenum">
              <a:rPr lang="en-US" smtClean="0"/>
              <a:pPr/>
              <a:t>24</a:t>
            </a:fld>
            <a:endParaRPr lang="en-US"/>
          </a:p>
        </p:txBody>
      </p:sp>
    </p:spTree>
    <p:extLst>
      <p:ext uri="{BB962C8B-B14F-4D97-AF65-F5344CB8AC3E}">
        <p14:creationId xmlns:p14="http://schemas.microsoft.com/office/powerpoint/2010/main" xmlns="" val="14541988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71"/>
            <a:ext cx="8229600" cy="1143000"/>
          </a:xfrm>
        </p:spPr>
        <p:txBody>
          <a:bodyPr/>
          <a:lstStyle/>
          <a:p>
            <a:r>
              <a:rPr lang="en-US" dirty="0" smtClean="0"/>
              <a:t>Component </a:t>
            </a:r>
            <a:r>
              <a:rPr lang="en-US" dirty="0"/>
              <a:t>characteristics</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2093871"/>
          <a:ext cx="8229600" cy="4022725"/>
        </p:xfrm>
        <a:graphic>
          <a:graphicData uri="http://schemas.openxmlformats.org/drawingml/2006/table">
            <a:tbl>
              <a:tblPr firstRow="1" bandRow="1">
                <a:tableStyleId>{5C22544A-7EE6-4342-B048-85BDC9FD1C3A}</a:tableStyleId>
              </a:tblPr>
              <a:tblGrid>
                <a:gridCol w="1785732"/>
                <a:gridCol w="6443868"/>
              </a:tblGrid>
              <a:tr h="370840">
                <a:tc>
                  <a:txBody>
                    <a:bodyPr/>
                    <a:lstStyle/>
                    <a:p>
                      <a:pPr algn="just">
                        <a:spcAft>
                          <a:spcPts val="0"/>
                        </a:spcAft>
                      </a:pPr>
                      <a:r>
                        <a:rPr lang="en-GB" sz="1600" b="1" dirty="0" smtClean="0">
                          <a:solidFill>
                            <a:srgbClr val="000000"/>
                          </a:solidFill>
                          <a:latin typeface="Arial"/>
                          <a:ea typeface="Times New Roman"/>
                          <a:cs typeface="Arial"/>
                        </a:rPr>
                        <a:t>Component </a:t>
                      </a:r>
                      <a:r>
                        <a:rPr lang="en-GB" sz="1600" b="1" dirty="0">
                          <a:solidFill>
                            <a:srgbClr val="000000"/>
                          </a:solidFill>
                          <a:latin typeface="Arial"/>
                          <a:ea typeface="Times New Roman"/>
                          <a:cs typeface="Arial"/>
                        </a:rPr>
                        <a:t>characteristic</a:t>
                      </a:r>
                    </a:p>
                  </a:txBody>
                  <a:tcPr marL="73025" marR="73025" marT="73025" marB="73025"/>
                </a:tc>
                <a:tc>
                  <a:txBody>
                    <a:bodyPr/>
                    <a:lstStyle/>
                    <a:p>
                      <a:pPr algn="just">
                        <a:spcAft>
                          <a:spcPts val="0"/>
                        </a:spcAft>
                      </a:pPr>
                      <a:r>
                        <a:rPr lang="en-GB" sz="1600" b="1" dirty="0" smtClean="0">
                          <a:solidFill>
                            <a:srgbClr val="000000"/>
                          </a:solidFill>
                          <a:latin typeface="Arial"/>
                          <a:ea typeface="Times New Roman"/>
                          <a:cs typeface="Arial"/>
                        </a:rPr>
                        <a:t>Description</a:t>
                      </a:r>
                      <a:endParaRPr lang="en-GB" sz="1600" b="1" dirty="0">
                        <a:solidFill>
                          <a:srgbClr val="000000"/>
                        </a:solidFill>
                        <a:latin typeface="Arial"/>
                        <a:ea typeface="Times New Roman"/>
                        <a:cs typeface="Arial"/>
                      </a:endParaRPr>
                    </a:p>
                  </a:txBody>
                  <a:tcPr marL="73025" marR="73025" marT="73025" marB="73025"/>
                </a:tc>
              </a:tr>
              <a:tr h="370840">
                <a:tc>
                  <a:txBody>
                    <a:bodyPr/>
                    <a:lstStyle/>
                    <a:p>
                      <a:pPr algn="just">
                        <a:spcBef>
                          <a:spcPts val="600"/>
                        </a:spcBef>
                        <a:spcAft>
                          <a:spcPts val="0"/>
                        </a:spcAft>
                      </a:pPr>
                      <a:r>
                        <a:rPr lang="en-GB" sz="1600" dirty="0" smtClean="0">
                          <a:solidFill>
                            <a:srgbClr val="000000"/>
                          </a:solidFill>
                          <a:latin typeface="Arial"/>
                          <a:ea typeface="Times New Roman"/>
                          <a:cs typeface="Arial"/>
                        </a:rPr>
                        <a:t>Standardized</a:t>
                      </a:r>
                      <a:endParaRPr lang="en-GB" sz="1600" dirty="0">
                        <a:solidFill>
                          <a:srgbClr val="000000"/>
                        </a:solidFill>
                        <a:latin typeface="Arial"/>
                        <a:ea typeface="Times New Roman"/>
                        <a:cs typeface="Arial"/>
                      </a:endParaRPr>
                    </a:p>
                  </a:txBody>
                  <a:tcPr marL="73025" marR="73025" marT="0" marB="73025"/>
                </a:tc>
                <a:tc>
                  <a:txBody>
                    <a:bodyPr/>
                    <a:lstStyle/>
                    <a:p>
                      <a:pPr algn="just">
                        <a:spcBef>
                          <a:spcPts val="600"/>
                        </a:spcBef>
                        <a:spcAft>
                          <a:spcPts val="0"/>
                        </a:spcAft>
                      </a:pPr>
                      <a:r>
                        <a:rPr lang="en-GB" sz="1600">
                          <a:solidFill>
                            <a:srgbClr val="000000"/>
                          </a:solidFill>
                          <a:latin typeface="Arial"/>
                          <a:ea typeface="Times New Roman"/>
                          <a:cs typeface="Arial"/>
                        </a:rPr>
                        <a:t>Component standardization means that a component used in a CBSE process has to conform to a standard component model. This model may define component interfaces, component metadata, documentation, composition, and deployment.</a:t>
                      </a:r>
                    </a:p>
                  </a:txBody>
                  <a:tcPr marL="73025" marR="73025" marT="0" marB="73025"/>
                </a:tc>
              </a:tr>
              <a:tr h="370840">
                <a:tc>
                  <a:txBody>
                    <a:bodyPr/>
                    <a:lstStyle/>
                    <a:p>
                      <a:pPr algn="just">
                        <a:spcAft>
                          <a:spcPts val="0"/>
                        </a:spcAft>
                      </a:pPr>
                      <a:r>
                        <a:rPr lang="en-GB" sz="1600" dirty="0">
                          <a:solidFill>
                            <a:srgbClr val="000000"/>
                          </a:solidFill>
                          <a:latin typeface="Arial"/>
                          <a:ea typeface="Times New Roman"/>
                          <a:cs typeface="Arial"/>
                        </a:rPr>
                        <a:t>Independent</a:t>
                      </a:r>
                    </a:p>
                  </a:txBody>
                  <a:tcPr marL="73025" marR="73025" marT="0" marB="73025"/>
                </a:tc>
                <a:tc>
                  <a:txBody>
                    <a:bodyPr/>
                    <a:lstStyle/>
                    <a:p>
                      <a:pPr algn="just">
                        <a:spcAft>
                          <a:spcPts val="0"/>
                        </a:spcAft>
                      </a:pPr>
                      <a:r>
                        <a:rPr lang="en-GB" sz="1600">
                          <a:solidFill>
                            <a:srgbClr val="000000"/>
                          </a:solidFill>
                          <a:latin typeface="Arial"/>
                          <a:ea typeface="Times New Roman"/>
                          <a:cs typeface="Arial"/>
                        </a:rPr>
                        <a:t>A component should be independent—it should be possible to compose and deploy it without having to use other specific components. In situations where the component needs externally provided services, these should be explicitly set out in a ‘requires’ interface specification.</a:t>
                      </a:r>
                    </a:p>
                  </a:txBody>
                  <a:tcPr marL="73025" marR="73025" marT="0" marB="73025"/>
                </a:tc>
              </a:tr>
              <a:tr h="370840">
                <a:tc>
                  <a:txBody>
                    <a:bodyPr/>
                    <a:lstStyle/>
                    <a:p>
                      <a:pPr algn="just">
                        <a:spcAft>
                          <a:spcPts val="0"/>
                        </a:spcAft>
                      </a:pPr>
                      <a:r>
                        <a:rPr lang="en-GB" sz="1600">
                          <a:solidFill>
                            <a:srgbClr val="000000"/>
                          </a:solidFill>
                          <a:latin typeface="Arial"/>
                          <a:ea typeface="Times New Roman"/>
                          <a:cs typeface="Arial"/>
                        </a:rPr>
                        <a:t>Composable</a:t>
                      </a:r>
                    </a:p>
                  </a:txBody>
                  <a:tcPr marL="73025" marR="73025" marT="0" marB="73025"/>
                </a:tc>
                <a:tc>
                  <a:txBody>
                    <a:bodyPr/>
                    <a:lstStyle/>
                    <a:p>
                      <a:pPr algn="just">
                        <a:spcAft>
                          <a:spcPts val="0"/>
                        </a:spcAft>
                      </a:pPr>
                      <a:r>
                        <a:rPr lang="en-GB" sz="1600" dirty="0">
                          <a:solidFill>
                            <a:srgbClr val="000000"/>
                          </a:solidFill>
                          <a:latin typeface="Arial"/>
                          <a:ea typeface="Times New Roman"/>
                          <a:cs typeface="Arial"/>
                        </a:rPr>
                        <a:t>For a component to be </a:t>
                      </a:r>
                      <a:r>
                        <a:rPr lang="en-GB" sz="1600" dirty="0" err="1">
                          <a:solidFill>
                            <a:srgbClr val="000000"/>
                          </a:solidFill>
                          <a:latin typeface="Arial"/>
                          <a:ea typeface="Times New Roman"/>
                          <a:cs typeface="Arial"/>
                        </a:rPr>
                        <a:t>composable</a:t>
                      </a:r>
                      <a:r>
                        <a:rPr lang="en-GB" sz="1600" dirty="0">
                          <a:solidFill>
                            <a:srgbClr val="000000"/>
                          </a:solidFill>
                          <a:latin typeface="Arial"/>
                          <a:ea typeface="Times New Roman"/>
                          <a:cs typeface="Arial"/>
                        </a:rPr>
                        <a:t>, all external interactions must take place through publicly defined interfaces. In addition, it must provide external access to information about itself, such as its methods and attributes.</a:t>
                      </a:r>
                    </a:p>
                  </a:txBody>
                  <a:tcPr marL="73025" marR="73025" marT="0" marB="73025"/>
                </a:tc>
              </a:tr>
            </a:tbl>
          </a:graphicData>
        </a:graphic>
      </p:graphicFrame>
      <p:sp>
        <p:nvSpPr>
          <p:cNvPr id="5" name="Slide Number Placeholder 4"/>
          <p:cNvSpPr>
            <a:spLocks noGrp="1"/>
          </p:cNvSpPr>
          <p:nvPr>
            <p:ph type="sldNum" sz="quarter" idx="12"/>
          </p:nvPr>
        </p:nvSpPr>
        <p:spPr/>
        <p:txBody>
          <a:bodyPr/>
          <a:lstStyle/>
          <a:p>
            <a:fld id="{FA79538F-61EC-B743-9874-46B028F9C0C6}" type="slidenum">
              <a:rPr lang="en-US" smtClean="0"/>
              <a:pPr/>
              <a:t>25</a:t>
            </a:fld>
            <a:endParaRPr lang="en-US"/>
          </a:p>
        </p:txBody>
      </p:sp>
    </p:spTree>
    <p:extLst>
      <p:ext uri="{BB962C8B-B14F-4D97-AF65-F5344CB8AC3E}">
        <p14:creationId xmlns:p14="http://schemas.microsoft.com/office/powerpoint/2010/main" xmlns="" val="181784037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071"/>
            <a:ext cx="8229600" cy="1143000"/>
          </a:xfrm>
        </p:spPr>
        <p:txBody>
          <a:bodyPr/>
          <a:lstStyle/>
          <a:p>
            <a:r>
              <a:rPr lang="en-US" dirty="0" smtClean="0"/>
              <a:t>Component </a:t>
            </a:r>
            <a:r>
              <a:rPr lang="en-US" dirty="0"/>
              <a:t>characteristics</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2231174"/>
          <a:ext cx="8229600" cy="3462020"/>
        </p:xfrm>
        <a:graphic>
          <a:graphicData uri="http://schemas.openxmlformats.org/drawingml/2006/table">
            <a:tbl>
              <a:tblPr firstRow="1" bandRow="1">
                <a:tableStyleId>{5C22544A-7EE6-4342-B048-85BDC9FD1C3A}</a:tableStyleId>
              </a:tblPr>
              <a:tblGrid>
                <a:gridCol w="1785732"/>
                <a:gridCol w="6443868"/>
              </a:tblGrid>
              <a:tr h="370840">
                <a:tc>
                  <a:txBody>
                    <a:bodyPr/>
                    <a:lstStyle/>
                    <a:p>
                      <a:pPr algn="just">
                        <a:spcAft>
                          <a:spcPts val="0"/>
                        </a:spcAft>
                      </a:pPr>
                      <a:r>
                        <a:rPr lang="en-GB" sz="1600" b="1" dirty="0" smtClean="0">
                          <a:solidFill>
                            <a:srgbClr val="000000"/>
                          </a:solidFill>
                          <a:latin typeface="Arial"/>
                          <a:ea typeface="Times New Roman"/>
                          <a:cs typeface="Arial"/>
                        </a:rPr>
                        <a:t>Component </a:t>
                      </a:r>
                      <a:r>
                        <a:rPr lang="en-GB" sz="1600" b="1" dirty="0">
                          <a:solidFill>
                            <a:srgbClr val="000000"/>
                          </a:solidFill>
                          <a:latin typeface="Arial"/>
                          <a:ea typeface="Times New Roman"/>
                          <a:cs typeface="Arial"/>
                        </a:rPr>
                        <a:t>characteristic</a:t>
                      </a:r>
                    </a:p>
                  </a:txBody>
                  <a:tcPr marL="73025" marR="73025" marT="73025" marB="73025"/>
                </a:tc>
                <a:tc>
                  <a:txBody>
                    <a:bodyPr/>
                    <a:lstStyle/>
                    <a:p>
                      <a:pPr algn="just">
                        <a:spcAft>
                          <a:spcPts val="0"/>
                        </a:spcAft>
                      </a:pPr>
                      <a:r>
                        <a:rPr lang="en-GB" sz="1600" b="1" dirty="0" smtClean="0">
                          <a:solidFill>
                            <a:srgbClr val="000000"/>
                          </a:solidFill>
                          <a:latin typeface="Arial"/>
                          <a:ea typeface="Times New Roman"/>
                          <a:cs typeface="Arial"/>
                        </a:rPr>
                        <a:t>Description</a:t>
                      </a:r>
                      <a:endParaRPr lang="en-GB" sz="1600" b="1" dirty="0">
                        <a:solidFill>
                          <a:srgbClr val="000000"/>
                        </a:solidFill>
                        <a:latin typeface="Arial"/>
                        <a:ea typeface="Times New Roman"/>
                        <a:cs typeface="Arial"/>
                      </a:endParaRPr>
                    </a:p>
                  </a:txBody>
                  <a:tcPr marL="73025" marR="73025" marT="73025" marB="73025"/>
                </a:tc>
              </a:tr>
              <a:tr h="370840">
                <a:tc>
                  <a:txBody>
                    <a:bodyPr/>
                    <a:lstStyle/>
                    <a:p>
                      <a:pPr algn="just">
                        <a:spcAft>
                          <a:spcPts val="0"/>
                        </a:spcAft>
                      </a:pPr>
                      <a:r>
                        <a:rPr lang="en-GB" sz="1600" dirty="0">
                          <a:solidFill>
                            <a:srgbClr val="000000"/>
                          </a:solidFill>
                          <a:latin typeface="Arial"/>
                          <a:ea typeface="Times New Roman"/>
                          <a:cs typeface="Arial"/>
                        </a:rPr>
                        <a:t>Deployable</a:t>
                      </a:r>
                    </a:p>
                  </a:txBody>
                  <a:tcPr marL="73025" marR="73025" marT="0" marB="73025"/>
                </a:tc>
                <a:tc>
                  <a:txBody>
                    <a:bodyPr/>
                    <a:lstStyle/>
                    <a:p>
                      <a:pPr algn="just">
                        <a:spcAft>
                          <a:spcPts val="0"/>
                        </a:spcAft>
                      </a:pPr>
                      <a:r>
                        <a:rPr lang="en-GB" sz="1600" dirty="0">
                          <a:solidFill>
                            <a:srgbClr val="000000"/>
                          </a:solidFill>
                          <a:latin typeface="Arial"/>
                          <a:ea typeface="Times New Roman"/>
                          <a:cs typeface="Arial"/>
                        </a:rPr>
                        <a:t>To be deployable, a component has to be self-contained. It must be able to operate as a stand-alone entity on a component platform that provides an implementation of the component model. This usually means that the component is binary and does not have to be compiled before it is deployed. If a component is implemented as a service, it does not have to be deployed by a user of a component. Rather, it is deployed by the service provider. </a:t>
                      </a:r>
                    </a:p>
                  </a:txBody>
                  <a:tcPr marL="73025" marR="73025" marT="0" marB="73025"/>
                </a:tc>
              </a:tr>
              <a:tr h="370840">
                <a:tc>
                  <a:txBody>
                    <a:bodyPr/>
                    <a:lstStyle/>
                    <a:p>
                      <a:pPr algn="just">
                        <a:spcAft>
                          <a:spcPts val="0"/>
                        </a:spcAft>
                      </a:pPr>
                      <a:r>
                        <a:rPr lang="en-GB" sz="1600" dirty="0">
                          <a:solidFill>
                            <a:srgbClr val="000000"/>
                          </a:solidFill>
                          <a:latin typeface="Arial"/>
                          <a:ea typeface="Times New Roman"/>
                          <a:cs typeface="Arial"/>
                        </a:rPr>
                        <a:t>Documented</a:t>
                      </a:r>
                    </a:p>
                  </a:txBody>
                  <a:tcPr marL="73025" marR="73025" marT="0" marB="73025"/>
                </a:tc>
                <a:tc>
                  <a:txBody>
                    <a:bodyPr/>
                    <a:lstStyle/>
                    <a:p>
                      <a:pPr algn="just">
                        <a:spcAft>
                          <a:spcPts val="0"/>
                        </a:spcAft>
                      </a:pPr>
                      <a:r>
                        <a:rPr lang="en-GB" sz="1600" dirty="0">
                          <a:solidFill>
                            <a:srgbClr val="000000"/>
                          </a:solidFill>
                          <a:latin typeface="Arial"/>
                          <a:ea typeface="Times New Roman"/>
                          <a:cs typeface="Arial"/>
                        </a:rPr>
                        <a:t>Components have to be fully documented so that potential users can decide whether or not the components meet their needs. The syntax and, ideally, the semantics of all component interfaces should be specified</a:t>
                      </a:r>
                      <a:r>
                        <a:rPr lang="en-GB" sz="1600" dirty="0" smtClean="0">
                          <a:solidFill>
                            <a:srgbClr val="000000"/>
                          </a:solidFill>
                          <a:latin typeface="Arial"/>
                          <a:ea typeface="Times New Roman"/>
                          <a:cs typeface="Arial"/>
                        </a:rPr>
                        <a:t>.</a:t>
                      </a:r>
                      <a:endParaRPr lang="en-GB" sz="1600" dirty="0">
                        <a:solidFill>
                          <a:srgbClr val="000000"/>
                        </a:solidFill>
                        <a:latin typeface="Arial"/>
                        <a:ea typeface="Times New Roman"/>
                        <a:cs typeface="Arial"/>
                      </a:endParaRPr>
                    </a:p>
                  </a:txBody>
                  <a:tcPr marL="73025" marR="73025" marT="0" marB="73025"/>
                </a:tc>
              </a:tr>
            </a:tbl>
          </a:graphicData>
        </a:graphic>
      </p:graphicFrame>
      <p:sp>
        <p:nvSpPr>
          <p:cNvPr id="5" name="Slide Number Placeholder 4"/>
          <p:cNvSpPr>
            <a:spLocks noGrp="1"/>
          </p:cNvSpPr>
          <p:nvPr>
            <p:ph type="sldNum" sz="quarter" idx="12"/>
          </p:nvPr>
        </p:nvSpPr>
        <p:spPr/>
        <p:txBody>
          <a:bodyPr/>
          <a:lstStyle/>
          <a:p>
            <a:fld id="{FA79538F-61EC-B743-9874-46B028F9C0C6}" type="slidenum">
              <a:rPr lang="en-US" smtClean="0"/>
              <a:pPr/>
              <a:t>26</a:t>
            </a:fld>
            <a:endParaRPr lang="en-US"/>
          </a:p>
        </p:txBody>
      </p:sp>
    </p:spTree>
    <p:extLst>
      <p:ext uri="{BB962C8B-B14F-4D97-AF65-F5344CB8AC3E}">
        <p14:creationId xmlns:p14="http://schemas.microsoft.com/office/powerpoint/2010/main" xmlns="" val="2013135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t>Component as a service provider</a:t>
            </a:r>
          </a:p>
        </p:txBody>
      </p:sp>
      <p:sp>
        <p:nvSpPr>
          <p:cNvPr id="44035" name="Rectangle 3"/>
          <p:cNvSpPr>
            <a:spLocks noGrp="1" noChangeArrowheads="1"/>
          </p:cNvSpPr>
          <p:nvPr>
            <p:ph type="body" idx="1"/>
          </p:nvPr>
        </p:nvSpPr>
        <p:spPr/>
        <p:txBody>
          <a:bodyPr>
            <a:normAutofit/>
          </a:bodyPr>
          <a:lstStyle/>
          <a:p>
            <a:r>
              <a:rPr lang="en-US" dirty="0"/>
              <a:t>The component is an independent, executable entity. It does not have to be compiled before it is used with other components.</a:t>
            </a:r>
          </a:p>
          <a:p>
            <a:r>
              <a:rPr lang="en-US" dirty="0"/>
              <a:t>The services offered by a component are made available through an interface and all component interactions take place through that interface</a:t>
            </a:r>
            <a:r>
              <a:rPr lang="en-US" dirty="0" smtClean="0"/>
              <a:t>.</a:t>
            </a:r>
          </a:p>
          <a:p>
            <a:r>
              <a:rPr lang="en-GB" dirty="0" smtClean="0"/>
              <a:t>The component interface is expressed in terms of parameterized operations and its internal state is never exposed. </a:t>
            </a:r>
            <a:endParaRPr lang="en-US" dirty="0" smtClean="0"/>
          </a:p>
          <a:p>
            <a:endParaRPr lang="en-US"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27</a:t>
            </a:fld>
            <a:endParaRPr lang="en-US"/>
          </a:p>
        </p:txBody>
      </p:sp>
    </p:spTree>
    <p:extLst>
      <p:ext uri="{BB962C8B-B14F-4D97-AF65-F5344CB8AC3E}">
        <p14:creationId xmlns:p14="http://schemas.microsoft.com/office/powerpoint/2010/main" xmlns="" val="297263235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GB"/>
              <a:t>Component interfaces</a:t>
            </a:r>
          </a:p>
        </p:txBody>
      </p:sp>
      <p:sp>
        <p:nvSpPr>
          <p:cNvPr id="7171" name="Rectangle 3"/>
          <p:cNvSpPr>
            <a:spLocks noGrp="1" noChangeArrowheads="1"/>
          </p:cNvSpPr>
          <p:nvPr>
            <p:ph type="body" idx="1"/>
          </p:nvPr>
        </p:nvSpPr>
        <p:spPr/>
        <p:txBody>
          <a:bodyPr/>
          <a:lstStyle/>
          <a:p>
            <a:r>
              <a:rPr lang="en-GB" dirty="0"/>
              <a:t>Provides interface</a:t>
            </a:r>
          </a:p>
          <a:p>
            <a:pPr lvl="1"/>
            <a:r>
              <a:rPr lang="en-GB" dirty="0"/>
              <a:t>Defines the services that are provided by the component to other components</a:t>
            </a:r>
            <a:r>
              <a:rPr lang="en-GB" dirty="0" smtClean="0"/>
              <a:t>.</a:t>
            </a:r>
          </a:p>
          <a:p>
            <a:pPr lvl="1"/>
            <a:r>
              <a:rPr lang="en-GB" dirty="0" smtClean="0"/>
              <a:t>This interface, essentially, is the component API. It defines the methods that can be called by a user of the component. </a:t>
            </a:r>
          </a:p>
          <a:p>
            <a:r>
              <a:rPr lang="en-GB" dirty="0"/>
              <a:t>Requires interface</a:t>
            </a:r>
          </a:p>
          <a:p>
            <a:pPr lvl="1"/>
            <a:r>
              <a:rPr lang="en-GB" dirty="0"/>
              <a:t>Defines the services that specifies what services must be made available for the component to execute as specified</a:t>
            </a:r>
            <a:r>
              <a:rPr lang="en-GB" dirty="0" smtClean="0"/>
              <a:t>.</a:t>
            </a:r>
          </a:p>
          <a:p>
            <a:pPr lvl="1"/>
            <a:r>
              <a:rPr lang="en-GB" dirty="0" smtClean="0"/>
              <a:t>This does not compromise the independence or </a:t>
            </a:r>
            <a:r>
              <a:rPr lang="en-GB" dirty="0" err="1" smtClean="0"/>
              <a:t>deployability</a:t>
            </a:r>
            <a:r>
              <a:rPr lang="en-GB" dirty="0" smtClean="0"/>
              <a:t> of a component because the ‘requires’ interface does not define how these services should be provided. </a:t>
            </a:r>
            <a:endParaRPr lang="en-GB"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28</a:t>
            </a:fld>
            <a:endParaRPr lang="en-US"/>
          </a:p>
        </p:txBody>
      </p:sp>
    </p:spTree>
    <p:extLst>
      <p:ext uri="{BB962C8B-B14F-4D97-AF65-F5344CB8AC3E}">
        <p14:creationId xmlns:p14="http://schemas.microsoft.com/office/powerpoint/2010/main" xmlns="" val="188984315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Component </a:t>
            </a:r>
            <a:r>
              <a:rPr lang="en-US" dirty="0"/>
              <a:t>interfaces</a:t>
            </a:r>
            <a:r>
              <a:rPr lang="en-GB" dirty="0" smtClean="0"/>
              <a:t> </a:t>
            </a:r>
            <a:endParaRPr lang="en-US" dirty="0"/>
          </a:p>
        </p:txBody>
      </p:sp>
      <p:pic>
        <p:nvPicPr>
          <p:cNvPr id="4" name="Content Placeholder 3" descr="17.2 CompInterfaces.eps"/>
          <p:cNvPicPr>
            <a:picLocks noGrp="1" noChangeAspect="1"/>
          </p:cNvPicPr>
          <p:nvPr>
            <p:ph idx="1"/>
          </p:nvPr>
        </p:nvPicPr>
        <p:blipFill>
          <a:blip r:embed="rId2" cstate="print"/>
          <a:srcRect t="-89708" b="-89708"/>
          <a:stretch>
            <a:fillRect/>
          </a:stretch>
        </p:blipFill>
        <p:spPr>
          <a:xfrm>
            <a:off x="983473" y="1600201"/>
            <a:ext cx="7128001" cy="3920126"/>
          </a:xfrm>
        </p:spPr>
      </p:pic>
      <p:sp>
        <p:nvSpPr>
          <p:cNvPr id="5" name="TextBox 4"/>
          <p:cNvSpPr txBox="1"/>
          <p:nvPr/>
        </p:nvSpPr>
        <p:spPr>
          <a:xfrm>
            <a:off x="1224158" y="5194631"/>
            <a:ext cx="5083443" cy="369332"/>
          </a:xfrm>
          <a:prstGeom prst="rect">
            <a:avLst/>
          </a:prstGeom>
          <a:noFill/>
        </p:spPr>
        <p:txBody>
          <a:bodyPr wrap="none" rtlCol="0">
            <a:spAutoFit/>
          </a:bodyPr>
          <a:lstStyle/>
          <a:p>
            <a:r>
              <a:rPr lang="en-US" dirty="0" smtClean="0"/>
              <a:t>Note UML notation. Ball and sockets can fit together.</a:t>
            </a:r>
            <a:endParaRPr lang="en-US" dirty="0"/>
          </a:p>
        </p:txBody>
      </p:sp>
      <p:sp>
        <p:nvSpPr>
          <p:cNvPr id="6" name="Slide Number Placeholder 5"/>
          <p:cNvSpPr>
            <a:spLocks noGrp="1"/>
          </p:cNvSpPr>
          <p:nvPr>
            <p:ph type="sldNum" sz="quarter" idx="12"/>
          </p:nvPr>
        </p:nvSpPr>
        <p:spPr/>
        <p:txBody>
          <a:bodyPr/>
          <a:lstStyle/>
          <a:p>
            <a:fld id="{FA79538F-61EC-B743-9874-46B028F9C0C6}" type="slidenum">
              <a:rPr lang="en-US" smtClean="0"/>
              <a:pPr/>
              <a:t>29</a:t>
            </a:fld>
            <a:endParaRPr lang="en-US"/>
          </a:p>
        </p:txBody>
      </p:sp>
    </p:spTree>
    <p:extLst>
      <p:ext uri="{BB962C8B-B14F-4D97-AF65-F5344CB8AC3E}">
        <p14:creationId xmlns:p14="http://schemas.microsoft.com/office/powerpoint/2010/main" xmlns="" val="7157752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a:t>
            </a:r>
            <a:r>
              <a:rPr lang="en-US" b="1" dirty="0" smtClean="0"/>
              <a:t> </a:t>
            </a:r>
            <a:r>
              <a:rPr lang="en-US" dirty="0"/>
              <a:t>model of a data collector component</a:t>
            </a:r>
            <a:r>
              <a:rPr lang="en-GB" dirty="0" smtClean="0"/>
              <a:t> </a:t>
            </a:r>
            <a:endParaRPr lang="en-US" dirty="0"/>
          </a:p>
        </p:txBody>
      </p:sp>
      <p:pic>
        <p:nvPicPr>
          <p:cNvPr id="4" name="Content Placeholder 3" descr="17.3 DataCollector.eps"/>
          <p:cNvPicPr>
            <a:picLocks noGrp="1" noChangeAspect="1"/>
          </p:cNvPicPr>
          <p:nvPr>
            <p:ph idx="1"/>
          </p:nvPr>
        </p:nvPicPr>
        <p:blipFill>
          <a:blip r:embed="rId2" cstate="print"/>
          <a:srcRect t="-19245" b="-19245"/>
          <a:stretch>
            <a:fillRect/>
          </a:stretch>
        </p:blipFill>
        <p:spPr>
          <a:xfrm>
            <a:off x="1418221" y="1851923"/>
            <a:ext cx="6475880" cy="3561485"/>
          </a:xfrm>
        </p:spPr>
      </p:pic>
      <p:sp>
        <p:nvSpPr>
          <p:cNvPr id="5" name="Slide Number Placeholder 4"/>
          <p:cNvSpPr>
            <a:spLocks noGrp="1"/>
          </p:cNvSpPr>
          <p:nvPr>
            <p:ph type="sldNum" sz="quarter" idx="12"/>
          </p:nvPr>
        </p:nvSpPr>
        <p:spPr/>
        <p:txBody>
          <a:bodyPr/>
          <a:lstStyle/>
          <a:p>
            <a:fld id="{FA79538F-61EC-B743-9874-46B028F9C0C6}" type="slidenum">
              <a:rPr lang="en-US" smtClean="0"/>
              <a:pPr/>
              <a:t>30</a:t>
            </a:fld>
            <a:endParaRPr lang="en-US"/>
          </a:p>
        </p:txBody>
      </p:sp>
    </p:spTree>
    <p:extLst>
      <p:ext uri="{BB962C8B-B14F-4D97-AF65-F5344CB8AC3E}">
        <p14:creationId xmlns:p14="http://schemas.microsoft.com/office/powerpoint/2010/main" xmlns="" val="65314826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en-US"/>
              <a:t>Component models</a:t>
            </a:r>
          </a:p>
        </p:txBody>
      </p:sp>
      <p:sp>
        <p:nvSpPr>
          <p:cNvPr id="46083" name="Rectangle 3"/>
          <p:cNvSpPr>
            <a:spLocks noGrp="1" noChangeArrowheads="1"/>
          </p:cNvSpPr>
          <p:nvPr>
            <p:ph type="body" idx="1"/>
          </p:nvPr>
        </p:nvSpPr>
        <p:spPr/>
        <p:txBody>
          <a:bodyPr/>
          <a:lstStyle/>
          <a:p>
            <a:r>
              <a:rPr lang="en-US" sz="2400"/>
              <a:t>A component model is a definition of standards for component implementation, documentation and deployment.</a:t>
            </a:r>
          </a:p>
          <a:p>
            <a:r>
              <a:rPr lang="en-US" sz="2400"/>
              <a:t>Examples of component models</a:t>
            </a:r>
          </a:p>
          <a:p>
            <a:pPr lvl="1"/>
            <a:r>
              <a:rPr lang="en-US" sz="2000"/>
              <a:t>EJB model (Enterprise Java Beans)</a:t>
            </a:r>
          </a:p>
          <a:p>
            <a:pPr lvl="1"/>
            <a:r>
              <a:rPr lang="en-US" sz="2000"/>
              <a:t>COM+ model (.NET model)</a:t>
            </a:r>
          </a:p>
          <a:p>
            <a:pPr lvl="1"/>
            <a:r>
              <a:rPr lang="en-US" sz="2000"/>
              <a:t>Corba Component Model</a:t>
            </a:r>
          </a:p>
          <a:p>
            <a:r>
              <a:rPr lang="en-US" sz="2400"/>
              <a:t>The component model specifies how interfaces should be defined and the elements that should be included in an interface definition.</a:t>
            </a:r>
          </a:p>
        </p:txBody>
      </p:sp>
      <p:sp>
        <p:nvSpPr>
          <p:cNvPr id="4" name="Slide Number Placeholder 3"/>
          <p:cNvSpPr>
            <a:spLocks noGrp="1"/>
          </p:cNvSpPr>
          <p:nvPr>
            <p:ph type="sldNum" sz="quarter" idx="12"/>
          </p:nvPr>
        </p:nvSpPr>
        <p:spPr/>
        <p:txBody>
          <a:bodyPr/>
          <a:lstStyle/>
          <a:p>
            <a:fld id="{FA79538F-61EC-B743-9874-46B028F9C0C6}" type="slidenum">
              <a:rPr lang="en-US" smtClean="0"/>
              <a:pPr/>
              <a:t>31</a:t>
            </a:fld>
            <a:endParaRPr lang="en-US"/>
          </a:p>
        </p:txBody>
      </p:sp>
    </p:spTree>
    <p:extLst>
      <p:ext uri="{BB962C8B-B14F-4D97-AF65-F5344CB8AC3E}">
        <p14:creationId xmlns:p14="http://schemas.microsoft.com/office/powerpoint/2010/main" xmlns="" val="264952380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a:t>
            </a:r>
            <a:r>
              <a:rPr lang="en-US" dirty="0"/>
              <a:t>elements of a component model</a:t>
            </a:r>
            <a:r>
              <a:rPr lang="en-GB" dirty="0" smtClean="0"/>
              <a:t> </a:t>
            </a:r>
            <a:endParaRPr lang="en-US" dirty="0"/>
          </a:p>
        </p:txBody>
      </p:sp>
      <p:pic>
        <p:nvPicPr>
          <p:cNvPr id="4" name="Content Placeholder 3" descr="17.4 ComponentModelElements.eps"/>
          <p:cNvPicPr>
            <a:picLocks noGrp="1" noChangeAspect="1"/>
          </p:cNvPicPr>
          <p:nvPr>
            <p:ph idx="1"/>
          </p:nvPr>
        </p:nvPicPr>
        <p:blipFill>
          <a:blip r:embed="rId2" cstate="print"/>
          <a:srcRect t="-2622" b="-2622"/>
          <a:stretch>
            <a:fillRect/>
          </a:stretch>
        </p:blipFill>
        <p:spPr>
          <a:xfrm>
            <a:off x="994913" y="1806156"/>
            <a:ext cx="6544524" cy="3599236"/>
          </a:xfrm>
        </p:spPr>
      </p:pic>
      <p:sp>
        <p:nvSpPr>
          <p:cNvPr id="5" name="Slide Number Placeholder 4"/>
          <p:cNvSpPr>
            <a:spLocks noGrp="1"/>
          </p:cNvSpPr>
          <p:nvPr>
            <p:ph type="sldNum" sz="quarter" idx="12"/>
          </p:nvPr>
        </p:nvSpPr>
        <p:spPr/>
        <p:txBody>
          <a:bodyPr/>
          <a:lstStyle/>
          <a:p>
            <a:fld id="{FA79538F-61EC-B743-9874-46B028F9C0C6}" type="slidenum">
              <a:rPr lang="en-US" smtClean="0"/>
              <a:pPr/>
              <a:t>32</a:t>
            </a:fld>
            <a:endParaRPr lang="en-US"/>
          </a:p>
        </p:txBody>
      </p:sp>
    </p:spTree>
    <p:extLst>
      <p:ext uri="{BB962C8B-B14F-4D97-AF65-F5344CB8AC3E}">
        <p14:creationId xmlns:p14="http://schemas.microsoft.com/office/powerpoint/2010/main" xmlns="" val="185820880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a component model</a:t>
            </a:r>
            <a:endParaRPr lang="en-US" dirty="0"/>
          </a:p>
        </p:txBody>
      </p:sp>
      <p:sp>
        <p:nvSpPr>
          <p:cNvPr id="3" name="Content Placeholder 2"/>
          <p:cNvSpPr>
            <a:spLocks noGrp="1"/>
          </p:cNvSpPr>
          <p:nvPr>
            <p:ph idx="1"/>
          </p:nvPr>
        </p:nvSpPr>
        <p:spPr/>
        <p:txBody>
          <a:bodyPr/>
          <a:lstStyle/>
          <a:p>
            <a:r>
              <a:rPr lang="en-GB" dirty="0" smtClean="0"/>
              <a:t>Interfaces </a:t>
            </a:r>
          </a:p>
          <a:p>
            <a:pPr lvl="1"/>
            <a:r>
              <a:rPr lang="en-GB" dirty="0" smtClean="0"/>
              <a:t>Components are defined by specifying their interfaces. The component model specifies how the interfaces should be defined and the elements, such as operation names, parameters and exceptions, which should be included in the interface definition. </a:t>
            </a:r>
          </a:p>
          <a:p>
            <a:r>
              <a:rPr lang="en-GB" dirty="0" smtClean="0"/>
              <a:t>Usage </a:t>
            </a:r>
          </a:p>
          <a:p>
            <a:pPr lvl="1"/>
            <a:r>
              <a:rPr lang="en-GB" dirty="0" smtClean="0"/>
              <a:t>In order for components to be distributed and accessed remotely, they need to have a unique name or handle associated with them. This has to be globally unique.</a:t>
            </a:r>
          </a:p>
          <a:p>
            <a:r>
              <a:rPr lang="en-GB" dirty="0" smtClean="0"/>
              <a:t>Deployment </a:t>
            </a:r>
          </a:p>
          <a:p>
            <a:pPr lvl="1"/>
            <a:r>
              <a:rPr lang="en-GB" dirty="0" smtClean="0"/>
              <a:t>The component model includes a specification of how components should be packaged for deployment as independent, executable entities.  </a:t>
            </a:r>
            <a:endParaRPr lang="en-US"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33</a:t>
            </a:fld>
            <a:endParaRPr lang="en-US"/>
          </a:p>
        </p:txBody>
      </p:sp>
    </p:spTree>
    <p:extLst>
      <p:ext uri="{BB962C8B-B14F-4D97-AF65-F5344CB8AC3E}">
        <p14:creationId xmlns:p14="http://schemas.microsoft.com/office/powerpoint/2010/main" xmlns="" val="12429152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t>Middleware support</a:t>
            </a:r>
          </a:p>
        </p:txBody>
      </p:sp>
      <p:sp>
        <p:nvSpPr>
          <p:cNvPr id="47107" name="Rectangle 3"/>
          <p:cNvSpPr>
            <a:spLocks noGrp="1" noChangeArrowheads="1"/>
          </p:cNvSpPr>
          <p:nvPr>
            <p:ph type="body" idx="1"/>
          </p:nvPr>
        </p:nvSpPr>
        <p:spPr/>
        <p:txBody>
          <a:bodyPr/>
          <a:lstStyle/>
          <a:p>
            <a:pPr>
              <a:lnSpc>
                <a:spcPct val="90000"/>
              </a:lnSpc>
            </a:pPr>
            <a:r>
              <a:rPr lang="en-US" sz="2400" dirty="0"/>
              <a:t>Component models are the basis for middleware that provides support for executing components.</a:t>
            </a:r>
          </a:p>
          <a:p>
            <a:pPr>
              <a:lnSpc>
                <a:spcPct val="90000"/>
              </a:lnSpc>
            </a:pPr>
            <a:r>
              <a:rPr lang="en-US" sz="2400" dirty="0"/>
              <a:t>Component model implementations provide:</a:t>
            </a:r>
          </a:p>
          <a:p>
            <a:pPr lvl="1">
              <a:lnSpc>
                <a:spcPct val="90000"/>
              </a:lnSpc>
            </a:pPr>
            <a:r>
              <a:rPr lang="en-US" sz="2000" dirty="0"/>
              <a:t>Platform services that allow components written according to the model to communicate;</a:t>
            </a:r>
            <a:endParaRPr lang="en-US" sz="2000" dirty="0" smtClean="0"/>
          </a:p>
          <a:p>
            <a:pPr lvl="1">
              <a:lnSpc>
                <a:spcPct val="90000"/>
              </a:lnSpc>
            </a:pPr>
            <a:r>
              <a:rPr lang="en-US" sz="2000" dirty="0" smtClean="0"/>
              <a:t>Support services </a:t>
            </a:r>
            <a:r>
              <a:rPr lang="en-US" sz="2000" dirty="0"/>
              <a:t>that are application-independent services used by different components.</a:t>
            </a:r>
          </a:p>
          <a:p>
            <a:pPr>
              <a:lnSpc>
                <a:spcPct val="90000"/>
              </a:lnSpc>
            </a:pPr>
            <a:r>
              <a:rPr lang="en-US" sz="2400" dirty="0"/>
              <a:t>To use services provided by a model, components are deployed in a </a:t>
            </a:r>
            <a:r>
              <a:rPr lang="en-US" sz="2400" dirty="0">
                <a:solidFill>
                  <a:schemeClr val="accent1"/>
                </a:solidFill>
              </a:rPr>
              <a:t>container. </a:t>
            </a:r>
            <a:r>
              <a:rPr lang="en-US" sz="2400" dirty="0">
                <a:solidFill>
                  <a:schemeClr val="tx1"/>
                </a:solidFill>
              </a:rPr>
              <a:t>This is a set of interfaces used to access the service implementations.</a:t>
            </a:r>
            <a:endParaRPr lang="en-US" sz="2400"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34</a:t>
            </a:fld>
            <a:endParaRPr lang="en-US"/>
          </a:p>
        </p:txBody>
      </p:sp>
    </p:spTree>
    <p:extLst>
      <p:ext uri="{BB962C8B-B14F-4D97-AF65-F5344CB8AC3E}">
        <p14:creationId xmlns:p14="http://schemas.microsoft.com/office/powerpoint/2010/main" xmlns="" val="12701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Middleware </a:t>
            </a:r>
            <a:r>
              <a:rPr lang="en-US" dirty="0"/>
              <a:t>services defined in a component model</a:t>
            </a:r>
            <a:r>
              <a:rPr lang="en-GB" dirty="0" smtClean="0"/>
              <a:t> </a:t>
            </a:r>
            <a:endParaRPr lang="en-US" dirty="0"/>
          </a:p>
        </p:txBody>
      </p:sp>
      <p:pic>
        <p:nvPicPr>
          <p:cNvPr id="4" name="Content Placeholder 3" descr="17.5 ModelServices.eps"/>
          <p:cNvPicPr>
            <a:picLocks noGrp="1" noChangeAspect="1"/>
          </p:cNvPicPr>
          <p:nvPr>
            <p:ph idx="1"/>
          </p:nvPr>
        </p:nvPicPr>
        <p:blipFill>
          <a:blip r:embed="rId2" cstate="print"/>
          <a:srcRect l="-4318" r="-4318"/>
          <a:stretch>
            <a:fillRect/>
          </a:stretch>
        </p:blipFill>
        <p:spPr>
          <a:xfrm>
            <a:off x="1040677" y="1886249"/>
            <a:ext cx="6590287" cy="3624404"/>
          </a:xfrm>
        </p:spPr>
      </p:pic>
      <p:sp>
        <p:nvSpPr>
          <p:cNvPr id="5" name="Slide Number Placeholder 4"/>
          <p:cNvSpPr>
            <a:spLocks noGrp="1"/>
          </p:cNvSpPr>
          <p:nvPr>
            <p:ph type="sldNum" sz="quarter" idx="12"/>
          </p:nvPr>
        </p:nvSpPr>
        <p:spPr/>
        <p:txBody>
          <a:bodyPr/>
          <a:lstStyle/>
          <a:p>
            <a:fld id="{FA79538F-61EC-B743-9874-46B028F9C0C6}" type="slidenum">
              <a:rPr lang="en-US" smtClean="0"/>
              <a:pPr/>
              <a:t>35</a:t>
            </a:fld>
            <a:endParaRPr lang="en-US"/>
          </a:p>
        </p:txBody>
      </p:sp>
    </p:spTree>
    <p:extLst>
      <p:ext uri="{BB962C8B-B14F-4D97-AF65-F5344CB8AC3E}">
        <p14:creationId xmlns:p14="http://schemas.microsoft.com/office/powerpoint/2010/main" xmlns="" val="19199153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CBSE processes</a:t>
            </a:r>
            <a:endParaRPr lang="en-US" dirty="0"/>
          </a:p>
        </p:txBody>
      </p:sp>
      <p:sp>
        <p:nvSpPr>
          <p:cNvPr id="3" name="Content Placeholder 2"/>
          <p:cNvSpPr>
            <a:spLocks noGrp="1"/>
          </p:cNvSpPr>
          <p:nvPr>
            <p:ph idx="1"/>
          </p:nvPr>
        </p:nvSpPr>
        <p:spPr/>
        <p:txBody>
          <a:bodyPr/>
          <a:lstStyle/>
          <a:p>
            <a:r>
              <a:rPr lang="en-GB" dirty="0" smtClean="0"/>
              <a:t>CBSE processes are software processes that support component-based software engineering. </a:t>
            </a:r>
          </a:p>
          <a:p>
            <a:pPr lvl="1"/>
            <a:r>
              <a:rPr lang="en-GB" dirty="0" smtClean="0"/>
              <a:t>They take into account the possibilities of reuse and the different process activities involved in developing and using reusable components. </a:t>
            </a:r>
          </a:p>
          <a:p>
            <a:r>
              <a:rPr lang="en-GB" dirty="0" smtClean="0"/>
              <a:t>Development for reuse </a:t>
            </a:r>
          </a:p>
          <a:p>
            <a:pPr lvl="1"/>
            <a:r>
              <a:rPr lang="en-GB" dirty="0" smtClean="0"/>
              <a:t>This process is concerned with developing components or services that will be reused in other applications. It usually involves generalizing existing components.</a:t>
            </a:r>
          </a:p>
          <a:p>
            <a:r>
              <a:rPr lang="en-GB" dirty="0" smtClean="0"/>
              <a:t>Development with reuse </a:t>
            </a:r>
          </a:p>
          <a:p>
            <a:pPr lvl="1"/>
            <a:r>
              <a:rPr lang="en-GB" dirty="0" smtClean="0"/>
              <a:t>This process is the process of developing new applications using existing components and services.</a:t>
            </a:r>
          </a:p>
          <a:p>
            <a:endParaRPr lang="en-US"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36</a:t>
            </a:fld>
            <a:endParaRPr lang="en-US"/>
          </a:p>
        </p:txBody>
      </p:sp>
    </p:spTree>
    <p:extLst>
      <p:ext uri="{BB962C8B-B14F-4D97-AF65-F5344CB8AC3E}">
        <p14:creationId xmlns:p14="http://schemas.microsoft.com/office/powerpoint/2010/main" xmlns="" val="74349562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CBSE </a:t>
            </a:r>
            <a:r>
              <a:rPr lang="en-US" dirty="0"/>
              <a:t>processes</a:t>
            </a:r>
            <a:r>
              <a:rPr lang="en-GB" dirty="0" smtClean="0"/>
              <a:t> </a:t>
            </a:r>
            <a:endParaRPr lang="en-US" dirty="0"/>
          </a:p>
        </p:txBody>
      </p:sp>
      <p:pic>
        <p:nvPicPr>
          <p:cNvPr id="4" name="Content Placeholder 3" descr="17.6 CBSEProcesses.eps"/>
          <p:cNvPicPr>
            <a:picLocks noGrp="1" noChangeAspect="1"/>
          </p:cNvPicPr>
          <p:nvPr>
            <p:ph idx="1"/>
          </p:nvPr>
        </p:nvPicPr>
        <p:blipFill>
          <a:blip r:embed="rId2" cstate="print"/>
          <a:srcRect t="-5883" b="-5883"/>
          <a:stretch>
            <a:fillRect/>
          </a:stretch>
        </p:blipFill>
        <p:spPr>
          <a:xfrm>
            <a:off x="1463029" y="1600200"/>
            <a:ext cx="8229600" cy="4525963"/>
          </a:xfrm>
        </p:spPr>
      </p:pic>
      <p:sp>
        <p:nvSpPr>
          <p:cNvPr id="5" name="Slide Number Placeholder 4"/>
          <p:cNvSpPr>
            <a:spLocks noGrp="1"/>
          </p:cNvSpPr>
          <p:nvPr>
            <p:ph type="sldNum" sz="quarter" idx="12"/>
          </p:nvPr>
        </p:nvSpPr>
        <p:spPr/>
        <p:txBody>
          <a:bodyPr/>
          <a:lstStyle/>
          <a:p>
            <a:fld id="{FA79538F-61EC-B743-9874-46B028F9C0C6}" type="slidenum">
              <a:rPr lang="en-US" smtClean="0"/>
              <a:pPr/>
              <a:t>37</a:t>
            </a:fld>
            <a:endParaRPr lang="en-US"/>
          </a:p>
        </p:txBody>
      </p:sp>
    </p:spTree>
    <p:extLst>
      <p:ext uri="{BB962C8B-B14F-4D97-AF65-F5344CB8AC3E}">
        <p14:creationId xmlns:p14="http://schemas.microsoft.com/office/powerpoint/2010/main" xmlns="" val="139567469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Supporting processes</a:t>
            </a:r>
            <a:endParaRPr lang="en-US" dirty="0"/>
          </a:p>
        </p:txBody>
      </p:sp>
      <p:sp>
        <p:nvSpPr>
          <p:cNvPr id="3" name="Content Placeholder 2"/>
          <p:cNvSpPr>
            <a:spLocks noGrp="1"/>
          </p:cNvSpPr>
          <p:nvPr>
            <p:ph idx="1"/>
          </p:nvPr>
        </p:nvSpPr>
        <p:spPr/>
        <p:txBody>
          <a:bodyPr/>
          <a:lstStyle/>
          <a:p>
            <a:r>
              <a:rPr lang="en-GB" dirty="0" smtClean="0"/>
              <a:t>Component acquisition is the process of acquiring components for reuse or development into a reusable component. </a:t>
            </a:r>
          </a:p>
          <a:p>
            <a:pPr lvl="1"/>
            <a:r>
              <a:rPr lang="en-GB" dirty="0" smtClean="0"/>
              <a:t>It may involve accessing locally- developed components or services or finding these components from an external source.</a:t>
            </a:r>
          </a:p>
          <a:p>
            <a:r>
              <a:rPr lang="en-GB" dirty="0" smtClean="0"/>
              <a:t>Component management is concerned with managing a company’s reusable components, ensuring that they are properly catalogued, stored and made available for reuse.</a:t>
            </a:r>
          </a:p>
          <a:p>
            <a:r>
              <a:rPr lang="en-GB" dirty="0" smtClean="0"/>
              <a:t>Component certification is the process of checking a component and certifying that it meets its specification.</a:t>
            </a:r>
          </a:p>
          <a:p>
            <a:endParaRPr lang="en-US" dirty="0"/>
          </a:p>
        </p:txBody>
      </p:sp>
      <p:sp>
        <p:nvSpPr>
          <p:cNvPr id="5" name="Slide Number Placeholder 4"/>
          <p:cNvSpPr>
            <a:spLocks noGrp="1"/>
          </p:cNvSpPr>
          <p:nvPr>
            <p:ph type="sldNum" sz="quarter" idx="12"/>
          </p:nvPr>
        </p:nvSpPr>
        <p:spPr/>
        <p:txBody>
          <a:bodyPr/>
          <a:lstStyle/>
          <a:p>
            <a:fld id="{FA79538F-61EC-B743-9874-46B028F9C0C6}" type="slidenum">
              <a:rPr lang="en-US" smtClean="0"/>
              <a:pPr/>
              <a:t>38</a:t>
            </a:fld>
            <a:endParaRPr lang="en-US"/>
          </a:p>
        </p:txBody>
      </p:sp>
    </p:spTree>
    <p:extLst>
      <p:ext uri="{BB962C8B-B14F-4D97-AF65-F5344CB8AC3E}">
        <p14:creationId xmlns:p14="http://schemas.microsoft.com/office/powerpoint/2010/main" xmlns="" val="10700886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smtClean="0"/>
              <a:t>CBSE for reuse</a:t>
            </a:r>
            <a:endParaRPr lang="en-US" dirty="0"/>
          </a:p>
        </p:txBody>
      </p:sp>
      <p:sp>
        <p:nvSpPr>
          <p:cNvPr id="48131" name="Rectangle 3"/>
          <p:cNvSpPr>
            <a:spLocks noGrp="1" noChangeArrowheads="1"/>
          </p:cNvSpPr>
          <p:nvPr>
            <p:ph type="body" idx="1"/>
          </p:nvPr>
        </p:nvSpPr>
        <p:spPr/>
        <p:txBody>
          <a:bodyPr/>
          <a:lstStyle/>
          <a:p>
            <a:r>
              <a:rPr lang="en-US" dirty="0" smtClean="0"/>
              <a:t>CBSE for reuse focuses on component development.</a:t>
            </a:r>
          </a:p>
          <a:p>
            <a:r>
              <a:rPr lang="en-US" dirty="0" smtClean="0"/>
              <a:t>Components developed for a specific application usually have to be </a:t>
            </a:r>
            <a:r>
              <a:rPr lang="en-US" dirty="0" err="1" smtClean="0"/>
              <a:t>generalised</a:t>
            </a:r>
            <a:r>
              <a:rPr lang="en-US" dirty="0" smtClean="0"/>
              <a:t> to make them reusable.</a:t>
            </a:r>
          </a:p>
          <a:p>
            <a:r>
              <a:rPr lang="en-US" dirty="0" smtClean="0"/>
              <a:t>A component is most likely to be reusable if it associated with a stable domain abstraction (business object). </a:t>
            </a:r>
          </a:p>
          <a:p>
            <a:r>
              <a:rPr lang="en-US" dirty="0" smtClean="0"/>
              <a:t>For example, in a hospital stable domain abstractions are associated with the fundamental purpose - nurses, patients, treatments, etc.</a:t>
            </a:r>
            <a:endParaRPr lang="en-US"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39</a:t>
            </a:fld>
            <a:endParaRPr lang="en-US"/>
          </a:p>
        </p:txBody>
      </p:sp>
    </p:spTree>
    <p:extLst>
      <p:ext uri="{BB962C8B-B14F-4D97-AF65-F5344CB8AC3E}">
        <p14:creationId xmlns:p14="http://schemas.microsoft.com/office/powerpoint/2010/main" xmlns="" val="37951385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381000" y="263525"/>
            <a:ext cx="8035925" cy="1108075"/>
          </a:xfrm>
        </p:spPr>
        <p:txBody>
          <a:bodyPr/>
          <a:lstStyle/>
          <a:p>
            <a:r>
              <a:rPr lang="en-GB"/>
              <a:t>Component development for reuse</a:t>
            </a:r>
          </a:p>
        </p:txBody>
      </p:sp>
      <p:sp>
        <p:nvSpPr>
          <p:cNvPr id="17411" name="Rectangle 3"/>
          <p:cNvSpPr>
            <a:spLocks noGrp="1" noChangeArrowheads="1"/>
          </p:cNvSpPr>
          <p:nvPr>
            <p:ph type="body" idx="1"/>
          </p:nvPr>
        </p:nvSpPr>
        <p:spPr/>
        <p:txBody>
          <a:bodyPr/>
          <a:lstStyle/>
          <a:p>
            <a:pPr marL="465138" indent="-465138">
              <a:lnSpc>
                <a:spcPct val="90000"/>
              </a:lnSpc>
            </a:pPr>
            <a:r>
              <a:rPr lang="en-GB" sz="2100"/>
              <a:t>Components for reuse may be specially constructed by generalising existing components.</a:t>
            </a:r>
          </a:p>
          <a:p>
            <a:pPr marL="465138" indent="-465138">
              <a:lnSpc>
                <a:spcPct val="90000"/>
              </a:lnSpc>
            </a:pPr>
            <a:r>
              <a:rPr lang="en-GB" sz="2100"/>
              <a:t>Component reusability</a:t>
            </a:r>
          </a:p>
          <a:p>
            <a:pPr marL="1035050" lvl="1" indent="-455613">
              <a:lnSpc>
                <a:spcPct val="90000"/>
              </a:lnSpc>
            </a:pPr>
            <a:r>
              <a:rPr lang="en-GB" sz="2000"/>
              <a:t>Should reflect stable domain abstractions;</a:t>
            </a:r>
          </a:p>
          <a:p>
            <a:pPr marL="1035050" lvl="1" indent="-455613">
              <a:lnSpc>
                <a:spcPct val="90000"/>
              </a:lnSpc>
            </a:pPr>
            <a:r>
              <a:rPr lang="en-GB" sz="2000"/>
              <a:t>Should hide state representation;</a:t>
            </a:r>
          </a:p>
          <a:p>
            <a:pPr marL="1035050" lvl="1" indent="-455613">
              <a:lnSpc>
                <a:spcPct val="90000"/>
              </a:lnSpc>
            </a:pPr>
            <a:r>
              <a:rPr lang="en-GB" sz="2000"/>
              <a:t>Should be as independent as possible;</a:t>
            </a:r>
          </a:p>
          <a:p>
            <a:pPr marL="1035050" lvl="1" indent="-455613">
              <a:lnSpc>
                <a:spcPct val="90000"/>
              </a:lnSpc>
            </a:pPr>
            <a:r>
              <a:rPr lang="en-GB" sz="2000"/>
              <a:t>Should publish exceptions through the component interface.</a:t>
            </a:r>
          </a:p>
          <a:p>
            <a:pPr marL="465138" indent="-465138">
              <a:lnSpc>
                <a:spcPct val="90000"/>
              </a:lnSpc>
            </a:pPr>
            <a:r>
              <a:rPr lang="en-GB" sz="2100"/>
              <a:t>There is a trade-off between reusability and usability</a:t>
            </a:r>
          </a:p>
          <a:p>
            <a:pPr marL="1035050" lvl="1" indent="-455613">
              <a:lnSpc>
                <a:spcPct val="90000"/>
              </a:lnSpc>
            </a:pPr>
            <a:r>
              <a:rPr lang="en-GB" sz="2000"/>
              <a:t>The more general the interface, the greater the reusability but it is then more complex and hence less usable.</a:t>
            </a:r>
          </a:p>
        </p:txBody>
      </p:sp>
      <p:sp>
        <p:nvSpPr>
          <p:cNvPr id="4" name="Slide Number Placeholder 3"/>
          <p:cNvSpPr>
            <a:spLocks noGrp="1"/>
          </p:cNvSpPr>
          <p:nvPr>
            <p:ph type="sldNum" sz="quarter" idx="12"/>
          </p:nvPr>
        </p:nvSpPr>
        <p:spPr/>
        <p:txBody>
          <a:bodyPr/>
          <a:lstStyle/>
          <a:p>
            <a:fld id="{FA79538F-61EC-B743-9874-46B028F9C0C6}" type="slidenum">
              <a:rPr lang="en-US" smtClean="0"/>
              <a:pPr/>
              <a:t>40</a:t>
            </a:fld>
            <a:endParaRPr lang="en-US"/>
          </a:p>
        </p:txBody>
      </p:sp>
    </p:spTree>
    <p:extLst>
      <p:ext uri="{BB962C8B-B14F-4D97-AF65-F5344CB8AC3E}">
        <p14:creationId xmlns:p14="http://schemas.microsoft.com/office/powerpoint/2010/main" xmlns="" val="179735631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t>Changes for reusability</a:t>
            </a:r>
          </a:p>
        </p:txBody>
      </p:sp>
      <p:sp>
        <p:nvSpPr>
          <p:cNvPr id="49155" name="Rectangle 3"/>
          <p:cNvSpPr>
            <a:spLocks noGrp="1" noChangeArrowheads="1"/>
          </p:cNvSpPr>
          <p:nvPr>
            <p:ph type="body" idx="1"/>
          </p:nvPr>
        </p:nvSpPr>
        <p:spPr/>
        <p:txBody>
          <a:bodyPr/>
          <a:lstStyle/>
          <a:p>
            <a:r>
              <a:rPr lang="en-US"/>
              <a:t>Remove application-specific methods.</a:t>
            </a:r>
          </a:p>
          <a:p>
            <a:r>
              <a:rPr lang="en-US"/>
              <a:t>Change names to make them general.</a:t>
            </a:r>
          </a:p>
          <a:p>
            <a:r>
              <a:rPr lang="en-US"/>
              <a:t>Add methods to broaden coverage.</a:t>
            </a:r>
          </a:p>
          <a:p>
            <a:r>
              <a:rPr lang="en-US"/>
              <a:t>Make exception handling consistent.</a:t>
            </a:r>
          </a:p>
          <a:p>
            <a:r>
              <a:rPr lang="en-US"/>
              <a:t>Add a configuration interface for component adaptation.</a:t>
            </a:r>
          </a:p>
          <a:p>
            <a:r>
              <a:rPr lang="en-US"/>
              <a:t>Integrate required components to reduce dependencies.</a:t>
            </a:r>
          </a:p>
        </p:txBody>
      </p:sp>
      <p:sp>
        <p:nvSpPr>
          <p:cNvPr id="4" name="Slide Number Placeholder 3"/>
          <p:cNvSpPr>
            <a:spLocks noGrp="1"/>
          </p:cNvSpPr>
          <p:nvPr>
            <p:ph type="sldNum" sz="quarter" idx="12"/>
          </p:nvPr>
        </p:nvSpPr>
        <p:spPr/>
        <p:txBody>
          <a:bodyPr/>
          <a:lstStyle/>
          <a:p>
            <a:fld id="{FA79538F-61EC-B743-9874-46B028F9C0C6}" type="slidenum">
              <a:rPr lang="en-US" smtClean="0"/>
              <a:pPr/>
              <a:t>41</a:t>
            </a:fld>
            <a:endParaRPr lang="en-US"/>
          </a:p>
        </p:txBody>
      </p:sp>
    </p:spTree>
    <p:extLst>
      <p:ext uri="{BB962C8B-B14F-4D97-AF65-F5344CB8AC3E}">
        <p14:creationId xmlns:p14="http://schemas.microsoft.com/office/powerpoint/2010/main" xmlns="" val="34418648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Exception handling</a:t>
            </a:r>
            <a:endParaRPr lang="en-US" dirty="0"/>
          </a:p>
        </p:txBody>
      </p:sp>
      <p:sp>
        <p:nvSpPr>
          <p:cNvPr id="3" name="Content Placeholder 2"/>
          <p:cNvSpPr>
            <a:spLocks noGrp="1"/>
          </p:cNvSpPr>
          <p:nvPr>
            <p:ph idx="1"/>
          </p:nvPr>
        </p:nvSpPr>
        <p:spPr/>
        <p:txBody>
          <a:bodyPr/>
          <a:lstStyle/>
          <a:p>
            <a:r>
              <a:rPr lang="en-GB" dirty="0" smtClean="0"/>
              <a:t>Components should not handle exceptions themselves, because each application will have its own requirements for exception handling. </a:t>
            </a:r>
          </a:p>
          <a:p>
            <a:pPr lvl="1"/>
            <a:r>
              <a:rPr lang="en-GB" dirty="0" smtClean="0"/>
              <a:t>Rather, the component should define what exceptions can arise and should publish these as part of the interface.</a:t>
            </a:r>
          </a:p>
          <a:p>
            <a:r>
              <a:rPr lang="en-GB" dirty="0" smtClean="0"/>
              <a:t>In practice, however, there are two problems with this:</a:t>
            </a:r>
          </a:p>
          <a:p>
            <a:pPr lvl="1"/>
            <a:r>
              <a:rPr lang="en-GB" dirty="0" smtClean="0"/>
              <a:t>Publishing all exceptions leads to bloated interfaces that are harder to understand. This may put off potential users of the component.</a:t>
            </a:r>
          </a:p>
          <a:p>
            <a:pPr lvl="1"/>
            <a:r>
              <a:rPr lang="en-GB" dirty="0" smtClean="0"/>
              <a:t>The operation of the component may depend on local exception handling, and changing this may have serious implications for the functionality of the component.</a:t>
            </a:r>
          </a:p>
          <a:p>
            <a:endParaRPr lang="en-US" dirty="0"/>
          </a:p>
        </p:txBody>
      </p:sp>
      <p:sp>
        <p:nvSpPr>
          <p:cNvPr id="5" name="Slide Number Placeholder 4"/>
          <p:cNvSpPr>
            <a:spLocks noGrp="1"/>
          </p:cNvSpPr>
          <p:nvPr>
            <p:ph type="sldNum" sz="quarter" idx="12"/>
          </p:nvPr>
        </p:nvSpPr>
        <p:spPr/>
        <p:txBody>
          <a:bodyPr/>
          <a:lstStyle/>
          <a:p>
            <a:fld id="{FA79538F-61EC-B743-9874-46B028F9C0C6}" type="slidenum">
              <a:rPr lang="en-US" smtClean="0"/>
              <a:pPr/>
              <a:t>42</a:t>
            </a:fld>
            <a:endParaRPr lang="en-US"/>
          </a:p>
        </p:txBody>
      </p:sp>
    </p:spTree>
    <p:extLst>
      <p:ext uri="{BB962C8B-B14F-4D97-AF65-F5344CB8AC3E}">
        <p14:creationId xmlns:p14="http://schemas.microsoft.com/office/powerpoint/2010/main" xmlns="" val="11384832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t>Legacy system components</a:t>
            </a:r>
          </a:p>
        </p:txBody>
      </p:sp>
      <p:sp>
        <p:nvSpPr>
          <p:cNvPr id="50179" name="Rectangle 3"/>
          <p:cNvSpPr>
            <a:spLocks noGrp="1" noChangeArrowheads="1"/>
          </p:cNvSpPr>
          <p:nvPr>
            <p:ph type="body" idx="1"/>
          </p:nvPr>
        </p:nvSpPr>
        <p:spPr/>
        <p:txBody>
          <a:bodyPr/>
          <a:lstStyle/>
          <a:p>
            <a:r>
              <a:rPr lang="en-US"/>
              <a:t>Existing legacy systems that fulfil a useful business function can be re-packaged as components for reuse.</a:t>
            </a:r>
          </a:p>
          <a:p>
            <a:r>
              <a:rPr lang="en-US"/>
              <a:t>This involves writing a wrapper component that implements provides and requires interfaces then accesses the legacy system.</a:t>
            </a:r>
          </a:p>
          <a:p>
            <a:r>
              <a:rPr lang="en-US"/>
              <a:t>Although costly, this can be much less expensive than rewriting the legacy system.</a:t>
            </a:r>
          </a:p>
        </p:txBody>
      </p:sp>
      <p:sp>
        <p:nvSpPr>
          <p:cNvPr id="4" name="Slide Number Placeholder 3"/>
          <p:cNvSpPr>
            <a:spLocks noGrp="1"/>
          </p:cNvSpPr>
          <p:nvPr>
            <p:ph type="sldNum" sz="quarter" idx="12"/>
          </p:nvPr>
        </p:nvSpPr>
        <p:spPr/>
        <p:txBody>
          <a:bodyPr/>
          <a:lstStyle/>
          <a:p>
            <a:fld id="{FA79538F-61EC-B743-9874-46B028F9C0C6}" type="slidenum">
              <a:rPr lang="en-US" smtClean="0"/>
              <a:pPr/>
              <a:t>43</a:t>
            </a:fld>
            <a:endParaRPr lang="en-US"/>
          </a:p>
        </p:txBody>
      </p:sp>
    </p:spTree>
    <p:extLst>
      <p:ext uri="{BB962C8B-B14F-4D97-AF65-F5344CB8AC3E}">
        <p14:creationId xmlns:p14="http://schemas.microsoft.com/office/powerpoint/2010/main" xmlns="" val="39916564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noFill/>
          <a:ln/>
        </p:spPr>
        <p:txBody>
          <a:bodyPr lIns="90840" tIns="44623" rIns="90840" bIns="44623"/>
          <a:lstStyle/>
          <a:p>
            <a:r>
              <a:rPr lang="en-GB"/>
              <a:t>Reusable components</a:t>
            </a:r>
          </a:p>
        </p:txBody>
      </p:sp>
      <p:sp>
        <p:nvSpPr>
          <p:cNvPr id="18435" name="Rectangle 3"/>
          <p:cNvSpPr>
            <a:spLocks noGrp="1" noChangeArrowheads="1"/>
          </p:cNvSpPr>
          <p:nvPr>
            <p:ph type="body" idx="1"/>
          </p:nvPr>
        </p:nvSpPr>
        <p:spPr>
          <a:noFill/>
          <a:ln/>
        </p:spPr>
        <p:txBody>
          <a:bodyPr lIns="90840" tIns="44623" rIns="90840" bIns="44623"/>
          <a:lstStyle/>
          <a:p>
            <a:r>
              <a:rPr lang="en-GB" dirty="0"/>
              <a:t>The development cost of reusable components may be higher than the cost of specific equivalents. This extra reusability enhancement cost should be an organization rather than a project cost.</a:t>
            </a:r>
          </a:p>
          <a:p>
            <a:r>
              <a:rPr lang="en-GB" dirty="0"/>
              <a:t>Generic components may be less</a:t>
            </a:r>
            <a:r>
              <a:rPr lang="en-GB" dirty="0" smtClean="0"/>
              <a:t> space</a:t>
            </a:r>
            <a:r>
              <a:rPr lang="en-GB" dirty="0"/>
              <a:t>-efficient and may have longer execution times than their specific equivalents.</a:t>
            </a:r>
          </a:p>
        </p:txBody>
      </p:sp>
      <p:sp>
        <p:nvSpPr>
          <p:cNvPr id="4" name="Slide Number Placeholder 3"/>
          <p:cNvSpPr>
            <a:spLocks noGrp="1"/>
          </p:cNvSpPr>
          <p:nvPr>
            <p:ph type="sldNum" sz="quarter" idx="12"/>
          </p:nvPr>
        </p:nvSpPr>
        <p:spPr/>
        <p:txBody>
          <a:bodyPr/>
          <a:lstStyle/>
          <a:p>
            <a:fld id="{FA79538F-61EC-B743-9874-46B028F9C0C6}" type="slidenum">
              <a:rPr lang="en-US" smtClean="0"/>
              <a:pPr/>
              <a:t>44</a:t>
            </a:fld>
            <a:endParaRPr lang="en-US"/>
          </a:p>
        </p:txBody>
      </p:sp>
    </p:spTree>
    <p:extLst>
      <p:ext uri="{BB962C8B-B14F-4D97-AF65-F5344CB8AC3E}">
        <p14:creationId xmlns:p14="http://schemas.microsoft.com/office/powerpoint/2010/main" xmlns="" val="2907012803"/>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dirty="0" smtClean="0"/>
              <a:t>Reference</a:t>
            </a:r>
            <a:endParaRPr lang="en-US" dirty="0"/>
          </a:p>
        </p:txBody>
      </p:sp>
      <p:sp>
        <p:nvSpPr>
          <p:cNvPr id="39939" name="Rectangle 3"/>
          <p:cNvSpPr>
            <a:spLocks noGrp="1" noChangeArrowheads="1"/>
          </p:cNvSpPr>
          <p:nvPr>
            <p:ph type="body" idx="1"/>
          </p:nvPr>
        </p:nvSpPr>
        <p:spPr/>
        <p:txBody>
          <a:bodyPr/>
          <a:lstStyle/>
          <a:p>
            <a:pPr>
              <a:defRPr/>
            </a:pPr>
            <a:r>
              <a:rPr lang="en-US" dirty="0" err="1"/>
              <a:t>CMMi</a:t>
            </a:r>
            <a:r>
              <a:rPr lang="en-US" dirty="0"/>
              <a:t>–Overview -- presentation on Carnegie Mellon Software Engineering Institute site</a:t>
            </a:r>
          </a:p>
          <a:p>
            <a:pPr>
              <a:defRPr/>
            </a:pPr>
            <a:r>
              <a:rPr lang="en-US" dirty="0"/>
              <a:t>Kim Caputo’s book on CMM Implementation </a:t>
            </a:r>
            <a:r>
              <a:rPr lang="en-US" dirty="0" smtClean="0"/>
              <a:t>Guide</a:t>
            </a:r>
          </a:p>
          <a:p>
            <a:pPr>
              <a:lnSpc>
                <a:spcPct val="90000"/>
              </a:lnSpc>
            </a:pPr>
            <a:r>
              <a:rPr lang="en-US" dirty="0" smtClean="0"/>
              <a:t>Ian </a:t>
            </a:r>
            <a:r>
              <a:rPr lang="en-US" dirty="0" err="1" smtClean="0"/>
              <a:t>Sommerville</a:t>
            </a:r>
            <a:r>
              <a:rPr lang="en-US" dirty="0" smtClean="0"/>
              <a:t>, Software Engineering</a:t>
            </a:r>
            <a:endParaRPr lang="en-US" dirty="0"/>
          </a:p>
        </p:txBody>
      </p:sp>
      <p:sp>
        <p:nvSpPr>
          <p:cNvPr id="4" name="Slide Number Placeholder 3"/>
          <p:cNvSpPr>
            <a:spLocks noGrp="1"/>
          </p:cNvSpPr>
          <p:nvPr>
            <p:ph type="sldNum" sz="quarter" idx="12"/>
          </p:nvPr>
        </p:nvSpPr>
        <p:spPr/>
        <p:txBody>
          <a:bodyPr/>
          <a:lstStyle/>
          <a:p>
            <a:fld id="{FA79538F-61EC-B743-9874-46B028F9C0C6}" type="slidenum">
              <a:rPr lang="en-US" smtClean="0"/>
              <a:pPr/>
              <a:t>45</a:t>
            </a:fld>
            <a:endParaRPr lang="en-US"/>
          </a:p>
        </p:txBody>
      </p:sp>
    </p:spTree>
    <p:extLst>
      <p:ext uri="{BB962C8B-B14F-4D97-AF65-F5344CB8AC3E}">
        <p14:creationId xmlns:p14="http://schemas.microsoft.com/office/powerpoint/2010/main" xmlns="" val="397793822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TotalTime>
  <Words>2320</Words>
  <Application>Microsoft Office PowerPoint</Application>
  <PresentationFormat>On-screen Show (4:3)</PresentationFormat>
  <Paragraphs>311</Paragraphs>
  <Slides>45</Slides>
  <Notes>2</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Office Theme</vt:lpstr>
      <vt:lpstr>Lecture 21</vt:lpstr>
      <vt:lpstr>Slide 2</vt:lpstr>
      <vt:lpstr>Slide 3</vt:lpstr>
      <vt:lpstr>Slide 4</vt:lpstr>
      <vt:lpstr>Slide 5</vt:lpstr>
      <vt:lpstr> Capability Maturity Model® Integration (CMMI®)  Capability Maturity Modeling, CMM, and CMMI are registered in the U.S. Patent and Trademark Office by Carnegie Mellon University. </vt:lpstr>
      <vt:lpstr>Slide 7</vt:lpstr>
      <vt:lpstr>Slide 8</vt:lpstr>
      <vt:lpstr>Slide 9</vt:lpstr>
      <vt:lpstr>Slide 10</vt:lpstr>
      <vt:lpstr>Slide 11</vt:lpstr>
      <vt:lpstr>Slide 12</vt:lpstr>
      <vt:lpstr>Slide 13</vt:lpstr>
      <vt:lpstr> </vt:lpstr>
      <vt:lpstr>The Five Levels of Software Process Maturity</vt:lpstr>
      <vt:lpstr>Slide 16</vt:lpstr>
      <vt:lpstr>Component-based software engineering</vt:lpstr>
      <vt:lpstr>Component-based development</vt:lpstr>
      <vt:lpstr>CBSE essentials</vt:lpstr>
      <vt:lpstr>CBSE and design principles</vt:lpstr>
      <vt:lpstr>Component standards</vt:lpstr>
      <vt:lpstr>CBSE problems</vt:lpstr>
      <vt:lpstr>Components</vt:lpstr>
      <vt:lpstr>Component definitions</vt:lpstr>
      <vt:lpstr>Component characteristics </vt:lpstr>
      <vt:lpstr>Component characteristics </vt:lpstr>
      <vt:lpstr>Component as a service provider</vt:lpstr>
      <vt:lpstr>Component interfaces</vt:lpstr>
      <vt:lpstr>Component interfaces </vt:lpstr>
      <vt:lpstr>A model of a data collector component </vt:lpstr>
      <vt:lpstr>Component models</vt:lpstr>
      <vt:lpstr>Basic elements of a component model </vt:lpstr>
      <vt:lpstr>Elements of a component model</vt:lpstr>
      <vt:lpstr>Middleware support</vt:lpstr>
      <vt:lpstr>Middleware services defined in a component model </vt:lpstr>
      <vt:lpstr>CBSE processes</vt:lpstr>
      <vt:lpstr>CBSE processes </vt:lpstr>
      <vt:lpstr>Supporting processes</vt:lpstr>
      <vt:lpstr>CBSE for reuse</vt:lpstr>
      <vt:lpstr>Component development for reuse</vt:lpstr>
      <vt:lpstr>Changes for reusability</vt:lpstr>
      <vt:lpstr>Exception handling</vt:lpstr>
      <vt:lpstr>Legacy system components</vt:lpstr>
      <vt:lpstr>Reusable components</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30</cp:revision>
  <dcterms:created xsi:type="dcterms:W3CDTF">2012-02-27T05:45:45Z</dcterms:created>
  <dcterms:modified xsi:type="dcterms:W3CDTF">2013-07-06T08:42:43Z</dcterms:modified>
</cp:coreProperties>
</file>