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68" r:id="rId2"/>
  </p:sldMasterIdLst>
  <p:notesMasterIdLst>
    <p:notesMasterId r:id="rId66"/>
  </p:notesMasterIdLst>
  <p:handoutMasterIdLst>
    <p:handoutMasterId r:id="rId67"/>
  </p:handoutMasterIdLst>
  <p:sldIdLst>
    <p:sldId id="256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07" r:id="rId22"/>
    <p:sldId id="308" r:id="rId23"/>
    <p:sldId id="309" r:id="rId24"/>
    <p:sldId id="310" r:id="rId25"/>
    <p:sldId id="311" r:id="rId26"/>
    <p:sldId id="312" r:id="rId27"/>
    <p:sldId id="313" r:id="rId28"/>
    <p:sldId id="314" r:id="rId29"/>
    <p:sldId id="315" r:id="rId30"/>
    <p:sldId id="316" r:id="rId31"/>
    <p:sldId id="317" r:id="rId32"/>
    <p:sldId id="318" r:id="rId33"/>
    <p:sldId id="319" r:id="rId34"/>
    <p:sldId id="320" r:id="rId35"/>
    <p:sldId id="321" r:id="rId36"/>
    <p:sldId id="322" r:id="rId37"/>
    <p:sldId id="323" r:id="rId38"/>
    <p:sldId id="324" r:id="rId39"/>
    <p:sldId id="325" r:id="rId40"/>
    <p:sldId id="326" r:id="rId41"/>
    <p:sldId id="327" r:id="rId42"/>
    <p:sldId id="328" r:id="rId43"/>
    <p:sldId id="329" r:id="rId44"/>
    <p:sldId id="330" r:id="rId45"/>
    <p:sldId id="331" r:id="rId46"/>
    <p:sldId id="332" r:id="rId47"/>
    <p:sldId id="333" r:id="rId48"/>
    <p:sldId id="334" r:id="rId49"/>
    <p:sldId id="335" r:id="rId50"/>
    <p:sldId id="336" r:id="rId51"/>
    <p:sldId id="337" r:id="rId52"/>
    <p:sldId id="338" r:id="rId53"/>
    <p:sldId id="339" r:id="rId54"/>
    <p:sldId id="340" r:id="rId55"/>
    <p:sldId id="341" r:id="rId56"/>
    <p:sldId id="343" r:id="rId57"/>
    <p:sldId id="344" r:id="rId58"/>
    <p:sldId id="345" r:id="rId59"/>
    <p:sldId id="347" r:id="rId60"/>
    <p:sldId id="348" r:id="rId61"/>
    <p:sldId id="349" r:id="rId62"/>
    <p:sldId id="350" r:id="rId63"/>
    <p:sldId id="351" r:id="rId64"/>
    <p:sldId id="352" r:id="rId6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6600"/>
    <a:srgbClr val="FF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022" autoAdjust="0"/>
    <p:restoredTop sz="71605" autoAdjust="0"/>
  </p:normalViewPr>
  <p:slideViewPr>
    <p:cSldViewPr snapToGrid="0">
      <p:cViewPr>
        <p:scale>
          <a:sx n="60" d="100"/>
          <a:sy n="60" d="100"/>
        </p:scale>
        <p:origin x="-226" y="2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5" d="100"/>
          <a:sy n="95" d="100"/>
        </p:scale>
        <p:origin x="3582" y="96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6409B0-8AC5-4972-B928-B810ED7C4C64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5C4A6D-6AC2-47E9-AEA1-B2364D54DA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88149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C9F228-FD28-4486-B12E-CC8CCDA7B98E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BB0A17-C634-4E0C-9850-802A7E30DA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34528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0" smtClean="0"/>
              <a:t>College of Statistical and Acturial Science </a:t>
            </a:r>
          </a:p>
        </p:txBody>
      </p:sp>
      <p:sp>
        <p:nvSpPr>
          <p:cNvPr id="8704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2756" indent="-270291" defTabSz="914485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81164" indent="-216233" defTabSz="914485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3629" indent="-216233" defTabSz="914485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6095" indent="-216233" defTabSz="914485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8560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11026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43491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5957" indent="-216233" algn="r" defTabSz="91448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D82DA4A-F53F-4093-9257-25E30F9CA4B9}" type="slidenum">
              <a:rPr lang="en-US" altLang="en-US" b="0" smtClean="0"/>
              <a:pPr eaLnBrk="1" hangingPunct="1"/>
              <a:t>1</a:t>
            </a:fld>
            <a:endParaRPr lang="en-US" altLang="en-US" b="0" smtClean="0"/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F214CF-C89F-4C2D-BA7D-89D0DB2FB29E}" type="slidenum">
              <a:rPr lang="en-GB"/>
              <a:pPr/>
              <a:t>54</a:t>
            </a:fld>
            <a:endParaRPr lang="en-GB"/>
          </a:p>
        </p:txBody>
      </p:sp>
      <p:sp>
        <p:nvSpPr>
          <p:cNvPr id="7373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9" tIns="45684" rIns="91369" bIns="45684" anchor="b"/>
          <a:lstStyle/>
          <a:p>
            <a:pPr algn="r"/>
            <a:fld id="{E9D9F2D8-2DA9-43CE-BB69-A0311085381B}" type="slidenum">
              <a:rPr lang="en-US" sz="1200">
                <a:latin typeface="Times New Roman" pitchFamily="18" charset="0"/>
              </a:rPr>
              <a:pPr algn="r"/>
              <a:t>54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91369" tIns="45684" rIns="91369" bIns="45684"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  <a:prstGeom prst="rect">
            <a:avLst/>
          </a:prstGeom>
        </p:spPr>
        <p:txBody>
          <a:bodyPr/>
          <a:lstStyle/>
          <a:p>
            <a:fld id="{79D43FD0-4BD0-415A-9AA5-4B2A45C50751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rtlCol="0"/>
          <a:lstStyle/>
          <a:p>
            <a:fld id="{061C3574-5682-4D4A-B7D7-D09D32527D76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52E75EF-0962-46B2-8C21-C0889BAC0D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/>
          <a:lstStyle/>
          <a:p>
            <a:fld id="{3EF55E9A-42F9-486F-9660-92EBA8EB8FE1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E75EF-0962-46B2-8C21-C0889BAC0D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952501"/>
            <a:ext cx="103632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547938"/>
            <a:ext cx="103632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A7A3FAE-607C-40D5-ACCB-785E76492A05}" type="datetimeFigureOut">
              <a:rPr lang="en-US" smtClean="0"/>
              <a:pPr>
                <a:defRPr/>
              </a:pPr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6172200"/>
            <a:ext cx="53340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92550" y="2376830"/>
            <a:ext cx="120180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2195" y="2341476"/>
            <a:ext cx="12018375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91075" y="2468880"/>
            <a:ext cx="12019495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pPr>
              <a:defRPr/>
            </a:pPr>
            <a:fld id="{57EA8BCD-4267-40C0-9B90-C4FC84D5710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BF07A56-DA4B-4DC6-9BFF-9EBF646FE4F9}" type="datetimeFigureOut">
              <a:rPr lang="en-US" smtClean="0"/>
              <a:pPr>
                <a:defRPr/>
              </a:pPr>
              <a:t>7/5/2013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79755-F3C0-4F90-81EB-D1FE1E9E0FC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52E75EF-0962-46B2-8C21-C0889BAC0DF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2" r:id="rId3"/>
    <p:sldLayoutId id="2147483774" r:id="rId4"/>
    <p:sldLayoutId id="2147483775" r:id="rId5"/>
    <p:sldLayoutId id="2147483776" r:id="rId6"/>
  </p:sldLayoutIdLst>
  <p:transition spd="med"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2800" b="1" kern="1200" cap="small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003399"/>
                </a:solidFill>
              </a:rPr>
              <a:t>Lecture </a:t>
            </a:r>
            <a:r>
              <a:rPr lang="en-US" dirty="0" smtClean="0">
                <a:solidFill>
                  <a:srgbClr val="003399"/>
                </a:solidFill>
              </a:rPr>
              <a:t>20</a:t>
            </a:r>
            <a:endParaRPr lang="en-US" b="1" dirty="0" smtClean="0">
              <a:solidFill>
                <a:srgbClr val="003399"/>
              </a:solidFill>
            </a:endParaRPr>
          </a:p>
        </p:txBody>
      </p:sp>
      <p:sp>
        <p:nvSpPr>
          <p:cNvPr id="26629" name="Rectangle 5"/>
          <p:cNvSpPr>
            <a:spLocks noGrp="1" noChangeArrowheads="1"/>
          </p:cNvSpPr>
          <p:nvPr>
            <p:ph sz="quarter" idx="1"/>
          </p:nvPr>
        </p:nvSpPr>
        <p:spPr>
          <a:xfrm>
            <a:off x="4622800" y="1720852"/>
            <a:ext cx="7230533" cy="4441825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5400" b="1" u="sng" dirty="0" smtClean="0">
                <a:latin typeface="Courier New" pitchFamily="49" charset="0"/>
              </a:rPr>
              <a:t>E</a:t>
            </a:r>
            <a:r>
              <a:rPr lang="en-US" sz="5400" dirty="0" smtClean="0">
                <a:latin typeface="Courier New" pitchFamily="49" charset="0"/>
              </a:rPr>
              <a:t>nterprise</a:t>
            </a:r>
            <a:br>
              <a:rPr lang="en-US" sz="5400" dirty="0" smtClean="0">
                <a:latin typeface="Courier New" pitchFamily="49" charset="0"/>
              </a:rPr>
            </a:br>
            <a:endParaRPr lang="en-US" sz="4800" u="sng" dirty="0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4800" b="1" u="sng" dirty="0" smtClean="0">
                <a:latin typeface="Courier New" pitchFamily="49" charset="0"/>
              </a:rPr>
              <a:t>S</a:t>
            </a:r>
            <a:r>
              <a:rPr lang="en-US" sz="4800" dirty="0" smtClean="0">
                <a:latin typeface="Courier New" pitchFamily="49" charset="0"/>
              </a:rPr>
              <a:t>ystems</a:t>
            </a:r>
            <a:r>
              <a:rPr lang="en-US" sz="5400" dirty="0" smtClean="0">
                <a:latin typeface="Courier New" pitchFamily="49" charset="0"/>
              </a:rPr>
              <a:t/>
            </a:r>
            <a:br>
              <a:rPr lang="en-US" sz="5400" dirty="0" smtClean="0">
                <a:latin typeface="Courier New" pitchFamily="49" charset="0"/>
              </a:rPr>
            </a:br>
            <a:r>
              <a:rPr lang="en-US" sz="5400" dirty="0" smtClean="0">
                <a:latin typeface="Courier New" pitchFamily="49" charset="0"/>
              </a:rPr>
              <a:t>		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5400" b="1" u="sng" dirty="0" smtClean="0">
                <a:latin typeface="Courier New" pitchFamily="49" charset="0"/>
              </a:rPr>
              <a:t>D</a:t>
            </a:r>
            <a:r>
              <a:rPr lang="en-US" sz="5400" dirty="0" smtClean="0">
                <a:latin typeface="Courier New" pitchFamily="49" charset="0"/>
              </a:rPr>
              <a:t>evelopment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5400" dirty="0" smtClean="0">
                <a:latin typeface="Courier New" pitchFamily="49" charset="0"/>
              </a:rPr>
              <a:t>(</a:t>
            </a:r>
            <a:r>
              <a:rPr lang="en-US" sz="5400" dirty="0" smtClean="0"/>
              <a:t> CSC447</a:t>
            </a:r>
            <a:r>
              <a:rPr lang="en-US" sz="5400" dirty="0" smtClean="0">
                <a:latin typeface="Courier New" pitchFamily="49" charset="0"/>
              </a:rPr>
              <a:t>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5400" dirty="0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54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3076" name="Rectangle 6"/>
          <p:cNvSpPr>
            <a:spLocks noChangeArrowheads="1"/>
          </p:cNvSpPr>
          <p:nvPr/>
        </p:nvSpPr>
        <p:spPr bwMode="auto">
          <a:xfrm>
            <a:off x="237068" y="1257300"/>
            <a:ext cx="3420533" cy="622300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/>
              <a:t>COMSATS Islamabad </a:t>
            </a:r>
          </a:p>
        </p:txBody>
      </p:sp>
      <p:pic>
        <p:nvPicPr>
          <p:cNvPr id="3077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919" y="2395538"/>
            <a:ext cx="3166533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Rectangle 14"/>
          <p:cNvSpPr>
            <a:spLocks noChangeArrowheads="1"/>
          </p:cNvSpPr>
          <p:nvPr/>
        </p:nvSpPr>
        <p:spPr bwMode="auto">
          <a:xfrm>
            <a:off x="0" y="6388100"/>
            <a:ext cx="12192000" cy="469900"/>
          </a:xfrm>
          <a:prstGeom prst="rect">
            <a:avLst/>
          </a:prstGeom>
          <a:solidFill>
            <a:srgbClr val="990000"/>
          </a:solidFill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dirty="0">
                <a:solidFill>
                  <a:srgbClr val="CCFFFF"/>
                </a:solidFill>
              </a:rPr>
              <a:t>Muhammad </a:t>
            </a:r>
            <a:r>
              <a:rPr lang="en-US" dirty="0" err="1">
                <a:solidFill>
                  <a:srgbClr val="CCFFFF"/>
                </a:solidFill>
              </a:rPr>
              <a:t>Usman</a:t>
            </a:r>
            <a:r>
              <a:rPr lang="en-US" dirty="0">
                <a:solidFill>
                  <a:srgbClr val="CCFFFF"/>
                </a:solidFill>
              </a:rPr>
              <a:t>, Assistant Professor                                                    		</a:t>
            </a:r>
          </a:p>
        </p:txBody>
      </p:sp>
    </p:spTree>
    <p:extLst>
      <p:ext uri="{BB962C8B-B14F-4D97-AF65-F5344CB8AC3E}">
        <p14:creationId xmlns:p14="http://schemas.microsoft.com/office/powerpoint/2010/main" xmlns="" val="996315238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 build="p" autoUpdateAnimBg="0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/>
          <p:nvPr/>
        </p:nvSpPr>
        <p:spPr>
          <a:xfrm>
            <a:off x="423333" y="1219201"/>
            <a:ext cx="10502171" cy="530401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CA" sz="20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- </a:t>
            </a:r>
            <a:r>
              <a:rPr lang="en-CA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Prevention process &amp; </a:t>
            </a:r>
            <a:r>
              <a:rPr lang="en-CA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detective process</a:t>
            </a:r>
          </a:p>
          <a:p>
            <a:pPr>
              <a:lnSpc>
                <a:spcPts val="2800"/>
              </a:lnSpc>
              <a:buFontTx/>
              <a:buChar char="-"/>
            </a:pPr>
            <a:r>
              <a:rPr lang="en-CA" sz="20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QA</a:t>
            </a:r>
            <a:r>
              <a:rPr lang="en-CA" sz="20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–those activities which develop / modify processes to prevent introduction of defects</a:t>
            </a:r>
          </a:p>
          <a:p>
            <a:pPr>
              <a:lnSpc>
                <a:spcPts val="2800"/>
              </a:lnSpc>
              <a:buFontTx/>
              <a:buChar char="-"/>
            </a:pPr>
            <a:r>
              <a:rPr lang="en-CA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QC</a:t>
            </a:r>
            <a:r>
              <a:rPr lang="en-CA" sz="20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–those activities which find &amp; correct the flaws</a:t>
            </a:r>
          </a:p>
          <a:p>
            <a:pPr>
              <a:lnSpc>
                <a:spcPts val="2800"/>
              </a:lnSpc>
              <a:buFontTx/>
              <a:buChar char="-"/>
            </a:pPr>
            <a:r>
              <a:rPr lang="en-CA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QA Focus </a:t>
            </a:r>
            <a:r>
              <a:rPr lang="en-CA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---- Process-oriented, </a:t>
            </a:r>
          </a:p>
          <a:p>
            <a:pPr>
              <a:lnSpc>
                <a:spcPts val="2800"/>
              </a:lnSpc>
            </a:pPr>
            <a:r>
              <a:rPr lang="en-CA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Randomly Evaluate the product to confirm if process works, </a:t>
            </a:r>
          </a:p>
          <a:p>
            <a:pPr>
              <a:lnSpc>
                <a:spcPts val="2800"/>
              </a:lnSpc>
            </a:pPr>
            <a:r>
              <a:rPr lang="en-CA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Ensures if process is defined &amp; right, </a:t>
            </a:r>
            <a:r>
              <a:rPr lang="en-CA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preventing defect from occurring</a:t>
            </a:r>
          </a:p>
          <a:p>
            <a:pPr>
              <a:lnSpc>
                <a:spcPts val="2800"/>
              </a:lnSpc>
            </a:pPr>
            <a:r>
              <a:rPr lang="en-CA" b="1" i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</a:t>
            </a:r>
            <a:r>
              <a:rPr lang="en-CA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e.g. Development of methodologies &amp; standards: </a:t>
            </a:r>
            <a:r>
              <a:rPr lang="en-CA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Review</a:t>
            </a:r>
            <a:r>
              <a:rPr lang="en-CA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if requirement being  </a:t>
            </a:r>
          </a:p>
          <a:p>
            <a:pPr>
              <a:lnSpc>
                <a:spcPts val="2800"/>
              </a:lnSpc>
            </a:pPr>
            <a:r>
              <a:rPr lang="en-CA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                   defined at proper level of detail</a:t>
            </a:r>
            <a:r>
              <a:rPr lang="en-CA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?</a:t>
            </a:r>
          </a:p>
          <a:p>
            <a:pPr>
              <a:lnSpc>
                <a:spcPts val="2800"/>
              </a:lnSpc>
              <a:buFontTx/>
              <a:buChar char="-"/>
            </a:pPr>
            <a:r>
              <a:rPr lang="en-CA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QC Focus </a:t>
            </a:r>
            <a:r>
              <a:rPr lang="en-CA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---- Products-oriented ,</a:t>
            </a:r>
          </a:p>
          <a:p>
            <a:pPr>
              <a:lnSpc>
                <a:spcPts val="2800"/>
              </a:lnSpc>
            </a:pPr>
            <a:r>
              <a:rPr lang="en-CA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Continuous activity &amp; observe if defective, </a:t>
            </a:r>
          </a:p>
          <a:p>
            <a:pPr>
              <a:lnSpc>
                <a:spcPts val="2800"/>
              </a:lnSpc>
            </a:pPr>
            <a:r>
              <a:rPr lang="en-CA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Focus on finding, detecting &amp; correcting the  defects in specific deliverables</a:t>
            </a:r>
          </a:p>
          <a:p>
            <a:pPr>
              <a:lnSpc>
                <a:spcPts val="2800"/>
              </a:lnSpc>
            </a:pPr>
            <a:r>
              <a:rPr lang="en-CA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                   e.g. Are defined requirements the right requirements</a:t>
            </a:r>
            <a:r>
              <a:rPr lang="en-CA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?</a:t>
            </a:r>
          </a:p>
          <a:p>
            <a:pPr>
              <a:lnSpc>
                <a:spcPts val="2800"/>
              </a:lnSpc>
              <a:buFontTx/>
              <a:buChar char="-"/>
            </a:pPr>
            <a:r>
              <a:rPr lang="en-CA" b="1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Testing</a:t>
            </a:r>
            <a:r>
              <a:rPr lang="en-CA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-----  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 process of executing a system with the intent of finding defects</a:t>
            </a:r>
          </a:p>
          <a:p>
            <a:pPr>
              <a:lnSpc>
                <a:spcPts val="2800"/>
              </a:lnSpc>
              <a:buFontTx/>
              <a:buChar char="-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Note: </a:t>
            </a:r>
            <a:r>
              <a:rPr lang="en-US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Process of executing a system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includes </a:t>
            </a:r>
            <a:r>
              <a:rPr lang="en-US" b="1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test planning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prior to the execution of the test cases </a:t>
            </a:r>
          </a:p>
          <a:p>
            <a:r>
              <a:rPr lang="en-US" i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b="1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Testing is one example of a 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QC activity</a:t>
            </a:r>
            <a:r>
              <a:rPr lang="en-US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b="1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but there are others such as reviews, inspections etc..</a:t>
            </a:r>
            <a:endParaRPr lang="en-CA" sz="2000" b="1" dirty="0">
              <a:solidFill>
                <a:srgbClr val="FF9900"/>
              </a:solidFill>
            </a:endParaRPr>
          </a:p>
        </p:txBody>
      </p:sp>
      <p:sp>
        <p:nvSpPr>
          <p:cNvPr id="9" name="TextBox 2"/>
          <p:cNvSpPr txBox="1"/>
          <p:nvPr/>
        </p:nvSpPr>
        <p:spPr>
          <a:xfrm>
            <a:off x="2306438" y="373993"/>
            <a:ext cx="6398098" cy="94897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2800" b="1" i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Difference</a:t>
            </a:r>
            <a:r>
              <a:rPr lang="en-CA" sz="28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in (QA) , </a:t>
            </a:r>
            <a:r>
              <a:rPr lang="en-CA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(QC)</a:t>
            </a:r>
            <a:r>
              <a:rPr lang="en-CA" sz="28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&amp; </a:t>
            </a:r>
            <a:r>
              <a:rPr lang="en-CA" sz="2800" b="1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(Testing) </a:t>
            </a:r>
            <a:r>
              <a:rPr lang="en-CA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?</a:t>
            </a:r>
          </a:p>
          <a:p>
            <a:pPr>
              <a:lnSpc>
                <a:spcPts val="3680"/>
              </a:lnSpc>
            </a:pPr>
            <a:endParaRPr lang="en-CA" sz="3204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1551" y="3720663"/>
            <a:ext cx="3998019" cy="2179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98124" y="1135117"/>
            <a:ext cx="6695912" cy="450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3"/>
          <p:cNvSpPr txBox="1"/>
          <p:nvPr/>
        </p:nvSpPr>
        <p:spPr>
          <a:xfrm>
            <a:off x="433843" y="6132787"/>
            <a:ext cx="8725923" cy="307777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en-US" sz="20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*As the amount of effort increases, the number of faults will increase</a:t>
            </a:r>
            <a:endParaRPr lang="en-CA" sz="2000" b="1" i="1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2"/>
          <p:cNvSpPr txBox="1"/>
          <p:nvPr/>
        </p:nvSpPr>
        <p:spPr>
          <a:xfrm>
            <a:off x="2306437" y="373995"/>
            <a:ext cx="7009932" cy="47448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How Faults Happen</a:t>
            </a:r>
            <a:r>
              <a:rPr lang="en-CA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? Failures Cost?</a:t>
            </a:r>
            <a:endParaRPr lang="en-CA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312976" y="1261242"/>
            <a:ext cx="4038307" cy="3316292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Saving the Cost…..</a:t>
            </a:r>
          </a:p>
          <a:p>
            <a:r>
              <a:rPr lang="en-US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Inserting faults is the norm</a:t>
            </a:r>
          </a:p>
          <a:p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High reliance on human  </a:t>
            </a:r>
          </a:p>
          <a:p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communication, Lack of Training</a:t>
            </a:r>
          </a:p>
          <a:p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High complexity, Missing Docs</a:t>
            </a:r>
          </a:p>
          <a:p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Ignorance of standard, </a:t>
            </a:r>
            <a:r>
              <a:rPr lang="en-US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missing reviews, insufficient testing etc. </a:t>
            </a:r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endParaRPr lang="en-US" sz="2000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900"/>
              </a:lnSpc>
              <a:buFontTx/>
              <a:buChar char="-"/>
            </a:pPr>
            <a:endParaRPr lang="en-CA" sz="2000" b="1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800"/>
              </a:lnSpc>
            </a:pPr>
            <a:endParaRPr lang="en-CA" sz="2000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/>
          <p:cNvSpPr txBox="1"/>
          <p:nvPr/>
        </p:nvSpPr>
        <p:spPr>
          <a:xfrm>
            <a:off x="572232" y="4508062"/>
            <a:ext cx="10432101" cy="215443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That mistakes will be made throughout the project: </a:t>
            </a:r>
          </a:p>
          <a:p>
            <a:pPr marL="457200" indent="-457200"/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en-CA" sz="20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Project success depends on positioning the project team to detect mistakes early so that they can correct them quickly and easily (</a:t>
            </a:r>
            <a:r>
              <a:rPr lang="en-CA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Quality Control)    </a:t>
            </a:r>
          </a:p>
          <a:p>
            <a:pPr marL="457200" indent="-457200"/>
            <a:r>
              <a:rPr lang="en-CA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457200" indent="-457200"/>
            <a:r>
              <a:rPr lang="en-CA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2.   T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hat the way things are built greatly impacts how well they can be built: </a:t>
            </a:r>
          </a:p>
          <a:p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en-CA" sz="20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Project success depends also on using effective and efficient methods by the   </a:t>
            </a:r>
          </a:p>
          <a:p>
            <a:r>
              <a:rPr lang="en-CA" sz="20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project team </a:t>
            </a:r>
            <a:r>
              <a:rPr lang="en-CA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(Quality Assurance)</a:t>
            </a:r>
            <a:endParaRPr lang="en-CA" sz="20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20207" y="252249"/>
            <a:ext cx="7559095" cy="4083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2"/>
          <p:cNvSpPr txBox="1"/>
          <p:nvPr/>
        </p:nvSpPr>
        <p:spPr>
          <a:xfrm>
            <a:off x="2306437" y="373995"/>
            <a:ext cx="4817024" cy="47448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Quality Philosophy, Cost</a:t>
            </a:r>
            <a:endParaRPr lang="en-CA" sz="32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2"/>
          <p:cNvSpPr txBox="1"/>
          <p:nvPr/>
        </p:nvSpPr>
        <p:spPr>
          <a:xfrm>
            <a:off x="602009" y="1012936"/>
            <a:ext cx="10764929" cy="3590727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60"/>
              </a:lnSpc>
              <a:buFontTx/>
              <a:buChar char="-"/>
            </a:pPr>
            <a:r>
              <a:rPr lang="en-CA" sz="20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CA" sz="20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Quality improvement </a:t>
            </a:r>
          </a:p>
          <a:p>
            <a:pPr>
              <a:lnSpc>
                <a:spcPts val="2760"/>
              </a:lnSpc>
            </a:pPr>
            <a:r>
              <a:rPr lang="en-CA" sz="20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CA" sz="20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cost increases</a:t>
            </a:r>
            <a:r>
              <a:rPr lang="en-CA" sz="20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as </a:t>
            </a:r>
          </a:p>
          <a:p>
            <a:pPr>
              <a:lnSpc>
                <a:spcPts val="2760"/>
              </a:lnSpc>
            </a:pPr>
            <a:r>
              <a:rPr lang="en-CA" sz="20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we progress in the </a:t>
            </a:r>
          </a:p>
          <a:p>
            <a:pPr>
              <a:lnSpc>
                <a:spcPts val="2760"/>
              </a:lnSpc>
            </a:pPr>
            <a:r>
              <a:rPr lang="en-CA" sz="20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software lifecycle </a:t>
            </a:r>
            <a:r>
              <a:rPr lang="en-CA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( &lt; = 1 x)</a:t>
            </a:r>
          </a:p>
          <a:p>
            <a:pPr>
              <a:lnSpc>
                <a:spcPts val="2760"/>
              </a:lnSpc>
              <a:buFontTx/>
              <a:buChar char="-"/>
            </a:pPr>
            <a:r>
              <a:rPr lang="en-CA" sz="20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CA" sz="20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Cost for Fixing of Defects</a:t>
            </a:r>
          </a:p>
          <a:p>
            <a:pPr>
              <a:lnSpc>
                <a:spcPts val="2760"/>
              </a:lnSpc>
            </a:pPr>
            <a:r>
              <a:rPr lang="en-CA" sz="20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increases as we progress </a:t>
            </a:r>
          </a:p>
          <a:p>
            <a:pPr>
              <a:lnSpc>
                <a:spcPts val="2760"/>
              </a:lnSpc>
            </a:pPr>
            <a:r>
              <a:rPr lang="en-CA" sz="20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in the software </a:t>
            </a:r>
          </a:p>
          <a:p>
            <a:pPr>
              <a:lnSpc>
                <a:spcPts val="2760"/>
              </a:lnSpc>
            </a:pPr>
            <a:r>
              <a:rPr lang="en-CA" sz="20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lifecycle </a:t>
            </a:r>
            <a:r>
              <a:rPr lang="en-CA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(= &gt; [1 x – 200 x])</a:t>
            </a:r>
          </a:p>
          <a:p>
            <a:pPr>
              <a:lnSpc>
                <a:spcPts val="2760"/>
              </a:lnSpc>
              <a:buFontTx/>
              <a:buChar char="-"/>
            </a:pPr>
            <a:r>
              <a:rPr lang="en-CA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Difference of ratio? Or by x factor?</a:t>
            </a:r>
          </a:p>
          <a:p>
            <a:pPr>
              <a:lnSpc>
                <a:spcPts val="2760"/>
              </a:lnSpc>
            </a:pPr>
            <a:r>
              <a:rPr lang="en-CA" sz="22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CA" sz="22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19297" y="346842"/>
            <a:ext cx="6999891" cy="531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4"/>
          <p:cNvSpPr txBox="1"/>
          <p:nvPr/>
        </p:nvSpPr>
        <p:spPr>
          <a:xfrm>
            <a:off x="241155" y="1260365"/>
            <a:ext cx="3038073" cy="1292662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Prevention</a:t>
            </a:r>
          </a:p>
          <a:p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- Quality planning</a:t>
            </a:r>
          </a:p>
          <a:p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- Formal process audits</a:t>
            </a:r>
          </a:p>
          <a:p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- Training</a:t>
            </a:r>
          </a:p>
        </p:txBody>
      </p:sp>
      <p:sp>
        <p:nvSpPr>
          <p:cNvPr id="7" name="TextBox 4"/>
          <p:cNvSpPr txBox="1"/>
          <p:nvPr/>
        </p:nvSpPr>
        <p:spPr>
          <a:xfrm>
            <a:off x="220135" y="2717110"/>
            <a:ext cx="4367632" cy="190821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Detection</a:t>
            </a:r>
          </a:p>
          <a:p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- In-process and inter- process review</a:t>
            </a:r>
          </a:p>
          <a:p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- Test equipment</a:t>
            </a:r>
          </a:p>
          <a:p>
            <a:pPr>
              <a:buFontTx/>
              <a:buChar char="-"/>
            </a:pPr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Equipment calibration and </a:t>
            </a:r>
          </a:p>
          <a:p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 maintenance</a:t>
            </a:r>
          </a:p>
          <a:p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- Reviews, Testing, etc….</a:t>
            </a:r>
          </a:p>
        </p:txBody>
      </p:sp>
      <p:sp>
        <p:nvSpPr>
          <p:cNvPr id="8" name="TextBox 4"/>
          <p:cNvSpPr txBox="1"/>
          <p:nvPr/>
        </p:nvSpPr>
        <p:spPr>
          <a:xfrm>
            <a:off x="230645" y="4807897"/>
            <a:ext cx="2717508" cy="1600438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Failure Costs</a:t>
            </a:r>
          </a:p>
          <a:p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- Rework</a:t>
            </a:r>
          </a:p>
          <a:p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- Repair</a:t>
            </a:r>
          </a:p>
          <a:p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- Scrap</a:t>
            </a:r>
          </a:p>
          <a:p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- Failure mode analysis</a:t>
            </a:r>
          </a:p>
        </p:txBody>
      </p:sp>
      <p:sp>
        <p:nvSpPr>
          <p:cNvPr id="10" name="TextBox 4"/>
          <p:cNvSpPr txBox="1"/>
          <p:nvPr/>
        </p:nvSpPr>
        <p:spPr>
          <a:xfrm>
            <a:off x="3252367" y="4855780"/>
            <a:ext cx="8414116" cy="221855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>
              <a:buFontTx/>
              <a:buChar char="-"/>
            </a:pPr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Complaint </a:t>
            </a:r>
          </a:p>
          <a:p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 resolution</a:t>
            </a:r>
          </a:p>
          <a:p>
            <a:pPr>
              <a:buFontTx/>
              <a:buChar char="-"/>
            </a:pPr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Product return </a:t>
            </a:r>
          </a:p>
          <a:p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 and replacement         </a:t>
            </a:r>
          </a:p>
          <a:p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- Help line support   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Quality Improvement Cost is 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[ &lt; = 1 x ]</a:t>
            </a:r>
            <a:r>
              <a:rPr lang="en-US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- Warranty </a:t>
            </a:r>
            <a:r>
              <a:rPr lang="en-US" sz="200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work        </a:t>
            </a:r>
            <a:r>
              <a:rPr lang="en-CA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Cost </a:t>
            </a:r>
            <a:r>
              <a:rPr lang="en-CA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 fixing defect in later phases is </a:t>
            </a:r>
            <a:r>
              <a:rPr lang="en-CA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[ = &gt; 50 x – 200 ]</a:t>
            </a:r>
            <a:r>
              <a:rPr lang="en-CA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900"/>
              </a:lnSpc>
            </a:pPr>
            <a:r>
              <a:rPr lang="en-CA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                                         </a:t>
            </a:r>
            <a:endParaRPr lang="en-CA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2"/>
          <p:cNvSpPr txBox="1"/>
          <p:nvPr/>
        </p:nvSpPr>
        <p:spPr>
          <a:xfrm>
            <a:off x="1691583" y="373993"/>
            <a:ext cx="7210307" cy="94897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28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Prevention , </a:t>
            </a:r>
            <a:r>
              <a:rPr lang="en-CA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Detection &amp; </a:t>
            </a:r>
            <a:r>
              <a:rPr lang="en-CA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Failures &amp; </a:t>
            </a:r>
            <a:r>
              <a:rPr lang="en-CA" sz="2800" b="1" dirty="0" smtClean="0">
                <a:latin typeface="Arial" pitchFamily="34" charset="0"/>
                <a:cs typeface="Arial" pitchFamily="34" charset="0"/>
              </a:rPr>
              <a:t>Cost </a:t>
            </a:r>
            <a:r>
              <a:rPr lang="en-CA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?</a:t>
            </a:r>
          </a:p>
          <a:p>
            <a:pPr>
              <a:lnSpc>
                <a:spcPts val="3680"/>
              </a:lnSpc>
            </a:pPr>
            <a:endParaRPr lang="en-CA" sz="3204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9187" y="4776952"/>
            <a:ext cx="5202621" cy="18918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481145" y="5880539"/>
            <a:ext cx="5996152" cy="7830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2"/>
          <p:cNvSpPr txBox="1"/>
          <p:nvPr/>
        </p:nvSpPr>
        <p:spPr>
          <a:xfrm>
            <a:off x="2306438" y="373993"/>
            <a:ext cx="6851235" cy="94897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28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Prevention , </a:t>
            </a:r>
            <a:r>
              <a:rPr lang="en-CA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Detection &amp; </a:t>
            </a:r>
            <a:r>
              <a:rPr lang="en-CA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Failures, </a:t>
            </a:r>
            <a:r>
              <a:rPr lang="en-CA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Cost</a:t>
            </a:r>
            <a:r>
              <a:rPr lang="en-CA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?</a:t>
            </a:r>
          </a:p>
          <a:p>
            <a:pPr>
              <a:lnSpc>
                <a:spcPts val="3680"/>
              </a:lnSpc>
            </a:pPr>
            <a:endParaRPr lang="en-CA" sz="3204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87882" y="940348"/>
            <a:ext cx="7178109" cy="3253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4"/>
          <p:cNvSpPr txBox="1"/>
          <p:nvPr/>
        </p:nvSpPr>
        <p:spPr>
          <a:xfrm>
            <a:off x="241154" y="1260366"/>
            <a:ext cx="4740749" cy="28315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Prevention</a:t>
            </a:r>
          </a:p>
          <a:p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- Culture</a:t>
            </a:r>
          </a:p>
          <a:p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- Professional development</a:t>
            </a:r>
          </a:p>
          <a:p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- Practice toolbox selection</a:t>
            </a:r>
          </a:p>
          <a:p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- Checklists &amp; Templates</a:t>
            </a:r>
          </a:p>
          <a:p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- Audits</a:t>
            </a:r>
          </a:p>
          <a:p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- Quality gates</a:t>
            </a:r>
          </a:p>
          <a:p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- Team structure</a:t>
            </a:r>
          </a:p>
          <a:p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- Continuous process improvement</a:t>
            </a:r>
            <a:endParaRPr lang="en-US" sz="2000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4"/>
          <p:cNvSpPr txBox="1"/>
          <p:nvPr/>
        </p:nvSpPr>
        <p:spPr>
          <a:xfrm>
            <a:off x="220131" y="4404020"/>
            <a:ext cx="10941855" cy="2246769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Detection</a:t>
            </a:r>
          </a:p>
          <a:p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- To get to acceptable defect removal rates requires a combination of techniques</a:t>
            </a:r>
          </a:p>
          <a:p>
            <a:pPr>
              <a:buFontTx/>
              <a:buChar char="-"/>
            </a:pPr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Unit testing, component testing, and system testing cannot remove full defects</a:t>
            </a:r>
            <a:endParaRPr lang="en-US" sz="20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endParaRPr lang="en-US" sz="2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                               </a:t>
            </a:r>
            <a:r>
              <a:rPr lang="en-US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Neither effective or efficient! </a:t>
            </a:r>
          </a:p>
          <a:p>
            <a:endParaRPr lang="en-US" sz="2000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Skipping reviews and/or inspections will result in high tail-end costs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!</a:t>
            </a:r>
            <a:endParaRPr lang="en-US" sz="2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2"/>
          <p:cNvSpPr txBox="1"/>
          <p:nvPr/>
        </p:nvSpPr>
        <p:spPr>
          <a:xfrm>
            <a:off x="2306437" y="373994"/>
            <a:ext cx="4110129" cy="948978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28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Cost Categorization</a:t>
            </a:r>
            <a:endParaRPr lang="en-CA" sz="2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3680"/>
              </a:lnSpc>
            </a:pPr>
            <a:endParaRPr lang="en-CA" sz="3204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87882" y="940348"/>
            <a:ext cx="7178109" cy="3253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4"/>
          <p:cNvSpPr txBox="1"/>
          <p:nvPr/>
        </p:nvSpPr>
        <p:spPr>
          <a:xfrm>
            <a:off x="241154" y="1260365"/>
            <a:ext cx="4740749" cy="1600438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Prevention</a:t>
            </a:r>
          </a:p>
          <a:p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- Correct Customer Requirements</a:t>
            </a:r>
          </a:p>
          <a:p>
            <a:pPr>
              <a:buFontTx/>
              <a:buChar char="-"/>
            </a:pPr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Adequate Education</a:t>
            </a:r>
          </a:p>
          <a:p>
            <a:pPr>
              <a:buFontTx/>
              <a:buChar char="-"/>
            </a:pPr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Process Designing</a:t>
            </a:r>
          </a:p>
          <a:p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- Right Selection of People &amp; Skill</a:t>
            </a:r>
          </a:p>
        </p:txBody>
      </p:sp>
      <p:sp>
        <p:nvSpPr>
          <p:cNvPr id="13" name="TextBox 4"/>
          <p:cNvSpPr txBox="1"/>
          <p:nvPr/>
        </p:nvSpPr>
        <p:spPr>
          <a:xfrm>
            <a:off x="252250" y="3284669"/>
            <a:ext cx="4698124" cy="1600438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Detection</a:t>
            </a:r>
          </a:p>
          <a:p>
            <a:pPr>
              <a:buFontTx/>
              <a:buChar char="-"/>
            </a:pPr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Reviews</a:t>
            </a:r>
          </a:p>
          <a:p>
            <a:pPr>
              <a:buFontTx/>
              <a:buChar char="-"/>
            </a:pPr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Testing</a:t>
            </a:r>
          </a:p>
          <a:p>
            <a:pPr>
              <a:buFontTx/>
              <a:buChar char="-"/>
            </a:pPr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Incoming Inspection, Failure Analysis</a:t>
            </a:r>
          </a:p>
          <a:p>
            <a:endParaRPr lang="en-US" sz="2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231227" y="4642010"/>
            <a:ext cx="9921767" cy="2215991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Non-conformance</a:t>
            </a:r>
          </a:p>
          <a:p>
            <a:pPr>
              <a:buFontTx/>
              <a:buChar char="-"/>
            </a:pPr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Rework</a:t>
            </a:r>
          </a:p>
          <a:p>
            <a:pPr>
              <a:buFontTx/>
              <a:buChar char="-"/>
            </a:pPr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Additional Inventory</a:t>
            </a:r>
          </a:p>
          <a:p>
            <a:pPr>
              <a:buFontTx/>
              <a:buChar char="-"/>
            </a:pPr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Additional Support calls          COST of correction increases exponentially as time</a:t>
            </a:r>
          </a:p>
          <a:p>
            <a:pPr>
              <a:buFontTx/>
              <a:buChar char="-"/>
            </a:pPr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Contractual Penalties              between occurrence of error &amp; detection error increases</a:t>
            </a:r>
          </a:p>
          <a:p>
            <a:pPr>
              <a:buFontTx/>
              <a:buChar char="-"/>
            </a:pPr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Overtime Cost</a:t>
            </a:r>
          </a:p>
          <a:p>
            <a:pPr>
              <a:buFontTx/>
              <a:buChar char="-"/>
            </a:pPr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Lost Business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8372" y="1466195"/>
            <a:ext cx="10200291" cy="5391807"/>
          </a:xfrm>
          <a:prstGeom prst="rect">
            <a:avLst/>
          </a:prstGeom>
        </p:spPr>
      </p:pic>
      <p:sp>
        <p:nvSpPr>
          <p:cNvPr id="5" name="TextBox 3"/>
          <p:cNvSpPr txBox="1"/>
          <p:nvPr/>
        </p:nvSpPr>
        <p:spPr>
          <a:xfrm>
            <a:off x="423334" y="1219201"/>
            <a:ext cx="10817481" cy="2962349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00"/>
              </a:lnSpc>
              <a:buFontTx/>
              <a:buChar char="-"/>
            </a:pPr>
            <a:r>
              <a:rPr lang="en-CA" sz="24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SQE Approach: An iterative Process, </a:t>
            </a:r>
            <a:r>
              <a:rPr lang="en-CA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Pre-QA? </a:t>
            </a:r>
            <a:r>
              <a:rPr lang="en-CA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QA, </a:t>
            </a:r>
            <a:r>
              <a:rPr lang="en-CA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Post-QA?</a:t>
            </a:r>
          </a:p>
          <a:p>
            <a:pPr>
              <a:lnSpc>
                <a:spcPts val="2900"/>
              </a:lnSpc>
              <a:buFontTx/>
              <a:buChar char="-"/>
            </a:pPr>
            <a:endParaRPr lang="en-CA" sz="2400" b="1" dirty="0" smtClean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900"/>
              </a:lnSpc>
              <a:buFontTx/>
              <a:buChar char="-"/>
            </a:pPr>
            <a:r>
              <a:rPr lang="en-CA" sz="24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Prevention - Quality Assurance (QA)</a:t>
            </a:r>
          </a:p>
          <a:p>
            <a:pPr lvl="1">
              <a:lnSpc>
                <a:spcPts val="2900"/>
              </a:lnSpc>
              <a:buFontTx/>
              <a:buChar char="-"/>
            </a:pPr>
            <a:r>
              <a:rPr lang="en-CA" sz="20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fault </a:t>
            </a:r>
            <a:r>
              <a:rPr lang="en-CA" sz="20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prevention</a:t>
            </a:r>
            <a:r>
              <a:rPr lang="en-CA" sz="20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through process design and auditing</a:t>
            </a:r>
          </a:p>
          <a:p>
            <a:pPr>
              <a:lnSpc>
                <a:spcPts val="2900"/>
              </a:lnSpc>
              <a:buFontTx/>
              <a:buChar char="-"/>
            </a:pPr>
            <a:endParaRPr lang="en-CA" sz="2000" b="1" dirty="0" smtClean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900"/>
              </a:lnSpc>
              <a:buFontTx/>
              <a:buChar char="-"/>
            </a:pPr>
            <a:r>
              <a:rPr lang="en-CA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Detection -  Quality Control (QC)</a:t>
            </a:r>
          </a:p>
          <a:p>
            <a:pPr lvl="1">
              <a:lnSpc>
                <a:spcPts val="2900"/>
              </a:lnSpc>
              <a:buFontTx/>
              <a:buChar char="-"/>
            </a:pPr>
            <a:r>
              <a:rPr lang="en-CA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CA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fault </a:t>
            </a:r>
            <a:r>
              <a:rPr lang="en-CA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detection</a:t>
            </a:r>
            <a:r>
              <a:rPr lang="en-CA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through review &amp; testing of artifacts &amp; program</a:t>
            </a:r>
          </a:p>
          <a:p>
            <a:pPr>
              <a:lnSpc>
                <a:spcPts val="2800"/>
              </a:lnSpc>
            </a:pPr>
            <a:endParaRPr lang="en-CA" sz="200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2"/>
          <p:cNvSpPr txBox="1"/>
          <p:nvPr/>
        </p:nvSpPr>
        <p:spPr>
          <a:xfrm>
            <a:off x="1840478" y="403335"/>
            <a:ext cx="7199087" cy="82073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6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Quality Practices in the Software Lifecycle</a:t>
            </a:r>
          </a:p>
          <a:p>
            <a:pPr>
              <a:lnSpc>
                <a:spcPts val="3220"/>
              </a:lnSpc>
            </a:pPr>
            <a:endParaRPr lang="en-CA" sz="2796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71397" y="0"/>
            <a:ext cx="2242371" cy="2081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/>
        </p:nvSpPr>
        <p:spPr>
          <a:xfrm>
            <a:off x="1840478" y="403335"/>
            <a:ext cx="7199087" cy="82073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6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Quality Practices in the Software Lifecycle</a:t>
            </a:r>
          </a:p>
          <a:p>
            <a:pPr>
              <a:lnSpc>
                <a:spcPts val="3220"/>
              </a:lnSpc>
            </a:pPr>
            <a:endParaRPr lang="en-CA" sz="2796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8014" y="2230702"/>
            <a:ext cx="10373711" cy="4059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3"/>
          <p:cNvSpPr txBox="1"/>
          <p:nvPr/>
        </p:nvSpPr>
        <p:spPr>
          <a:xfrm>
            <a:off x="3815255" y="5316921"/>
            <a:ext cx="3200400" cy="35907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800" b="1" dirty="0" smtClean="0">
                <a:solidFill>
                  <a:schemeClr val="accent4">
                    <a:lumMod val="50000"/>
                  </a:schemeClr>
                </a:solidFill>
                <a:latin typeface="Times New Roman Bold Italic"/>
                <a:cs typeface="Times New Roman Bold Italic"/>
              </a:rPr>
              <a:t>QA practices</a:t>
            </a:r>
            <a:endParaRPr lang="en-CA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404648" y="1602921"/>
            <a:ext cx="3204488" cy="35907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800" b="1" dirty="0" smtClean="0">
                <a:solidFill>
                  <a:srgbClr val="FF0000"/>
                </a:solidFill>
                <a:latin typeface="Times New Roman Bold Italic"/>
                <a:cs typeface="Times New Roman Bold Italic"/>
              </a:rPr>
              <a:t>Quality Plan?</a:t>
            </a:r>
            <a:endParaRPr lang="en-CA" sz="2400" b="1" dirty="0">
              <a:solidFill>
                <a:srgbClr val="FF0000"/>
              </a:solidFill>
            </a:endParaRPr>
          </a:p>
        </p:txBody>
      </p:sp>
      <p:sp>
        <p:nvSpPr>
          <p:cNvPr id="9" name="TextBox 3"/>
          <p:cNvSpPr txBox="1"/>
          <p:nvPr/>
        </p:nvSpPr>
        <p:spPr>
          <a:xfrm>
            <a:off x="3810000" y="5705805"/>
            <a:ext cx="3200400" cy="35907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800" b="1" dirty="0" smtClean="0">
                <a:solidFill>
                  <a:srgbClr val="0070C0"/>
                </a:solidFill>
                <a:latin typeface="Times New Roman Bold Italic"/>
                <a:cs typeface="Times New Roman Bold Italic"/>
              </a:rPr>
              <a:t>QC practices</a:t>
            </a:r>
            <a:endParaRPr lang="en-CA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TextBox 3"/>
          <p:cNvSpPr txBox="1"/>
          <p:nvPr/>
        </p:nvSpPr>
        <p:spPr>
          <a:xfrm>
            <a:off x="3310759" y="3552591"/>
            <a:ext cx="4745420" cy="35907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800" b="1" dirty="0" smtClean="0">
                <a:solidFill>
                  <a:srgbClr val="FF0000"/>
                </a:solidFill>
                <a:latin typeface="Times New Roman Bold Italic"/>
                <a:cs typeface="Times New Roman Bold Italic"/>
              </a:rPr>
              <a:t>Quality Assessment?</a:t>
            </a:r>
            <a:endParaRPr lang="en-CA" sz="2400" b="1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484180" y="5155324"/>
            <a:ext cx="2916621" cy="10878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73118" y="1255987"/>
            <a:ext cx="2916621" cy="10878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195146" y="3273976"/>
            <a:ext cx="3852041" cy="6989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01657" y="2628912"/>
            <a:ext cx="2280583" cy="2116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3"/>
          <p:cNvSpPr txBox="1"/>
          <p:nvPr/>
        </p:nvSpPr>
        <p:spPr>
          <a:xfrm>
            <a:off x="488733" y="1485901"/>
            <a:ext cx="9900745" cy="517064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en-CA" sz="24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Recalling the </a:t>
            </a:r>
            <a:r>
              <a:rPr lang="en-CA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Quality Views</a:t>
            </a:r>
          </a:p>
          <a:p>
            <a:pPr>
              <a:buFontTx/>
              <a:buChar char="-"/>
            </a:pPr>
            <a:r>
              <a:rPr lang="en-US" sz="24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Quality is several attributes (portability, reliability, efficiency, usability,  </a:t>
            </a:r>
          </a:p>
          <a:p>
            <a:r>
              <a:rPr lang="en-US" sz="24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 testability, understandability, modifiability) ...……………. Glass </a:t>
            </a:r>
          </a:p>
          <a:p>
            <a:r>
              <a:rPr lang="en-US" sz="24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- Quality is conformance to requirements ………………… Crosby</a:t>
            </a:r>
          </a:p>
          <a:p>
            <a:r>
              <a:rPr lang="en-US" sz="24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- Quality is fitness for use …………………………………... Deming</a:t>
            </a:r>
          </a:p>
          <a:p>
            <a:r>
              <a:rPr lang="en-US" sz="24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- Quality is value to some person ………………..…...……. Weinberg</a:t>
            </a:r>
          </a:p>
          <a:p>
            <a:r>
              <a:rPr lang="en-US" sz="24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- Quality is whatever the customer decides………….……. </a:t>
            </a:r>
            <a:r>
              <a:rPr lang="en-US" sz="2400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Ginac</a:t>
            </a:r>
            <a:endParaRPr lang="en-US" sz="2400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Quality is an attitude or state of mind ……………...…….. </a:t>
            </a:r>
            <a:r>
              <a:rPr lang="en-US" sz="2400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Juran</a:t>
            </a:r>
            <a:endParaRPr lang="en-US" sz="2400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endParaRPr lang="en-US" sz="2400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Other 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Views …….. </a:t>
            </a:r>
            <a:r>
              <a:rPr lang="en-US" sz="24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Garvin</a:t>
            </a:r>
            <a:endParaRPr lang="en-US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Manufacturing View….Conformance to specification</a:t>
            </a:r>
          </a:p>
          <a:p>
            <a:pPr>
              <a:buFontTx/>
              <a:buChar char="-"/>
            </a:pPr>
            <a:r>
              <a:rPr lang="en-US" sz="24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Value-based View..How much customer is willing to pay</a:t>
            </a:r>
          </a:p>
          <a:p>
            <a:pPr>
              <a:buFontTx/>
              <a:buChar char="-"/>
            </a:pPr>
            <a:endParaRPr lang="en-US" sz="2400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en-CA" sz="2400" b="1" dirty="0" smtClean="0">
                <a:solidFill>
                  <a:srgbClr val="FF9900"/>
                </a:solidFill>
                <a:latin typeface="Times New Roman Bold Italic"/>
                <a:cs typeface="Times New Roman Bold Italic"/>
              </a:rPr>
              <a:t> Quality Goals?</a:t>
            </a:r>
            <a:endParaRPr lang="en-US" sz="2400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2"/>
          <p:cNvSpPr txBox="1"/>
          <p:nvPr/>
        </p:nvSpPr>
        <p:spPr>
          <a:xfrm>
            <a:off x="1840478" y="403335"/>
            <a:ext cx="7199087" cy="82073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6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Quality Practices in the Software Lifecycle</a:t>
            </a:r>
          </a:p>
          <a:p>
            <a:pPr>
              <a:lnSpc>
                <a:spcPts val="3220"/>
              </a:lnSpc>
            </a:pPr>
            <a:endParaRPr lang="en-CA" sz="2796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/>
          <p:nvPr/>
        </p:nvSpPr>
        <p:spPr>
          <a:xfrm>
            <a:off x="423334" y="1092202"/>
            <a:ext cx="7109703" cy="1859483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CA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Three Elements of SQE</a:t>
            </a:r>
          </a:p>
          <a:p>
            <a:pPr>
              <a:lnSpc>
                <a:spcPts val="2900"/>
              </a:lnSpc>
            </a:pPr>
            <a:endParaRPr lang="en-CA" sz="2400" b="1" dirty="0" smtClean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900"/>
              </a:lnSpc>
            </a:pP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-Pre-QA activities, in-QA activities, and post-QA activities:</a:t>
            </a:r>
            <a:endParaRPr lang="en-CA" sz="2000" b="1" dirty="0" smtClean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900"/>
              </a:lnSpc>
            </a:pPr>
            <a:endParaRPr lang="en-CA" sz="2000" b="1" dirty="0" smtClean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900"/>
              </a:lnSpc>
            </a:pPr>
            <a:endParaRPr lang="en-CA" sz="24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2"/>
          <p:cNvSpPr txBox="1"/>
          <p:nvPr/>
        </p:nvSpPr>
        <p:spPr>
          <a:xfrm>
            <a:off x="1997549" y="348157"/>
            <a:ext cx="6857134" cy="64120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20"/>
              </a:lnSpc>
            </a:pPr>
            <a:r>
              <a:rPr lang="en-CA" sz="2796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Software Quality Engineering Approach </a:t>
            </a:r>
          </a:p>
          <a:p>
            <a:pPr>
              <a:lnSpc>
                <a:spcPts val="2520"/>
              </a:lnSpc>
            </a:pPr>
            <a:endParaRPr lang="en-CA" sz="2796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7201" y="2261612"/>
            <a:ext cx="11225048" cy="4465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sz="2000" b="1" i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Pre-QA activities: Quality planning. </a:t>
            </a:r>
          </a:p>
          <a:p>
            <a:pPr>
              <a:lnSpc>
                <a:spcPts val="2900"/>
              </a:lnSpc>
            </a:pPr>
            <a:r>
              <a:rPr lang="en-CA" sz="20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Software Quality Engineering Process is driven by the </a:t>
            </a:r>
            <a:r>
              <a:rPr lang="en-CA" sz="20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Software Quality Plan</a:t>
            </a:r>
          </a:p>
          <a:p>
            <a:pPr marL="342900" indent="-342900"/>
            <a:r>
              <a:rPr lang="en-US" sz="2000" i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These are the activities that should be carried </a:t>
            </a: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out before carrying out the regular QA activities. two </a:t>
            </a:r>
          </a:p>
          <a:p>
            <a:pPr marL="342900" indent="-342900"/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major types </a:t>
            </a:r>
          </a:p>
          <a:p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(a</a:t>
            </a:r>
            <a:r>
              <a:rPr lang="en-US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) Set </a:t>
            </a:r>
            <a:r>
              <a:rPr lang="en-US" sz="2000" b="1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specific quality goals.</a:t>
            </a:r>
          </a:p>
          <a:p>
            <a:r>
              <a:rPr lang="en-US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(b) Form an overall QA strategy, which includes two sub-activities:</a:t>
            </a:r>
          </a:p>
          <a:p>
            <a:r>
              <a:rPr lang="en-US" sz="2000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Select appropriate QA activities to perform.</a:t>
            </a:r>
          </a:p>
          <a:p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ii. Choose appropriate quality measurements and models to provide feedback,</a:t>
            </a:r>
          </a:p>
          <a:p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quality assessment and improvement.</a:t>
            </a:r>
          </a:p>
          <a:p>
            <a:endParaRPr lang="en-US" sz="2000" b="1" i="1" dirty="0" smtClean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b="1" i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2. In-QA activities: Executing planned QA activities and handling discovered defects.</a:t>
            </a:r>
          </a:p>
          <a:p>
            <a:r>
              <a:rPr lang="en-US" sz="2000" b="1" i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3. Post-QA activities: Quality measurement, assessment and improvement </a:t>
            </a:r>
          </a:p>
          <a:p>
            <a:r>
              <a:rPr lang="en-US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Primary purpose: </a:t>
            </a: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is to provide quality assessment and feedback so that various management </a:t>
            </a:r>
          </a:p>
          <a:p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decisions can be made and possible quality improvement initiatives can be carried out. </a:t>
            </a:r>
            <a:endParaRPr lang="en-US" sz="20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3" name="Picture 2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0720552" cy="6858000"/>
          </a:xfrm>
          <a:prstGeom prst="rect">
            <a:avLst/>
          </a:prstGeom>
        </p:spPr>
      </p:pic>
      <p:sp>
        <p:nvSpPr>
          <p:cNvPr id="4" name="TextBox 2"/>
          <p:cNvSpPr txBox="1"/>
          <p:nvPr/>
        </p:nvSpPr>
        <p:spPr>
          <a:xfrm>
            <a:off x="3369151" y="332392"/>
            <a:ext cx="4437112" cy="64120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20"/>
              </a:lnSpc>
            </a:pPr>
            <a:r>
              <a:rPr lang="en-CA" sz="2796" b="1" dirty="0" smtClean="0">
                <a:solidFill>
                  <a:schemeClr val="accent4">
                    <a:lumMod val="50000"/>
                  </a:schemeClr>
                </a:solidFill>
                <a:latin typeface="Times New Roman Bold Italic"/>
                <a:cs typeface="Times New Roman Bold Italic"/>
              </a:rPr>
              <a:t>Software Quality Engineering</a:t>
            </a:r>
          </a:p>
          <a:p>
            <a:pPr>
              <a:lnSpc>
                <a:spcPts val="2520"/>
              </a:lnSpc>
            </a:pPr>
            <a:endParaRPr lang="en-CA" sz="2796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470631" y="1278758"/>
            <a:ext cx="8648201" cy="111569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CA" sz="2400" dirty="0" smtClean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-Iterative process which combines quality planning, quality assurance,</a:t>
            </a:r>
            <a:r>
              <a:rPr lang="en-CA" sz="2400" dirty="0" smtClean="0">
                <a:solidFill>
                  <a:schemeClr val="accent4">
                    <a:lumMod val="50000"/>
                  </a:schemeClr>
                </a:solidFill>
                <a:latin typeface="Times New Roman"/>
              </a:rPr>
              <a:t/>
            </a:r>
            <a:br>
              <a:rPr lang="en-CA" sz="2400" dirty="0" smtClean="0">
                <a:solidFill>
                  <a:schemeClr val="accent4">
                    <a:lumMod val="50000"/>
                  </a:schemeClr>
                </a:solidFill>
                <a:latin typeface="Times New Roman"/>
              </a:rPr>
            </a:br>
            <a:r>
              <a:rPr lang="en-CA" sz="2400" dirty="0" smtClean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and control activities.</a:t>
            </a:r>
          </a:p>
          <a:p>
            <a:pPr>
              <a:lnSpc>
                <a:spcPts val="2900"/>
              </a:lnSpc>
            </a:pPr>
            <a:endParaRPr lang="en-CA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5825067" y="1790700"/>
            <a:ext cx="1197444" cy="41036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333" b="1" smtClean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Set quality goals</a:t>
            </a:r>
          </a:p>
          <a:p>
            <a:pPr>
              <a:lnSpc>
                <a:spcPts val="1610"/>
              </a:lnSpc>
            </a:pPr>
            <a:endParaRPr lang="en-CA" sz="1403" b="1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" name="TextBox 5"/>
          <p:cNvSpPr txBox="1"/>
          <p:nvPr/>
        </p:nvSpPr>
        <p:spPr>
          <a:xfrm>
            <a:off x="728135" y="3162302"/>
            <a:ext cx="426399" cy="41036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333" b="1" smtClean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Entry</a:t>
            </a:r>
          </a:p>
          <a:p>
            <a:pPr>
              <a:lnSpc>
                <a:spcPts val="1610"/>
              </a:lnSpc>
            </a:pPr>
            <a:endParaRPr lang="en-CA" sz="1403" b="1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1896536" y="3302000"/>
            <a:ext cx="557845" cy="28212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CA" sz="1343" b="1" smtClean="0">
                <a:solidFill>
                  <a:schemeClr val="accent4">
                    <a:lumMod val="50000"/>
                  </a:schemeClr>
                </a:solidFill>
                <a:latin typeface="Times New Roman Bold"/>
                <a:cs typeface="Times New Roman Bold"/>
              </a:rPr>
              <a:t>Quality</a:t>
            </a:r>
          </a:p>
          <a:p>
            <a:pPr>
              <a:lnSpc>
                <a:spcPts val="1120"/>
              </a:lnSpc>
            </a:pPr>
            <a:endParaRPr lang="en-CA" sz="1403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1845736" y="3467102"/>
            <a:ext cx="663643" cy="41036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343" b="1" smtClean="0">
                <a:solidFill>
                  <a:schemeClr val="accent4">
                    <a:lumMod val="50000"/>
                  </a:schemeClr>
                </a:solidFill>
                <a:latin typeface="Times New Roman Bold"/>
                <a:cs typeface="Times New Roman Bold"/>
              </a:rPr>
              <a:t>Planning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TextBox 8"/>
          <p:cNvSpPr txBox="1"/>
          <p:nvPr/>
        </p:nvSpPr>
        <p:spPr>
          <a:xfrm>
            <a:off x="3285069" y="3619502"/>
            <a:ext cx="896079" cy="500137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CA" sz="1333" b="1" dirty="0" smtClean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Selected QA</a:t>
            </a:r>
            <a:r>
              <a:rPr lang="en-CA" sz="1403" b="1" dirty="0" smtClean="0">
                <a:solidFill>
                  <a:schemeClr val="accent4">
                    <a:lumMod val="50000"/>
                  </a:schemeClr>
                </a:solidFill>
                <a:latin typeface="Times New Roman"/>
              </a:rPr>
              <a:t/>
            </a:r>
            <a:br>
              <a:rPr lang="en-CA" sz="1403" b="1" dirty="0" smtClean="0">
                <a:solidFill>
                  <a:schemeClr val="accent4">
                    <a:lumMod val="50000"/>
                  </a:schemeClr>
                </a:solidFill>
                <a:latin typeface="Times New Roman"/>
              </a:rPr>
            </a:br>
            <a:r>
              <a:rPr lang="en-CA" sz="1333" b="1" dirty="0" smtClean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activities</a:t>
            </a:r>
          </a:p>
          <a:p>
            <a:pPr>
              <a:lnSpc>
                <a:spcPts val="1310"/>
              </a:lnSpc>
            </a:pPr>
            <a:endParaRPr lang="en-CA" sz="1403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TextBox 9"/>
          <p:cNvSpPr txBox="1"/>
          <p:nvPr/>
        </p:nvSpPr>
        <p:spPr>
          <a:xfrm>
            <a:off x="3798323" y="4152902"/>
            <a:ext cx="997068" cy="41036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333" dirty="0" smtClean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Measurements</a:t>
            </a:r>
          </a:p>
          <a:p>
            <a:pPr>
              <a:lnSpc>
                <a:spcPts val="1610"/>
              </a:lnSpc>
            </a:pPr>
            <a:endParaRPr lang="en-CA" sz="1403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2" name="TextBox 10"/>
          <p:cNvSpPr txBox="1"/>
          <p:nvPr/>
        </p:nvSpPr>
        <p:spPr>
          <a:xfrm>
            <a:off x="1862669" y="4648202"/>
            <a:ext cx="1689693" cy="65402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CA" sz="1333" b="1" smtClean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Selected measurements</a:t>
            </a:r>
            <a:r>
              <a:rPr lang="en-CA" sz="1403" b="1" smtClean="0">
                <a:solidFill>
                  <a:schemeClr val="accent4">
                    <a:lumMod val="50000"/>
                  </a:schemeClr>
                </a:solidFill>
                <a:latin typeface="Times New Roman"/>
              </a:rPr>
              <a:t/>
            </a:r>
            <a:br>
              <a:rPr lang="en-CA" sz="1403" b="1" smtClean="0">
                <a:solidFill>
                  <a:schemeClr val="accent4">
                    <a:lumMod val="50000"/>
                  </a:schemeClr>
                </a:solidFill>
                <a:latin typeface="Times New Roman"/>
              </a:rPr>
            </a:br>
            <a:r>
              <a:rPr lang="en-CA" sz="1333" b="1" smtClean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&amp; models</a:t>
            </a:r>
          </a:p>
          <a:p>
            <a:pPr>
              <a:lnSpc>
                <a:spcPts val="1680"/>
              </a:lnSpc>
            </a:pPr>
            <a:endParaRPr lang="en-CA" sz="1403" b="1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5072412" y="3197336"/>
            <a:ext cx="557845" cy="41036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343" b="1" dirty="0" smtClean="0">
                <a:solidFill>
                  <a:schemeClr val="accent4">
                    <a:lumMod val="50000"/>
                  </a:schemeClr>
                </a:solidFill>
                <a:latin typeface="Times New Roman Bold"/>
                <a:cs typeface="Times New Roman Bold"/>
              </a:rPr>
              <a:t>Quality</a:t>
            </a:r>
          </a:p>
          <a:p>
            <a:pPr>
              <a:lnSpc>
                <a:spcPts val="1610"/>
              </a:lnSpc>
            </a:pPr>
            <a:endParaRPr lang="en-CA" sz="1403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4" name="TextBox 12"/>
          <p:cNvSpPr txBox="1"/>
          <p:nvPr/>
        </p:nvSpPr>
        <p:spPr>
          <a:xfrm>
            <a:off x="5077666" y="3429002"/>
            <a:ext cx="769441" cy="65402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00"/>
              </a:lnSpc>
              <a:tabLst>
                <a:tab pos="63500" algn="l"/>
              </a:tabLst>
            </a:pPr>
            <a:r>
              <a:rPr lang="en-CA" sz="1343" b="1" dirty="0" smtClean="0">
                <a:solidFill>
                  <a:schemeClr val="accent4">
                    <a:lumMod val="50000"/>
                  </a:schemeClr>
                </a:solidFill>
                <a:latin typeface="Times New Roman Bold"/>
                <a:cs typeface="Times New Roman Bold"/>
              </a:rPr>
              <a:t>Assurance</a:t>
            </a:r>
            <a:r>
              <a:rPr lang="en-CA" sz="1403" dirty="0" smtClean="0">
                <a:solidFill>
                  <a:schemeClr val="accent4">
                    <a:lumMod val="50000"/>
                  </a:schemeClr>
                </a:solidFill>
                <a:latin typeface="Times New Roman"/>
              </a:rPr>
              <a:t/>
            </a:r>
            <a:br>
              <a:rPr lang="en-CA" sz="1403" dirty="0" smtClean="0">
                <a:solidFill>
                  <a:schemeClr val="accent4">
                    <a:lumMod val="50000"/>
                  </a:schemeClr>
                </a:solidFill>
                <a:latin typeface="Times New Roman"/>
              </a:rPr>
            </a:br>
            <a:r>
              <a:rPr lang="en-CA" sz="1343" b="1" dirty="0" smtClean="0">
                <a:solidFill>
                  <a:schemeClr val="accent4">
                    <a:lumMod val="50000"/>
                  </a:schemeClr>
                </a:solidFill>
                <a:latin typeface="Times New Roman Bold"/>
                <a:cs typeface="Times New Roman Bold"/>
              </a:rPr>
              <a:t>	Activities</a:t>
            </a:r>
          </a:p>
          <a:p>
            <a:pPr>
              <a:lnSpc>
                <a:spcPts val="1675"/>
              </a:lnSpc>
            </a:pPr>
            <a:endParaRPr lang="en-CA" sz="1403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5090513" y="4556672"/>
            <a:ext cx="692497" cy="872034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indent="51815">
              <a:lnSpc>
                <a:spcPts val="1700"/>
              </a:lnSpc>
              <a:tabLst>
                <a:tab pos="50800" algn="l"/>
              </a:tabLst>
            </a:pPr>
            <a:r>
              <a:rPr lang="en-CA" sz="1343" b="1" dirty="0" smtClean="0">
                <a:solidFill>
                  <a:schemeClr val="accent4">
                    <a:lumMod val="50000"/>
                  </a:schemeClr>
                </a:solidFill>
                <a:latin typeface="Times New Roman Bold"/>
                <a:cs typeface="Times New Roman Bold"/>
              </a:rPr>
              <a:t>Quality</a:t>
            </a:r>
            <a:r>
              <a:rPr lang="en-CA" sz="1403" dirty="0" smtClean="0">
                <a:solidFill>
                  <a:schemeClr val="accent4">
                    <a:lumMod val="50000"/>
                  </a:schemeClr>
                </a:solidFill>
                <a:latin typeface="Times New Roman"/>
              </a:rPr>
              <a:t/>
            </a:r>
            <a:br>
              <a:rPr lang="en-CA" sz="1403" dirty="0" smtClean="0">
                <a:solidFill>
                  <a:schemeClr val="accent4">
                    <a:lumMod val="50000"/>
                  </a:schemeClr>
                </a:solidFill>
                <a:latin typeface="Times New Roman"/>
              </a:rPr>
            </a:br>
            <a:r>
              <a:rPr lang="en-CA" sz="1343" b="1" dirty="0" smtClean="0">
                <a:solidFill>
                  <a:schemeClr val="accent4">
                    <a:lumMod val="50000"/>
                  </a:schemeClr>
                </a:solidFill>
                <a:latin typeface="Times New Roman Bold"/>
                <a:cs typeface="Times New Roman Bold"/>
              </a:rPr>
              <a:t>	Control</a:t>
            </a:r>
            <a:r>
              <a:rPr lang="en-CA" sz="1403" dirty="0" smtClean="0">
                <a:solidFill>
                  <a:schemeClr val="accent4">
                    <a:lumMod val="50000"/>
                  </a:schemeClr>
                </a:solidFill>
                <a:latin typeface="Times New Roman"/>
              </a:rPr>
              <a:t/>
            </a:r>
            <a:br>
              <a:rPr lang="en-CA" sz="1403" dirty="0" smtClean="0">
                <a:solidFill>
                  <a:schemeClr val="accent4">
                    <a:lumMod val="50000"/>
                  </a:schemeClr>
                </a:solidFill>
                <a:latin typeface="Times New Roman"/>
              </a:rPr>
            </a:br>
            <a:r>
              <a:rPr lang="en-CA" sz="1343" b="1" dirty="0" smtClean="0">
                <a:solidFill>
                  <a:schemeClr val="accent4">
                    <a:lumMod val="50000"/>
                  </a:schemeClr>
                </a:solidFill>
                <a:latin typeface="Times New Roman Bold"/>
                <a:cs typeface="Times New Roman Bold"/>
              </a:rPr>
              <a:t>Activities</a:t>
            </a:r>
          </a:p>
          <a:p>
            <a:pPr>
              <a:lnSpc>
                <a:spcPts val="1675"/>
              </a:lnSpc>
            </a:pPr>
            <a:endParaRPr lang="en-CA" sz="1403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6" name="TextBox 14"/>
          <p:cNvSpPr txBox="1"/>
          <p:nvPr/>
        </p:nvSpPr>
        <p:spPr>
          <a:xfrm>
            <a:off x="7583213" y="3090043"/>
            <a:ext cx="279627" cy="410369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333" b="1" dirty="0" smtClean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No</a:t>
            </a:r>
          </a:p>
          <a:p>
            <a:pPr>
              <a:lnSpc>
                <a:spcPts val="1610"/>
              </a:lnSpc>
            </a:pPr>
            <a:endParaRPr lang="en-CA" sz="1403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7" name="TextBox 15"/>
          <p:cNvSpPr txBox="1"/>
          <p:nvPr/>
        </p:nvSpPr>
        <p:spPr>
          <a:xfrm>
            <a:off x="8123913" y="3188140"/>
            <a:ext cx="512961" cy="47448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200"/>
              </a:lnSpc>
              <a:tabLst>
                <a:tab pos="50800" algn="l"/>
              </a:tabLst>
            </a:pPr>
            <a:r>
              <a:rPr lang="en-CA" sz="1333" dirty="0" smtClean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Quality</a:t>
            </a:r>
            <a:r>
              <a:rPr lang="en-CA" sz="1403" dirty="0" smtClean="0">
                <a:solidFill>
                  <a:schemeClr val="accent4">
                    <a:lumMod val="50000"/>
                  </a:schemeClr>
                </a:solidFill>
                <a:latin typeface="Times New Roman"/>
              </a:rPr>
              <a:t/>
            </a:r>
            <a:br>
              <a:rPr lang="en-CA" sz="1403" dirty="0" smtClean="0">
                <a:solidFill>
                  <a:schemeClr val="accent4">
                    <a:lumMod val="50000"/>
                  </a:schemeClr>
                </a:solidFill>
                <a:latin typeface="Times New Roman"/>
              </a:rPr>
            </a:br>
            <a:r>
              <a:rPr lang="en-CA" sz="1333" dirty="0" smtClean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	goals</a:t>
            </a:r>
          </a:p>
          <a:p>
            <a:pPr>
              <a:lnSpc>
                <a:spcPts val="1260"/>
              </a:lnSpc>
            </a:pPr>
            <a:endParaRPr lang="en-CA" sz="1403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8" name="TextBox 16"/>
          <p:cNvSpPr txBox="1"/>
          <p:nvPr/>
        </p:nvSpPr>
        <p:spPr>
          <a:xfrm>
            <a:off x="6261247" y="3809125"/>
            <a:ext cx="2022348" cy="46166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indent="1323086">
              <a:lnSpc>
                <a:spcPts val="1200"/>
              </a:lnSpc>
            </a:pPr>
            <a:r>
              <a:rPr lang="en-CA" sz="1333" b="1" dirty="0" smtClean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satisfied?</a:t>
            </a:r>
            <a:r>
              <a:rPr lang="en-CA" sz="1403" b="1" dirty="0" smtClean="0">
                <a:solidFill>
                  <a:schemeClr val="accent4">
                    <a:lumMod val="50000"/>
                  </a:schemeClr>
                </a:solidFill>
                <a:latin typeface="Times New Roman"/>
              </a:rPr>
              <a:t/>
            </a:r>
            <a:br>
              <a:rPr lang="en-CA" sz="1403" b="1" dirty="0" smtClean="0">
                <a:solidFill>
                  <a:schemeClr val="accent4">
                    <a:lumMod val="50000"/>
                  </a:schemeClr>
                </a:solidFill>
                <a:latin typeface="Times New Roman"/>
              </a:rPr>
            </a:br>
            <a:r>
              <a:rPr lang="en-CA" sz="1333" b="1" dirty="0" smtClean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Feedback &amp;</a:t>
            </a:r>
          </a:p>
          <a:p>
            <a:pPr>
              <a:lnSpc>
                <a:spcPts val="1210"/>
              </a:lnSpc>
            </a:pPr>
            <a:endParaRPr lang="en-CA" sz="1403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9" name="TextBox 17"/>
          <p:cNvSpPr txBox="1"/>
          <p:nvPr/>
        </p:nvSpPr>
        <p:spPr>
          <a:xfrm>
            <a:off x="7349067" y="4013202"/>
            <a:ext cx="894476" cy="41036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333" b="1" dirty="0" smtClean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adjustments</a:t>
            </a:r>
          </a:p>
          <a:p>
            <a:pPr>
              <a:lnSpc>
                <a:spcPts val="1610"/>
              </a:lnSpc>
            </a:pPr>
            <a:endParaRPr lang="en-CA" sz="1403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0" name="TextBox 18"/>
          <p:cNvSpPr txBox="1"/>
          <p:nvPr/>
        </p:nvSpPr>
        <p:spPr>
          <a:xfrm>
            <a:off x="8060269" y="4724401"/>
            <a:ext cx="692497" cy="872034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CA" sz="1333" b="1" smtClean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Analysis/</a:t>
            </a:r>
            <a:r>
              <a:rPr lang="en-CA" sz="1403" b="1" smtClean="0">
                <a:solidFill>
                  <a:schemeClr val="accent4">
                    <a:lumMod val="50000"/>
                  </a:schemeClr>
                </a:solidFill>
                <a:latin typeface="Times New Roman"/>
              </a:rPr>
              <a:t/>
            </a:r>
            <a:br>
              <a:rPr lang="en-CA" sz="1403" b="1" smtClean="0">
                <a:solidFill>
                  <a:schemeClr val="accent4">
                    <a:lumMod val="50000"/>
                  </a:schemeClr>
                </a:solidFill>
                <a:latin typeface="Times New Roman"/>
              </a:rPr>
            </a:br>
            <a:r>
              <a:rPr lang="en-CA" sz="1333" b="1" smtClean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Modeling</a:t>
            </a:r>
            <a:r>
              <a:rPr lang="en-CA" sz="1403" b="1" smtClean="0">
                <a:solidFill>
                  <a:schemeClr val="accent4">
                    <a:lumMod val="50000"/>
                  </a:schemeClr>
                </a:solidFill>
                <a:latin typeface="Times New Roman"/>
              </a:rPr>
              <a:t/>
            </a:r>
            <a:br>
              <a:rPr lang="en-CA" sz="1403" b="1" smtClean="0">
                <a:solidFill>
                  <a:schemeClr val="accent4">
                    <a:lumMod val="50000"/>
                  </a:schemeClr>
                </a:solidFill>
                <a:latin typeface="Times New Roman"/>
              </a:rPr>
            </a:br>
            <a:r>
              <a:rPr lang="en-CA" sz="1333" b="1" smtClean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results</a:t>
            </a:r>
          </a:p>
          <a:p>
            <a:pPr>
              <a:lnSpc>
                <a:spcPts val="1680"/>
              </a:lnSpc>
            </a:pPr>
            <a:endParaRPr lang="en-CA" sz="1403" b="1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1" name="TextBox 19"/>
          <p:cNvSpPr txBox="1"/>
          <p:nvPr/>
        </p:nvSpPr>
        <p:spPr>
          <a:xfrm>
            <a:off x="10225399" y="3162740"/>
            <a:ext cx="304571" cy="41036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333" b="1" dirty="0" smtClean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Exit</a:t>
            </a:r>
          </a:p>
          <a:p>
            <a:pPr>
              <a:lnSpc>
                <a:spcPts val="1610"/>
              </a:lnSpc>
            </a:pPr>
            <a:endParaRPr lang="en-CA" sz="1403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2" name="TextBox 20"/>
          <p:cNvSpPr txBox="1"/>
          <p:nvPr/>
        </p:nvSpPr>
        <p:spPr>
          <a:xfrm>
            <a:off x="9811992" y="3721102"/>
            <a:ext cx="247184" cy="41036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333" b="1" dirty="0" smtClean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Yes</a:t>
            </a:r>
          </a:p>
          <a:p>
            <a:pPr>
              <a:lnSpc>
                <a:spcPts val="1610"/>
              </a:lnSpc>
            </a:pPr>
            <a:endParaRPr lang="en-CA" sz="1403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3" name="TextBox 21"/>
          <p:cNvSpPr txBox="1"/>
          <p:nvPr/>
        </p:nvSpPr>
        <p:spPr>
          <a:xfrm>
            <a:off x="423333" y="5918202"/>
            <a:ext cx="8822928" cy="71814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-Main goal: defect prevention, defect reduction, and defect containment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4954" y="536028"/>
            <a:ext cx="10673255" cy="6347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2"/>
          <p:cNvSpPr txBox="1"/>
          <p:nvPr/>
        </p:nvSpPr>
        <p:spPr>
          <a:xfrm>
            <a:off x="3369151" y="332392"/>
            <a:ext cx="4437112" cy="64120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20"/>
              </a:lnSpc>
            </a:pPr>
            <a:r>
              <a:rPr lang="en-CA" sz="2796" b="1" dirty="0" smtClean="0">
                <a:solidFill>
                  <a:schemeClr val="accent4">
                    <a:lumMod val="50000"/>
                  </a:schemeClr>
                </a:solidFill>
                <a:latin typeface="Times New Roman Bold Italic"/>
                <a:cs typeface="Times New Roman Bold Italic"/>
              </a:rPr>
              <a:t>Software Quality Engineering</a:t>
            </a:r>
          </a:p>
          <a:p>
            <a:pPr>
              <a:lnSpc>
                <a:spcPts val="2520"/>
              </a:lnSpc>
            </a:pPr>
            <a:endParaRPr lang="en-CA" sz="2796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/>
          <p:nvPr/>
        </p:nvSpPr>
        <p:spPr>
          <a:xfrm>
            <a:off x="423333" y="1092202"/>
            <a:ext cx="8011424" cy="743793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CA" sz="24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CA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Long-Term Feedback of SQE comes from two process</a:t>
            </a:r>
          </a:p>
          <a:p>
            <a:pPr>
              <a:lnSpc>
                <a:spcPts val="2900"/>
              </a:lnSpc>
            </a:pPr>
            <a:endParaRPr lang="en-CA" sz="24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72967" y="1779687"/>
            <a:ext cx="11225048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sz="2000" b="1" i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Comes from quality planning </a:t>
            </a:r>
          </a:p>
          <a:p>
            <a:pPr marL="342900" indent="-342900"/>
            <a:r>
              <a:rPr lang="en-US" sz="2000" i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e.g. if </a:t>
            </a:r>
            <a:r>
              <a:rPr lang="en-US" sz="2000" b="1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current goals </a:t>
            </a: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are unachievable them we have to made adjustments</a:t>
            </a:r>
          </a:p>
          <a:p>
            <a:r>
              <a:rPr lang="en-US" sz="2000" b="1" i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2.  Feedback to quality assessment and improvement activities: </a:t>
            </a:r>
          </a:p>
          <a:p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e.g. modeling results may be highly unstable, which may well be an indication of the</a:t>
            </a:r>
          </a:p>
          <a:p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model inappropriateness. In this case, new or modified models need to be used</a:t>
            </a:r>
          </a:p>
          <a:p>
            <a:endParaRPr lang="en-US" sz="2000" dirty="0" smtClean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Quality improvement process QIP (another model similar to SQE)</a:t>
            </a:r>
          </a:p>
          <a:p>
            <a:pPr>
              <a:buFontTx/>
              <a:buChar char="-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van Solingen and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Berghout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, (1999)</a:t>
            </a:r>
          </a:p>
          <a:p>
            <a:pPr>
              <a:buFontTx/>
              <a:buChar char="-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quality improvement was achieved through measurement, analysis, feedback,  </a:t>
            </a:r>
          </a:p>
          <a:p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and organizational support.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 QIP includes three interconnected steps:</a:t>
            </a:r>
          </a:p>
          <a:p>
            <a:r>
              <a:rPr lang="en-US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</a:t>
            </a:r>
          </a:p>
          <a:p>
            <a:r>
              <a:rPr lang="en-US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1) 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understanding (the baseline, all future processes are measured with this baseline)</a:t>
            </a:r>
          </a:p>
          <a:p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2) assessing (assessing impact and change)</a:t>
            </a:r>
          </a:p>
          <a:p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3) packaging (packing the baseline data and update the process)</a:t>
            </a:r>
          </a:p>
          <a:p>
            <a:endParaRPr lang="en-US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  </a:t>
            </a:r>
            <a:endParaRPr lang="en-US" dirty="0" smtClean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2"/>
          <p:cNvSpPr txBox="1"/>
          <p:nvPr/>
        </p:nvSpPr>
        <p:spPr>
          <a:xfrm>
            <a:off x="3369151" y="332392"/>
            <a:ext cx="4437112" cy="64120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20"/>
              </a:lnSpc>
            </a:pPr>
            <a:r>
              <a:rPr lang="en-CA" sz="2796" b="1" dirty="0" smtClean="0">
                <a:solidFill>
                  <a:schemeClr val="accent4">
                    <a:lumMod val="50000"/>
                  </a:schemeClr>
                </a:solidFill>
                <a:latin typeface="Times New Roman Bold Italic"/>
                <a:cs typeface="Times New Roman Bold Italic"/>
              </a:rPr>
              <a:t>Software Quality Engineering</a:t>
            </a:r>
          </a:p>
          <a:p>
            <a:pPr>
              <a:lnSpc>
                <a:spcPts val="2520"/>
              </a:lnSpc>
            </a:pPr>
            <a:endParaRPr lang="en-CA" sz="2796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657600"/>
            <a:ext cx="10668000" cy="185896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8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CC33"/>
                </a:solidFill>
                <a:latin typeface="Arial Black"/>
              </a:rPr>
              <a:t>McCall's software quality factors model</a:t>
            </a:r>
            <a:br>
              <a:rPr lang="en-US" sz="28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CC33"/>
                </a:solidFill>
                <a:latin typeface="Arial Black"/>
              </a:rPr>
            </a:br>
            <a:r>
              <a:rPr lang="en-US" sz="28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CC33"/>
                </a:solidFill>
                <a:latin typeface="Arial Black"/>
              </a:rPr>
              <a:t/>
            </a:r>
            <a:br>
              <a:rPr lang="en-US" sz="28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CC33"/>
                </a:solidFill>
                <a:latin typeface="Arial Black"/>
              </a:rPr>
            </a:br>
            <a:r>
              <a:rPr lang="en-US" sz="28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CC33"/>
                </a:solidFill>
                <a:latin typeface="Arial Black"/>
              </a:rPr>
              <a:t>ISO 9126</a:t>
            </a:r>
            <a:br>
              <a:rPr lang="en-US" sz="28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CC33"/>
                </a:solidFill>
                <a:latin typeface="Arial Black"/>
              </a:rPr>
            </a:br>
            <a:r>
              <a:rPr lang="en-US" sz="28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CC33"/>
                </a:solidFill>
                <a:latin typeface="Arial Black"/>
              </a:rPr>
              <a:t/>
            </a:r>
            <a:br>
              <a:rPr lang="en-US" sz="28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CC33"/>
                </a:solidFill>
                <a:latin typeface="Arial Black"/>
              </a:rPr>
            </a:br>
            <a:r>
              <a:rPr lang="en-US" sz="28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CC33"/>
                </a:solidFill>
                <a:latin typeface="Arial Black"/>
              </a:rPr>
              <a:t>Process ISO 9000-4 &amp; Product ISO 9126</a:t>
            </a:r>
            <a:br>
              <a:rPr lang="en-US" sz="28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CC33"/>
                </a:solidFill>
                <a:latin typeface="Arial Black"/>
              </a:rPr>
            </a:br>
            <a:r>
              <a:rPr lang="en-US" sz="28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CC33"/>
                </a:solidFill>
                <a:latin typeface="Arial Black"/>
              </a:rPr>
              <a:t/>
            </a:r>
            <a:br>
              <a:rPr lang="en-US" sz="28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CC33"/>
                </a:solidFill>
                <a:latin typeface="Arial Black"/>
              </a:rPr>
            </a:br>
            <a:r>
              <a:rPr lang="en-US" sz="28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CC33"/>
                </a:solidFill>
                <a:latin typeface="Arial Black"/>
              </a:rPr>
              <a:t>Customized Framework</a:t>
            </a:r>
            <a:br>
              <a:rPr lang="en-US" sz="28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CC33"/>
                </a:solidFill>
                <a:latin typeface="Arial Black"/>
              </a:rPr>
            </a:br>
            <a:r>
              <a:rPr lang="en-US" sz="28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CC33"/>
                </a:solidFill>
                <a:latin typeface="Arial Black"/>
              </a:rPr>
              <a:t/>
            </a:r>
            <a:br>
              <a:rPr lang="en-US" sz="28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CC33"/>
                </a:solidFill>
                <a:latin typeface="Arial Black"/>
              </a:rPr>
            </a:br>
            <a:endParaRPr lang="en-US" sz="28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2209800"/>
            <a:ext cx="9956800" cy="185896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CC33"/>
                </a:solidFill>
                <a:latin typeface="Arial Black"/>
              </a:rPr>
              <a:t>McCall's software quality</a:t>
            </a:r>
            <a:br>
              <a:rPr lang="en-US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CC33"/>
                </a:solidFill>
                <a:latin typeface="Arial Black"/>
              </a:rPr>
            </a:br>
            <a:r>
              <a:rPr lang="en-US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CC33"/>
                </a:solidFill>
                <a:latin typeface="Arial Black"/>
              </a:rPr>
              <a:t>factors model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latin typeface="Andalus" pitchFamily="18" charset="-78"/>
                <a:cs typeface="Andalus" pitchFamily="18" charset="-78"/>
              </a:rPr>
              <a:t>Evaluation of Software Quality</a:t>
            </a:r>
            <a:br>
              <a:rPr lang="en-US" smtClean="0">
                <a:latin typeface="Andalus" pitchFamily="18" charset="-78"/>
                <a:cs typeface="Andalus" pitchFamily="18" charset="-78"/>
              </a:rPr>
            </a:br>
            <a:r>
              <a:rPr lang="en-US" smtClean="0">
                <a:latin typeface="Andalus" pitchFamily="18" charset="-78"/>
                <a:cs typeface="Andalus" pitchFamily="18" charset="-78"/>
              </a:rPr>
              <a:t>Framework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5072" y="6210300"/>
            <a:ext cx="609600" cy="457200"/>
          </a:xfrm>
        </p:spPr>
        <p:txBody>
          <a:bodyPr/>
          <a:lstStyle/>
          <a:p>
            <a:pPr>
              <a:defRPr/>
            </a:pPr>
            <a:fld id="{E5914098-95C5-4641-8C57-8F26F055268E}" type="slidenum">
              <a:rPr lang="en-US">
                <a:latin typeface="Arial" charset="0"/>
              </a:rPr>
              <a:pPr>
                <a:defRPr/>
              </a:pPr>
              <a:t>17</a:t>
            </a:fld>
            <a:endParaRPr lang="en-US">
              <a:latin typeface="Arial" charset="0"/>
            </a:endParaRPr>
          </a:p>
        </p:txBody>
      </p:sp>
      <p:sp>
        <p:nvSpPr>
          <p:cNvPr id="3075" name="Content Placeholder 2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10363200" cy="5181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solidFill>
                  <a:srgbClr val="FF0000"/>
                </a:solidFill>
              </a:rPr>
              <a:t>Quality requirements </a:t>
            </a:r>
            <a:r>
              <a:rPr lang="en-US" sz="2800" dirty="0" smtClean="0"/>
              <a:t>that the software product must meet</a:t>
            </a:r>
          </a:p>
          <a:p>
            <a:pPr eaLnBrk="1" hangingPunct="1"/>
            <a:endParaRPr lang="en-US" sz="800" dirty="0" smtClean="0"/>
          </a:p>
          <a:p>
            <a:pPr eaLnBrk="1" hangingPunct="1"/>
            <a:r>
              <a:rPr lang="en-US" sz="2800" dirty="0" smtClean="0">
                <a:solidFill>
                  <a:srgbClr val="002060"/>
                </a:solidFill>
              </a:rPr>
              <a:t>Quality factors </a:t>
            </a:r>
            <a:r>
              <a:rPr lang="en-US" sz="2800" dirty="0" smtClean="0"/>
              <a:t>– Management-oriented attributes of software that contribute to its quality</a:t>
            </a:r>
          </a:p>
          <a:p>
            <a:pPr eaLnBrk="1" hangingPunct="1"/>
            <a:endParaRPr lang="en-US" sz="800" dirty="0" smtClean="0"/>
          </a:p>
          <a:p>
            <a:pPr eaLnBrk="1" hangingPunct="1"/>
            <a:r>
              <a:rPr lang="en-US" sz="2800" dirty="0" smtClean="0">
                <a:solidFill>
                  <a:srgbClr val="002060"/>
                </a:solidFill>
              </a:rPr>
              <a:t>Quality sub-factors </a:t>
            </a:r>
            <a:r>
              <a:rPr lang="en-US" sz="2800" dirty="0" smtClean="0"/>
              <a:t>– Decompositions of a quality factor to its technical components</a:t>
            </a:r>
          </a:p>
          <a:p>
            <a:pPr eaLnBrk="1" hangingPunct="1"/>
            <a:endParaRPr lang="en-US" sz="800" dirty="0" smtClean="0"/>
          </a:p>
          <a:p>
            <a:pPr eaLnBrk="1" hangingPunct="1"/>
            <a:r>
              <a:rPr lang="en-US" sz="2800" dirty="0" smtClean="0">
                <a:solidFill>
                  <a:srgbClr val="002060"/>
                </a:solidFill>
              </a:rPr>
              <a:t>Metrics</a:t>
            </a:r>
            <a:r>
              <a:rPr lang="en-US" sz="2800" dirty="0" smtClean="0"/>
              <a:t> – quantitative measures of the degree to which given attributes (factors) are present</a:t>
            </a:r>
          </a:p>
          <a:p>
            <a:pPr eaLnBrk="1" hangingPunct="1">
              <a:buNone/>
            </a:pPr>
            <a:r>
              <a:rPr lang="en-US" dirty="0" smtClean="0"/>
              <a:t>    </a:t>
            </a:r>
            <a:r>
              <a:rPr lang="en-US" b="1" dirty="0" smtClean="0"/>
              <a:t>“Factors”   McCall’s </a:t>
            </a:r>
            <a:r>
              <a:rPr lang="en-US" b="1" dirty="0" smtClean="0">
                <a:solidFill>
                  <a:srgbClr val="0070C0"/>
                </a:solidFill>
              </a:rPr>
              <a:t>&amp;  “Characteristics”  ISO 9126</a:t>
            </a:r>
          </a:p>
          <a:p>
            <a:pPr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- What are Quality requirements? Fertile Research Area…</a:t>
            </a:r>
            <a:endParaRPr lang="en-US" sz="2800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609600" y="2667000"/>
            <a:ext cx="10972800" cy="1143000"/>
          </a:xfrm>
        </p:spPr>
        <p:txBody>
          <a:bodyPr>
            <a:noAutofit/>
          </a:bodyPr>
          <a:lstStyle/>
          <a:p>
            <a:pPr algn="ctr"/>
            <a:r>
              <a:rPr lang="en-US" sz="7200" dirty="0" smtClean="0">
                <a:solidFill>
                  <a:srgbClr val="00576E"/>
                </a:solidFill>
                <a:latin typeface="Andalus" pitchFamily="18" charset="-78"/>
                <a:cs typeface="Andalus" pitchFamily="18" charset="-78"/>
              </a:rPr>
              <a:t>Example</a:t>
            </a:r>
            <a:endParaRPr lang="en-US" sz="7200" dirty="0" smtClean="0">
              <a:solidFill>
                <a:srgbClr val="00576E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ndalus" pitchFamily="18" charset="-78"/>
                <a:cs typeface="Andalus" pitchFamily="18" charset="-78"/>
              </a:rPr>
              <a:t>Example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5072" y="6210300"/>
            <a:ext cx="609600" cy="457200"/>
          </a:xfrm>
        </p:spPr>
        <p:txBody>
          <a:bodyPr/>
          <a:lstStyle/>
          <a:p>
            <a:pPr>
              <a:defRPr/>
            </a:pPr>
            <a:fld id="{F7F8D873-9641-401B-B1C6-5A8F4BA5949A}" type="slidenum">
              <a:rPr lang="en-US">
                <a:latin typeface="Arial" charset="0"/>
              </a:rPr>
              <a:pPr>
                <a:defRPr/>
              </a:pPr>
              <a:t>19</a:t>
            </a:fld>
            <a:endParaRPr lang="en-US">
              <a:latin typeface="Arial" charset="0"/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Quality requirement – “</a:t>
            </a:r>
            <a:r>
              <a:rPr lang="en-US" dirty="0" smtClean="0">
                <a:solidFill>
                  <a:srgbClr val="FF0000"/>
                </a:solidFill>
              </a:rPr>
              <a:t>The product will be easy to use</a:t>
            </a:r>
            <a:r>
              <a:rPr lang="en-US" dirty="0" smtClean="0"/>
              <a:t>”</a:t>
            </a:r>
          </a:p>
          <a:p>
            <a:pPr eaLnBrk="1" hangingPunct="1"/>
            <a:endParaRPr lang="en-US" sz="800" dirty="0" smtClean="0"/>
          </a:p>
          <a:p>
            <a:pPr eaLnBrk="1" hangingPunct="1"/>
            <a:r>
              <a:rPr lang="en-US" dirty="0" smtClean="0"/>
              <a:t>Quality factor(s) – </a:t>
            </a:r>
            <a:r>
              <a:rPr lang="en-US" dirty="0" smtClean="0">
                <a:solidFill>
                  <a:srgbClr val="0070C0"/>
                </a:solidFill>
              </a:rPr>
              <a:t>Usability</a:t>
            </a:r>
            <a:r>
              <a:rPr lang="en-US" dirty="0" smtClean="0"/>
              <a:t> (An attribute that bear on the effort needed for use and on the assessment of such use by users)</a:t>
            </a:r>
          </a:p>
          <a:p>
            <a:pPr eaLnBrk="1" hangingPunct="1"/>
            <a:endParaRPr lang="en-US" sz="800" dirty="0" smtClean="0"/>
          </a:p>
          <a:p>
            <a:pPr eaLnBrk="1" hangingPunct="1"/>
            <a:r>
              <a:rPr lang="en-US" dirty="0" smtClean="0"/>
              <a:t>Quality sub-factors – </a:t>
            </a:r>
            <a:r>
              <a:rPr lang="en-US" dirty="0" smtClean="0">
                <a:solidFill>
                  <a:srgbClr val="002060"/>
                </a:solidFill>
              </a:rPr>
              <a:t>Understandability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0070C0"/>
                </a:solidFill>
              </a:rPr>
              <a:t>ease of learning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002060"/>
                </a:solidFill>
              </a:rPr>
              <a:t>operability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002060"/>
                </a:solidFill>
              </a:rPr>
              <a:t>communicativeness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ndalus" pitchFamily="18" charset="-78"/>
                <a:cs typeface="Andalus" pitchFamily="18" charset="-78"/>
              </a:rPr>
              <a:t>Example - Subfactors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5072" y="6210300"/>
            <a:ext cx="609600" cy="457200"/>
          </a:xfrm>
        </p:spPr>
        <p:txBody>
          <a:bodyPr/>
          <a:lstStyle/>
          <a:p>
            <a:pPr>
              <a:defRPr/>
            </a:pPr>
            <a:fld id="{956C0E43-8987-4442-8CBC-CD910A716178}" type="slidenum">
              <a:rPr lang="en-US">
                <a:latin typeface="Arial" charset="0"/>
              </a:rPr>
              <a:pPr>
                <a:defRPr/>
              </a:pPr>
              <a:t>20</a:t>
            </a:fld>
            <a:endParaRPr lang="en-US">
              <a:latin typeface="Arial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sz="quarter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smtClean="0">
                <a:solidFill>
                  <a:srgbClr val="002060"/>
                </a:solidFill>
              </a:rPr>
              <a:t>Understandability</a:t>
            </a:r>
            <a:r>
              <a:rPr lang="en-US" sz="2800" smtClean="0"/>
              <a:t> – The amount of effort required to understand software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en-US" sz="800" smtClean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smtClean="0">
                <a:solidFill>
                  <a:srgbClr val="002060"/>
                </a:solidFill>
              </a:rPr>
              <a:t>Ease of learning </a:t>
            </a:r>
            <a:r>
              <a:rPr lang="en-US" sz="2800" smtClean="0"/>
              <a:t>– The degree to which user effort required to learn how to use the software is minimized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en-US" sz="800" smtClean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smtClean="0">
                <a:solidFill>
                  <a:srgbClr val="002060"/>
                </a:solidFill>
              </a:rPr>
              <a:t>Operability </a:t>
            </a:r>
            <a:r>
              <a:rPr lang="en-US" sz="2800" smtClean="0"/>
              <a:t>– The degree to which the effort required to perform an operation is minimized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en-US" sz="800" smtClean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smtClean="0">
                <a:solidFill>
                  <a:srgbClr val="002060"/>
                </a:solidFill>
              </a:rPr>
              <a:t>Communicativeness</a:t>
            </a:r>
            <a:r>
              <a:rPr lang="en-US" sz="2800" smtClean="0"/>
              <a:t> – The degree to which software is designed in accordance with the psychological characteristics of users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ndalus" pitchFamily="18" charset="-78"/>
                <a:cs typeface="Andalus" pitchFamily="18" charset="-78"/>
              </a:rPr>
              <a:t>Example - Metrics</a:t>
            </a: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5072" y="6210300"/>
            <a:ext cx="609600" cy="457200"/>
          </a:xfrm>
        </p:spPr>
        <p:txBody>
          <a:bodyPr/>
          <a:lstStyle/>
          <a:p>
            <a:pPr>
              <a:defRPr/>
            </a:pPr>
            <a:fld id="{BA69D35A-857D-4AC1-ABBF-46F896FBA073}" type="slidenum">
              <a:rPr lang="en-US">
                <a:latin typeface="Arial" charset="0"/>
              </a:rPr>
              <a:pPr>
                <a:defRPr/>
              </a:pPr>
              <a:t>21</a:t>
            </a:fld>
            <a:endParaRPr lang="en-US">
              <a:latin typeface="Arial" charset="0"/>
            </a:endParaRPr>
          </a:p>
        </p:txBody>
      </p:sp>
      <p:sp>
        <p:nvSpPr>
          <p:cNvPr id="7171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600" dirty="0" smtClean="0">
                <a:solidFill>
                  <a:srgbClr val="002060"/>
                </a:solidFill>
              </a:rPr>
              <a:t>Understanding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>
                <a:solidFill>
                  <a:srgbClr val="FF0000"/>
                </a:solidFill>
              </a:rPr>
              <a:t>Learning time</a:t>
            </a:r>
            <a:r>
              <a:rPr lang="en-US" sz="2200" dirty="0" smtClean="0"/>
              <a:t>: Time for new user to gain basic understanding of features of the software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dirty="0" smtClean="0">
                <a:solidFill>
                  <a:srgbClr val="002060"/>
                </a:solidFill>
              </a:rPr>
              <a:t>Ease of learning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>
                <a:solidFill>
                  <a:srgbClr val="FF0000"/>
                </a:solidFill>
              </a:rPr>
              <a:t>Learning time</a:t>
            </a:r>
            <a:r>
              <a:rPr lang="en-US" sz="2200" dirty="0" smtClean="0"/>
              <a:t>: Time for new user to learn how to perform basic functions of the software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dirty="0" smtClean="0">
                <a:solidFill>
                  <a:srgbClr val="002060"/>
                </a:solidFill>
              </a:rPr>
              <a:t>Operability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>
                <a:solidFill>
                  <a:srgbClr val="FF0000"/>
                </a:solidFill>
              </a:rPr>
              <a:t>Operation time</a:t>
            </a:r>
            <a:r>
              <a:rPr lang="en-US" sz="2200" dirty="0" smtClean="0"/>
              <a:t>: Time required for a user to perform operation(s) of the software 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dirty="0" smtClean="0">
                <a:solidFill>
                  <a:srgbClr val="002060"/>
                </a:solidFill>
              </a:rPr>
              <a:t>Communicativeness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>
                <a:solidFill>
                  <a:srgbClr val="FF0000"/>
                </a:solidFill>
              </a:rPr>
              <a:t>Human factors</a:t>
            </a:r>
            <a:r>
              <a:rPr lang="en-US" sz="2200" dirty="0" smtClean="0"/>
              <a:t>: Number of negative comments from new users regarding ergonomics, human factors, etc.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1219200" y="457200"/>
            <a:ext cx="103632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b="1" dirty="0" smtClean="0">
                <a:latin typeface="Andalus" pitchFamily="18" charset="-78"/>
                <a:cs typeface="Andalus" pitchFamily="18" charset="-78"/>
              </a:rPr>
              <a:t>Criteria for the evaluation </a:t>
            </a:r>
            <a:br>
              <a:rPr lang="en-US" sz="4400" b="1" dirty="0" smtClean="0">
                <a:latin typeface="Andalus" pitchFamily="18" charset="-78"/>
                <a:cs typeface="Andalus" pitchFamily="18" charset="-78"/>
              </a:rPr>
            </a:br>
            <a:r>
              <a:rPr lang="en-US" sz="4400" b="1" dirty="0" smtClean="0">
                <a:latin typeface="Andalus" pitchFamily="18" charset="-78"/>
                <a:cs typeface="Andalus" pitchFamily="18" charset="-78"/>
              </a:rPr>
              <a:t>of Software Quality</a:t>
            </a:r>
          </a:p>
        </p:txBody>
      </p:sp>
      <p:sp>
        <p:nvSpPr>
          <p:cNvPr id="10243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5072" y="6210300"/>
            <a:ext cx="609600" cy="457200"/>
          </a:xfrm>
        </p:spPr>
        <p:txBody>
          <a:bodyPr/>
          <a:lstStyle/>
          <a:p>
            <a:pPr>
              <a:defRPr/>
            </a:pPr>
            <a:fld id="{E9DFAFD2-ABD1-4AC4-B636-7DAA8DB0E94E}" type="slidenum">
              <a:rPr lang="en-US">
                <a:latin typeface="Arial" charset="0"/>
              </a:rPr>
              <a:pPr>
                <a:defRPr/>
              </a:pPr>
              <a:t>22</a:t>
            </a:fld>
            <a:endParaRPr lang="en-US">
              <a:latin typeface="Arial" charset="0"/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3352800" y="3352800"/>
            <a:ext cx="6604000" cy="7620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>
                <a:latin typeface="Calibri" pitchFamily="34" charset="0"/>
              </a:rPr>
              <a:t>Software quality factors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609600" y="4724400"/>
            <a:ext cx="5181600" cy="5334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>
                <a:latin typeface="Calibri" pitchFamily="34" charset="0"/>
              </a:rPr>
              <a:t>Product operation factors</a:t>
            </a: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3149600" y="5410200"/>
            <a:ext cx="5181600" cy="4572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>
                <a:latin typeface="Calibri" pitchFamily="34" charset="0"/>
              </a:rPr>
              <a:t>Product revision factors</a:t>
            </a: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6400800" y="6019800"/>
            <a:ext cx="5181600" cy="457200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>
                <a:latin typeface="Calibri" pitchFamily="34" charset="0"/>
              </a:rPr>
              <a:t>Product transition factors</a:t>
            </a:r>
          </a:p>
        </p:txBody>
      </p:sp>
      <p:sp>
        <p:nvSpPr>
          <p:cNvPr id="9224" name="Line 8"/>
          <p:cNvSpPr>
            <a:spLocks noChangeShapeType="1"/>
          </p:cNvSpPr>
          <p:nvPr/>
        </p:nvSpPr>
        <p:spPr bwMode="auto">
          <a:xfrm>
            <a:off x="4470400" y="4114800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25" name="Line 9"/>
          <p:cNvSpPr>
            <a:spLocks noChangeShapeType="1"/>
          </p:cNvSpPr>
          <p:nvPr/>
        </p:nvSpPr>
        <p:spPr bwMode="auto">
          <a:xfrm>
            <a:off x="8839200" y="4114800"/>
            <a:ext cx="0" cy="1905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26" name="Line 10"/>
          <p:cNvSpPr>
            <a:spLocks noChangeShapeType="1"/>
          </p:cNvSpPr>
          <p:nvPr/>
        </p:nvSpPr>
        <p:spPr bwMode="auto">
          <a:xfrm>
            <a:off x="6502400" y="4114800"/>
            <a:ext cx="0" cy="1295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27" name="WordArt 12"/>
          <p:cNvSpPr>
            <a:spLocks noChangeArrowheads="1" noChangeShapeType="1" noTextEdit="1"/>
          </p:cNvSpPr>
          <p:nvPr/>
        </p:nvSpPr>
        <p:spPr bwMode="auto">
          <a:xfrm>
            <a:off x="1888067" y="1666876"/>
            <a:ext cx="8394700" cy="1152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CC33"/>
                </a:solidFill>
                <a:latin typeface="Arial Black"/>
              </a:rPr>
              <a:t>McCall's software quality</a:t>
            </a:r>
          </a:p>
          <a:p>
            <a:pPr algn="ctr"/>
            <a:r>
              <a:rPr lang="en-US" sz="3600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CC33"/>
                </a:solidFill>
                <a:latin typeface="Arial Black"/>
              </a:rPr>
              <a:t>factors </a:t>
            </a:r>
            <a:r>
              <a:rPr lang="en-US" sz="36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CC33"/>
                </a:solidFill>
                <a:latin typeface="Arial Black"/>
              </a:rPr>
              <a:t>mode</a:t>
            </a:r>
            <a:endParaRPr lang="en-US" sz="3600" kern="10" dirty="0">
              <a:ln w="12700">
                <a:solidFill>
                  <a:srgbClr val="000000"/>
                </a:solidFill>
                <a:round/>
                <a:headEnd/>
                <a:tailEnd/>
              </a:ln>
              <a:solidFill>
                <a:srgbClr val="33CC33"/>
              </a:solidFill>
              <a:latin typeface="Arial Black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6000" y="1447800"/>
            <a:ext cx="9245600" cy="5095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Criteria for the evaluation </a:t>
            </a:r>
            <a:br>
              <a:rPr lang="en-US" dirty="0" smtClean="0">
                <a:latin typeface="Andalus" pitchFamily="18" charset="-78"/>
                <a:cs typeface="Andalus" pitchFamily="18" charset="-78"/>
              </a:rPr>
            </a:br>
            <a:r>
              <a:rPr lang="en-US" dirty="0" smtClean="0">
                <a:latin typeface="Andalus" pitchFamily="18" charset="-78"/>
                <a:cs typeface="Andalus" pitchFamily="18" charset="-78"/>
              </a:rPr>
              <a:t>of Software Quality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ndalus" pitchFamily="18" charset="-78"/>
                <a:cs typeface="Andalus" pitchFamily="18" charset="-78"/>
              </a:rPr>
              <a:t>Product operation factors</a:t>
            </a: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5072" y="6210300"/>
            <a:ext cx="609600" cy="457200"/>
          </a:xfrm>
        </p:spPr>
        <p:txBody>
          <a:bodyPr/>
          <a:lstStyle/>
          <a:p>
            <a:pPr>
              <a:defRPr/>
            </a:pPr>
            <a:fld id="{F505F556-08B7-4E1C-974C-606A5E86A0F2}" type="slidenum">
              <a:rPr lang="en-US">
                <a:latin typeface="Arial" charset="0"/>
              </a:rPr>
              <a:pPr>
                <a:defRPr/>
              </a:pPr>
              <a:t>24</a:t>
            </a:fld>
            <a:endParaRPr lang="en-US">
              <a:latin typeface="Arial" charset="0"/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400" b="1" dirty="0" smtClean="0">
                <a:solidFill>
                  <a:srgbClr val="336699"/>
                </a:solidFill>
              </a:rPr>
              <a:t>Correctness: </a:t>
            </a:r>
            <a:r>
              <a:rPr lang="en-US" sz="3400" dirty="0" smtClean="0">
                <a:solidFill>
                  <a:srgbClr val="336699"/>
                </a:solidFill>
              </a:rPr>
              <a:t>extent to which a program fulfills its specification.</a:t>
            </a:r>
          </a:p>
          <a:p>
            <a:pPr eaLnBrk="1" hangingPunct="1"/>
            <a:r>
              <a:rPr lang="en-US" sz="3400" b="1" dirty="0" smtClean="0">
                <a:solidFill>
                  <a:srgbClr val="FF0066"/>
                </a:solidFill>
              </a:rPr>
              <a:t>Reliability: </a:t>
            </a:r>
            <a:r>
              <a:rPr lang="en-US" sz="3400" dirty="0" smtClean="0">
                <a:solidFill>
                  <a:srgbClr val="FF0066"/>
                </a:solidFill>
              </a:rPr>
              <a:t>ability not to fail.</a:t>
            </a:r>
          </a:p>
          <a:p>
            <a:pPr eaLnBrk="1" hangingPunct="1"/>
            <a:r>
              <a:rPr lang="en-US" sz="3400" b="1" dirty="0" smtClean="0">
                <a:solidFill>
                  <a:srgbClr val="00CC00"/>
                </a:solidFill>
              </a:rPr>
              <a:t>Efficiency: </a:t>
            </a:r>
            <a:r>
              <a:rPr lang="en-US" sz="3400" dirty="0" smtClean="0">
                <a:solidFill>
                  <a:srgbClr val="00CC00"/>
                </a:solidFill>
              </a:rPr>
              <a:t>use of resources execution and storage.</a:t>
            </a:r>
          </a:p>
          <a:p>
            <a:pPr eaLnBrk="1" hangingPunct="1"/>
            <a:r>
              <a:rPr lang="en-US" sz="3400" b="1" dirty="0" smtClean="0">
                <a:solidFill>
                  <a:srgbClr val="FFC000"/>
                </a:solidFill>
              </a:rPr>
              <a:t>Integrity: </a:t>
            </a:r>
            <a:r>
              <a:rPr lang="en-US" sz="3400" dirty="0" smtClean="0">
                <a:solidFill>
                  <a:srgbClr val="FFC000"/>
                </a:solidFill>
              </a:rPr>
              <a:t>protection of the program from unauthorized access.</a:t>
            </a:r>
          </a:p>
          <a:p>
            <a:pPr eaLnBrk="1" hangingPunct="1"/>
            <a:r>
              <a:rPr lang="en-US" sz="3400" b="1" dirty="0" smtClean="0">
                <a:solidFill>
                  <a:srgbClr val="0099FF"/>
                </a:solidFill>
              </a:rPr>
              <a:t>Usability: </a:t>
            </a:r>
            <a:r>
              <a:rPr lang="en-US" sz="3400" dirty="0" smtClean="0">
                <a:solidFill>
                  <a:srgbClr val="0099FF"/>
                </a:solidFill>
              </a:rPr>
              <a:t>ease of use of the software.</a:t>
            </a:r>
          </a:p>
          <a:p>
            <a:pPr eaLnBrk="1" hangingPunct="1"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ndalus" pitchFamily="18" charset="-78"/>
                <a:cs typeface="Andalus" pitchFamily="18" charset="-78"/>
              </a:rPr>
              <a:t>Product revision factors</a:t>
            </a:r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5072" y="6210300"/>
            <a:ext cx="609600" cy="457200"/>
          </a:xfrm>
        </p:spPr>
        <p:txBody>
          <a:bodyPr/>
          <a:lstStyle/>
          <a:p>
            <a:pPr>
              <a:defRPr/>
            </a:pPr>
            <a:fld id="{9C75B7D0-AB71-466A-B2EB-FF7D3CD35760}" type="slidenum">
              <a:rPr lang="en-US">
                <a:latin typeface="Arial" charset="0"/>
              </a:rPr>
              <a:pPr>
                <a:defRPr/>
              </a:pPr>
              <a:t>25</a:t>
            </a:fld>
            <a:endParaRPr lang="en-US">
              <a:latin typeface="Arial" charset="0"/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b="1" smtClean="0">
                <a:solidFill>
                  <a:srgbClr val="336699"/>
                </a:solidFill>
              </a:rPr>
              <a:t>Maintainability: </a:t>
            </a:r>
            <a:r>
              <a:rPr lang="en-US" sz="3600" smtClean="0">
                <a:solidFill>
                  <a:srgbClr val="336699"/>
                </a:solidFill>
              </a:rPr>
              <a:t>effort required to locate and fix a fault in a program.</a:t>
            </a:r>
            <a:endParaRPr lang="en-US" sz="3600" b="1" smtClean="0">
              <a:solidFill>
                <a:srgbClr val="336699"/>
              </a:solidFill>
            </a:endParaRPr>
          </a:p>
          <a:p>
            <a:pPr eaLnBrk="1" hangingPunct="1"/>
            <a:r>
              <a:rPr lang="en-US" sz="3600" b="1" smtClean="0">
                <a:solidFill>
                  <a:srgbClr val="FF0066"/>
                </a:solidFill>
              </a:rPr>
              <a:t>Flexibility: </a:t>
            </a:r>
            <a:r>
              <a:rPr lang="en-US" sz="3600" smtClean="0">
                <a:solidFill>
                  <a:srgbClr val="FF0066"/>
                </a:solidFill>
              </a:rPr>
              <a:t>ease of making changes required by changes in operating environment.</a:t>
            </a:r>
            <a:endParaRPr lang="en-US" sz="3600" b="1" smtClean="0">
              <a:solidFill>
                <a:srgbClr val="00CC00"/>
              </a:solidFill>
            </a:endParaRPr>
          </a:p>
          <a:p>
            <a:pPr eaLnBrk="1" hangingPunct="1"/>
            <a:r>
              <a:rPr lang="en-US" sz="3600" b="1" smtClean="0">
                <a:solidFill>
                  <a:srgbClr val="00CC00"/>
                </a:solidFill>
              </a:rPr>
              <a:t>Testability: </a:t>
            </a:r>
            <a:r>
              <a:rPr lang="en-US" sz="3600" smtClean="0">
                <a:solidFill>
                  <a:srgbClr val="00CC00"/>
                </a:solidFill>
              </a:rPr>
              <a:t>ease of testing the program to ensure that it is error-free and meets its specification.</a:t>
            </a:r>
          </a:p>
          <a:p>
            <a:pPr eaLnBrk="1" hangingPunct="1">
              <a:buFontTx/>
              <a:buNone/>
            </a:pPr>
            <a:endParaRPr lang="en-US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ndalus" pitchFamily="18" charset="-78"/>
                <a:cs typeface="Andalus" pitchFamily="18" charset="-78"/>
              </a:rPr>
              <a:t>Product transition factors</a:t>
            </a: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5072" y="6210300"/>
            <a:ext cx="609600" cy="457200"/>
          </a:xfrm>
        </p:spPr>
        <p:txBody>
          <a:bodyPr/>
          <a:lstStyle/>
          <a:p>
            <a:pPr>
              <a:defRPr/>
            </a:pPr>
            <a:fld id="{EE7A6522-B1B5-4967-9527-E49CFF196345}" type="slidenum">
              <a:rPr lang="en-US">
                <a:latin typeface="Arial" charset="0"/>
              </a:rPr>
              <a:pPr>
                <a:defRPr/>
              </a:pPr>
              <a:t>26</a:t>
            </a:fld>
            <a:endParaRPr lang="en-US">
              <a:latin typeface="Arial" charset="0"/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10972800" cy="4876800"/>
          </a:xfrm>
        </p:spPr>
        <p:txBody>
          <a:bodyPr/>
          <a:lstStyle/>
          <a:p>
            <a:pPr eaLnBrk="1" hangingPunct="1"/>
            <a:r>
              <a:rPr lang="en-US" sz="3600" b="1" smtClean="0">
                <a:solidFill>
                  <a:srgbClr val="336699"/>
                </a:solidFill>
              </a:rPr>
              <a:t>Portability: </a:t>
            </a:r>
            <a:r>
              <a:rPr lang="en-US" sz="3600" smtClean="0">
                <a:solidFill>
                  <a:srgbClr val="336699"/>
                </a:solidFill>
              </a:rPr>
              <a:t>Effort required to transfer a program from one environment to another system.</a:t>
            </a:r>
            <a:endParaRPr lang="en-US" sz="3600" b="1" smtClean="0">
              <a:solidFill>
                <a:srgbClr val="336699"/>
              </a:solidFill>
            </a:endParaRPr>
          </a:p>
          <a:p>
            <a:pPr eaLnBrk="1" hangingPunct="1"/>
            <a:r>
              <a:rPr lang="en-US" sz="3600" b="1" smtClean="0">
                <a:solidFill>
                  <a:srgbClr val="FF0066"/>
                </a:solidFill>
              </a:rPr>
              <a:t>Reusability: </a:t>
            </a:r>
            <a:r>
              <a:rPr lang="en-US" sz="3600" smtClean="0">
                <a:solidFill>
                  <a:srgbClr val="FF0066"/>
                </a:solidFill>
              </a:rPr>
              <a:t>ease of re-using software in a different context.</a:t>
            </a:r>
          </a:p>
          <a:p>
            <a:pPr eaLnBrk="1" hangingPunct="1"/>
            <a:r>
              <a:rPr lang="en-US" sz="3600" b="1" smtClean="0">
                <a:solidFill>
                  <a:srgbClr val="00CC00"/>
                </a:solidFill>
              </a:rPr>
              <a:t>Interoperability: </a:t>
            </a:r>
            <a:r>
              <a:rPr lang="en-US" sz="3600" smtClean="0">
                <a:solidFill>
                  <a:srgbClr val="00CC00"/>
                </a:solidFill>
              </a:rPr>
              <a:t>effort required to couple a system to another system. </a:t>
            </a:r>
          </a:p>
          <a:p>
            <a:pPr eaLnBrk="1" hangingPunct="1">
              <a:buFontTx/>
              <a:buNone/>
            </a:pPr>
            <a:endParaRPr lang="en-US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mtClean="0">
                <a:latin typeface="Andalus" pitchFamily="18" charset="-78"/>
                <a:cs typeface="Andalus" pitchFamily="18" charset="-78"/>
              </a:rPr>
              <a:t>McCall’s Software Quality Model</a:t>
            </a:r>
          </a:p>
        </p:txBody>
      </p:sp>
      <p:pic>
        <p:nvPicPr>
          <p:cNvPr id="13315" name="Picture 56" descr="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42168" y="1731964"/>
            <a:ext cx="6263217" cy="489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06400" y="274638"/>
            <a:ext cx="114808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smtClean="0">
                <a:latin typeface="Andalus" pitchFamily="18" charset="-78"/>
                <a:cs typeface="Andalus" pitchFamily="18" charset="-78"/>
              </a:rPr>
              <a:t>McCall’s Model and Alternative Models</a:t>
            </a:r>
          </a:p>
        </p:txBody>
      </p:sp>
      <p:pic>
        <p:nvPicPr>
          <p:cNvPr id="16387" name="Picture 269" descr="oht03"/>
          <p:cNvPicPr>
            <a:picLocks noChangeAspect="1" noChangeArrowheads="1"/>
          </p:cNvPicPr>
          <p:nvPr/>
        </p:nvPicPr>
        <p:blipFill>
          <a:blip r:embed="rId2" cstate="print"/>
          <a:srcRect l="3993" t="8032" r="2534" b="8009"/>
          <a:stretch>
            <a:fillRect/>
          </a:stretch>
        </p:blipFill>
        <p:spPr bwMode="auto">
          <a:xfrm>
            <a:off x="931333" y="1447800"/>
            <a:ext cx="10255251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Criteria for evaluation of software quality at NASA</a:t>
            </a: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5072" y="6210300"/>
            <a:ext cx="609600" cy="457200"/>
          </a:xfrm>
        </p:spPr>
        <p:txBody>
          <a:bodyPr/>
          <a:lstStyle/>
          <a:p>
            <a:pPr>
              <a:defRPr/>
            </a:pPr>
            <a:fld id="{E8B5B7C5-6226-4602-AAD6-C34F0869472F}" type="slidenum">
              <a:rPr lang="en-US">
                <a:latin typeface="Arial" charset="0"/>
              </a:rPr>
              <a:pPr>
                <a:defRPr/>
              </a:pPr>
              <a:t>29</a:t>
            </a:fld>
            <a:endParaRPr lang="en-US">
              <a:latin typeface="Arial" charset="0"/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sz="1200" dirty="0" smtClean="0"/>
          </a:p>
          <a:p>
            <a:pPr eaLnBrk="1" hangingPunct="1"/>
            <a:r>
              <a:rPr lang="en-US" dirty="0" smtClean="0">
                <a:solidFill>
                  <a:srgbClr val="002060"/>
                </a:solidFill>
              </a:rPr>
              <a:t>At NASA, the </a:t>
            </a:r>
            <a:r>
              <a:rPr lang="en-US" dirty="0" smtClean="0">
                <a:solidFill>
                  <a:srgbClr val="FF0000"/>
                </a:solidFill>
              </a:rPr>
              <a:t>criteria</a:t>
            </a:r>
            <a:r>
              <a:rPr lang="en-US" dirty="0" smtClean="0">
                <a:solidFill>
                  <a:srgbClr val="002060"/>
                </a:solidFill>
              </a:rPr>
              <a:t> for evaluation of software quality are taken from </a:t>
            </a:r>
            <a:r>
              <a:rPr lang="en-US" dirty="0" smtClean="0">
                <a:solidFill>
                  <a:srgbClr val="C00000"/>
                </a:solidFill>
              </a:rPr>
              <a:t>McCall's</a:t>
            </a:r>
            <a:r>
              <a:rPr lang="en-US" dirty="0" smtClean="0">
                <a:solidFill>
                  <a:srgbClr val="002060"/>
                </a:solidFill>
              </a:rPr>
              <a:t> software quality factors model.</a:t>
            </a:r>
          </a:p>
          <a:p>
            <a:pPr eaLnBrk="1" hangingPunct="1">
              <a:buFontTx/>
              <a:buNone/>
            </a:pPr>
            <a:endParaRPr lang="en-US" sz="900" dirty="0" smtClean="0"/>
          </a:p>
          <a:p>
            <a:pPr eaLnBrk="1" hangingPunct="1"/>
            <a:r>
              <a:rPr lang="en-US" dirty="0" smtClean="0">
                <a:solidFill>
                  <a:srgbClr val="FF0000"/>
                </a:solidFill>
              </a:rPr>
              <a:t>Selection of criteria is </a:t>
            </a:r>
            <a:r>
              <a:rPr lang="en-US" b="1" dirty="0" smtClean="0">
                <a:solidFill>
                  <a:srgbClr val="0070C0"/>
                </a:solidFill>
              </a:rPr>
              <a:t>application dependent. </a:t>
            </a:r>
          </a:p>
          <a:p>
            <a:pPr eaLnBrk="1" hangingPunct="1">
              <a:buFontTx/>
              <a:buNone/>
            </a:pPr>
            <a:endParaRPr lang="en-US" sz="800" dirty="0" smtClean="0"/>
          </a:p>
          <a:p>
            <a:pPr eaLnBrk="1" hangingPunct="1"/>
            <a:r>
              <a:rPr lang="en-US" dirty="0" smtClean="0">
                <a:solidFill>
                  <a:srgbClr val="00B050"/>
                </a:solidFill>
              </a:rPr>
              <a:t>At NASA, Selection of criteria  is mission dependent, and environment dependent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Criteria for evaluation of software quality at NASA</a:t>
            </a: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5072" y="6210300"/>
            <a:ext cx="609600" cy="457200"/>
          </a:xfrm>
        </p:spPr>
        <p:txBody>
          <a:bodyPr/>
          <a:lstStyle/>
          <a:p>
            <a:pPr>
              <a:defRPr/>
            </a:pPr>
            <a:fld id="{27919250-A26B-4ED3-A90F-251BA78E1767}" type="slidenum">
              <a:rPr lang="en-US">
                <a:latin typeface="Arial" charset="0"/>
              </a:rPr>
              <a:pPr>
                <a:defRPr/>
              </a:pPr>
              <a:t>30</a:t>
            </a:fld>
            <a:endParaRPr lang="en-US">
              <a:latin typeface="Arial" charset="0"/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10363200" cy="4953000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dirty="0" smtClean="0"/>
              <a:t>Examples:</a:t>
            </a:r>
          </a:p>
          <a:p>
            <a:pPr eaLnBrk="1" hangingPunct="1">
              <a:buFontTx/>
              <a:buNone/>
            </a:pPr>
            <a:endParaRPr lang="en-US" sz="800" dirty="0" smtClean="0"/>
          </a:p>
          <a:p>
            <a:pPr eaLnBrk="1" hangingPunct="1"/>
            <a:r>
              <a:rPr lang="en-US" dirty="0" smtClean="0">
                <a:solidFill>
                  <a:srgbClr val="C00000"/>
                </a:solidFill>
              </a:rPr>
              <a:t>Flight software that flies on a single mission satellite will not be concerned with </a:t>
            </a:r>
            <a:r>
              <a:rPr lang="en-US" dirty="0" smtClean="0">
                <a:solidFill>
                  <a:srgbClr val="0070C0"/>
                </a:solidFill>
              </a:rPr>
              <a:t>portability</a:t>
            </a:r>
            <a:r>
              <a:rPr lang="en-US" dirty="0" smtClean="0">
                <a:solidFill>
                  <a:srgbClr val="C00000"/>
                </a:solidFill>
              </a:rPr>
              <a:t> but may be very concerned with reliability.</a:t>
            </a:r>
          </a:p>
          <a:p>
            <a:pPr eaLnBrk="1" hangingPunct="1">
              <a:buFontTx/>
              <a:buNone/>
            </a:pPr>
            <a:endParaRPr lang="en-US" sz="800" dirty="0" smtClean="0"/>
          </a:p>
          <a:p>
            <a:pPr eaLnBrk="1" hangingPunct="1"/>
            <a:r>
              <a:rPr lang="en-US" dirty="0" smtClean="0">
                <a:solidFill>
                  <a:srgbClr val="00B050"/>
                </a:solidFill>
              </a:rPr>
              <a:t>A software system that remains on the ground may be concerned with portability and not very concerned by </a:t>
            </a:r>
            <a:r>
              <a:rPr lang="en-US" dirty="0" smtClean="0">
                <a:solidFill>
                  <a:srgbClr val="0070C0"/>
                </a:solidFill>
              </a:rPr>
              <a:t>reliability.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406400" y="304800"/>
            <a:ext cx="11277600" cy="1143000"/>
          </a:xfrm>
        </p:spPr>
        <p:txBody>
          <a:bodyPr/>
          <a:lstStyle/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Other Software Quality Factors Models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mtClean="0"/>
          </a:p>
          <a:p>
            <a:r>
              <a:rPr lang="en-US" smtClean="0">
                <a:solidFill>
                  <a:srgbClr val="FF0000"/>
                </a:solidFill>
              </a:rPr>
              <a:t>IBM</a:t>
            </a:r>
            <a:r>
              <a:rPr lang="en-US" smtClean="0"/>
              <a:t> monitors </a:t>
            </a:r>
            <a:r>
              <a:rPr lang="en-US" b="1" smtClean="0"/>
              <a:t>CUPRIMDSO–Capability (Functionality), Usability, Performance, Reliability, Installability, Maintainability, Documentation, Service, &amp; Overall.</a:t>
            </a:r>
          </a:p>
          <a:p>
            <a:endParaRPr lang="en-US" smtClean="0"/>
          </a:p>
          <a:p>
            <a:r>
              <a:rPr lang="en-US" smtClean="0">
                <a:solidFill>
                  <a:srgbClr val="FF0000"/>
                </a:solidFill>
              </a:rPr>
              <a:t>HP</a:t>
            </a:r>
            <a:r>
              <a:rPr lang="en-US" smtClean="0"/>
              <a:t> monitors </a:t>
            </a:r>
            <a:r>
              <a:rPr lang="en-US" b="1" smtClean="0"/>
              <a:t>FURPS–Functionality, Usability, Reliability, Performance &amp; Service. </a:t>
            </a:r>
          </a:p>
          <a:p>
            <a:endParaRPr lang="en-US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09600" y="2362201"/>
            <a:ext cx="10972800" cy="1630363"/>
          </a:xfrm>
        </p:spPr>
        <p:txBody>
          <a:bodyPr/>
          <a:lstStyle/>
          <a:p>
            <a:r>
              <a:rPr lang="en-US" smtClean="0">
                <a:latin typeface="Andalus" pitchFamily="18" charset="-78"/>
                <a:cs typeface="Andalus" pitchFamily="18" charset="-78"/>
              </a:rPr>
              <a:t>McCall’s Quality Criteria Subfactors</a:t>
            </a:r>
            <a:endParaRPr lang="en-US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11684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ndalus" pitchFamily="18" charset="-78"/>
                <a:cs typeface="Andalus" pitchFamily="18" charset="-78"/>
              </a:rPr>
              <a:t>McCall’s Quality Criteria - Sub factors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A quality criterion is an attribute of quality factor that is related to software development.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McCall and his colleagues have introduced 23 criteria: </a:t>
            </a:r>
            <a:r>
              <a:rPr lang="en-US" dirty="0" smtClean="0">
                <a:solidFill>
                  <a:srgbClr val="0070C0"/>
                </a:solidFill>
              </a:rPr>
              <a:t>Modularity, Error Tolerance, Storage efficiency, Simplicity, Machine independence, Data communality, Training, Conciseness, …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ndalus" pitchFamily="18" charset="-78"/>
                <a:cs typeface="Andalus" pitchFamily="18" charset="-78"/>
              </a:rPr>
              <a:t>Quality criteria</a:t>
            </a:r>
            <a:endParaRPr lang="en-US" smtClean="0"/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371600"/>
            <a:ext cx="10972800" cy="5105400"/>
          </a:xfrm>
        </p:spPr>
        <p:txBody>
          <a:bodyPr/>
          <a:lstStyle/>
          <a:p>
            <a:r>
              <a:rPr lang="en-US" sz="2400" b="1" dirty="0" smtClean="0"/>
              <a:t>Access audit: </a:t>
            </a:r>
            <a:r>
              <a:rPr lang="en-US" sz="2400" dirty="0" smtClean="0"/>
              <a:t>Ease with which software and data can be checked for compliance with standards or other requirements.</a:t>
            </a:r>
          </a:p>
          <a:p>
            <a:r>
              <a:rPr lang="en-US" sz="2400" b="1" dirty="0" smtClean="0"/>
              <a:t>Access control: </a:t>
            </a:r>
            <a:r>
              <a:rPr lang="en-US" sz="2400" dirty="0" smtClean="0"/>
              <a:t>Provisions for control and protection of the software and data.</a:t>
            </a:r>
          </a:p>
          <a:p>
            <a:r>
              <a:rPr lang="en-US" sz="2400" b="1" dirty="0" smtClean="0"/>
              <a:t>Accuracy: </a:t>
            </a:r>
            <a:r>
              <a:rPr lang="en-US" sz="2400" dirty="0" smtClean="0"/>
              <a:t>Precision of computations and output.</a:t>
            </a:r>
          </a:p>
          <a:p>
            <a:r>
              <a:rPr lang="en-US" sz="2400" b="1" dirty="0" smtClean="0"/>
              <a:t>Communication commonality: </a:t>
            </a:r>
            <a:r>
              <a:rPr lang="en-US" sz="2400" dirty="0" smtClean="0"/>
              <a:t>Degree to which standard protocols and interfaces are used.</a:t>
            </a:r>
          </a:p>
          <a:p>
            <a:r>
              <a:rPr lang="en-US" sz="2400" b="1" dirty="0" smtClean="0"/>
              <a:t>Completeness: </a:t>
            </a:r>
            <a:r>
              <a:rPr lang="en-US" sz="2400" dirty="0" smtClean="0"/>
              <a:t>Degree to which a full implementation of the required functionalities has been achieved.</a:t>
            </a:r>
          </a:p>
          <a:p>
            <a:r>
              <a:rPr lang="en-US" sz="2400" b="1" dirty="0" smtClean="0"/>
              <a:t>Communicativeness: </a:t>
            </a:r>
            <a:r>
              <a:rPr lang="en-US" sz="2400" dirty="0" smtClean="0"/>
              <a:t>Ease with which inputs and outputs can be assimilated</a:t>
            </a:r>
          </a:p>
          <a:p>
            <a:endParaRPr lang="en-US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10363200" cy="868362"/>
          </a:xfrm>
        </p:spPr>
        <p:txBody>
          <a:bodyPr/>
          <a:lstStyle/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Quality criteria</a:t>
            </a:r>
            <a:endParaRPr lang="en-US" dirty="0" smtClean="0"/>
          </a:p>
        </p:txBody>
      </p:sp>
      <p:sp>
        <p:nvSpPr>
          <p:cNvPr id="2048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371600"/>
            <a:ext cx="10972800" cy="51054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Conciseness: </a:t>
            </a:r>
            <a:r>
              <a:rPr lang="en-US" sz="2400" dirty="0" smtClean="0"/>
              <a:t>Compactness of the source code, in terms of lines of code.</a:t>
            </a:r>
            <a:endParaRPr lang="en-US" sz="2400" b="1" dirty="0" smtClean="0"/>
          </a:p>
          <a:p>
            <a:r>
              <a:rPr lang="en-US" sz="2400" b="1" dirty="0" smtClean="0"/>
              <a:t>Consistency: </a:t>
            </a:r>
            <a:r>
              <a:rPr lang="en-US" sz="2400" dirty="0" smtClean="0"/>
              <a:t>Use of uniform design and implementation techniques and notation throughout a project.</a:t>
            </a:r>
          </a:p>
          <a:p>
            <a:r>
              <a:rPr lang="en-US" sz="2400" b="1" dirty="0" smtClean="0"/>
              <a:t>Data commonality: </a:t>
            </a:r>
            <a:r>
              <a:rPr lang="en-US" sz="2400" dirty="0" smtClean="0"/>
              <a:t>Use of standard data representations.</a:t>
            </a:r>
          </a:p>
          <a:p>
            <a:r>
              <a:rPr lang="en-US" sz="2400" b="1" dirty="0" smtClean="0"/>
              <a:t>Error tolerance: </a:t>
            </a:r>
            <a:r>
              <a:rPr lang="en-US" sz="2400" dirty="0" smtClean="0"/>
              <a:t>Degree to which continuity of operation is ensured under adverse conditions</a:t>
            </a:r>
            <a:r>
              <a:rPr lang="en-US" sz="2400" b="1" dirty="0" smtClean="0"/>
              <a:t>.</a:t>
            </a:r>
            <a:endParaRPr lang="en-US" sz="2400" dirty="0" smtClean="0"/>
          </a:p>
          <a:p>
            <a:r>
              <a:rPr lang="en-US" sz="2400" b="1" dirty="0" smtClean="0"/>
              <a:t>Execution efficiency: </a:t>
            </a:r>
            <a:r>
              <a:rPr lang="en-US" sz="2400" dirty="0" smtClean="0"/>
              <a:t>Run time efficiency of the software.</a:t>
            </a:r>
          </a:p>
          <a:p>
            <a:r>
              <a:rPr lang="en-US" sz="2400" b="1" dirty="0" smtClean="0"/>
              <a:t>Expandability: </a:t>
            </a:r>
            <a:r>
              <a:rPr lang="en-US" sz="2400" dirty="0" smtClean="0"/>
              <a:t>Degree to which storage requirements or software functions can be expanded.</a:t>
            </a:r>
          </a:p>
          <a:p>
            <a:r>
              <a:rPr lang="en-US" sz="2400" b="1" dirty="0" smtClean="0"/>
              <a:t>Generality: </a:t>
            </a:r>
            <a:r>
              <a:rPr lang="en-US" sz="2400" dirty="0" smtClean="0"/>
              <a:t>Breadth of the potential application of software components.</a:t>
            </a:r>
          </a:p>
          <a:p>
            <a:pPr>
              <a:buFont typeface="Arial" charset="0"/>
              <a:buNone/>
            </a:pPr>
            <a:endParaRPr lang="en-US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10363200" cy="1143000"/>
          </a:xfrm>
        </p:spPr>
        <p:txBody>
          <a:bodyPr/>
          <a:lstStyle/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Quality criteria</a:t>
            </a:r>
            <a:endParaRPr lang="en-US" dirty="0" smtClean="0"/>
          </a:p>
        </p:txBody>
      </p:sp>
      <p:sp>
        <p:nvSpPr>
          <p:cNvPr id="21507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3340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Hardware independence: </a:t>
            </a:r>
            <a:r>
              <a:rPr lang="en-US" sz="2400" dirty="0" smtClean="0"/>
              <a:t>Degree to which the software is dependent on the underlying hardware.</a:t>
            </a:r>
          </a:p>
          <a:p>
            <a:r>
              <a:rPr lang="en-US" sz="2400" b="1" dirty="0" smtClean="0"/>
              <a:t>Instrumentation: </a:t>
            </a:r>
            <a:r>
              <a:rPr lang="en-US" sz="2400" dirty="0" smtClean="0"/>
              <a:t>Degree to which the software provides for measurement of its use or identification of errors.</a:t>
            </a:r>
          </a:p>
          <a:p>
            <a:r>
              <a:rPr lang="en-US" sz="2400" b="1" dirty="0" smtClean="0"/>
              <a:t>Modularity: </a:t>
            </a:r>
            <a:r>
              <a:rPr lang="en-US" sz="2400" dirty="0" smtClean="0"/>
              <a:t>Provision of highly independent modules.</a:t>
            </a:r>
          </a:p>
          <a:p>
            <a:r>
              <a:rPr lang="en-US" sz="2400" b="1" dirty="0" smtClean="0"/>
              <a:t>Operability: </a:t>
            </a:r>
            <a:r>
              <a:rPr lang="en-US" sz="2400" dirty="0" smtClean="0"/>
              <a:t>Ease of operation of the software.</a:t>
            </a:r>
          </a:p>
          <a:p>
            <a:r>
              <a:rPr lang="en-US" sz="2400" b="1" dirty="0" smtClean="0"/>
              <a:t>Self-documentation: </a:t>
            </a:r>
            <a:r>
              <a:rPr lang="en-US" sz="2400" dirty="0" smtClean="0"/>
              <a:t>Provision of in-line documentation that explains implementation of components.</a:t>
            </a:r>
          </a:p>
          <a:p>
            <a:r>
              <a:rPr lang="en-US" sz="2400" b="1" dirty="0" smtClean="0"/>
              <a:t>Simplicity: </a:t>
            </a:r>
            <a:r>
              <a:rPr lang="en-US" sz="2400" dirty="0" smtClean="0"/>
              <a:t>Ease with which the software can be understood.</a:t>
            </a:r>
          </a:p>
          <a:p>
            <a:r>
              <a:rPr lang="en-US" sz="2400" b="1" dirty="0" smtClean="0"/>
              <a:t>Software system independence: </a:t>
            </a:r>
            <a:r>
              <a:rPr lang="en-US" sz="2400" dirty="0" smtClean="0"/>
              <a:t>Degree to which the software is independent of its software environment—nonstandard language constructs, operating system, libraries, database management system, etc. </a:t>
            </a:r>
          </a:p>
          <a:p>
            <a:pPr>
              <a:buFont typeface="Arial" charset="0"/>
              <a:buNone/>
            </a:pPr>
            <a:endParaRPr lang="en-US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ndalus" pitchFamily="18" charset="-78"/>
                <a:cs typeface="Andalus" pitchFamily="18" charset="-78"/>
              </a:rPr>
              <a:t>Quality criteria</a:t>
            </a:r>
            <a:endParaRPr lang="en-US" smtClean="0"/>
          </a:p>
        </p:txBody>
      </p:sp>
      <p:sp>
        <p:nvSpPr>
          <p:cNvPr id="22531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371600"/>
            <a:ext cx="10972800" cy="5105400"/>
          </a:xfrm>
        </p:spPr>
        <p:txBody>
          <a:bodyPr/>
          <a:lstStyle/>
          <a:p>
            <a:endParaRPr lang="en-US" sz="2400" b="1" smtClean="0"/>
          </a:p>
          <a:p>
            <a:r>
              <a:rPr lang="en-US" sz="2400" b="1" smtClean="0"/>
              <a:t>Software efficiency: </a:t>
            </a:r>
            <a:r>
              <a:rPr lang="en-US" sz="2400" smtClean="0"/>
              <a:t>Run time storage requirements of the software.</a:t>
            </a:r>
          </a:p>
          <a:p>
            <a:r>
              <a:rPr lang="en-US" sz="2400" b="1" smtClean="0"/>
              <a:t>Traceability: </a:t>
            </a:r>
            <a:r>
              <a:rPr lang="en-US" sz="2400" smtClean="0"/>
              <a:t>Ability to link software components to requirements.</a:t>
            </a:r>
          </a:p>
          <a:p>
            <a:r>
              <a:rPr lang="en-US" sz="2400" b="1" smtClean="0"/>
              <a:t>Training: </a:t>
            </a:r>
            <a:r>
              <a:rPr lang="en-US" sz="2400" smtClean="0"/>
              <a:t>Ease with which new users can use the system.</a:t>
            </a:r>
          </a:p>
          <a:p>
            <a:endParaRPr lang="en-US" sz="2400" smtClean="0"/>
          </a:p>
          <a:p>
            <a:pPr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5334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b="1" dirty="0" smtClean="0">
                <a:latin typeface="Andalus" pitchFamily="18" charset="-78"/>
                <a:cs typeface="Andalus" pitchFamily="18" charset="-78"/>
              </a:rPr>
              <a:t>Quality factors and quality criteria</a:t>
            </a: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0800" y="457200"/>
            <a:ext cx="95504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200401"/>
            <a:ext cx="10363200" cy="1362075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ISO 9126 Model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10363200" cy="150018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800" dirty="0" smtClean="0"/>
              <a:t>Other Quality factors models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711200" y="2743200"/>
            <a:ext cx="10972800" cy="1447800"/>
          </a:xfrm>
        </p:spPr>
        <p:txBody>
          <a:bodyPr/>
          <a:lstStyle/>
          <a:p>
            <a:pPr eaLnBrk="1" hangingPunct="1"/>
            <a:r>
              <a:rPr lang="en-US" smtClean="0">
                <a:latin typeface="Andalus" pitchFamily="18" charset="-78"/>
                <a:cs typeface="Andalus" pitchFamily="18" charset="-78"/>
              </a:rPr>
              <a:t>ISO 9126 Quality Characteristics</a:t>
            </a:r>
            <a:br>
              <a:rPr lang="en-US" smtClean="0">
                <a:latin typeface="Andalus" pitchFamily="18" charset="-78"/>
                <a:cs typeface="Andalus" pitchFamily="18" charset="-78"/>
              </a:rPr>
            </a:br>
            <a:r>
              <a:rPr lang="en-US" smtClean="0">
                <a:latin typeface="Andalus" pitchFamily="18" charset="-78"/>
                <a:cs typeface="Andalus" pitchFamily="18" charset="-78"/>
              </a:rPr>
              <a:t> “Quality Factors”</a:t>
            </a:r>
            <a:endParaRPr lang="en-US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7600" y="1143000"/>
            <a:ext cx="104648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11200" y="0"/>
            <a:ext cx="109728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smtClean="0">
                <a:latin typeface="Andalus" pitchFamily="18" charset="-78"/>
                <a:cs typeface="Andalus" pitchFamily="18" charset="-78"/>
              </a:rPr>
              <a:t>Relation between ISO 9126 characteristics and sub characteristics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875" y="1919290"/>
            <a:ext cx="10514837" cy="4528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711200" y="0"/>
            <a:ext cx="109728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ndalus" pitchFamily="18" charset="-78"/>
                <a:ea typeface="+mj-ea"/>
                <a:cs typeface="Andalus" pitchFamily="18" charset="-78"/>
              </a:rPr>
              <a:t>Relation between ISO 9126 characteristics and sub-characteristics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401762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ndalus" pitchFamily="18" charset="-78"/>
                <a:cs typeface="Andalus" pitchFamily="18" charset="-78"/>
              </a:rPr>
              <a:t>ISO 9126 Quality Characteristics</a:t>
            </a:r>
            <a:br>
              <a:rPr lang="en-US" dirty="0" smtClean="0">
                <a:latin typeface="Andalus" pitchFamily="18" charset="-78"/>
                <a:cs typeface="Andalus" pitchFamily="18" charset="-78"/>
              </a:rPr>
            </a:br>
            <a:r>
              <a:rPr lang="en-US" dirty="0" smtClean="0">
                <a:latin typeface="Andalus" pitchFamily="18" charset="-78"/>
                <a:cs typeface="Andalus" pitchFamily="18" charset="-78"/>
              </a:rPr>
              <a:t> “Quality Factors”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 eaLnBrk="1" hangingPunct="1">
              <a:buFont typeface="Calibri" pitchFamily="34" charset="0"/>
              <a:buAutoNum type="arabicPeriod"/>
            </a:pPr>
            <a:endParaRPr lang="en-US" sz="2600" b="1" smtClean="0"/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z="2600" b="1" smtClean="0"/>
              <a:t>Functionality:</a:t>
            </a:r>
            <a:r>
              <a:rPr lang="en-US" sz="2600" smtClean="0"/>
              <a:t> A set of attributes that bear on the existence of a set of functions and their specified properties. The functions are those that satisfy stated or implied needs.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z="2600" b="1" smtClean="0"/>
              <a:t>Reliability:</a:t>
            </a:r>
            <a:r>
              <a:rPr lang="en-US" sz="2600" smtClean="0"/>
              <a:t> A set of attributes that bear on the capability of software to maintain its performance level under stated conditions for a stated period of time.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z="2600" b="1" smtClean="0"/>
              <a:t>Usability:</a:t>
            </a:r>
            <a:r>
              <a:rPr lang="en-US" sz="2600" smtClean="0"/>
              <a:t> A set of attributes that bear on the effort needed for use and on the individual assessment of such use by a stated or implied set of users.</a:t>
            </a:r>
            <a:endParaRPr lang="en-US" sz="2600" b="1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dirty="0" smtClean="0">
                <a:latin typeface="Andalus" pitchFamily="18" charset="-78"/>
                <a:cs typeface="Andalus" pitchFamily="18" charset="-78"/>
              </a:rPr>
              <a:t>ISO 9126 Quality Characteristics “Quality Factors”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endParaRPr lang="en-US" sz="2800" b="1" dirty="0" smtClean="0"/>
          </a:p>
          <a:p>
            <a:pPr marL="514350" indent="-514350" eaLnBrk="1" hangingPunct="1">
              <a:buFont typeface="+mj-lt"/>
              <a:buAutoNum type="arabicPeriod" startAt="4"/>
              <a:defRPr/>
            </a:pPr>
            <a:r>
              <a:rPr lang="en-US" sz="2800" b="1" dirty="0" smtClean="0"/>
              <a:t>Efficiency: </a:t>
            </a:r>
            <a:r>
              <a:rPr lang="en-US" sz="2800" dirty="0" smtClean="0"/>
              <a:t>A set of attributes that bear on the relationship between the software’s performance and the amount of resource used under stated conditions.</a:t>
            </a:r>
            <a:endParaRPr lang="en-US" sz="2800" b="1" dirty="0" smtClean="0"/>
          </a:p>
          <a:p>
            <a:pPr marL="514350" indent="-514350" eaLnBrk="1" hangingPunct="1">
              <a:buFont typeface="+mj-lt"/>
              <a:buAutoNum type="arabicPeriod" startAt="4"/>
              <a:defRPr/>
            </a:pPr>
            <a:r>
              <a:rPr lang="en-US" sz="2800" b="1" dirty="0" smtClean="0"/>
              <a:t>Maintainability: </a:t>
            </a:r>
            <a:r>
              <a:rPr lang="en-US" sz="2800" dirty="0" smtClean="0"/>
              <a:t>A set of attributes that bear on the effort needed to make specified modifications</a:t>
            </a:r>
            <a:endParaRPr lang="en-US" sz="2800" b="1" dirty="0" smtClean="0"/>
          </a:p>
          <a:p>
            <a:pPr marL="514350" indent="-514350" eaLnBrk="1" hangingPunct="1">
              <a:buFont typeface="+mj-lt"/>
              <a:buAutoNum type="arabicPeriod" startAt="4"/>
              <a:defRPr/>
            </a:pPr>
            <a:r>
              <a:rPr lang="en-US" sz="2800" b="1" dirty="0" smtClean="0"/>
              <a:t>Portability: </a:t>
            </a:r>
            <a:r>
              <a:rPr lang="en-US" sz="2800" dirty="0" smtClean="0"/>
              <a:t>A set of attributes that bear on the ability of software to be transferred from one environment to another</a:t>
            </a:r>
            <a:endParaRPr lang="en-US" sz="2800" b="1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1422400" y="2362201"/>
            <a:ext cx="10464800" cy="2163763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ndalus" pitchFamily="18" charset="-78"/>
                <a:cs typeface="Andalus" pitchFamily="18" charset="-78"/>
              </a:rPr>
              <a:t>ISO 9126 Quality Sub-characteristics (“Quality Sub-factors” by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McCalls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)</a:t>
            </a:r>
            <a:endParaRPr lang="en-US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114808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mtClean="0">
                <a:latin typeface="Andalus" pitchFamily="18" charset="-78"/>
                <a:cs typeface="Andalus" pitchFamily="18" charset="-78"/>
              </a:rPr>
              <a:t>ISO 9126 Quality Subcharacteristics “Quality Subfactors”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10972800" cy="4876800"/>
          </a:xfrm>
        </p:spPr>
        <p:txBody>
          <a:bodyPr>
            <a:norm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b="1" u="sng" smtClean="0">
                <a:solidFill>
                  <a:srgbClr val="0070C0"/>
                </a:solidFill>
              </a:rPr>
              <a:t>Functionality</a:t>
            </a:r>
          </a:p>
          <a:p>
            <a:pPr eaLnBrk="1" hangingPunct="1">
              <a:buFont typeface="Arial" charset="0"/>
              <a:buNone/>
            </a:pPr>
            <a:endParaRPr lang="en-US" sz="800" b="1" smtClean="0">
              <a:solidFill>
                <a:srgbClr val="0070C0"/>
              </a:solidFill>
            </a:endParaRPr>
          </a:p>
          <a:p>
            <a:pPr eaLnBrk="1" hangingPunct="1"/>
            <a:r>
              <a:rPr lang="en-US" sz="2400" b="1" smtClean="0">
                <a:solidFill>
                  <a:srgbClr val="0070C0"/>
                </a:solidFill>
              </a:rPr>
              <a:t>Suitability</a:t>
            </a:r>
            <a:r>
              <a:rPr lang="en-US" sz="2400" smtClean="0">
                <a:solidFill>
                  <a:srgbClr val="0070C0"/>
                </a:solidFill>
              </a:rPr>
              <a:t>: </a:t>
            </a:r>
            <a:r>
              <a:rPr lang="en-US" sz="2400" smtClean="0"/>
              <a:t>The capability of the software to provide an adequate set of functions for specified tasks and user objectives.</a:t>
            </a:r>
            <a:endParaRPr lang="en-US" sz="2400" smtClean="0">
              <a:solidFill>
                <a:srgbClr val="0070C0"/>
              </a:solidFill>
            </a:endParaRPr>
          </a:p>
          <a:p>
            <a:pPr eaLnBrk="1" hangingPunct="1"/>
            <a:r>
              <a:rPr lang="en-US" sz="2400" b="1" smtClean="0">
                <a:solidFill>
                  <a:srgbClr val="0070C0"/>
                </a:solidFill>
              </a:rPr>
              <a:t>Accuracy: </a:t>
            </a:r>
            <a:r>
              <a:rPr lang="en-US" sz="2400" smtClean="0"/>
              <a:t>The capability of the software to provide the right or agreed-upon results or effects.</a:t>
            </a:r>
            <a:endParaRPr lang="en-US" sz="2400" b="1" smtClean="0">
              <a:solidFill>
                <a:srgbClr val="0070C0"/>
              </a:solidFill>
            </a:endParaRPr>
          </a:p>
          <a:p>
            <a:pPr eaLnBrk="1" hangingPunct="1"/>
            <a:r>
              <a:rPr lang="en-US" sz="2400" b="1" smtClean="0">
                <a:solidFill>
                  <a:srgbClr val="0070C0"/>
                </a:solidFill>
              </a:rPr>
              <a:t>Interoperability: </a:t>
            </a:r>
            <a:r>
              <a:rPr lang="en-US" sz="2400" smtClean="0"/>
              <a:t>The capability of the software to interact with one or more specified systems.</a:t>
            </a:r>
            <a:endParaRPr lang="en-US" sz="2400" b="1" smtClean="0">
              <a:solidFill>
                <a:srgbClr val="0070C0"/>
              </a:solidFill>
            </a:endParaRPr>
          </a:p>
          <a:p>
            <a:pPr eaLnBrk="1" hangingPunct="1"/>
            <a:r>
              <a:rPr lang="en-US" sz="2400" b="1" smtClean="0">
                <a:solidFill>
                  <a:srgbClr val="0070C0"/>
                </a:solidFill>
              </a:rPr>
              <a:t>Security: </a:t>
            </a:r>
            <a:r>
              <a:rPr lang="en-US" sz="2400" smtClean="0"/>
              <a:t>The capability of the software to prevent unintended access and resist deliberate attacks intended to gain unauthorized access to confidential information.</a:t>
            </a:r>
            <a:endParaRPr lang="en-US" sz="2400" b="1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114808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mtClean="0">
                <a:latin typeface="Andalus" pitchFamily="18" charset="-78"/>
                <a:cs typeface="Andalus" pitchFamily="18" charset="-78"/>
              </a:rPr>
              <a:t>ISO 9126 Quality Subcharacteristics “Quality Subfactors”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10972800" cy="4800600"/>
          </a:xfrm>
        </p:spPr>
        <p:txBody>
          <a:bodyPr>
            <a:norm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b="1" u="sng" smtClean="0">
                <a:solidFill>
                  <a:srgbClr val="00B050"/>
                </a:solidFill>
              </a:rPr>
              <a:t>Reliability</a:t>
            </a:r>
          </a:p>
          <a:p>
            <a:pPr algn="ctr" eaLnBrk="1" hangingPunct="1">
              <a:buFont typeface="Arial" charset="0"/>
              <a:buNone/>
            </a:pPr>
            <a:endParaRPr lang="en-US" sz="800" b="1" u="sng" smtClean="0">
              <a:solidFill>
                <a:srgbClr val="00B050"/>
              </a:solidFill>
            </a:endParaRPr>
          </a:p>
          <a:p>
            <a:pPr eaLnBrk="1" hangingPunct="1"/>
            <a:r>
              <a:rPr lang="en-US" sz="2800" b="1" smtClean="0">
                <a:solidFill>
                  <a:srgbClr val="00B050"/>
                </a:solidFill>
              </a:rPr>
              <a:t>Maturity:</a:t>
            </a:r>
            <a:r>
              <a:rPr lang="en-US" sz="2800" smtClean="0">
                <a:solidFill>
                  <a:srgbClr val="00B050"/>
                </a:solidFill>
              </a:rPr>
              <a:t> </a:t>
            </a:r>
            <a:r>
              <a:rPr lang="en-US" sz="2800" smtClean="0"/>
              <a:t>The capability of the software to avoid failure as a result of faults in the software.</a:t>
            </a:r>
            <a:endParaRPr lang="en-US" sz="2800" smtClean="0">
              <a:solidFill>
                <a:srgbClr val="00B050"/>
              </a:solidFill>
            </a:endParaRPr>
          </a:p>
          <a:p>
            <a:pPr eaLnBrk="1" hangingPunct="1"/>
            <a:r>
              <a:rPr lang="en-US" sz="2800" b="1" smtClean="0">
                <a:solidFill>
                  <a:srgbClr val="00B050"/>
                </a:solidFill>
              </a:rPr>
              <a:t>Fault Tolerance:</a:t>
            </a:r>
            <a:r>
              <a:rPr lang="en-US" sz="2800" smtClean="0">
                <a:solidFill>
                  <a:srgbClr val="00B050"/>
                </a:solidFill>
              </a:rPr>
              <a:t> </a:t>
            </a:r>
            <a:r>
              <a:rPr lang="en-US" sz="2800" smtClean="0"/>
              <a:t>The capability of the software to maintain a specified level of performance in case of software faults or of infringement of its specified interface.</a:t>
            </a:r>
            <a:endParaRPr lang="en-US" sz="2800" smtClean="0">
              <a:solidFill>
                <a:srgbClr val="00B050"/>
              </a:solidFill>
            </a:endParaRPr>
          </a:p>
          <a:p>
            <a:pPr eaLnBrk="1" hangingPunct="1"/>
            <a:r>
              <a:rPr lang="en-US" sz="2800" b="1" smtClean="0">
                <a:solidFill>
                  <a:srgbClr val="00B050"/>
                </a:solidFill>
              </a:rPr>
              <a:t>Recoverability:</a:t>
            </a:r>
            <a:r>
              <a:rPr lang="en-US" sz="2800" smtClean="0">
                <a:solidFill>
                  <a:srgbClr val="00B050"/>
                </a:solidFill>
              </a:rPr>
              <a:t> </a:t>
            </a:r>
            <a:r>
              <a:rPr lang="en-US" sz="2800" smtClean="0"/>
              <a:t>The capability of the software to reestablish its level of performance and recover the data directly affected in the case of a failure.</a:t>
            </a:r>
            <a:endParaRPr lang="en-US" sz="2800" smtClean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114808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mtClean="0">
                <a:latin typeface="Andalus" pitchFamily="18" charset="-78"/>
                <a:cs typeface="Andalus" pitchFamily="18" charset="-78"/>
              </a:rPr>
              <a:t>ISO 9126 Quality Subcharacteristics “Quality Subfactors”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10972800" cy="4724400"/>
          </a:xfrm>
        </p:spPr>
        <p:txBody>
          <a:bodyPr>
            <a:norm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b="1" u="sng" smtClean="0">
                <a:solidFill>
                  <a:srgbClr val="7030A0"/>
                </a:solidFill>
              </a:rPr>
              <a:t>Usability</a:t>
            </a:r>
          </a:p>
          <a:p>
            <a:pPr algn="ctr" eaLnBrk="1" hangingPunct="1">
              <a:buFont typeface="Arial" charset="0"/>
              <a:buNone/>
            </a:pPr>
            <a:endParaRPr lang="en-US" sz="800" b="1" u="sng" smtClean="0">
              <a:solidFill>
                <a:srgbClr val="7030A0"/>
              </a:solidFill>
            </a:endParaRPr>
          </a:p>
          <a:p>
            <a:pPr eaLnBrk="1" hangingPunct="1"/>
            <a:r>
              <a:rPr lang="en-US" sz="2400" b="1" smtClean="0">
                <a:solidFill>
                  <a:srgbClr val="7030A0"/>
                </a:solidFill>
              </a:rPr>
              <a:t>Understandability</a:t>
            </a:r>
            <a:r>
              <a:rPr lang="en-US" sz="2400" smtClean="0">
                <a:solidFill>
                  <a:srgbClr val="7030A0"/>
                </a:solidFill>
              </a:rPr>
              <a:t>: </a:t>
            </a:r>
            <a:r>
              <a:rPr lang="en-US" sz="2400" smtClean="0">
                <a:solidFill>
                  <a:srgbClr val="002060"/>
                </a:solidFill>
              </a:rPr>
              <a:t>The capability of the software product to enable the user to understand whether the software is suitable, and how it can be used for particular tasks and conditions of use.</a:t>
            </a:r>
          </a:p>
          <a:p>
            <a:pPr eaLnBrk="1" hangingPunct="1"/>
            <a:r>
              <a:rPr lang="en-US" sz="2400" b="1" smtClean="0">
                <a:solidFill>
                  <a:srgbClr val="7030A0"/>
                </a:solidFill>
              </a:rPr>
              <a:t>Learnability</a:t>
            </a:r>
            <a:r>
              <a:rPr lang="en-US" sz="2400" smtClean="0">
                <a:solidFill>
                  <a:srgbClr val="7030A0"/>
                </a:solidFill>
              </a:rPr>
              <a:t>: </a:t>
            </a:r>
            <a:r>
              <a:rPr lang="en-US" sz="2400" smtClean="0">
                <a:solidFill>
                  <a:srgbClr val="002060"/>
                </a:solidFill>
              </a:rPr>
              <a:t>The capability of the software product to enable the user to learn its applications.</a:t>
            </a:r>
          </a:p>
          <a:p>
            <a:pPr eaLnBrk="1" hangingPunct="1"/>
            <a:r>
              <a:rPr lang="en-US" sz="2400" b="1" smtClean="0">
                <a:solidFill>
                  <a:srgbClr val="7030A0"/>
                </a:solidFill>
              </a:rPr>
              <a:t>Operability</a:t>
            </a:r>
            <a:r>
              <a:rPr lang="en-US" sz="2400" smtClean="0">
                <a:solidFill>
                  <a:srgbClr val="002060"/>
                </a:solidFill>
              </a:rPr>
              <a:t>: The capability of the software product to enable the user to operate and control it.</a:t>
            </a:r>
          </a:p>
          <a:p>
            <a:pPr eaLnBrk="1" hangingPunct="1"/>
            <a:r>
              <a:rPr lang="en-US" sz="2400" b="1" smtClean="0">
                <a:solidFill>
                  <a:srgbClr val="7030A0"/>
                </a:solidFill>
              </a:rPr>
              <a:t>Attractiveness:</a:t>
            </a:r>
            <a:r>
              <a:rPr lang="en-US" sz="2400" smtClean="0">
                <a:solidFill>
                  <a:srgbClr val="7030A0"/>
                </a:solidFill>
              </a:rPr>
              <a:t> </a:t>
            </a:r>
            <a:r>
              <a:rPr lang="en-US" sz="2400" smtClean="0">
                <a:solidFill>
                  <a:srgbClr val="002060"/>
                </a:solidFill>
              </a:rPr>
              <a:t>The capability of the software product to be liked by the user.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114808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mtClean="0">
                <a:latin typeface="Andalus" pitchFamily="18" charset="-78"/>
                <a:cs typeface="Andalus" pitchFamily="18" charset="-78"/>
              </a:rPr>
              <a:t>ISO 9126 Quality Subcharacteristics “Quality Subfactors”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b="1" u="sng" smtClean="0">
                <a:solidFill>
                  <a:srgbClr val="C00000"/>
                </a:solidFill>
              </a:rPr>
              <a:t>Efficiency</a:t>
            </a:r>
          </a:p>
          <a:p>
            <a:pPr algn="ctr" eaLnBrk="1" hangingPunct="1">
              <a:buFont typeface="Arial" charset="0"/>
              <a:buNone/>
            </a:pPr>
            <a:endParaRPr lang="en-US" sz="800" b="1" u="sng" smtClean="0">
              <a:solidFill>
                <a:srgbClr val="C00000"/>
              </a:solidFill>
            </a:endParaRPr>
          </a:p>
          <a:p>
            <a:pPr eaLnBrk="1" hangingPunct="1"/>
            <a:r>
              <a:rPr lang="en-US" sz="2800" b="1" smtClean="0">
                <a:solidFill>
                  <a:srgbClr val="C00000"/>
                </a:solidFill>
              </a:rPr>
              <a:t>Time Behavior:</a:t>
            </a:r>
            <a:r>
              <a:rPr lang="en-US" sz="2800" smtClean="0">
                <a:solidFill>
                  <a:srgbClr val="C00000"/>
                </a:solidFill>
              </a:rPr>
              <a:t> </a:t>
            </a:r>
            <a:r>
              <a:rPr lang="en-US" sz="2800" smtClean="0">
                <a:solidFill>
                  <a:srgbClr val="002060"/>
                </a:solidFill>
              </a:rPr>
              <a:t>The capability of the software to provide appropriate response and processing times and throughput rates when performing its function under stated conditions.</a:t>
            </a:r>
          </a:p>
          <a:p>
            <a:pPr eaLnBrk="1" hangingPunct="1"/>
            <a:r>
              <a:rPr lang="en-US" sz="2800" b="1" smtClean="0">
                <a:solidFill>
                  <a:srgbClr val="C00000"/>
                </a:solidFill>
              </a:rPr>
              <a:t>Resource Behavior: </a:t>
            </a:r>
            <a:r>
              <a:rPr lang="en-US" sz="2800" smtClean="0">
                <a:solidFill>
                  <a:srgbClr val="002060"/>
                </a:solidFill>
              </a:rPr>
              <a:t>The capability of the software to use appropriate resources in an appropriate time when the software performs its function under stated condition.</a:t>
            </a:r>
            <a:endParaRPr lang="en-US" sz="2800" b="1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114808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mtClean="0">
                <a:latin typeface="Andalus" pitchFamily="18" charset="-78"/>
                <a:cs typeface="Andalus" pitchFamily="18" charset="-78"/>
              </a:rPr>
              <a:t>ISO 9126 Quality Subcharacteristics “Quality Subfactors”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10972800" cy="4800600"/>
          </a:xfrm>
        </p:spPr>
        <p:txBody>
          <a:bodyPr>
            <a:norm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b="1" u="sng" smtClean="0">
                <a:solidFill>
                  <a:srgbClr val="002060"/>
                </a:solidFill>
              </a:rPr>
              <a:t>Maintainability</a:t>
            </a:r>
          </a:p>
          <a:p>
            <a:pPr algn="ctr" eaLnBrk="1" hangingPunct="1">
              <a:buFont typeface="Arial" charset="0"/>
              <a:buNone/>
            </a:pPr>
            <a:endParaRPr lang="en-US" sz="1200" b="1" smtClean="0">
              <a:solidFill>
                <a:srgbClr val="002060"/>
              </a:solidFill>
            </a:endParaRPr>
          </a:p>
          <a:p>
            <a:pPr eaLnBrk="1" hangingPunct="1"/>
            <a:r>
              <a:rPr lang="en-US" sz="2400" b="1" smtClean="0">
                <a:solidFill>
                  <a:srgbClr val="002060"/>
                </a:solidFill>
              </a:rPr>
              <a:t>Analyzability: </a:t>
            </a:r>
            <a:r>
              <a:rPr lang="en-US" sz="2400" smtClean="0"/>
              <a:t>The capability of the software product to be diagnosed for deficiencies or causes of failures in the software or for the parts to be modified to be identified.</a:t>
            </a:r>
            <a:endParaRPr lang="en-US" sz="2400" smtClean="0">
              <a:solidFill>
                <a:srgbClr val="002060"/>
              </a:solidFill>
            </a:endParaRPr>
          </a:p>
          <a:p>
            <a:pPr eaLnBrk="1" hangingPunct="1"/>
            <a:r>
              <a:rPr lang="en-US" sz="2400" b="1" smtClean="0">
                <a:solidFill>
                  <a:srgbClr val="002060"/>
                </a:solidFill>
              </a:rPr>
              <a:t>Changeability:</a:t>
            </a:r>
            <a:r>
              <a:rPr lang="en-US" sz="2400" smtClean="0">
                <a:solidFill>
                  <a:srgbClr val="002060"/>
                </a:solidFill>
              </a:rPr>
              <a:t> </a:t>
            </a:r>
            <a:r>
              <a:rPr lang="en-US" sz="2400" smtClean="0"/>
              <a:t>The capability of the software product to enable a specified modification to be implemented.</a:t>
            </a:r>
            <a:endParaRPr lang="en-US" sz="2400" smtClean="0">
              <a:solidFill>
                <a:srgbClr val="002060"/>
              </a:solidFill>
            </a:endParaRPr>
          </a:p>
          <a:p>
            <a:pPr eaLnBrk="1" hangingPunct="1"/>
            <a:r>
              <a:rPr lang="en-US" sz="2400" b="1" smtClean="0">
                <a:solidFill>
                  <a:srgbClr val="002060"/>
                </a:solidFill>
              </a:rPr>
              <a:t>Stability: </a:t>
            </a:r>
            <a:r>
              <a:rPr lang="en-US" sz="2400" smtClean="0"/>
              <a:t>The capability of the software to minimize unexpected effects from modifications of the software.</a:t>
            </a:r>
            <a:endParaRPr lang="en-US" sz="2400" b="1" smtClean="0">
              <a:solidFill>
                <a:srgbClr val="002060"/>
              </a:solidFill>
            </a:endParaRPr>
          </a:p>
          <a:p>
            <a:pPr eaLnBrk="1" hangingPunct="1"/>
            <a:r>
              <a:rPr lang="en-US" sz="2400" b="1" smtClean="0">
                <a:solidFill>
                  <a:srgbClr val="002060"/>
                </a:solidFill>
              </a:rPr>
              <a:t>Testability: </a:t>
            </a:r>
            <a:r>
              <a:rPr lang="en-US" sz="2400" smtClean="0"/>
              <a:t>The capability of the software product to enable modified software to be validated.</a:t>
            </a:r>
            <a:endParaRPr lang="en-US" sz="2400" b="1" smtClean="0">
              <a:solidFill>
                <a:srgbClr val="002060"/>
              </a:solidFill>
            </a:endParaRPr>
          </a:p>
          <a:p>
            <a:pPr eaLnBrk="1" hangingPunct="1"/>
            <a:endParaRPr lang="en-US" smtClean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114808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mtClean="0">
                <a:latin typeface="Andalus" pitchFamily="18" charset="-78"/>
                <a:cs typeface="Andalus" pitchFamily="18" charset="-78"/>
              </a:rPr>
              <a:t>ISO 9126 Quality Subcharacteristics “Quality Subfactors”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447800"/>
            <a:ext cx="10972800" cy="5105400"/>
          </a:xfrm>
        </p:spPr>
        <p:txBody>
          <a:bodyPr>
            <a:norm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b="1" u="sng" smtClean="0">
                <a:solidFill>
                  <a:srgbClr val="002060"/>
                </a:solidFill>
              </a:rPr>
              <a:t>Portability</a:t>
            </a:r>
          </a:p>
          <a:p>
            <a:pPr algn="ctr" eaLnBrk="1" hangingPunct="1">
              <a:buFont typeface="Arial" charset="0"/>
              <a:buNone/>
            </a:pPr>
            <a:endParaRPr lang="en-US" sz="800" b="1" u="sng" smtClean="0">
              <a:solidFill>
                <a:srgbClr val="002060"/>
              </a:solidFill>
            </a:endParaRPr>
          </a:p>
          <a:p>
            <a:pPr eaLnBrk="1" hangingPunct="1"/>
            <a:r>
              <a:rPr lang="en-US" sz="2300" b="1" smtClean="0">
                <a:solidFill>
                  <a:srgbClr val="002060"/>
                </a:solidFill>
              </a:rPr>
              <a:t>Adaptability: </a:t>
            </a:r>
            <a:r>
              <a:rPr lang="en-US" sz="2300" smtClean="0"/>
              <a:t>The capability of the software to be modified for different specified environments without applying actions or means other than those provided for this purpose for the software considered.</a:t>
            </a:r>
            <a:endParaRPr lang="en-US" sz="2300" b="1" smtClean="0">
              <a:solidFill>
                <a:srgbClr val="002060"/>
              </a:solidFill>
            </a:endParaRPr>
          </a:p>
          <a:p>
            <a:pPr eaLnBrk="1" hangingPunct="1"/>
            <a:r>
              <a:rPr lang="en-US" sz="2300" b="1" smtClean="0">
                <a:solidFill>
                  <a:srgbClr val="002060"/>
                </a:solidFill>
              </a:rPr>
              <a:t>Installability: </a:t>
            </a:r>
            <a:r>
              <a:rPr lang="en-US" sz="2300" smtClean="0"/>
              <a:t>The capability of the software to be installed in a specified environment.</a:t>
            </a:r>
            <a:endParaRPr lang="en-US" sz="2300" b="1" smtClean="0">
              <a:solidFill>
                <a:srgbClr val="002060"/>
              </a:solidFill>
            </a:endParaRPr>
          </a:p>
          <a:p>
            <a:pPr eaLnBrk="1" hangingPunct="1"/>
            <a:r>
              <a:rPr lang="en-US" sz="2300" b="1" smtClean="0">
                <a:solidFill>
                  <a:srgbClr val="002060"/>
                </a:solidFill>
              </a:rPr>
              <a:t>Coexistence: </a:t>
            </a:r>
            <a:r>
              <a:rPr lang="en-US" sz="2300" smtClean="0"/>
              <a:t>The capability of the software to coexist with other independent software in a common environment sharing common resources.</a:t>
            </a:r>
            <a:endParaRPr lang="en-US" sz="2300" b="1" smtClean="0">
              <a:solidFill>
                <a:srgbClr val="002060"/>
              </a:solidFill>
            </a:endParaRPr>
          </a:p>
          <a:p>
            <a:pPr eaLnBrk="1" hangingPunct="1"/>
            <a:r>
              <a:rPr lang="en-US" sz="2300" b="1" smtClean="0">
                <a:solidFill>
                  <a:srgbClr val="002060"/>
                </a:solidFill>
              </a:rPr>
              <a:t>Replaceability: </a:t>
            </a:r>
            <a:r>
              <a:rPr lang="en-US" sz="2300" smtClean="0"/>
              <a:t>The capability of the software to be used in place of other specified software in the environment of that software.</a:t>
            </a:r>
            <a:endParaRPr lang="en-US" sz="2300" b="1" smtClean="0">
              <a:solidFill>
                <a:srgbClr val="002060"/>
              </a:solidFill>
            </a:endParaRPr>
          </a:p>
          <a:p>
            <a:pPr eaLnBrk="1" hangingPunct="1"/>
            <a:endParaRPr lang="en-US" b="1" smtClean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dirty="0" smtClean="0">
                <a:latin typeface="Andalus" pitchFamily="18" charset="-78"/>
                <a:cs typeface="Andalus" pitchFamily="18" charset="-78"/>
              </a:rPr>
              <a:t>Relation between ISO 9126 characteristics and sub characteristics </a:t>
            </a:r>
          </a:p>
        </p:txBody>
      </p:sp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5201" y="990600"/>
            <a:ext cx="85725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04800" y="3581401"/>
            <a:ext cx="172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Strict Hierarchy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5334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b="1" dirty="0" smtClean="0">
                <a:latin typeface="Andalus" pitchFamily="18" charset="-78"/>
                <a:cs typeface="Andalus" pitchFamily="18" charset="-78"/>
              </a:rPr>
              <a:t>Quality factors and quality criteria</a:t>
            </a: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457200"/>
            <a:ext cx="95504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0160000" y="1371601"/>
            <a:ext cx="172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Flexible Hierarchy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06400" y="1489075"/>
            <a:ext cx="11785600" cy="4953000"/>
          </a:xfrm>
        </p:spPr>
        <p:txBody>
          <a:bodyPr>
            <a:noAutofit/>
          </a:bodyPr>
          <a:lstStyle/>
          <a:p>
            <a:pPr>
              <a:lnSpc>
                <a:spcPct val="140000"/>
              </a:lnSpc>
            </a:pPr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Different Models (provides categorization) of quality factors </a:t>
            </a:r>
            <a:r>
              <a:rPr lang="en-US" sz="28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Garvins</a:t>
            </a:r>
            <a:r>
              <a:rPr lang="en-US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McCall’s, ISO 9126, Deutsch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649705" y="1329695"/>
            <a:ext cx="8741044" cy="464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2"/>
          <p:cNvSpPr txBox="1"/>
          <p:nvPr/>
        </p:nvSpPr>
        <p:spPr>
          <a:xfrm>
            <a:off x="2882755" y="421290"/>
            <a:ext cx="3812519" cy="47448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0" b="1" dirty="0" smtClean="0">
                <a:solidFill>
                  <a:schemeClr val="accent4">
                    <a:lumMod val="50000"/>
                  </a:schemeClr>
                </a:solidFill>
                <a:latin typeface="Times New Roman Bold"/>
                <a:cs typeface="Times New Roman Bold"/>
              </a:rPr>
              <a:t>Other Characteristics</a:t>
            </a:r>
            <a:endParaRPr lang="en-CA" sz="3204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11200" y="1066800"/>
            <a:ext cx="10566400" cy="4961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Eight Dimensions Software Quality Attributes</a:t>
            </a:r>
          </a:p>
          <a:p>
            <a:pPr>
              <a:lnSpc>
                <a:spcPct val="140000"/>
              </a:lnSpc>
            </a:pPr>
            <a:r>
              <a:rPr lang="en-CA" sz="2400" b="1" dirty="0" err="1" smtClean="0">
                <a:solidFill>
                  <a:schemeClr val="accent4">
                    <a:lumMod val="50000"/>
                  </a:schemeClr>
                </a:solidFill>
                <a:latin typeface="Times New Roman Bold"/>
                <a:cs typeface="Times New Roman Bold"/>
              </a:rPr>
              <a:t>Garvins</a:t>
            </a:r>
            <a:r>
              <a:rPr lang="en-CA" sz="2400" b="1" dirty="0" smtClean="0">
                <a:solidFill>
                  <a:schemeClr val="accent4">
                    <a:lumMod val="50000"/>
                  </a:schemeClr>
                </a:solidFill>
                <a:latin typeface="Times New Roman Bold"/>
                <a:cs typeface="Times New Roman Bold"/>
              </a:rPr>
              <a:t> David</a:t>
            </a:r>
            <a:endParaRPr lang="en-CA" sz="2800" dirty="0" smtClean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40000"/>
              </a:lnSpc>
            </a:pPr>
            <a:endParaRPr lang="en-US" sz="2400" b="1" dirty="0" smtClean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40000"/>
              </a:lnSpc>
            </a:pPr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Performance Quality: 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Does software delivers all contents, functions, &amp; features that are specified</a:t>
            </a:r>
            <a:endParaRPr lang="en-US" sz="2400" b="1" dirty="0" smtClean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40000"/>
              </a:lnSpc>
            </a:pPr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Feature Quality: 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Does software provides features that surprise &amp; delight first-time end users?</a:t>
            </a:r>
            <a:endParaRPr lang="en-US" sz="2400" b="1" dirty="0" smtClean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40000"/>
              </a:lnSpc>
            </a:pPr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Reliability: 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If deliver without failure? If available when needed?</a:t>
            </a:r>
            <a:endParaRPr lang="en-US" sz="2400" b="1" dirty="0" smtClean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40000"/>
              </a:lnSpc>
            </a:pPr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Conformance: 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Does conform to design &amp; coding conventions? e.g. accepted design rules for menu selection</a:t>
            </a:r>
            <a:endParaRPr lang="en-US" sz="2400" b="1" dirty="0" smtClean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2"/>
          <p:cNvSpPr txBox="1"/>
          <p:nvPr/>
        </p:nvSpPr>
        <p:spPr>
          <a:xfrm>
            <a:off x="2438401" y="381001"/>
            <a:ext cx="4868705" cy="47448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0" b="1" dirty="0" smtClean="0">
                <a:solidFill>
                  <a:schemeClr val="accent4">
                    <a:lumMod val="50000"/>
                  </a:schemeClr>
                </a:solidFill>
                <a:latin typeface="Times New Roman Bold"/>
                <a:cs typeface="Times New Roman Bold"/>
              </a:rPr>
              <a:t>Software Quality Attributes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990601"/>
            <a:ext cx="11582400" cy="4659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Eight Dimensions Software Quality Attributes</a:t>
            </a:r>
          </a:p>
          <a:p>
            <a:pPr>
              <a:lnSpc>
                <a:spcPct val="140000"/>
              </a:lnSpc>
            </a:pPr>
            <a:r>
              <a:rPr lang="en-CA" sz="2800" b="1" dirty="0" err="1" smtClean="0">
                <a:solidFill>
                  <a:schemeClr val="accent4">
                    <a:lumMod val="50000"/>
                  </a:schemeClr>
                </a:solidFill>
                <a:latin typeface="Times New Roman Bold"/>
                <a:cs typeface="Times New Roman Bold"/>
              </a:rPr>
              <a:t>Garvins</a:t>
            </a:r>
            <a:r>
              <a:rPr lang="en-CA" sz="2800" b="1" dirty="0" smtClean="0">
                <a:solidFill>
                  <a:schemeClr val="accent4">
                    <a:lumMod val="50000"/>
                  </a:schemeClr>
                </a:solidFill>
                <a:latin typeface="Times New Roman Bold"/>
                <a:cs typeface="Times New Roman Bold"/>
              </a:rPr>
              <a:t> David</a:t>
            </a:r>
            <a:endParaRPr lang="en-CA" sz="3200" dirty="0" smtClean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40000"/>
              </a:lnSpc>
            </a:pPr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Durability: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Can software be maintained (changed) &amp; corrected (debugged) without side effects?</a:t>
            </a:r>
            <a:endParaRPr lang="en-US" sz="2400" b="1" dirty="0" smtClean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40000"/>
              </a:lnSpc>
            </a:pPr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Serviceability: 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Can debugged in acceptability short time period? If support staff acquire all info to make change</a:t>
            </a:r>
          </a:p>
          <a:p>
            <a:pPr>
              <a:lnSpc>
                <a:spcPct val="140000"/>
              </a:lnSpc>
            </a:pPr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Aesthetics: 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Artistic, Aesthetics entity has certain elegance, cannot quantify</a:t>
            </a:r>
            <a:endParaRPr lang="en-US" sz="2400" b="1" dirty="0" smtClean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40000"/>
              </a:lnSpc>
            </a:pPr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Perceptions: 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if a vender has an excellent reputation, you may perceive quality even it doesn’t really exists, vice versa, or some past experience is more bitter</a:t>
            </a:r>
            <a:endParaRPr lang="en-US" sz="2400" dirty="0" smtClean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40000"/>
              </a:lnSpc>
              <a:buFont typeface="Wingdings" pitchFamily="2" charset="2"/>
              <a:buNone/>
            </a:pP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	</a:t>
            </a:r>
            <a:endParaRPr lang="en-US" sz="20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2"/>
          <p:cNvSpPr txBox="1"/>
          <p:nvPr/>
        </p:nvSpPr>
        <p:spPr>
          <a:xfrm>
            <a:off x="2438401" y="381001"/>
            <a:ext cx="4868705" cy="47448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0" b="1" dirty="0" smtClean="0">
                <a:solidFill>
                  <a:schemeClr val="accent4">
                    <a:lumMod val="50000"/>
                  </a:schemeClr>
                </a:solidFill>
                <a:latin typeface="Times New Roman Bold"/>
                <a:cs typeface="Times New Roman Bold"/>
              </a:rPr>
              <a:t>Software Quality Attributes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0594428" cy="6858000"/>
          </a:xfrm>
          <a:prstGeom prst="rect">
            <a:avLst/>
          </a:prstGeom>
        </p:spPr>
      </p:pic>
      <p:sp>
        <p:nvSpPr>
          <p:cNvPr id="9" name="TextBox 2"/>
          <p:cNvSpPr txBox="1"/>
          <p:nvPr/>
        </p:nvSpPr>
        <p:spPr>
          <a:xfrm>
            <a:off x="389467" y="254003"/>
            <a:ext cx="5901744" cy="64120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40"/>
              </a:lnSpc>
            </a:pPr>
            <a:r>
              <a:rPr lang="en-CA" sz="28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Quality Attributes: Practical Usage</a:t>
            </a:r>
          </a:p>
          <a:p>
            <a:pPr>
              <a:lnSpc>
                <a:spcPts val="2540"/>
              </a:lnSpc>
            </a:pPr>
            <a:endParaRPr lang="en-CA" sz="2800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24935" y="812800"/>
            <a:ext cx="7332135" cy="117981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  <a:buFontTx/>
              <a:buChar char="-"/>
            </a:pPr>
            <a:r>
              <a:rPr lang="en-CA" sz="20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Quality attributes are identified early to express quality </a:t>
            </a:r>
          </a:p>
          <a:p>
            <a:pPr>
              <a:lnSpc>
                <a:spcPts val="2300"/>
              </a:lnSpc>
            </a:pPr>
            <a:r>
              <a:rPr lang="en-CA" sz="20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requirements and to drive the development and evaluation </a:t>
            </a:r>
          </a:p>
          <a:p>
            <a:pPr>
              <a:lnSpc>
                <a:spcPts val="2300"/>
              </a:lnSpc>
            </a:pPr>
            <a:r>
              <a:rPr lang="en-CA" sz="20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of quality products</a:t>
            </a:r>
            <a:r>
              <a:rPr lang="en-CA" sz="20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ts val="2300"/>
              </a:lnSpc>
            </a:pPr>
            <a:endParaRPr lang="en-CA" sz="200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58800" y="1874346"/>
            <a:ext cx="5618526" cy="58990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20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CA" sz="20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Quality attributes for a given system may be:</a:t>
            </a:r>
          </a:p>
          <a:p>
            <a:pPr>
              <a:lnSpc>
                <a:spcPts val="2300"/>
              </a:lnSpc>
            </a:pPr>
            <a:endParaRPr lang="en-CA" sz="200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49307" y="2229506"/>
            <a:ext cx="8055090" cy="92333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00"/>
              </a:lnSpc>
              <a:buFontTx/>
              <a:buChar char="-"/>
            </a:pPr>
            <a:r>
              <a:rPr lang="en-CA" sz="20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conflicting; </a:t>
            </a:r>
            <a:r>
              <a:rPr lang="en-CA" sz="20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for instance, achieving security may be at the expense of </a:t>
            </a:r>
          </a:p>
          <a:p>
            <a:pPr>
              <a:lnSpc>
                <a:spcPts val="2400"/>
              </a:lnSpc>
            </a:pPr>
            <a:r>
              <a:rPr lang="en-CA" sz="20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efficiency or  interoperability. So trade-off  must be made when </a:t>
            </a:r>
          </a:p>
          <a:p>
            <a:pPr>
              <a:lnSpc>
                <a:spcPts val="2400"/>
              </a:lnSpc>
            </a:pPr>
            <a:r>
              <a:rPr lang="en-CA" sz="20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addressing such kinds of quality attributes</a:t>
            </a:r>
            <a:endParaRPr lang="en-CA" sz="200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70327" y="3149164"/>
            <a:ext cx="7160806" cy="58990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20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supportive; </a:t>
            </a:r>
            <a:r>
              <a:rPr lang="en-CA" sz="20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for instance usability can improve maintainability.</a:t>
            </a:r>
          </a:p>
          <a:p>
            <a:pPr>
              <a:lnSpc>
                <a:spcPts val="2300"/>
              </a:lnSpc>
            </a:pPr>
            <a:endParaRPr lang="en-CA" sz="200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38200"/>
            <a:ext cx="11379200" cy="6019800"/>
          </a:xfrm>
          <a:prstGeom prst="rect">
            <a:avLst/>
          </a:prstGeom>
        </p:spPr>
      </p:pic>
      <p:sp>
        <p:nvSpPr>
          <p:cNvPr id="4" name="TextBox 2"/>
          <p:cNvSpPr txBox="1"/>
          <p:nvPr/>
        </p:nvSpPr>
        <p:spPr>
          <a:xfrm>
            <a:off x="3322439" y="250934"/>
            <a:ext cx="5123197" cy="82073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3200" b="1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ISO 9000 Quality Standard</a:t>
            </a:r>
          </a:p>
          <a:p>
            <a:pPr>
              <a:lnSpc>
                <a:spcPts val="3220"/>
              </a:lnSpc>
            </a:pPr>
            <a:endParaRPr lang="en-CA" sz="3200" b="1" dirty="0">
              <a:solidFill>
                <a:srgbClr val="00576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304800" y="838200"/>
            <a:ext cx="11930923" cy="2231380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CA" sz="2000" b="1" dirty="0" smtClean="0"/>
              <a:t>What is assessment?  </a:t>
            </a:r>
            <a:r>
              <a:rPr lang="en-CA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Comparison of your organization with some standards</a:t>
            </a:r>
          </a:p>
          <a:p>
            <a:pPr>
              <a:lnSpc>
                <a:spcPts val="2900"/>
              </a:lnSpc>
            </a:pPr>
            <a:r>
              <a:rPr lang="en-CA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Where you stand? Where improvement? STEPS: obtain data, find strengths &amp; </a:t>
            </a:r>
          </a:p>
          <a:p>
            <a:pPr>
              <a:lnSpc>
                <a:spcPts val="2900"/>
              </a:lnSpc>
            </a:pPr>
            <a:r>
              <a:rPr lang="en-CA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weakness, identify area to improve, use guidelines and implement standards i.e. </a:t>
            </a:r>
            <a:r>
              <a:rPr lang="en-CA" b="1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ISO</a:t>
            </a:r>
          </a:p>
          <a:p>
            <a:pPr>
              <a:lnSpc>
                <a:spcPts val="2900"/>
              </a:lnSpc>
            </a:pPr>
            <a:r>
              <a:rPr lang="en-CA" sz="2000" b="1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ISO 9000 </a:t>
            </a:r>
            <a:r>
              <a:rPr lang="en-CA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is a set of international standards that can be  used in the development </a:t>
            </a:r>
          </a:p>
          <a:p>
            <a:pPr>
              <a:lnSpc>
                <a:spcPts val="2900"/>
              </a:lnSpc>
            </a:pPr>
            <a:r>
              <a:rPr lang="en-CA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of a quality management system </a:t>
            </a:r>
          </a:p>
          <a:p>
            <a:pPr>
              <a:lnSpc>
                <a:spcPts val="2900"/>
              </a:lnSpc>
            </a:pPr>
            <a:r>
              <a:rPr lang="en-CA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 in all industries.</a:t>
            </a:r>
            <a:endParaRPr lang="en-CA" sz="2400" dirty="0">
              <a:solidFill>
                <a:srgbClr val="00576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5689600" y="2362201"/>
            <a:ext cx="1306448" cy="71814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ISO 9000</a:t>
            </a:r>
          </a:p>
          <a:p>
            <a:pPr>
              <a:lnSpc>
                <a:spcPts val="2760"/>
              </a:lnSpc>
            </a:pPr>
            <a:endParaRPr lang="en-CA" sz="2400" dirty="0">
              <a:solidFill>
                <a:srgbClr val="00576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5"/>
          <p:cNvSpPr txBox="1"/>
          <p:nvPr/>
        </p:nvSpPr>
        <p:spPr>
          <a:xfrm>
            <a:off x="762000" y="3162301"/>
            <a:ext cx="1306448" cy="70532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410" b="1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ISO 9001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576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609600" y="3733800"/>
            <a:ext cx="2477922" cy="1090042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CA" sz="1413" b="1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Quality System Model for</a:t>
            </a:r>
            <a:r>
              <a:rPr lang="en-CA" sz="1403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CA" sz="1403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</a:br>
            <a:r>
              <a:rPr lang="en-CA" sz="1413" b="1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Quality Assurance in design,</a:t>
            </a:r>
            <a:r>
              <a:rPr lang="en-CA" sz="1403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CA" sz="1403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</a:br>
            <a:r>
              <a:rPr lang="en-CA" sz="1413" b="1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development, production,</a:t>
            </a:r>
            <a:r>
              <a:rPr lang="en-CA" sz="1403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CA" sz="1403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</a:br>
            <a:r>
              <a:rPr lang="en-CA" sz="1413" b="1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installation and service</a:t>
            </a:r>
          </a:p>
          <a:p>
            <a:pPr>
              <a:lnSpc>
                <a:spcPts val="1675"/>
              </a:lnSpc>
            </a:pPr>
            <a:endParaRPr lang="en-CA" sz="1403" dirty="0">
              <a:solidFill>
                <a:srgbClr val="00576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4893733" y="3175002"/>
            <a:ext cx="1306448" cy="70532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410" b="1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ISO 9002</a:t>
            </a:r>
          </a:p>
          <a:p>
            <a:pPr>
              <a:lnSpc>
                <a:spcPts val="2760"/>
              </a:lnSpc>
            </a:pPr>
            <a:endParaRPr lang="en-CA" sz="2400" dirty="0">
              <a:solidFill>
                <a:srgbClr val="00576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8"/>
          <p:cNvSpPr txBox="1"/>
          <p:nvPr/>
        </p:nvSpPr>
        <p:spPr>
          <a:xfrm>
            <a:off x="4673600" y="3733800"/>
            <a:ext cx="2173672" cy="65402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CA" sz="1413" b="1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Quality System Model for</a:t>
            </a:r>
            <a:r>
              <a:rPr lang="en-CA" sz="1403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CA" sz="1403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</a:br>
            <a:r>
              <a:rPr lang="en-CA" sz="1413" b="1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Quality Assurance in</a:t>
            </a:r>
          </a:p>
          <a:p>
            <a:pPr>
              <a:lnSpc>
                <a:spcPts val="1680"/>
              </a:lnSpc>
            </a:pPr>
            <a:endParaRPr lang="en-CA" sz="1403" dirty="0">
              <a:solidFill>
                <a:srgbClr val="00576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0"/>
          <p:cNvSpPr txBox="1"/>
          <p:nvPr/>
        </p:nvSpPr>
        <p:spPr>
          <a:xfrm>
            <a:off x="4673600" y="4191000"/>
            <a:ext cx="3860800" cy="820738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413" b="1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servicing, </a:t>
            </a:r>
            <a:r>
              <a:rPr lang="en-CA" sz="1416" b="1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production, </a:t>
            </a:r>
          </a:p>
          <a:p>
            <a:pPr>
              <a:lnSpc>
                <a:spcPts val="1600"/>
              </a:lnSpc>
            </a:pPr>
            <a:r>
              <a:rPr lang="en-CA" sz="1416" b="1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Installation</a:t>
            </a:r>
            <a:endParaRPr lang="en-CA" sz="1416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1600"/>
              </a:lnSpc>
            </a:pPr>
            <a:endParaRPr lang="en-CA" sz="1413" b="1" dirty="0" smtClean="0">
              <a:solidFill>
                <a:srgbClr val="00576E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1610"/>
              </a:lnSpc>
            </a:pPr>
            <a:endParaRPr lang="en-CA" sz="1403" dirty="0">
              <a:solidFill>
                <a:srgbClr val="00576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9112468" y="3117634"/>
            <a:ext cx="1306448" cy="70532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410" b="1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ISO 9003</a:t>
            </a:r>
          </a:p>
          <a:p>
            <a:pPr>
              <a:lnSpc>
                <a:spcPts val="2760"/>
              </a:lnSpc>
            </a:pPr>
            <a:endParaRPr lang="en-CA" sz="2400" dirty="0">
              <a:solidFill>
                <a:srgbClr val="00576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2"/>
          <p:cNvSpPr txBox="1"/>
          <p:nvPr/>
        </p:nvSpPr>
        <p:spPr>
          <a:xfrm>
            <a:off x="8534401" y="3733800"/>
            <a:ext cx="1909177" cy="1090042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CA" sz="1413" b="1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Quality System Model</a:t>
            </a:r>
            <a:r>
              <a:rPr lang="en-CA" sz="1403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CA" sz="1403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</a:br>
            <a:r>
              <a:rPr lang="en-CA" sz="1413" b="1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for Quality Assurance</a:t>
            </a:r>
            <a:r>
              <a:rPr lang="en-CA" sz="1403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CA" sz="1403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</a:br>
            <a:r>
              <a:rPr lang="en-CA" sz="1413" b="1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in final inspection and</a:t>
            </a:r>
            <a:r>
              <a:rPr lang="en-CA" sz="1403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CA" sz="1403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</a:br>
            <a:r>
              <a:rPr lang="en-CA" sz="1413" b="1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test </a:t>
            </a:r>
            <a:r>
              <a:rPr lang="en-CA" sz="1416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(more guideline)</a:t>
            </a:r>
            <a:endParaRPr lang="en-CA" sz="1413" b="1" dirty="0" smtClean="0">
              <a:solidFill>
                <a:srgbClr val="00576E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1680"/>
              </a:lnSpc>
            </a:pPr>
            <a:endParaRPr lang="en-CA" sz="1403" dirty="0">
              <a:solidFill>
                <a:srgbClr val="00576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2777068" y="5029203"/>
            <a:ext cx="1580561" cy="71814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2" b="1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ISO 9000-3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576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4"/>
          <p:cNvSpPr txBox="1"/>
          <p:nvPr/>
        </p:nvSpPr>
        <p:spPr>
          <a:xfrm>
            <a:off x="2895602" y="5384803"/>
            <a:ext cx="1538883" cy="41036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595"/>
              </a:lnSpc>
            </a:pPr>
            <a:r>
              <a:rPr lang="en-CA" sz="1413" b="1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Guidelines for the</a:t>
            </a:r>
          </a:p>
          <a:p>
            <a:pPr>
              <a:lnSpc>
                <a:spcPts val="1595"/>
              </a:lnSpc>
            </a:pPr>
            <a:endParaRPr lang="en-CA" sz="1403">
              <a:solidFill>
                <a:srgbClr val="00576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5"/>
          <p:cNvSpPr txBox="1"/>
          <p:nvPr/>
        </p:nvSpPr>
        <p:spPr>
          <a:xfrm>
            <a:off x="2387600" y="5588000"/>
            <a:ext cx="2212144" cy="872034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00"/>
              </a:lnSpc>
              <a:tabLst>
                <a:tab pos="292100" algn="l"/>
              </a:tabLst>
            </a:pPr>
            <a:r>
              <a:rPr lang="en-CA" sz="1413" b="1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application of ISO 9001 to</a:t>
            </a:r>
            <a:r>
              <a:rPr lang="en-CA" sz="1403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CA" sz="1403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</a:br>
            <a:r>
              <a:rPr lang="en-CA" sz="1413" b="1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the design, development</a:t>
            </a:r>
            <a:r>
              <a:rPr lang="en-CA" sz="1403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CA" sz="1403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</a:br>
            <a:r>
              <a:rPr lang="en-CA" sz="1413" b="1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	and maintenance of</a:t>
            </a:r>
          </a:p>
          <a:p>
            <a:pPr>
              <a:lnSpc>
                <a:spcPts val="1700"/>
              </a:lnSpc>
            </a:pPr>
            <a:endParaRPr lang="en-CA" sz="1403">
              <a:solidFill>
                <a:srgbClr val="00576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6"/>
          <p:cNvSpPr txBox="1"/>
          <p:nvPr/>
        </p:nvSpPr>
        <p:spPr>
          <a:xfrm>
            <a:off x="3420535" y="6235703"/>
            <a:ext cx="746999" cy="436017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65"/>
              </a:lnSpc>
            </a:pPr>
            <a:r>
              <a:rPr lang="en-CA" sz="1413" b="1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software</a:t>
            </a:r>
          </a:p>
          <a:p>
            <a:pPr>
              <a:lnSpc>
                <a:spcPts val="1665"/>
              </a:lnSpc>
            </a:pPr>
            <a:endParaRPr>
              <a:solidFill>
                <a:srgbClr val="00576E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/>
          <p:nvPr/>
        </p:nvSpPr>
        <p:spPr>
          <a:xfrm>
            <a:off x="626533" y="266700"/>
            <a:ext cx="4889159" cy="82073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6" b="1" dirty="0" smtClean="0">
                <a:solidFill>
                  <a:srgbClr val="00576E"/>
                </a:solidFill>
                <a:latin typeface="Times New Roman Bold Italic"/>
                <a:cs typeface="Times New Roman Bold Italic"/>
              </a:rPr>
              <a:t>ISO 9000 Quality Standard (</a:t>
            </a:r>
            <a:r>
              <a:rPr lang="en-CA" sz="2796" b="1" dirty="0" err="1" smtClean="0">
                <a:solidFill>
                  <a:srgbClr val="00576E"/>
                </a:solidFill>
                <a:latin typeface="Times New Roman Bold Italic"/>
                <a:cs typeface="Times New Roman Bold Italic"/>
              </a:rPr>
              <a:t>ctd</a:t>
            </a:r>
            <a:r>
              <a:rPr lang="en-CA" sz="2796" b="1" dirty="0" smtClean="0">
                <a:solidFill>
                  <a:srgbClr val="00576E"/>
                </a:solidFill>
                <a:latin typeface="Times New Roman Bold Italic"/>
                <a:cs typeface="Times New Roman Bold Italic"/>
              </a:rPr>
              <a:t>.)</a:t>
            </a:r>
          </a:p>
          <a:p>
            <a:pPr>
              <a:lnSpc>
                <a:spcPts val="3220"/>
              </a:lnSpc>
            </a:pPr>
            <a:endParaRPr lang="en-CA" sz="2796" b="1" dirty="0">
              <a:solidFill>
                <a:srgbClr val="00576E"/>
              </a:solidFill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517930" y="1312483"/>
            <a:ext cx="8728351" cy="71814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-ISO 9001 is a generic model of a quality process that describes</a:t>
            </a:r>
          </a:p>
          <a:p>
            <a:pPr>
              <a:lnSpc>
                <a:spcPts val="2760"/>
              </a:lnSpc>
            </a:pPr>
            <a:endParaRPr lang="en-CA" sz="2400" dirty="0">
              <a:solidFill>
                <a:srgbClr val="00576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524935" y="1759609"/>
            <a:ext cx="7721666" cy="107721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  which standards and procedures should exist within an </a:t>
            </a:r>
          </a:p>
          <a:p>
            <a:pPr>
              <a:lnSpc>
                <a:spcPts val="2760"/>
              </a:lnSpc>
            </a:pPr>
            <a:r>
              <a:rPr lang="en-CA" sz="2400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  organization.</a:t>
            </a:r>
          </a:p>
          <a:p>
            <a:pPr>
              <a:lnSpc>
                <a:spcPts val="2760"/>
              </a:lnSpc>
            </a:pPr>
            <a:endParaRPr lang="en-CA" sz="2400" dirty="0">
              <a:solidFill>
                <a:srgbClr val="00576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5"/>
          <p:cNvSpPr txBox="1"/>
          <p:nvPr/>
        </p:nvSpPr>
        <p:spPr>
          <a:xfrm>
            <a:off x="423335" y="2551387"/>
            <a:ext cx="8454237" cy="1808187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2400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As it is not industry-specific, this description is high-level. </a:t>
            </a:r>
          </a:p>
          <a:p>
            <a:pPr>
              <a:lnSpc>
                <a:spcPts val="2400"/>
              </a:lnSpc>
            </a:pPr>
            <a:r>
              <a:rPr lang="en-CA" sz="2400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   Within any specific organization, a set of appropriate quality </a:t>
            </a:r>
          </a:p>
          <a:p>
            <a:pPr>
              <a:lnSpc>
                <a:spcPts val="2400"/>
              </a:lnSpc>
            </a:pPr>
            <a:r>
              <a:rPr lang="en-CA" sz="2400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   processes should be defined and documented in an</a:t>
            </a:r>
          </a:p>
          <a:p>
            <a:pPr>
              <a:lnSpc>
                <a:spcPts val="2400"/>
              </a:lnSpc>
            </a:pPr>
            <a:r>
              <a:rPr lang="en-CA" sz="2400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   organizational quality manual.</a:t>
            </a:r>
          </a:p>
          <a:p>
            <a:pPr>
              <a:lnSpc>
                <a:spcPts val="2300"/>
              </a:lnSpc>
            </a:pPr>
            <a:endParaRPr lang="en-CA" sz="2400" dirty="0" smtClean="0">
              <a:solidFill>
                <a:srgbClr val="00576E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300"/>
              </a:lnSpc>
            </a:pPr>
            <a:endParaRPr lang="en-CA" sz="2400" dirty="0">
              <a:solidFill>
                <a:srgbClr val="00576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454866" y="4286470"/>
            <a:ext cx="8276305" cy="184665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CA" sz="2400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Certification bodies exist that check regularly conformance </a:t>
            </a:r>
          </a:p>
          <a:p>
            <a:pPr>
              <a:lnSpc>
                <a:spcPts val="2400"/>
              </a:lnSpc>
            </a:pPr>
            <a:r>
              <a:rPr lang="en-CA" sz="2400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   with ISO 9001 of the quality process as expressed in the </a:t>
            </a:r>
          </a:p>
          <a:p>
            <a:pPr>
              <a:lnSpc>
                <a:spcPts val="2400"/>
              </a:lnSpc>
            </a:pPr>
            <a:r>
              <a:rPr lang="en-CA" sz="2400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   quality plan.</a:t>
            </a:r>
          </a:p>
          <a:p>
            <a:pPr>
              <a:lnSpc>
                <a:spcPts val="2400"/>
              </a:lnSpc>
            </a:pPr>
            <a:endParaRPr lang="en-CA" sz="2400" dirty="0" smtClean="0">
              <a:solidFill>
                <a:srgbClr val="00576E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400"/>
              </a:lnSpc>
            </a:pPr>
            <a:r>
              <a:rPr lang="en-CA" sz="2400" dirty="0" smtClean="0">
                <a:solidFill>
                  <a:srgbClr val="00576E"/>
                </a:solidFill>
                <a:latin typeface="Arial" pitchFamily="34" charset="0"/>
                <a:cs typeface="Arial" pitchFamily="34" charset="0"/>
              </a:rPr>
              <a:t>- ISO 9004 – more comprehensive</a:t>
            </a:r>
          </a:p>
          <a:p>
            <a:pPr>
              <a:lnSpc>
                <a:spcPts val="2400"/>
              </a:lnSpc>
            </a:pPr>
            <a:endParaRPr lang="en-CA" sz="2400" dirty="0">
              <a:solidFill>
                <a:srgbClr val="00576E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3" name="Picture 2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704787" cy="6858000"/>
          </a:xfrm>
          <a:prstGeom prst="rect">
            <a:avLst/>
          </a:prstGeom>
        </p:spPr>
      </p:pic>
      <p:sp>
        <p:nvSpPr>
          <p:cNvPr id="4" name="TextBox 2"/>
          <p:cNvSpPr txBox="1"/>
          <p:nvPr/>
        </p:nvSpPr>
        <p:spPr>
          <a:xfrm>
            <a:off x="728133" y="266700"/>
            <a:ext cx="4889159" cy="82073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6" b="1" dirty="0" smtClean="0">
                <a:solidFill>
                  <a:schemeClr val="accent4">
                    <a:lumMod val="50000"/>
                  </a:schemeClr>
                </a:solidFill>
                <a:latin typeface="Times New Roman Bold Italic"/>
                <a:cs typeface="Times New Roman Bold Italic"/>
              </a:rPr>
              <a:t>ISO 9000 Quality Standard (</a:t>
            </a:r>
            <a:r>
              <a:rPr lang="en-CA" sz="2796" b="1" dirty="0" err="1" smtClean="0">
                <a:solidFill>
                  <a:schemeClr val="accent4">
                    <a:lumMod val="50000"/>
                  </a:schemeClr>
                </a:solidFill>
                <a:latin typeface="Times New Roman Bold Italic"/>
                <a:cs typeface="Times New Roman Bold Italic"/>
              </a:rPr>
              <a:t>ctd</a:t>
            </a:r>
            <a:r>
              <a:rPr lang="en-CA" sz="2796" b="1" dirty="0" smtClean="0">
                <a:solidFill>
                  <a:schemeClr val="accent4">
                    <a:lumMod val="50000"/>
                  </a:schemeClr>
                </a:solidFill>
                <a:latin typeface="Times New Roman Bold Italic"/>
                <a:cs typeface="Times New Roman Bold Italic"/>
              </a:rPr>
              <a:t>.)</a:t>
            </a:r>
          </a:p>
          <a:p>
            <a:pPr>
              <a:lnSpc>
                <a:spcPts val="3220"/>
              </a:lnSpc>
            </a:pPr>
            <a:endParaRPr lang="en-CA" sz="2796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626535" y="876303"/>
            <a:ext cx="5307543" cy="71814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dirty="0" smtClean="0">
                <a:solidFill>
                  <a:schemeClr val="accent4">
                    <a:lumMod val="50000"/>
                  </a:schemeClr>
                </a:solidFill>
                <a:latin typeface="Times New Roman Bold"/>
                <a:cs typeface="Times New Roman Bold"/>
              </a:rPr>
              <a:t>Quality management based on ISO 9000</a:t>
            </a:r>
          </a:p>
          <a:p>
            <a:pPr>
              <a:lnSpc>
                <a:spcPts val="2760"/>
              </a:lnSpc>
            </a:pPr>
            <a:endParaRPr lang="en-CA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3614978" y="1990838"/>
            <a:ext cx="804707" cy="41036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13" b="1" dirty="0" smtClean="0">
                <a:solidFill>
                  <a:schemeClr val="accent4">
                    <a:lumMod val="50000"/>
                  </a:schemeClr>
                </a:solidFill>
                <a:latin typeface="Tahoma Bold"/>
                <a:cs typeface="Tahoma Bold"/>
              </a:rPr>
              <a:t>ISO9000</a:t>
            </a:r>
          </a:p>
          <a:p>
            <a:pPr>
              <a:lnSpc>
                <a:spcPts val="1610"/>
              </a:lnSpc>
            </a:pPr>
            <a:endParaRPr lang="en-CA" sz="1403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" name="TextBox 5"/>
          <p:cNvSpPr txBox="1"/>
          <p:nvPr/>
        </p:nvSpPr>
        <p:spPr>
          <a:xfrm>
            <a:off x="3543155" y="2190972"/>
            <a:ext cx="1333698" cy="41036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13" b="1" dirty="0" smtClean="0">
                <a:solidFill>
                  <a:schemeClr val="accent4">
                    <a:lumMod val="50000"/>
                  </a:schemeClr>
                </a:solidFill>
                <a:latin typeface="Tahoma Bold"/>
                <a:cs typeface="Tahoma Bold"/>
              </a:rPr>
              <a:t>quality models</a:t>
            </a:r>
          </a:p>
          <a:p>
            <a:pPr>
              <a:lnSpc>
                <a:spcPts val="1610"/>
              </a:lnSpc>
            </a:pPr>
            <a:endParaRPr lang="en-CA" sz="1403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4961470" y="2819402"/>
            <a:ext cx="1740861" cy="46166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40"/>
              </a:lnSpc>
            </a:pPr>
            <a:r>
              <a:rPr lang="en-CA" sz="1606" b="1" smtClean="0">
                <a:solidFill>
                  <a:schemeClr val="accent4">
                    <a:lumMod val="50000"/>
                  </a:schemeClr>
                </a:solidFill>
                <a:latin typeface="Comic Sans MS Bold"/>
                <a:cs typeface="Comic Sans MS Bold"/>
              </a:rPr>
              <a:t>is instantiated as</a:t>
            </a:r>
          </a:p>
          <a:p>
            <a:pPr>
              <a:lnSpc>
                <a:spcPts val="1840"/>
              </a:lnSpc>
            </a:pPr>
            <a:endParaRPr lang="en-CA" sz="1596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7766563" y="3600671"/>
            <a:ext cx="1333698" cy="46166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40"/>
              </a:lnSpc>
            </a:pPr>
            <a:r>
              <a:rPr lang="en-CA" sz="1606" b="1" dirty="0" smtClean="0">
                <a:solidFill>
                  <a:schemeClr val="accent4">
                    <a:lumMod val="50000"/>
                  </a:schemeClr>
                </a:solidFill>
                <a:latin typeface="Tahoma Bold"/>
                <a:cs typeface="Tahoma Bold"/>
              </a:rPr>
              <a:t>Organization</a:t>
            </a:r>
          </a:p>
          <a:p>
            <a:pPr>
              <a:lnSpc>
                <a:spcPts val="1840"/>
              </a:lnSpc>
            </a:pPr>
            <a:endParaRPr lang="en-CA" sz="1596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TextBox 8"/>
          <p:cNvSpPr txBox="1"/>
          <p:nvPr/>
        </p:nvSpPr>
        <p:spPr>
          <a:xfrm>
            <a:off x="3497025" y="3835401"/>
            <a:ext cx="1474763" cy="57708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indent="146303">
              <a:lnSpc>
                <a:spcPts val="1500"/>
              </a:lnSpc>
            </a:pPr>
            <a:r>
              <a:rPr lang="en-CA" sz="1413" b="1" dirty="0" smtClean="0">
                <a:solidFill>
                  <a:schemeClr val="accent4">
                    <a:lumMod val="50000"/>
                  </a:schemeClr>
                </a:solidFill>
                <a:latin typeface="Tahoma Bold"/>
                <a:cs typeface="Tahoma Bold"/>
              </a:rPr>
              <a:t>Organization</a:t>
            </a:r>
            <a:r>
              <a:rPr lang="en-CA" sz="1403" dirty="0" smtClean="0">
                <a:solidFill>
                  <a:schemeClr val="accent4">
                    <a:lumMod val="50000"/>
                  </a:schemeClr>
                </a:solidFill>
                <a:latin typeface="Times New Roman"/>
              </a:rPr>
              <a:t/>
            </a:r>
            <a:br>
              <a:rPr lang="en-CA" sz="1403" dirty="0" smtClean="0">
                <a:solidFill>
                  <a:schemeClr val="accent4">
                    <a:lumMod val="50000"/>
                  </a:schemeClr>
                </a:solidFill>
                <a:latin typeface="Times New Roman"/>
              </a:rPr>
            </a:br>
            <a:r>
              <a:rPr lang="en-CA" sz="1413" b="1" dirty="0" smtClean="0">
                <a:solidFill>
                  <a:schemeClr val="accent4">
                    <a:lumMod val="50000"/>
                  </a:schemeClr>
                </a:solidFill>
                <a:latin typeface="Tahoma Bold"/>
                <a:cs typeface="Tahoma Bold"/>
              </a:rPr>
              <a:t>Quality manuals</a:t>
            </a:r>
          </a:p>
          <a:p>
            <a:pPr>
              <a:lnSpc>
                <a:spcPts val="1520"/>
              </a:lnSpc>
            </a:pPr>
            <a:endParaRPr lang="en-CA" sz="1403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TextBox 9"/>
          <p:cNvSpPr txBox="1"/>
          <p:nvPr/>
        </p:nvSpPr>
        <p:spPr>
          <a:xfrm>
            <a:off x="2415047" y="4701630"/>
            <a:ext cx="1859483" cy="46166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CA" sz="1606" b="1" dirty="0" smtClean="0">
                <a:solidFill>
                  <a:schemeClr val="accent4">
                    <a:lumMod val="50000"/>
                  </a:schemeClr>
                </a:solidFill>
                <a:latin typeface="Comic Sans MS Bold"/>
                <a:cs typeface="Comic Sans MS Bold"/>
              </a:rPr>
              <a:t>Is used to develop</a:t>
            </a:r>
          </a:p>
          <a:p>
            <a:pPr>
              <a:lnSpc>
                <a:spcPts val="1840"/>
              </a:lnSpc>
            </a:pPr>
            <a:endParaRPr lang="en-CA" sz="1596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2" name="TextBox 10"/>
          <p:cNvSpPr txBox="1"/>
          <p:nvPr/>
        </p:nvSpPr>
        <p:spPr>
          <a:xfrm>
            <a:off x="1117601" y="5105401"/>
            <a:ext cx="2899833" cy="41036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  <a:tabLst>
                <a:tab pos="2057400" algn="l"/>
              </a:tabLst>
            </a:pPr>
            <a:r>
              <a:rPr lang="en-CA" sz="1413" b="1" dirty="0" smtClean="0">
                <a:solidFill>
                  <a:schemeClr val="accent4">
                    <a:lumMod val="50000"/>
                  </a:schemeClr>
                </a:solidFill>
                <a:latin typeface="Tahoma Bold"/>
                <a:cs typeface="Tahoma Bold"/>
              </a:rPr>
              <a:t>Project 1	Project 2</a:t>
            </a:r>
          </a:p>
          <a:p>
            <a:pPr>
              <a:lnSpc>
                <a:spcPts val="1610"/>
              </a:lnSpc>
            </a:pPr>
            <a:endParaRPr lang="en-CA" sz="1403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1542687" y="5305536"/>
            <a:ext cx="3175549" cy="41036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  <a:tabLst>
                <a:tab pos="2057400" algn="l"/>
              </a:tabLst>
            </a:pPr>
            <a:r>
              <a:rPr lang="en-CA" sz="1413" b="1" dirty="0" smtClean="0">
                <a:solidFill>
                  <a:schemeClr val="accent4">
                    <a:lumMod val="50000"/>
                  </a:schemeClr>
                </a:solidFill>
                <a:latin typeface="Tahoma Bold"/>
                <a:cs typeface="Tahoma Bold"/>
              </a:rPr>
              <a:t>Quality plan	Quality plan</a:t>
            </a:r>
          </a:p>
          <a:p>
            <a:pPr>
              <a:lnSpc>
                <a:spcPts val="1610"/>
              </a:lnSpc>
            </a:pPr>
            <a:endParaRPr lang="en-CA" sz="1403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4" name="TextBox 12"/>
          <p:cNvSpPr txBox="1"/>
          <p:nvPr/>
        </p:nvSpPr>
        <p:spPr>
          <a:xfrm>
            <a:off x="5249338" y="6223003"/>
            <a:ext cx="836768" cy="46166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CA" sz="1606" b="1" smtClean="0">
                <a:solidFill>
                  <a:schemeClr val="accent4">
                    <a:lumMod val="50000"/>
                  </a:schemeClr>
                </a:solidFill>
                <a:latin typeface="Comic Sans MS Bold"/>
                <a:cs typeface="Comic Sans MS Bold"/>
              </a:rPr>
              <a:t>supports</a:t>
            </a:r>
          </a:p>
          <a:p>
            <a:pPr>
              <a:lnSpc>
                <a:spcPts val="1840"/>
              </a:lnSpc>
            </a:pPr>
            <a:endParaRPr lang="en-CA" sz="1596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7803347" y="3857737"/>
            <a:ext cx="1562928" cy="46166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CA" sz="1606" b="1" dirty="0" smtClean="0">
                <a:solidFill>
                  <a:schemeClr val="accent4">
                    <a:lumMod val="50000"/>
                  </a:schemeClr>
                </a:solidFill>
                <a:latin typeface="Tahoma Bold"/>
                <a:cs typeface="Tahoma Bold"/>
              </a:rPr>
              <a:t>quality process</a:t>
            </a:r>
          </a:p>
          <a:p>
            <a:pPr>
              <a:lnSpc>
                <a:spcPts val="1840"/>
              </a:lnSpc>
            </a:pPr>
            <a:endParaRPr lang="en-CA" sz="1596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6" name="TextBox 14"/>
          <p:cNvSpPr txBox="1"/>
          <p:nvPr/>
        </p:nvSpPr>
        <p:spPr>
          <a:xfrm>
            <a:off x="5680843" y="5029203"/>
            <a:ext cx="822341" cy="41036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413" b="1" dirty="0" smtClean="0">
                <a:solidFill>
                  <a:schemeClr val="accent4">
                    <a:lumMod val="50000"/>
                  </a:schemeClr>
                </a:solidFill>
                <a:latin typeface="Tahoma Bold"/>
                <a:cs typeface="Tahoma Bold"/>
              </a:rPr>
              <a:t>Project 3</a:t>
            </a:r>
          </a:p>
          <a:p>
            <a:pPr>
              <a:lnSpc>
                <a:spcPts val="1610"/>
              </a:lnSpc>
            </a:pPr>
            <a:endParaRPr lang="en-CA" sz="1403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7" name="TextBox 15"/>
          <p:cNvSpPr txBox="1"/>
          <p:nvPr/>
        </p:nvSpPr>
        <p:spPr>
          <a:xfrm>
            <a:off x="7884513" y="5175034"/>
            <a:ext cx="1516441" cy="33342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CA" sz="1606" b="1" dirty="0" smtClean="0">
                <a:solidFill>
                  <a:schemeClr val="accent4">
                    <a:lumMod val="50000"/>
                  </a:schemeClr>
                </a:solidFill>
                <a:latin typeface="Tahoma Bold"/>
                <a:cs typeface="Tahoma Bold"/>
              </a:rPr>
              <a:t>Project quality</a:t>
            </a:r>
          </a:p>
          <a:p>
            <a:pPr>
              <a:lnSpc>
                <a:spcPts val="1280"/>
              </a:lnSpc>
            </a:pPr>
            <a:endParaRPr lang="en-CA" sz="1596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8" name="TextBox 16"/>
          <p:cNvSpPr txBox="1"/>
          <p:nvPr/>
        </p:nvSpPr>
        <p:spPr>
          <a:xfrm>
            <a:off x="5667995" y="5280137"/>
            <a:ext cx="1098058" cy="28212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CA" sz="1413" b="1" smtClean="0">
                <a:solidFill>
                  <a:schemeClr val="accent4">
                    <a:lumMod val="50000"/>
                  </a:schemeClr>
                </a:solidFill>
                <a:latin typeface="Tahoma Bold"/>
                <a:cs typeface="Tahoma Bold"/>
              </a:rPr>
              <a:t>Quality plan</a:t>
            </a:r>
          </a:p>
          <a:p>
            <a:pPr>
              <a:lnSpc>
                <a:spcPts val="1120"/>
              </a:lnSpc>
            </a:pPr>
            <a:endParaRPr lang="en-CA" sz="1403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9" name="TextBox 17"/>
          <p:cNvSpPr txBox="1"/>
          <p:nvPr/>
        </p:nvSpPr>
        <p:spPr>
          <a:xfrm>
            <a:off x="7875753" y="5400569"/>
            <a:ext cx="1362552" cy="33342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CA" sz="1606" b="1" dirty="0" smtClean="0">
                <a:solidFill>
                  <a:schemeClr val="accent4">
                    <a:lumMod val="50000"/>
                  </a:schemeClr>
                </a:solidFill>
                <a:latin typeface="Tahoma Bold"/>
                <a:cs typeface="Tahoma Bold"/>
              </a:rPr>
              <a:t>management</a:t>
            </a:r>
          </a:p>
          <a:p>
            <a:pPr>
              <a:lnSpc>
                <a:spcPts val="1280"/>
              </a:lnSpc>
            </a:pPr>
            <a:endParaRPr lang="en-CA" sz="1596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51167" y="370491"/>
            <a:ext cx="6221127" cy="846386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60"/>
              </a:lnSpc>
            </a:pPr>
            <a:r>
              <a:rPr lang="en-CA" sz="2800" b="1" dirty="0" smtClean="0">
                <a:solidFill>
                  <a:schemeClr val="accent4">
                    <a:lumMod val="50000"/>
                  </a:schemeClr>
                </a:solidFill>
                <a:latin typeface="Times New Roman Bold"/>
                <a:cs typeface="Times New Roman Bold"/>
              </a:rPr>
              <a:t>Some of the requirements in </a:t>
            </a:r>
            <a:r>
              <a:rPr lang="en-CA" sz="28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ISO</a:t>
            </a:r>
            <a:r>
              <a:rPr lang="en-CA" sz="2800" b="1" dirty="0" smtClean="0">
                <a:solidFill>
                  <a:schemeClr val="accent4">
                    <a:lumMod val="50000"/>
                  </a:schemeClr>
                </a:solidFill>
                <a:latin typeface="Times New Roman Bold"/>
                <a:cs typeface="Times New Roman Bold"/>
              </a:rPr>
              <a:t> 9000-3 </a:t>
            </a:r>
          </a:p>
          <a:p>
            <a:pPr>
              <a:lnSpc>
                <a:spcPts val="2160"/>
              </a:lnSpc>
            </a:pPr>
            <a:r>
              <a:rPr lang="en-CA" sz="2800" b="1" dirty="0" smtClean="0">
                <a:solidFill>
                  <a:schemeClr val="accent4">
                    <a:lumMod val="50000"/>
                  </a:schemeClr>
                </a:solidFill>
                <a:latin typeface="Times New Roman Bold"/>
                <a:cs typeface="Times New Roman Bold"/>
              </a:rPr>
              <a:t>include:</a:t>
            </a:r>
          </a:p>
          <a:p>
            <a:pPr>
              <a:lnSpc>
                <a:spcPts val="2160"/>
              </a:lnSpc>
            </a:pPr>
            <a:endParaRPr lang="en-CA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6533" y="1066802"/>
            <a:ext cx="5402120" cy="71814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dirty="0" smtClean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•Develop and document software test plans.</a:t>
            </a:r>
          </a:p>
          <a:p>
            <a:pPr>
              <a:lnSpc>
                <a:spcPts val="2760"/>
              </a:lnSpc>
            </a:pPr>
            <a:endParaRPr lang="en-CA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6535" y="1549403"/>
            <a:ext cx="6989093" cy="71814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dirty="0" smtClean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•Develop methods to test whether the software meets the</a:t>
            </a:r>
          </a:p>
          <a:p>
            <a:pPr>
              <a:lnSpc>
                <a:spcPts val="2760"/>
              </a:lnSpc>
            </a:pPr>
            <a:endParaRPr lang="en-CA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6533" y="1917702"/>
            <a:ext cx="3061736" cy="71814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customer's requirements.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6535" y="2400303"/>
            <a:ext cx="6202019" cy="71814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dirty="0" smtClean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•Perform software validation and acceptance tests.</a:t>
            </a:r>
          </a:p>
          <a:p>
            <a:pPr>
              <a:lnSpc>
                <a:spcPts val="2760"/>
              </a:lnSpc>
            </a:pPr>
            <a:endParaRPr lang="en-CA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6534" y="2895602"/>
            <a:ext cx="4445128" cy="71814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•Maintain records of the test results.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6535" y="3378201"/>
            <a:ext cx="7179851" cy="71814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•Control how software bugs are investigated and resolved.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6533" y="3873503"/>
            <a:ext cx="6424836" cy="71814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•Prove that the product is ready before it is released.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6534" y="4356103"/>
            <a:ext cx="7611058" cy="71814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•Develop procedures to control the software's release process.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6536" y="4838702"/>
            <a:ext cx="8104783" cy="71814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dirty="0" smtClean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•Identify and define what quality information should be collected.</a:t>
            </a:r>
          </a:p>
          <a:p>
            <a:pPr>
              <a:lnSpc>
                <a:spcPts val="2760"/>
              </a:lnSpc>
            </a:pPr>
            <a:endParaRPr lang="en-CA" sz="2402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6533" y="5321300"/>
            <a:ext cx="7797006" cy="107721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CA" sz="2400" smtClean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•Use statistical techniques to analyze the software development</a:t>
            </a:r>
            <a:r>
              <a:rPr lang="en-CA" sz="2400" smtClean="0">
                <a:solidFill>
                  <a:schemeClr val="accent4">
                    <a:lumMod val="50000"/>
                  </a:schemeClr>
                </a:solidFill>
                <a:latin typeface="Times New Roman"/>
              </a:rPr>
              <a:t/>
            </a:r>
            <a:br>
              <a:rPr lang="en-CA" sz="2400" smtClean="0">
                <a:solidFill>
                  <a:schemeClr val="accent4">
                    <a:lumMod val="50000"/>
                  </a:schemeClr>
                </a:solidFill>
                <a:latin typeface="Times New Roman"/>
              </a:rPr>
            </a:br>
            <a:r>
              <a:rPr lang="en-CA" sz="2400" smtClean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process.</a:t>
            </a:r>
          </a:p>
          <a:p>
            <a:pPr>
              <a:lnSpc>
                <a:spcPts val="2800"/>
              </a:lnSpc>
            </a:pPr>
            <a:endParaRPr lang="en-CA" sz="240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6537" y="6172203"/>
            <a:ext cx="6632457" cy="71814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chemeClr val="accent4">
                    <a:lumMod val="50000"/>
                  </a:schemeClr>
                </a:solidFill>
                <a:latin typeface="Times New Roman"/>
                <a:cs typeface="Times New Roman"/>
              </a:rPr>
              <a:t>•Use statistical techniques to evaluate product quality.</a:t>
            </a:r>
          </a:p>
          <a:p>
            <a:pPr>
              <a:lnSpc>
                <a:spcPts val="2760"/>
              </a:lnSpc>
            </a:pPr>
            <a:endParaRPr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200401"/>
            <a:ext cx="10363200" cy="136207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CUPRIMDSO &amp; FURPS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990600"/>
            <a:ext cx="10363200" cy="1500188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sz="4800" dirty="0" smtClean="0"/>
              <a:t>Other Customized Software Quality factors models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406400" y="304800"/>
            <a:ext cx="11277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Other Customized Software Quality Factors Models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mtClean="0"/>
          </a:p>
          <a:p>
            <a:r>
              <a:rPr lang="en-US" smtClean="0">
                <a:solidFill>
                  <a:srgbClr val="FF0000"/>
                </a:solidFill>
              </a:rPr>
              <a:t>IBM</a:t>
            </a:r>
            <a:r>
              <a:rPr lang="en-US" smtClean="0"/>
              <a:t> monitors </a:t>
            </a:r>
            <a:r>
              <a:rPr lang="en-US" b="1" smtClean="0"/>
              <a:t>CUPRIMDSO–Capability (Functionality), Usability, Performance, Reliability, Installability, Maintainability, Documentation, Service, &amp; Overall.</a:t>
            </a:r>
          </a:p>
          <a:p>
            <a:endParaRPr lang="en-US" smtClean="0"/>
          </a:p>
          <a:p>
            <a:r>
              <a:rPr lang="en-US" smtClean="0">
                <a:solidFill>
                  <a:srgbClr val="FF0000"/>
                </a:solidFill>
              </a:rPr>
              <a:t>HP</a:t>
            </a:r>
            <a:r>
              <a:rPr lang="en-US" smtClean="0"/>
              <a:t> monitors </a:t>
            </a:r>
            <a:r>
              <a:rPr lang="en-US" b="1" smtClean="0"/>
              <a:t>FURPS–Functionality, Usability, Reliability, Performance &amp; Service. </a:t>
            </a:r>
          </a:p>
          <a:p>
            <a:endParaRPr lang="en-US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Custom 2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54A838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MusicScore">
      <a:dk1>
        <a:sysClr val="windowText" lastClr="000000"/>
      </a:dk1>
      <a:lt1>
        <a:sysClr val="window" lastClr="FFFFFF"/>
      </a:lt1>
      <a:dk2>
        <a:srgbClr val="58595B"/>
      </a:dk2>
      <a:lt2>
        <a:srgbClr val="CCCECF"/>
      </a:lt2>
      <a:accent1>
        <a:srgbClr val="983700"/>
      </a:accent1>
      <a:accent2>
        <a:srgbClr val="CB933C"/>
      </a:accent2>
      <a:accent3>
        <a:srgbClr val="613D15"/>
      </a:accent3>
      <a:accent4>
        <a:srgbClr val="47405D"/>
      </a:accent4>
      <a:accent5>
        <a:srgbClr val="4E5C48"/>
      </a:accent5>
      <a:accent6>
        <a:srgbClr val="948A77"/>
      </a:accent6>
      <a:hlink>
        <a:srgbClr val="CB933C"/>
      </a:hlink>
      <a:folHlink>
        <a:srgbClr val="A6A6A6"/>
      </a:folHlink>
    </a:clrScheme>
    <a:fontScheme name="Garamond-Calibri">
      <a:majorFont>
        <a:latin typeface="Garamond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MusicScore">
      <a:dk1>
        <a:sysClr val="windowText" lastClr="000000"/>
      </a:dk1>
      <a:lt1>
        <a:sysClr val="window" lastClr="FFFFFF"/>
      </a:lt1>
      <a:dk2>
        <a:srgbClr val="58595B"/>
      </a:dk2>
      <a:lt2>
        <a:srgbClr val="CCCECF"/>
      </a:lt2>
      <a:accent1>
        <a:srgbClr val="983700"/>
      </a:accent1>
      <a:accent2>
        <a:srgbClr val="CB933C"/>
      </a:accent2>
      <a:accent3>
        <a:srgbClr val="613D15"/>
      </a:accent3>
      <a:accent4>
        <a:srgbClr val="47405D"/>
      </a:accent4>
      <a:accent5>
        <a:srgbClr val="4E5C48"/>
      </a:accent5>
      <a:accent6>
        <a:srgbClr val="948A77"/>
      </a:accent6>
      <a:hlink>
        <a:srgbClr val="CB933C"/>
      </a:hlink>
      <a:folHlink>
        <a:srgbClr val="A6A6A6"/>
      </a:folHlink>
    </a:clrScheme>
    <a:fontScheme name="Garamond-Calibri">
      <a:majorFont>
        <a:latin typeface="Garamond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F641B65-C3C4-4643-BB04-EE8F381F6F1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3533</Words>
  <Application>Microsoft Office PowerPoint</Application>
  <PresentationFormat>Custom</PresentationFormat>
  <Paragraphs>475</Paragraphs>
  <Slides>63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4" baseType="lpstr">
      <vt:lpstr>Oriel</vt:lpstr>
      <vt:lpstr>Lecture 20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McCall's software quality factors model  ISO 9126  Process ISO 9000-4 &amp; Product ISO 9126  Customized Framework  </vt:lpstr>
      <vt:lpstr>McCall's software quality factors model</vt:lpstr>
      <vt:lpstr>Evaluation of Software Quality Framework</vt:lpstr>
      <vt:lpstr>Example</vt:lpstr>
      <vt:lpstr>Example</vt:lpstr>
      <vt:lpstr>Example - Subfactors</vt:lpstr>
      <vt:lpstr>Example - Metrics</vt:lpstr>
      <vt:lpstr>Criteria for the evaluation  of Software Quality</vt:lpstr>
      <vt:lpstr>Criteria for the evaluation  of Software Quality</vt:lpstr>
      <vt:lpstr>Product operation factors</vt:lpstr>
      <vt:lpstr>Product revision factors</vt:lpstr>
      <vt:lpstr>Product transition factors</vt:lpstr>
      <vt:lpstr>McCall’s Software Quality Model</vt:lpstr>
      <vt:lpstr>McCall’s Model and Alternative Models</vt:lpstr>
      <vt:lpstr>Criteria for evaluation of software quality at NASA</vt:lpstr>
      <vt:lpstr>Criteria for evaluation of software quality at NASA</vt:lpstr>
      <vt:lpstr>Other Software Quality Factors Models</vt:lpstr>
      <vt:lpstr>McCall’s Quality Criteria Subfactors</vt:lpstr>
      <vt:lpstr>McCall’s Quality Criteria - Sub factors</vt:lpstr>
      <vt:lpstr>Quality criteria</vt:lpstr>
      <vt:lpstr>Quality criteria</vt:lpstr>
      <vt:lpstr>Quality criteria</vt:lpstr>
      <vt:lpstr>Quality criteria</vt:lpstr>
      <vt:lpstr>Quality factors and quality criteria</vt:lpstr>
      <vt:lpstr>ISO 9126 Model</vt:lpstr>
      <vt:lpstr>ISO 9126 Quality Characteristics  “Quality Factors”</vt:lpstr>
      <vt:lpstr>Relation between ISO 9126 characteristics and sub characteristics</vt:lpstr>
      <vt:lpstr>Slide 42</vt:lpstr>
      <vt:lpstr>ISO 9126 Quality Characteristics  “Quality Factors”</vt:lpstr>
      <vt:lpstr>ISO 9126 Quality Characteristics “Quality Factors”</vt:lpstr>
      <vt:lpstr>ISO 9126 Quality Sub-characteristics (“Quality Sub-factors” by McCalls)</vt:lpstr>
      <vt:lpstr>ISO 9126 Quality Subcharacteristics “Quality Subfactors”</vt:lpstr>
      <vt:lpstr>ISO 9126 Quality Subcharacteristics “Quality Subfactors”</vt:lpstr>
      <vt:lpstr>ISO 9126 Quality Subcharacteristics “Quality Subfactors”</vt:lpstr>
      <vt:lpstr>ISO 9126 Quality Subcharacteristics “Quality Subfactors”</vt:lpstr>
      <vt:lpstr>ISO 9126 Quality Subcharacteristics “Quality Subfactors”</vt:lpstr>
      <vt:lpstr>ISO 9126 Quality Subcharacteristics “Quality Subfactors”</vt:lpstr>
      <vt:lpstr>Relation between ISO 9126 characteristics and sub characteristics </vt:lpstr>
      <vt:lpstr>Quality factors and quality criteria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 CUPRIMDSO &amp; FURPS </vt:lpstr>
      <vt:lpstr>Other Customized Software Quality Factors Models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2013-02-11T08:40:21Z</dcterms:created>
  <dcterms:modified xsi:type="dcterms:W3CDTF">2013-07-05T14:36:46Z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TC038965509991</vt:lpwstr>
  </property>
</Properties>
</file>