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68" r:id="rId2"/>
  </p:sldMasterIdLst>
  <p:notesMasterIdLst>
    <p:notesMasterId r:id="rId30"/>
  </p:notesMasterIdLst>
  <p:handoutMasterIdLst>
    <p:handoutMasterId r:id="rId31"/>
  </p:handoutMasterIdLst>
  <p:sldIdLst>
    <p:sldId id="476" r:id="rId3"/>
    <p:sldId id="477" r:id="rId4"/>
    <p:sldId id="478" r:id="rId5"/>
    <p:sldId id="479" r:id="rId6"/>
    <p:sldId id="480" r:id="rId7"/>
    <p:sldId id="481" r:id="rId8"/>
    <p:sldId id="482" r:id="rId9"/>
    <p:sldId id="483" r:id="rId10"/>
    <p:sldId id="484" r:id="rId11"/>
    <p:sldId id="485" r:id="rId12"/>
    <p:sldId id="486" r:id="rId13"/>
    <p:sldId id="487" r:id="rId14"/>
    <p:sldId id="488" r:id="rId15"/>
    <p:sldId id="489" r:id="rId16"/>
    <p:sldId id="490" r:id="rId17"/>
    <p:sldId id="491" r:id="rId18"/>
    <p:sldId id="492" r:id="rId19"/>
    <p:sldId id="493" r:id="rId20"/>
    <p:sldId id="494" r:id="rId21"/>
    <p:sldId id="495" r:id="rId22"/>
    <p:sldId id="496" r:id="rId23"/>
    <p:sldId id="497" r:id="rId24"/>
    <p:sldId id="498" r:id="rId25"/>
    <p:sldId id="499" r:id="rId26"/>
    <p:sldId id="279" r:id="rId27"/>
    <p:sldId id="376" r:id="rId28"/>
    <p:sldId id="50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22" autoAdjust="0"/>
    <p:restoredTop sz="71605" autoAdjust="0"/>
  </p:normalViewPr>
  <p:slideViewPr>
    <p:cSldViewPr snapToGrid="0">
      <p:cViewPr>
        <p:scale>
          <a:sx n="60" d="100"/>
          <a:sy n="60" d="100"/>
        </p:scale>
        <p:origin x="-226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582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409B0-8AC5-4972-B928-B810ED7C4C64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C4A6D-6AC2-47E9-AEA1-B2364D54D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8149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9F228-FD28-4486-B12E-CC8CCDA7B98E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B0A17-C634-4E0C-9850-802A7E30DA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452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0" smtClean="0"/>
              <a:t>College of Statistical and Acturial Science </a:t>
            </a:r>
          </a:p>
        </p:txBody>
      </p:sp>
      <p:sp>
        <p:nvSpPr>
          <p:cNvPr id="870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82DA4A-F53F-4093-9257-25E30F9CA4B9}" type="slidenum">
              <a:rPr lang="en-US" altLang="en-US" b="0" smtClean="0"/>
              <a:pPr eaLnBrk="1" hangingPunct="1"/>
              <a:t>1</a:t>
            </a:fld>
            <a:endParaRPr lang="en-US" altLang="en-US" b="0" smtClean="0"/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EA0A1C1-38BB-4EFC-8C21-F05B81DA7855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  <a:noFill/>
        </p:spPr>
        <p:txBody>
          <a:bodyPr/>
          <a:lstStyle/>
          <a:p>
            <a:pPr eaLnBrk="1" hangingPunct="1"/>
            <a:endParaRPr lang="en-US" sz="9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1583808-84F5-456D-81DE-0AD95541BC8A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  <a:noFill/>
        </p:spPr>
        <p:txBody>
          <a:bodyPr/>
          <a:lstStyle/>
          <a:p>
            <a:pPr eaLnBrk="1" hangingPunct="1"/>
            <a:endParaRPr lang="en-US" sz="9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8FA86C-A570-4F0E-B0EF-F95699A34984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D86F14C-59FC-41E1-BF76-7E4D0BF31B8E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  <a:noFill/>
        </p:spPr>
        <p:txBody>
          <a:bodyPr/>
          <a:lstStyle/>
          <a:p>
            <a:pPr eaLnBrk="1" hangingPunct="1"/>
            <a:endParaRPr lang="en-US" sz="9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357ECCB-D836-41E3-9152-B5284636A295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E694D8-54AD-4F1B-B08D-388C0D9E911A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3704"/>
            <a:ext cx="5027414" cy="4113892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B0A17-C634-4E0C-9850-802A7E30DAF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 smtClean="0"/>
              <a:t>Computer Program: </a:t>
            </a:r>
            <a:r>
              <a:rPr lang="en-US" sz="1200" dirty="0" smtClean="0"/>
              <a:t>a series of instructions/statements in a form acceptable to computer and designed to cause the computer to execute an operation(s).</a:t>
            </a:r>
          </a:p>
          <a:p>
            <a:pPr algn="just">
              <a:lnSpc>
                <a:spcPct val="150000"/>
              </a:lnSpc>
            </a:pPr>
            <a:r>
              <a:rPr lang="en-US" sz="1200" b="1" dirty="0" smtClean="0"/>
              <a:t>Computer data: </a:t>
            </a:r>
            <a:r>
              <a:rPr lang="en-US" sz="1200" dirty="0" smtClean="0"/>
              <a:t>a representation of facts, concepts, or instructions in a structured form suitable for acceptance, interpretation, or processing by computer.	</a:t>
            </a:r>
          </a:p>
          <a:p>
            <a:pPr algn="just">
              <a:lnSpc>
                <a:spcPct val="170000"/>
              </a:lnSpc>
            </a:pPr>
            <a:r>
              <a:rPr lang="en-US" sz="1200" b="1" dirty="0" smtClean="0"/>
              <a:t>Computer Program Documentation: </a:t>
            </a:r>
            <a:r>
              <a:rPr lang="en-US" sz="1200" dirty="0" smtClean="0"/>
              <a:t>technical data, including program listings &amp; printouts in human readable form which document the </a:t>
            </a:r>
            <a:r>
              <a:rPr lang="en-US" sz="1200" b="1" i="1" dirty="0" smtClean="0"/>
              <a:t>requirement</a:t>
            </a:r>
            <a:r>
              <a:rPr lang="en-US" sz="1200" dirty="0" smtClean="0"/>
              <a:t>, </a:t>
            </a:r>
            <a:r>
              <a:rPr lang="en-US" sz="1200" b="1" i="1" dirty="0" smtClean="0"/>
              <a:t>design</a:t>
            </a:r>
            <a:r>
              <a:rPr lang="en-US" sz="1200" dirty="0" smtClean="0"/>
              <a:t>, </a:t>
            </a:r>
            <a:r>
              <a:rPr lang="en-US" sz="1200" b="1" i="1" dirty="0" smtClean="0"/>
              <a:t>implementation</a:t>
            </a:r>
            <a:r>
              <a:rPr lang="en-US" sz="1200" dirty="0" smtClean="0"/>
              <a:t>, and </a:t>
            </a:r>
            <a:r>
              <a:rPr lang="en-US" sz="1200" b="1" i="1" dirty="0" smtClean="0"/>
              <a:t>other details</a:t>
            </a:r>
            <a:r>
              <a:rPr lang="en-US" sz="1200" dirty="0" smtClean="0"/>
              <a:t> of the computer program. Also instructions for </a:t>
            </a:r>
            <a:r>
              <a:rPr lang="en-US" sz="1200" b="1" i="1" dirty="0" smtClean="0"/>
              <a:t>using</a:t>
            </a:r>
            <a:r>
              <a:rPr lang="en-US" sz="1200" dirty="0" smtClean="0"/>
              <a:t> and </a:t>
            </a:r>
            <a:r>
              <a:rPr lang="en-US" sz="1200" b="1" i="1" dirty="0" smtClean="0"/>
              <a:t>maintaining</a:t>
            </a:r>
            <a:r>
              <a:rPr lang="en-US" sz="1200" dirty="0" smtClean="0"/>
              <a:t> the computer program.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B0A17-C634-4E0C-9850-802A7E30DAF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  <a:prstGeom prst="rect">
            <a:avLst/>
          </a:prstGeom>
        </p:spPr>
        <p:txBody>
          <a:bodyPr/>
          <a:lstStyle/>
          <a:p>
            <a:fld id="{79D43FD0-4BD0-415A-9AA5-4B2A45C50751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rtlCol="0"/>
          <a:lstStyle/>
          <a:p>
            <a:fld id="{061C3574-5682-4D4A-B7D7-D09D32527D76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2E75EF-0962-46B2-8C21-C0889BAC0D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3EF55E9A-42F9-486F-9660-92EBA8EB8FE1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B2866-7357-4D9F-BB74-21D1ECA3E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1729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A226A-7FE8-4D69-92B3-9B4BD2CFF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504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2E75EF-0962-46B2-8C21-C0889BAC0D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2" r:id="rId3"/>
    <p:sldLayoutId id="2147483774" r:id="rId4"/>
    <p:sldLayoutId id="2147483775" r:id="rId5"/>
    <p:sldLayoutId id="2147483776" r:id="rId6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2800" b="1" kern="1200" cap="sm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3399"/>
                </a:solidFill>
              </a:rPr>
              <a:t>Lecture 18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4622800" y="1720851"/>
            <a:ext cx="7230533" cy="4441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E</a:t>
            </a:r>
            <a:r>
              <a:rPr lang="en-US" sz="5400" dirty="0" smtClean="0">
                <a:latin typeface="Courier New" pitchFamily="49" charset="0"/>
              </a:rPr>
              <a:t>nterprise</a:t>
            </a:r>
            <a:br>
              <a:rPr lang="en-US" sz="5400" dirty="0" smtClean="0">
                <a:latin typeface="Courier New" pitchFamily="49" charset="0"/>
              </a:rPr>
            </a:br>
            <a:endParaRPr lang="en-US" sz="4800" u="sng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u="sng" dirty="0" smtClean="0">
                <a:latin typeface="Courier New" pitchFamily="49" charset="0"/>
              </a:rPr>
              <a:t>S</a:t>
            </a:r>
            <a:r>
              <a:rPr lang="en-US" sz="4800" dirty="0" smtClean="0">
                <a:latin typeface="Courier New" pitchFamily="49" charset="0"/>
              </a:rPr>
              <a:t>ystems</a:t>
            </a:r>
            <a:r>
              <a:rPr lang="en-US" sz="5400" dirty="0" smtClean="0">
                <a:latin typeface="Courier New" pitchFamily="49" charset="0"/>
              </a:rPr>
              <a:t/>
            </a:r>
            <a:br>
              <a:rPr lang="en-US" sz="5400" dirty="0" smtClean="0">
                <a:latin typeface="Courier New" pitchFamily="49" charset="0"/>
              </a:rPr>
            </a:br>
            <a:r>
              <a:rPr lang="en-US" sz="5400" dirty="0" smtClean="0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D</a:t>
            </a:r>
            <a:r>
              <a:rPr lang="en-US" sz="5400" dirty="0" smtClean="0">
                <a:latin typeface="Courier New" pitchFamily="49" charset="0"/>
              </a:rPr>
              <a:t>evelopment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 smtClean="0">
                <a:latin typeface="Courier New" pitchFamily="49" charset="0"/>
              </a:rPr>
              <a:t>(</a:t>
            </a:r>
            <a:r>
              <a:rPr lang="en-US" sz="5400" dirty="0" smtClean="0"/>
              <a:t> CSC447</a:t>
            </a:r>
            <a:r>
              <a:rPr lang="en-US" sz="5400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237067" y="1257300"/>
            <a:ext cx="3420533" cy="6223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/>
              <a:t>COMSATS Islamabad </a:t>
            </a:r>
          </a:p>
        </p:txBody>
      </p:sp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918" y="2395538"/>
            <a:ext cx="3166533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6388100"/>
            <a:ext cx="12192000" cy="469900"/>
          </a:xfrm>
          <a:prstGeom prst="rect">
            <a:avLst/>
          </a:prstGeom>
          <a:solidFill>
            <a:srgbClr val="99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CCFFFF"/>
                </a:solidFill>
              </a:rPr>
              <a:t>Muhammad </a:t>
            </a:r>
            <a:r>
              <a:rPr lang="en-US" dirty="0" err="1">
                <a:solidFill>
                  <a:srgbClr val="CCFFFF"/>
                </a:solidFill>
              </a:rPr>
              <a:t>Usman</a:t>
            </a:r>
            <a:r>
              <a:rPr lang="en-US" dirty="0">
                <a:solidFill>
                  <a:srgbClr val="CCFFFF"/>
                </a:solidFill>
              </a:rPr>
              <a:t>, Assistant Professor                                                    		</a:t>
            </a:r>
          </a:p>
        </p:txBody>
      </p:sp>
    </p:spTree>
    <p:extLst>
      <p:ext uri="{BB962C8B-B14F-4D97-AF65-F5344CB8AC3E}">
        <p14:creationId xmlns:p14="http://schemas.microsoft.com/office/powerpoint/2010/main" xmlns="" val="330189770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639762"/>
          </a:xfrm>
        </p:spPr>
        <p:txBody>
          <a:bodyPr/>
          <a:lstStyle/>
          <a:p>
            <a:pPr eaLnBrk="1" hangingPunct="1"/>
            <a:r>
              <a:rPr lang="en-US" sz="3200" smtClean="0"/>
              <a:t>Architecture Trade-off Analysis Method</a:t>
            </a:r>
          </a:p>
        </p:txBody>
      </p:sp>
      <p:pic>
        <p:nvPicPr>
          <p:cNvPr id="35843" name="Picture 5" descr="Flow of the AT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8839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1016000" y="5788026"/>
            <a:ext cx="94488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sz="1600" i="1">
                <a:latin typeface="Verdana" pitchFamily="34" charset="0"/>
              </a:rPr>
              <a:t>An architecture evaluation doesn’t tell you “yes” or “no” or “6,75 out of 10”. It tells you where the risks are.</a:t>
            </a:r>
          </a:p>
        </p:txBody>
      </p:sp>
    </p:spTree>
    <p:extLst>
      <p:ext uri="{BB962C8B-B14F-4D97-AF65-F5344CB8AC3E}">
        <p14:creationId xmlns:p14="http://schemas.microsoft.com/office/powerpoint/2010/main" xmlns="" val="66482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Architecture Trade-off Analysis Method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The ATAM is based upon a set of attribute-specific measures of the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Analytic (performance &amp; availability)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Qualitative (modifiability, safety, security)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ATAM workshops typically takes three days and the involvement of 10-20 people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Evaluators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Architects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and other system stakeholders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Benefits: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clarified quality attribute requirements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improved architecture documentation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documented basis for architectural decisions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identified risks early in the life-cycle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increased communication among stakeholders</a:t>
            </a:r>
          </a:p>
        </p:txBody>
      </p:sp>
    </p:spTree>
    <p:extLst>
      <p:ext uri="{BB962C8B-B14F-4D97-AF65-F5344CB8AC3E}">
        <p14:creationId xmlns:p14="http://schemas.microsoft.com/office/powerpoint/2010/main" xmlns="" val="75756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71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000" smtClean="0"/>
              <a:t>Risks, Non-risks, Sensitivity Points and </a:t>
            </a:r>
            <a:br>
              <a:rPr lang="en-US" sz="3000" smtClean="0"/>
            </a:br>
            <a:r>
              <a:rPr lang="en-US" sz="3000" smtClean="0"/>
              <a:t>Trade-off Points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299200" y="4003676"/>
            <a:ext cx="569171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sz="1200">
                <a:latin typeface="Verdana" pitchFamily="34" charset="0"/>
              </a:rPr>
              <a:t>The latency for processing an important message might be sensitive to the priority of the lowest priority process involved in handling the message.</a:t>
            </a:r>
          </a:p>
          <a:p>
            <a:pPr algn="l" eaLnBrk="1" hangingPunct="1"/>
            <a:r>
              <a:rPr lang="en-GB" sz="1200">
                <a:latin typeface="Verdana" pitchFamily="34" charset="0"/>
              </a:rPr>
              <a:t>The average number of person-days of effort it takes to maintain a system might be sensitive to the degree of encapsulation of its communication protocols and file formats.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299200" y="5621338"/>
            <a:ext cx="56917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sz="1200">
                <a:latin typeface="Verdana" pitchFamily="34" charset="0"/>
              </a:rPr>
              <a:t>If the processing of a confidential message has a hard real-time latency requirement then the level of encryption could be a trade-off point.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500285" y="1143000"/>
            <a:ext cx="56917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sz="1200">
                <a:latin typeface="Verdana" pitchFamily="34" charset="0"/>
              </a:rPr>
              <a:t>The rules for writing business logic modules in the second tier of your three-tier client-server style are not clearly articulated. This could result in replication of functionality, thereby compromising modifiability of the third tier (a quality attribute response and its consequences)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6299200" y="2646364"/>
            <a:ext cx="56917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sz="1200">
                <a:latin typeface="Verdana" pitchFamily="34" charset="0"/>
              </a:rPr>
              <a:t>Assuming message arrival rates of once per second, a processing time of less than 30 milliseconds, and the existence of one higher priority process, then a one-second soft deadline seems reasonable.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016001" y="1143000"/>
            <a:ext cx="527896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rgbClr val="FFAB00"/>
              </a:buClr>
              <a:buFont typeface="Wingdings" pitchFamily="2" charset="2"/>
              <a:buNone/>
            </a:pPr>
            <a:r>
              <a:rPr lang="en-GB" sz="1600">
                <a:latin typeface="Verdana" pitchFamily="34" charset="0"/>
              </a:rPr>
              <a:t>Risks are potentially problematic architectural decisions.</a:t>
            </a:r>
            <a:endParaRPr lang="en-GB" sz="2400">
              <a:latin typeface="Verdana" pitchFamily="34" charset="0"/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020234" y="2646364"/>
            <a:ext cx="5278967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1600">
                <a:latin typeface="Verdana" pitchFamily="34" charset="0"/>
              </a:rPr>
              <a:t>Nonrisks are good decisions that rely on assumptions that are frequently implicit in the architecture.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1020234" y="4003675"/>
            <a:ext cx="5278967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GB" sz="1600">
                <a:latin typeface="Verdana" pitchFamily="34" charset="0"/>
              </a:rPr>
              <a:t>A sensitivity point is a property of one or more components (and/or component relationships) that is critical for achieving a particular quality attribute response.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1020234" y="5621338"/>
            <a:ext cx="5278967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rgbClr val="FFAB00"/>
              </a:buClr>
              <a:buFont typeface="Wingdings" pitchFamily="2" charset="2"/>
              <a:buNone/>
            </a:pPr>
            <a:r>
              <a:rPr lang="en-GB" sz="1600">
                <a:latin typeface="Verdana" pitchFamily="34" charset="0"/>
              </a:rPr>
              <a:t>A trade-off point is a property that affects more than one attribute and is a sensitivity point for more than one attribute.</a:t>
            </a:r>
          </a:p>
        </p:txBody>
      </p:sp>
    </p:spTree>
    <p:extLst>
      <p:ext uri="{BB962C8B-B14F-4D97-AF65-F5344CB8AC3E}">
        <p14:creationId xmlns:p14="http://schemas.microsoft.com/office/powerpoint/2010/main" xmlns="" val="13420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715962"/>
          </a:xfrm>
        </p:spPr>
        <p:txBody>
          <a:bodyPr/>
          <a:lstStyle/>
          <a:p>
            <a:pPr eaLnBrk="1" hangingPunct="1"/>
            <a:r>
              <a:rPr lang="en-US" sz="3000" smtClean="0"/>
              <a:t>Architecture Trade-off Analysis Method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14400"/>
            <a:ext cx="6908800" cy="5943600"/>
          </a:xfrm>
        </p:spPr>
        <p:txBody>
          <a:bodyPr/>
          <a:lstStyle/>
          <a:p>
            <a:pPr eaLnBrk="1" hangingPunct="1"/>
            <a:r>
              <a:rPr lang="en-US" sz="2800" smtClean="0"/>
              <a:t>Preparation</a:t>
            </a:r>
          </a:p>
          <a:p>
            <a:pPr lvl="1" eaLnBrk="1" hangingPunct="1"/>
            <a:r>
              <a:rPr lang="en-US" sz="2400" smtClean="0"/>
              <a:t>Business track</a:t>
            </a:r>
          </a:p>
          <a:p>
            <a:pPr lvl="2" eaLnBrk="1" hangingPunct="1"/>
            <a:r>
              <a:rPr lang="en-US" sz="2000" smtClean="0"/>
              <a:t>Interview project leader</a:t>
            </a:r>
          </a:p>
          <a:p>
            <a:pPr lvl="2" eaLnBrk="1" hangingPunct="1"/>
            <a:r>
              <a:rPr lang="en-US" sz="2000" smtClean="0"/>
              <a:t>Interview business representatives</a:t>
            </a:r>
          </a:p>
          <a:p>
            <a:pPr lvl="2" eaLnBrk="1" hangingPunct="1"/>
            <a:r>
              <a:rPr lang="en-US" sz="2000" smtClean="0"/>
              <a:t>Prepare quality attribute tree</a:t>
            </a:r>
          </a:p>
          <a:p>
            <a:pPr lvl="2" eaLnBrk="1" hangingPunct="1"/>
            <a:r>
              <a:rPr lang="en-US" sz="2000" smtClean="0"/>
              <a:t>Prepare scenario brainstorm</a:t>
            </a:r>
          </a:p>
          <a:p>
            <a:pPr lvl="1" eaLnBrk="1" hangingPunct="1"/>
            <a:r>
              <a:rPr lang="en-US" sz="2400" smtClean="0"/>
              <a:t>Architecture track</a:t>
            </a:r>
          </a:p>
          <a:p>
            <a:pPr lvl="2" eaLnBrk="1" hangingPunct="1"/>
            <a:r>
              <a:rPr lang="en-US" sz="2000" smtClean="0"/>
              <a:t>Interview architect</a:t>
            </a:r>
          </a:p>
          <a:p>
            <a:pPr lvl="2" eaLnBrk="1" hangingPunct="1"/>
            <a:r>
              <a:rPr lang="en-US" sz="2000" smtClean="0"/>
              <a:t>Interview lead developers</a:t>
            </a:r>
          </a:p>
          <a:p>
            <a:pPr lvl="2" eaLnBrk="1" hangingPunct="1"/>
            <a:r>
              <a:rPr lang="en-US" sz="2000" smtClean="0"/>
              <a:t>Prepare example architecture documentation</a:t>
            </a:r>
          </a:p>
          <a:p>
            <a:pPr lvl="2" eaLnBrk="1" hangingPunct="1"/>
            <a:r>
              <a:rPr lang="en-US" sz="2000" smtClean="0"/>
              <a:t>Identify approaches</a:t>
            </a:r>
          </a:p>
          <a:p>
            <a:pPr lvl="1" eaLnBrk="1" hangingPunct="1"/>
            <a:r>
              <a:rPr lang="en-US" sz="2400" smtClean="0"/>
              <a:t>Analysis</a:t>
            </a:r>
          </a:p>
        </p:txBody>
      </p:sp>
      <p:pic>
        <p:nvPicPr>
          <p:cNvPr id="38916" name="Picture 4" descr="General Navigation Buttons - Home | Search | Contact Us | Site Map | Whats N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7315200" y="1295401"/>
            <a:ext cx="4572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 descr="Flow of the ATA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000" y="1828800"/>
            <a:ext cx="508000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4860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334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What Result Does an Evaluation Produce?</a:t>
            </a:r>
            <a:endParaRPr lang="en-US" sz="2800" smtClean="0">
              <a:solidFill>
                <a:schemeClr val="tx1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1" y="762001"/>
            <a:ext cx="5382684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Answers to two kind of questions: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Is the architecture </a:t>
            </a:r>
            <a:r>
              <a:rPr lang="en-US" sz="2400" b="1" smtClean="0"/>
              <a:t>suitable</a:t>
            </a:r>
            <a:r>
              <a:rPr lang="en-US" sz="2400" smtClean="0"/>
              <a:t> for the system for which is was designed?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Which of two or more competing architectures is the most </a:t>
            </a:r>
            <a:r>
              <a:rPr lang="en-US" sz="2400" b="1" smtClean="0"/>
              <a:t>suitable</a:t>
            </a:r>
            <a:r>
              <a:rPr lang="en-US" sz="2400" smtClean="0"/>
              <a:t> one for the system at hand?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endParaRPr lang="en-US" sz="2400" smtClean="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8120891" y="3105151"/>
            <a:ext cx="12186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b="1">
                <a:latin typeface="Verdana" pitchFamily="34" charset="0"/>
              </a:rPr>
              <a:t>suitable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7370234" y="1108075"/>
            <a:ext cx="307693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GB">
                <a:latin typeface="Verdana" pitchFamily="34" charset="0"/>
              </a:rPr>
              <a:t>It meets its quality goals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Predictable behaviour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Performance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Modifiable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Security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7416801" y="4038601"/>
            <a:ext cx="296427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GB">
                <a:latin typeface="Verdana" pitchFamily="34" charset="0"/>
              </a:rPr>
              <a:t>The system can be built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Staff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Budget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Legacy</a:t>
            </a:r>
          </a:p>
          <a:p>
            <a:pPr algn="l">
              <a:buFontTx/>
              <a:buChar char="•"/>
            </a:pPr>
            <a:r>
              <a:rPr lang="en-GB">
                <a:latin typeface="Verdana" pitchFamily="34" charset="0"/>
              </a:rPr>
              <a:t>Time </a:t>
            </a:r>
          </a:p>
        </p:txBody>
      </p:sp>
      <p:sp>
        <p:nvSpPr>
          <p:cNvPr id="39943" name="AutoShape 7"/>
          <p:cNvSpPr>
            <a:spLocks noChangeArrowheads="1"/>
          </p:cNvSpPr>
          <p:nvPr/>
        </p:nvSpPr>
        <p:spPr bwMode="auto">
          <a:xfrm>
            <a:off x="7370234" y="2681289"/>
            <a:ext cx="647700" cy="1214437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64999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812801" y="6276976"/>
            <a:ext cx="1046056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64999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sz="1600" i="1">
                <a:latin typeface="Verdana" pitchFamily="34" charset="0"/>
              </a:rPr>
              <a:t>If the sponsor of a system cannot tell you what any of the quality goals are for the system, then the architecture will do.</a:t>
            </a:r>
          </a:p>
        </p:txBody>
      </p:sp>
    </p:spTree>
    <p:extLst>
      <p:ext uri="{BB962C8B-B14F-4D97-AF65-F5344CB8AC3E}">
        <p14:creationId xmlns:p14="http://schemas.microsoft.com/office/powerpoint/2010/main" xmlns="" val="21084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1"/>
            <a:ext cx="10972800" cy="4111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600" smtClean="0"/>
              <a:t>Summary of the ATAM Steps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8001" y="533400"/>
            <a:ext cx="5382684" cy="23114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1800" smtClean="0"/>
              <a:t>Presentation</a:t>
            </a:r>
          </a:p>
          <a:p>
            <a:pPr marL="762000" lvl="1" indent="-304800" eaLnBrk="1" hangingPunct="1">
              <a:buFont typeface="Wingdings" pitchFamily="2" charset="2"/>
              <a:buAutoNum type="arabicPeriod"/>
            </a:pPr>
            <a:r>
              <a:rPr lang="en-US" sz="1800" smtClean="0"/>
              <a:t>Present the method</a:t>
            </a:r>
          </a:p>
          <a:p>
            <a:pPr marL="1181100" lvl="2" indent="-266700" eaLnBrk="1" hangingPunct="1"/>
            <a:r>
              <a:rPr lang="en-US" sz="1800" smtClean="0"/>
              <a:t>Evaluation leader</a:t>
            </a:r>
          </a:p>
          <a:p>
            <a:pPr marL="762000" lvl="1" indent="-304800" eaLnBrk="1" hangingPunct="1">
              <a:buFont typeface="Wingdings" pitchFamily="2" charset="2"/>
              <a:buAutoNum type="arabicPeriod"/>
            </a:pPr>
            <a:r>
              <a:rPr lang="en-US" sz="1800" smtClean="0"/>
              <a:t>Present business drivers</a:t>
            </a:r>
          </a:p>
          <a:p>
            <a:pPr marL="1181100" lvl="2" indent="-266700" eaLnBrk="1" hangingPunct="1"/>
            <a:r>
              <a:rPr lang="en-US" sz="1800" smtClean="0"/>
              <a:t>12 slides; 45 min; guidelines for content; project manager</a:t>
            </a:r>
          </a:p>
          <a:p>
            <a:pPr marL="762000" lvl="1" indent="-304800" eaLnBrk="1" hangingPunct="1">
              <a:buFont typeface="Wingdings" pitchFamily="2" charset="2"/>
              <a:buAutoNum type="arabicPeriod"/>
            </a:pPr>
            <a:r>
              <a:rPr lang="en-US" sz="1800" smtClean="0"/>
              <a:t>Present architecture</a:t>
            </a:r>
          </a:p>
          <a:p>
            <a:pPr marL="1181100" lvl="2" indent="-266700" eaLnBrk="1" hangingPunct="1"/>
            <a:r>
              <a:rPr lang="en-US" sz="1800" smtClean="0"/>
              <a:t>20 slides; 60 min; guidelines for content + checklist with questions; architect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299200" y="609600"/>
            <a:ext cx="5283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GB"/>
              <a:t>Investigation and Analysis</a:t>
            </a:r>
          </a:p>
          <a:p>
            <a:pPr marL="762000" lvl="1" indent="-304800" algn="l">
              <a:spcBef>
                <a:spcPct val="20000"/>
              </a:spcBef>
              <a:buFont typeface="Wingdings" pitchFamily="2" charset="2"/>
              <a:buAutoNum type="arabicPeriod" startAt="4"/>
            </a:pPr>
            <a:r>
              <a:rPr lang="en-GB"/>
              <a:t>Identify the architectural approaches</a:t>
            </a:r>
          </a:p>
          <a:p>
            <a:pPr marL="1181100" lvl="2" indent="-266700" algn="l">
              <a:spcBef>
                <a:spcPct val="20000"/>
              </a:spcBef>
              <a:buFontTx/>
              <a:buChar char="•"/>
            </a:pPr>
            <a:r>
              <a:rPr lang="en-GB"/>
              <a:t>architect</a:t>
            </a:r>
          </a:p>
          <a:p>
            <a:pPr marL="762000" lvl="1" indent="-304800" algn="l">
              <a:spcBef>
                <a:spcPct val="20000"/>
              </a:spcBef>
              <a:buFont typeface="Wingdings" pitchFamily="2" charset="2"/>
              <a:buAutoNum type="arabicPeriod" startAt="4"/>
            </a:pPr>
            <a:r>
              <a:rPr lang="en-GB"/>
              <a:t>Generate the quality attribute utility tree</a:t>
            </a:r>
          </a:p>
          <a:p>
            <a:pPr marL="1181100" lvl="2" indent="-266700" algn="l">
              <a:spcBef>
                <a:spcPct val="20000"/>
              </a:spcBef>
              <a:buFontTx/>
              <a:buChar char="•"/>
            </a:pPr>
            <a:r>
              <a:rPr lang="en-GB"/>
              <a:t>Workshop, templates for utility tree and scenarios</a:t>
            </a:r>
          </a:p>
          <a:p>
            <a:pPr marL="762000" lvl="1" indent="-304800" algn="l">
              <a:spcBef>
                <a:spcPct val="20000"/>
              </a:spcBef>
              <a:buFont typeface="Wingdings" pitchFamily="2" charset="2"/>
              <a:buAutoNum type="arabicPeriod" startAt="4"/>
            </a:pPr>
            <a:r>
              <a:rPr lang="en-GB"/>
              <a:t>Analyse the architectural approaches</a:t>
            </a:r>
          </a:p>
          <a:p>
            <a:pPr marL="1181100" lvl="2" indent="-266700" algn="l">
              <a:spcBef>
                <a:spcPct val="20000"/>
              </a:spcBef>
              <a:buFontTx/>
              <a:buChar char="•"/>
            </a:pPr>
            <a:r>
              <a:rPr lang="en-GB"/>
              <a:t>workshop, templates for risks, nonrisks, sensitivity points and trade-off points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239184" y="4238625"/>
            <a:ext cx="5283200" cy="250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GB"/>
              <a:t>Testing</a:t>
            </a:r>
          </a:p>
          <a:p>
            <a:pPr marL="762000" lvl="1" indent="-304800" algn="l">
              <a:spcBef>
                <a:spcPct val="20000"/>
              </a:spcBef>
              <a:buFont typeface="Wingdings" pitchFamily="2" charset="2"/>
              <a:buAutoNum type="arabicPeriod" startAt="7"/>
            </a:pPr>
            <a:r>
              <a:rPr lang="en-GB"/>
              <a:t>Brainstorm and prioritise scenarios</a:t>
            </a:r>
          </a:p>
          <a:p>
            <a:pPr marL="1181100" lvl="2" indent="-266700" algn="l">
              <a:spcBef>
                <a:spcPct val="20000"/>
              </a:spcBef>
              <a:buFontTx/>
              <a:buChar char="•"/>
            </a:pPr>
            <a:r>
              <a:rPr lang="en-GB"/>
              <a:t>Voting workshop</a:t>
            </a:r>
          </a:p>
          <a:p>
            <a:pPr marL="762000" lvl="1" indent="-304800" algn="l">
              <a:spcBef>
                <a:spcPct val="20000"/>
              </a:spcBef>
              <a:buFont typeface="Wingdings" pitchFamily="2" charset="2"/>
              <a:buAutoNum type="arabicPeriod" startAt="7"/>
            </a:pPr>
            <a:r>
              <a:rPr lang="en-GB"/>
              <a:t>Analyse the architectural scenario’s</a:t>
            </a:r>
          </a:p>
          <a:p>
            <a:pPr marL="1181100" lvl="2" indent="-266700" algn="l">
              <a:spcBef>
                <a:spcPct val="20000"/>
              </a:spcBef>
              <a:buFontTx/>
              <a:buChar char="•"/>
            </a:pPr>
            <a:r>
              <a:rPr lang="en-GB"/>
              <a:t>See step</a:t>
            </a:r>
            <a:r>
              <a:rPr lang="en-GB" sz="2000"/>
              <a:t> 6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6400800" y="5105401"/>
            <a:ext cx="52832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r>
              <a:rPr lang="en-GB"/>
              <a:t>Reporting</a:t>
            </a:r>
          </a:p>
          <a:p>
            <a:pPr marL="762000" lvl="1" indent="-304800" algn="l">
              <a:spcBef>
                <a:spcPct val="20000"/>
              </a:spcBef>
              <a:buFont typeface="Wingdings" pitchFamily="2" charset="2"/>
              <a:buAutoNum type="arabicPeriod" startAt="9"/>
            </a:pPr>
            <a:r>
              <a:rPr lang="en-GB"/>
              <a:t>Present the results</a:t>
            </a:r>
          </a:p>
          <a:p>
            <a:pPr marL="1181100" lvl="2" indent="-266700" algn="l">
              <a:spcBef>
                <a:spcPct val="20000"/>
              </a:spcBef>
              <a:buFontTx/>
              <a:buChar char="•"/>
            </a:pPr>
            <a:r>
              <a:rPr lang="en-GB"/>
              <a:t>Document template; evaluation team</a:t>
            </a:r>
          </a:p>
        </p:txBody>
      </p:sp>
    </p:spTree>
    <p:extLst>
      <p:ext uri="{BB962C8B-B14F-4D97-AF65-F5344CB8AC3E}">
        <p14:creationId xmlns:p14="http://schemas.microsoft.com/office/powerpoint/2010/main" xmlns="" val="319584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1: Present ATAM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800" smtClean="0">
              <a:solidFill>
                <a:srgbClr val="FFFF99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>
                <a:solidFill>
                  <a:schemeClr val="hlink"/>
                </a:solidFill>
              </a:rPr>
              <a:t>Evaluation Team presents an overview of the ATAM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• ATAM steps in brief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• Techniques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utility tree generation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architecture elicitation and analysis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scenario brainstorming/mapping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• Outputs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architectural approaches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utility tree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scenarios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risks and “non-risks”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	- sensitivity points and tradeoffs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13909773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Step 2: Present Business Drivers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chemeClr val="hlink"/>
                </a:solidFill>
              </a:rPr>
              <a:t>ATAM customer representative describes the system’s business drivers including: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 Business context for the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 High-level functional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 High-level quality attribute requirements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 </a:t>
            </a:r>
            <a:r>
              <a:rPr lang="en-US" sz="2400" smtClean="0">
                <a:solidFill>
                  <a:srgbClr val="CC0066"/>
                </a:solidFill>
              </a:rPr>
              <a:t>Architectural drivers</a:t>
            </a:r>
            <a:r>
              <a:rPr lang="en-US" sz="2400" smtClean="0"/>
              <a:t>: quality attributes that “shape”  the architecture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 </a:t>
            </a:r>
            <a:r>
              <a:rPr lang="en-US" sz="2400" smtClean="0">
                <a:solidFill>
                  <a:srgbClr val="CC0066"/>
                </a:solidFill>
              </a:rPr>
              <a:t>Critical requirements</a:t>
            </a:r>
            <a:r>
              <a:rPr lang="en-US" sz="2400" smtClean="0"/>
              <a:t>: quality attributes most central to the system’s success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xmlns="" val="33988971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3: Present the Architecture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chemeClr val="hlink"/>
                </a:solidFill>
              </a:rPr>
              <a:t>Architect presents an overview of the architecture including (for example):</a:t>
            </a:r>
          </a:p>
          <a:p>
            <a:pPr eaLnBrk="1" hangingPunct="1">
              <a:lnSpc>
                <a:spcPct val="80000"/>
              </a:lnSpc>
            </a:pPr>
            <a:endParaRPr lang="en-US" sz="2400" b="1" smtClean="0">
              <a:solidFill>
                <a:schemeClr val="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Technical constraints such as an OS, hardware,  or middle-ware prescribed for use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Other systems with which the system must interact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Architectural approaches/styles used to address quality attribute requirements</a:t>
            </a:r>
          </a:p>
          <a:p>
            <a:pPr eaLnBrk="1" hangingPunct="1">
              <a:lnSpc>
                <a:spcPct val="80000"/>
              </a:lnSpc>
            </a:pPr>
            <a:endParaRPr lang="en-US" sz="2400" b="1" smtClean="0"/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rgbClr val="CC0066"/>
                </a:solidFill>
              </a:rPr>
              <a:t>Evaluation team begins probing for and capturing risks.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22224248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Step 4: Identify Architectural Approaches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 smtClean="0">
                <a:solidFill>
                  <a:schemeClr val="hlink"/>
                </a:solidFill>
              </a:rPr>
              <a:t>Start to identify places in the architecture that  are key for realizing quality attribute goals.</a:t>
            </a:r>
          </a:p>
          <a:p>
            <a:pPr eaLnBrk="1" hangingPunct="1">
              <a:lnSpc>
                <a:spcPct val="80000"/>
              </a:lnSpc>
            </a:pPr>
            <a:endParaRPr lang="en-US" sz="2800" b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Identify any predominant architectural approaches – for example: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client-server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3-tier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proxy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publish-subscribe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redundant hardware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xmlns="" val="21613862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5: Generate Utility Tree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chemeClr val="hlink"/>
                </a:solidFill>
              </a:rPr>
              <a:t>Identify, prioritize, and refine the most important quality attribute goals by building a </a:t>
            </a:r>
            <a:r>
              <a:rPr lang="en-US" sz="2400" b="1" i="1" smtClean="0">
                <a:solidFill>
                  <a:schemeClr val="hlink"/>
                </a:solidFill>
              </a:rPr>
              <a:t>utility tree</a:t>
            </a:r>
            <a:r>
              <a:rPr lang="en-US" sz="2400" b="1" smtClean="0">
                <a:solidFill>
                  <a:schemeClr val="hlink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400" b="1" smtClean="0">
              <a:solidFill>
                <a:schemeClr val="hlink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utility tree is a top-down vehicle for characterizing  the “driving” attribute-specific requirements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Select the most important quality goals to be the  high-level nodes (typically performance,  modifiability, security, and availability)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Scenarios are the leaves of the utility tree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 Output: a characterization and a prioritization of  specific quality attribute requirements.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27761567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5: Utility Tree /cont.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2284" y="1268413"/>
            <a:ext cx="10081683" cy="527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746564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5- Scenarios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i="1" smtClean="0"/>
              <a:t>Scenarios </a:t>
            </a:r>
            <a:r>
              <a:rPr lang="en-US" sz="2400" b="1" smtClean="0"/>
              <a:t>are used to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Represent </a:t>
            </a:r>
            <a:r>
              <a:rPr lang="en-US" sz="2000" i="1" smtClean="0"/>
              <a:t>stakeholders</a:t>
            </a:r>
            <a:r>
              <a:rPr lang="en-US" sz="2000" smtClean="0"/>
              <a:t>’ interests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Understand quality attribute requirements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Scenarios should cover a range of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Anticipated uses of (use case scenarios),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Anticipated changes to (growth scenarios), 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Unanticipated stresses (exploratory scenarios) to the system.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A good scenario makes clear what the stimulus is that causes it and what  responses are of interest.</a:t>
            </a:r>
          </a:p>
        </p:txBody>
      </p:sp>
    </p:spTree>
    <p:extLst>
      <p:ext uri="{BB962C8B-B14F-4D97-AF65-F5344CB8AC3E}">
        <p14:creationId xmlns:p14="http://schemas.microsoft.com/office/powerpoint/2010/main" xmlns="" val="20254743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5 – Scenario examples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/>
              <a:t>Use case scenario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Remote user requests a database report via the Web during peak period and receives it within 5 seconds.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Growth scenario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smtClean="0"/>
              <a:t>Add a new data server to reduce latency in scenario 1 to 2.5 seconds within 1 person-week.</a:t>
            </a:r>
          </a:p>
          <a:p>
            <a:pPr lvl="1" eaLnBrk="1" hangingPunct="1">
              <a:lnSpc>
                <a:spcPct val="90000"/>
              </a:lnSpc>
            </a:pPr>
            <a:endParaRPr lang="en-US" sz="2000" i="1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Exploratory scenario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Half of the servers go down during normal operation without affecting overall system availability.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CC0066"/>
                </a:solidFill>
              </a:rPr>
              <a:t>Scenarios should be as specific as possible.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36298251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487362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3000" smtClean="0"/>
              <a:t>Step 6: Analyze Architectural Approaches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Scenarios</a:t>
            </a:r>
          </a:p>
          <a:p>
            <a:pPr eaLnBrk="1" hangingPunct="1">
              <a:buFontTx/>
              <a:buNone/>
            </a:pPr>
            <a:r>
              <a:rPr lang="en-US" smtClean="0"/>
              <a:t>        Vs. </a:t>
            </a:r>
          </a:p>
          <a:p>
            <a:pPr eaLnBrk="1" hangingPunct="1">
              <a:buFontTx/>
              <a:buNone/>
            </a:pPr>
            <a:r>
              <a:rPr lang="en-US" smtClean="0"/>
              <a:t>Architecture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096964"/>
            <a:ext cx="7799917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22691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6: Analysis /cont.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chemeClr val="hlink"/>
                </a:solidFill>
              </a:rPr>
              <a:t>Evaluation Team probes architectural approaches from the point of view of specific quality attributes to identify risks.</a:t>
            </a:r>
          </a:p>
          <a:p>
            <a:pPr eaLnBrk="1" hangingPunct="1">
              <a:lnSpc>
                <a:spcPct val="80000"/>
              </a:lnSpc>
            </a:pPr>
            <a:endParaRPr lang="en-US" sz="2400" b="1" smtClean="0">
              <a:solidFill>
                <a:schemeClr val="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Identify the approaches that pertain to the  highest priority quality attribute requirements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Generate quality-attribute specific questions for highest priority quality attribute requirement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Ask quality-attribute specific questions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Identify and record risks and non-risks, sensitivity points and tradeoffs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xmlns="" val="18549861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6: Analysis /cont.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>
                <a:solidFill>
                  <a:schemeClr val="hlink"/>
                </a:solidFill>
              </a:rPr>
              <a:t>Quality attribute questions probe styles to elicit  architectural decisions which bear on quality attribute requirements.</a:t>
            </a:r>
          </a:p>
          <a:p>
            <a:pPr eaLnBrk="1" hangingPunct="1">
              <a:lnSpc>
                <a:spcPct val="80000"/>
              </a:lnSpc>
            </a:pPr>
            <a:endParaRPr lang="en-US" sz="2000" b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Examples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smtClean="0"/>
              <a:t>Performance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 How are priorities assigned to processes?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 What are the message arrival rates?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 What are transaction processing times?</a:t>
            </a:r>
          </a:p>
          <a:p>
            <a:pPr lvl="2" eaLnBrk="1" hangingPunct="1">
              <a:lnSpc>
                <a:spcPct val="80000"/>
              </a:lnSpc>
            </a:pPr>
            <a:endParaRPr lang="en-US" sz="1600" smtClean="0"/>
          </a:p>
          <a:p>
            <a:pPr lvl="1" eaLnBrk="1" hangingPunct="1">
              <a:lnSpc>
                <a:spcPct val="80000"/>
              </a:lnSpc>
            </a:pPr>
            <a:r>
              <a:rPr lang="en-US" sz="1800" b="1" smtClean="0"/>
              <a:t>Modifiability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Are there any places where layers/facades are circumvented ?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What components rely on detailed knowledge of  message formats?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 What components are connected asynchronously?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</p:spTree>
    <p:extLst>
      <p:ext uri="{BB962C8B-B14F-4D97-AF65-F5344CB8AC3E}">
        <p14:creationId xmlns:p14="http://schemas.microsoft.com/office/powerpoint/2010/main" xmlns="" val="3801714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6: Sensitivity &amp; Tradeoffs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Sensitivity – A property of a component that is critical to success of system.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number of simultaneous database clients will affect the number of transaction a database can process per second. This assignment is a sensitivity point for the</a:t>
            </a:r>
            <a:r>
              <a:rPr lang="en-US" sz="2000" smtClean="0">
                <a:solidFill>
                  <a:srgbClr val="FFFF99"/>
                </a:solidFill>
              </a:rPr>
              <a:t> </a:t>
            </a:r>
            <a:r>
              <a:rPr lang="en-US" sz="2000" smtClean="0">
                <a:solidFill>
                  <a:schemeClr val="hlink"/>
                </a:solidFill>
              </a:rPr>
              <a:t>performance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Keeping a backup database affects </a:t>
            </a:r>
            <a:r>
              <a:rPr lang="en-US" sz="2000" smtClean="0">
                <a:solidFill>
                  <a:schemeClr val="hlink"/>
                </a:solidFill>
              </a:rPr>
              <a:t>reliability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Power of encryption (</a:t>
            </a:r>
            <a:r>
              <a:rPr lang="en-US" sz="2000" smtClean="0">
                <a:solidFill>
                  <a:schemeClr val="hlink"/>
                </a:solidFill>
              </a:rPr>
              <a:t>Security</a:t>
            </a:r>
            <a:r>
              <a:rPr lang="en-US" sz="2000" smtClean="0"/>
              <a:t>) sensitive to number of bits of the key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Tradeoff point- A property that affects more than one attribute or sensitivity point.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 order to achieve the required level of </a:t>
            </a:r>
            <a:r>
              <a:rPr lang="en-US" sz="1800" smtClean="0">
                <a:solidFill>
                  <a:schemeClr val="hlink"/>
                </a:solidFill>
              </a:rPr>
              <a:t>performance</a:t>
            </a:r>
            <a:r>
              <a:rPr lang="en-US" sz="1800" smtClean="0"/>
              <a:t> in the discrete event generation component, assembly language had to be used thereby reducing the </a:t>
            </a:r>
            <a:r>
              <a:rPr lang="en-US" sz="1800" smtClean="0">
                <a:solidFill>
                  <a:schemeClr val="hlink"/>
                </a:solidFill>
              </a:rPr>
              <a:t>portability</a:t>
            </a:r>
            <a:r>
              <a:rPr lang="en-US" sz="1800" smtClean="0"/>
              <a:t> of this component.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Keeping the backup database affects performance also so it’s a trade-off between </a:t>
            </a:r>
            <a:r>
              <a:rPr lang="en-US" sz="1800" smtClean="0">
                <a:solidFill>
                  <a:schemeClr val="hlink"/>
                </a:solidFill>
              </a:rPr>
              <a:t>reliability</a:t>
            </a:r>
            <a:r>
              <a:rPr lang="en-US" sz="1800" smtClean="0"/>
              <a:t> and </a:t>
            </a:r>
            <a:r>
              <a:rPr lang="en-US" sz="1800" smtClean="0">
                <a:solidFill>
                  <a:schemeClr val="hlink"/>
                </a:solidFill>
              </a:rPr>
              <a:t>performance</a:t>
            </a:r>
            <a:endParaRPr lang="en-US" sz="2000" smtClean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37726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Steps 6: Risks &amp; Non-Risks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Risk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decision to keep backup is a risk if the </a:t>
            </a:r>
            <a:r>
              <a:rPr lang="en-US" sz="2000" smtClean="0">
                <a:solidFill>
                  <a:schemeClr val="hlink"/>
                </a:solidFill>
              </a:rPr>
              <a:t>performance</a:t>
            </a:r>
            <a:r>
              <a:rPr lang="en-US" sz="2000" smtClean="0"/>
              <a:t> cost is excessive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Rules for writing business logic modules in the second tier of your 3-tier style are not clearly articulated. This could result in replication of functionality thereby compromising </a:t>
            </a:r>
            <a:r>
              <a:rPr lang="en-US" sz="2000" smtClean="0">
                <a:solidFill>
                  <a:schemeClr val="hlink"/>
                </a:solidFill>
              </a:rPr>
              <a:t>modifiability</a:t>
            </a:r>
            <a:r>
              <a:rPr lang="en-US" sz="2000" smtClean="0"/>
              <a:t> of the third tier.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Non Risk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decision to keep backup is a non-risk if the </a:t>
            </a:r>
            <a:r>
              <a:rPr lang="en-US" sz="2000" smtClean="0">
                <a:solidFill>
                  <a:schemeClr val="hlink"/>
                </a:solidFill>
              </a:rPr>
              <a:t>performance</a:t>
            </a:r>
            <a:r>
              <a:rPr lang="en-US" sz="2000" smtClean="0"/>
              <a:t> cost is not excessive</a:t>
            </a:r>
            <a:endParaRPr lang="en-US" sz="2000" b="1" smtClean="0">
              <a:solidFill>
                <a:schemeClr val="hlink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Assuming message arrival rates of once per second, a processing time of less than 30 ms, and the existence of one higher priority process, a 1 second soft deadline seems reasonable </a:t>
            </a:r>
            <a:r>
              <a:rPr lang="en-US" sz="2000" smtClean="0">
                <a:solidFill>
                  <a:schemeClr val="hlink"/>
                </a:solidFill>
              </a:rPr>
              <a:t>Performance</a:t>
            </a:r>
            <a:r>
              <a:rPr lang="en-US" sz="200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</p:spTree>
    <p:extLst>
      <p:ext uri="{BB962C8B-B14F-4D97-AF65-F5344CB8AC3E}">
        <p14:creationId xmlns:p14="http://schemas.microsoft.com/office/powerpoint/2010/main" xmlns="" val="31828591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Step 7: Brainstorm &amp; Prioritize Scenarios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b="1" smtClean="0">
                <a:solidFill>
                  <a:schemeClr val="hlink"/>
                </a:solidFill>
              </a:rPr>
              <a:t>Stakeholders generate scenarios using a facilitated brainstorming process.</a:t>
            </a:r>
          </a:p>
          <a:p>
            <a:pPr eaLnBrk="1" hangingPunct="1"/>
            <a:endParaRPr lang="en-US" sz="2800" b="1" smtClean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smtClean="0"/>
              <a:t>Scenarios at the leaves of the utility tree serve as examples to facilitate the step.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The new scenarios are added to the utility tree</a:t>
            </a:r>
          </a:p>
          <a:p>
            <a:pPr lvl="1" eaLnBrk="1" hangingPunct="1"/>
            <a:endParaRPr lang="en-US" sz="2400" b="1" smtClean="0"/>
          </a:p>
          <a:p>
            <a:pPr eaLnBrk="1" hangingPunct="1"/>
            <a:r>
              <a:rPr lang="en-US" sz="2800" b="1" smtClean="0">
                <a:solidFill>
                  <a:srgbClr val="CC0066"/>
                </a:solidFill>
              </a:rPr>
              <a:t>Each stakeholder is allocated a number of   votes roughly equal to 0.3 x #scenarios.</a:t>
            </a:r>
          </a:p>
          <a:p>
            <a:pPr eaLnBrk="1" hangingPunct="1">
              <a:buFontTx/>
              <a:buNone/>
            </a:pP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xmlns="" val="30141659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Step 8: Analyze Architectural Approaches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Identify the architectural approaches impacted by the scenarios generated in the previous step.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This step continues the analysis started in step 6 using the new scenarios.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Continue identifying risks and non-risks.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Continue annotating architectural information</a:t>
            </a:r>
            <a:r>
              <a:rPr lang="en-US" b="1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5673991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 9: Present ATAM results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smtClean="0"/>
              <a:t>Architectural approaches</a:t>
            </a:r>
          </a:p>
          <a:p>
            <a:pPr eaLnBrk="1" hangingPunct="1"/>
            <a:r>
              <a:rPr lang="en-US" sz="3000" smtClean="0"/>
              <a:t>Utility tree</a:t>
            </a:r>
          </a:p>
          <a:p>
            <a:pPr eaLnBrk="1" hangingPunct="1"/>
            <a:r>
              <a:rPr lang="en-US" sz="3000" smtClean="0"/>
              <a:t>Scenarios</a:t>
            </a:r>
          </a:p>
          <a:p>
            <a:pPr eaLnBrk="1" hangingPunct="1"/>
            <a:r>
              <a:rPr lang="en-US" sz="3000" smtClean="0"/>
              <a:t>Risks and “non-risks”</a:t>
            </a:r>
          </a:p>
          <a:p>
            <a:pPr eaLnBrk="1" hangingPunct="1"/>
            <a:r>
              <a:rPr lang="en-US" sz="3000" smtClean="0"/>
              <a:t>Sensitivity points and tradeoffs</a:t>
            </a:r>
          </a:p>
          <a:p>
            <a:pPr eaLnBrk="1" hangingPunct="1"/>
            <a:endParaRPr lang="en-US" sz="2700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535612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Software 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59448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2298700" y="843017"/>
            <a:ext cx="4818114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800" b="1" dirty="0" smtClean="0">
                <a:solidFill>
                  <a:schemeClr val="accent5">
                    <a:lumMod val="50000"/>
                  </a:schemeClr>
                </a:solidFill>
                <a:latin typeface="Arial Bold"/>
                <a:cs typeface="Arial Bold"/>
              </a:rPr>
              <a:t>Why Are Software Difficult?</a:t>
            </a:r>
          </a:p>
          <a:p>
            <a:pPr>
              <a:lnSpc>
                <a:spcPts val="2760"/>
              </a:lnSpc>
            </a:pPr>
            <a:endParaRPr lang="en-CA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079500" y="1879600"/>
            <a:ext cx="8568051" cy="143629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• 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According to Fred Brooks* software projects are difficult </a:t>
            </a:r>
          </a:p>
          <a:p>
            <a:pPr>
              <a:lnSpc>
                <a:spcPts val="2760"/>
              </a:lnSpc>
            </a:pP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 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because of </a:t>
            </a:r>
          </a:p>
          <a:p>
            <a:pPr>
              <a:lnSpc>
                <a:spcPts val="2760"/>
              </a:lnSpc>
            </a:pPr>
            <a:endParaRPr lang="en-CA" sz="2400" b="1" dirty="0" smtClean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  <a:p>
            <a:pPr>
              <a:lnSpc>
                <a:spcPts val="276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308101" y="2676634"/>
            <a:ext cx="5838137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  <a:buFont typeface="Arial" pitchFamily="34" charset="0"/>
              <a:buChar char="•"/>
            </a:pP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accidental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- methods, tools &amp; techniques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1264745" y="3176752"/>
            <a:ext cx="6881692" cy="111569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essential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  - inherent, inborn nature of software: </a:t>
            </a:r>
          </a:p>
          <a:p>
            <a:pPr>
              <a:lnSpc>
                <a:spcPts val="2900"/>
              </a:lnSpc>
            </a:pP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 complexity, conformity, changeability, invisibility</a:t>
            </a:r>
          </a:p>
          <a:p>
            <a:pPr>
              <a:lnSpc>
                <a:spcPts val="290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3296" y="4186183"/>
            <a:ext cx="8932041" cy="107721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• 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Additional reasons 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software projects are difficult are:</a:t>
            </a:r>
          </a:p>
          <a:p>
            <a:pPr>
              <a:lnSpc>
                <a:spcPts val="2800"/>
              </a:lnSpc>
            </a:pPr>
            <a:endParaRPr lang="en-CA" sz="2400" dirty="0" smtClean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  <a:p>
            <a:pPr>
              <a:lnSpc>
                <a:spcPts val="280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0069" y="4686737"/>
            <a:ext cx="8481848" cy="111569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0"/>
              </a:lnSpc>
              <a:buFont typeface="Arial" pitchFamily="34" charset="0"/>
              <a:buChar char="•"/>
            </a:pP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intellect-intensive 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- team-oriented nature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</a:rPr>
              <a:t> 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of the work</a:t>
            </a:r>
          </a:p>
          <a:p>
            <a:pPr>
              <a:lnSpc>
                <a:spcPts val="2900"/>
              </a:lnSpc>
            </a:pPr>
            <a:endParaRPr lang="en-CA" sz="2400" dirty="0" smtClean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  <a:p>
            <a:pPr>
              <a:lnSpc>
                <a:spcPts val="290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40069" y="5039804"/>
            <a:ext cx="9327875" cy="107721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externally imposed constraints</a:t>
            </a: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- engineering, platform, domain, </a:t>
            </a:r>
          </a:p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  process, scientific, technology, domain knowledge ..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62152" y="1576552"/>
            <a:ext cx="10011103" cy="78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871045" y="307482"/>
            <a:ext cx="9054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sz="32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Software </a:t>
            </a:r>
            <a:r>
              <a:rPr lang="en-GB" sz="32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Errors, Faults, &amp; Software Failures</a:t>
            </a:r>
            <a:endParaRPr lang="en-GB" sz="32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25214" y="1981200"/>
            <a:ext cx="10862441" cy="487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Software errors are introduced when there is a failure to completely and accurately translate one representation to another,  or to fully match the solution to the problem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274320" marR="0" lvl="0" indent="-27432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Bug / defect / fault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consequence of a human error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results in non-conformance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to requirements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obvious as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failure in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running software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3793" y="2981083"/>
            <a:ext cx="6607720" cy="359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186586" y="6526213"/>
            <a:ext cx="958849" cy="2159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D568E5-6D26-4FAF-B14C-DB6FDD00807E}" type="slidenum">
              <a:rPr lang="nl-NL" sz="1200">
                <a:latin typeface="Lucida Sans Unicode" pitchFamily="34" charset="0"/>
              </a:rPr>
              <a:pPr eaLnBrk="1" hangingPunct="1"/>
              <a:t>27</a:t>
            </a:fld>
            <a:endParaRPr lang="nl-NL" sz="1200" dirty="0">
              <a:latin typeface="Lucida Sans Unicode" pitchFamily="34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Approaches to quality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Quality of the product versus quality of the process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Check whether (product or process) </a:t>
            </a:r>
            <a:r>
              <a:rPr lang="en-US" i="1" smtClean="0"/>
              <a:t>conforms to</a:t>
            </a:r>
            <a:r>
              <a:rPr lang="en-US" smtClean="0"/>
              <a:t> certain norms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Improve quality by improving the product or process</a:t>
            </a:r>
          </a:p>
        </p:txBody>
      </p:sp>
    </p:spTree>
    <p:extLst>
      <p:ext uri="{BB962C8B-B14F-4D97-AF65-F5344CB8AC3E}">
        <p14:creationId xmlns:p14="http://schemas.microsoft.com/office/powerpoint/2010/main" xmlns="" val="6000038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2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54A838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F641B65-C3C4-4643-BB04-EE8F381F6F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1727</Words>
  <Application>Microsoft Office PowerPoint</Application>
  <PresentationFormat>Custom</PresentationFormat>
  <Paragraphs>271</Paragraphs>
  <Slides>27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Oriel</vt:lpstr>
      <vt:lpstr>Lecture 18</vt:lpstr>
      <vt:lpstr>Architecture Trade-off Analysis Method</vt:lpstr>
      <vt:lpstr>Architecture Trade-off Analysis Method</vt:lpstr>
      <vt:lpstr>Risks, Non-risks, Sensitivity Points and  Trade-off Points</vt:lpstr>
      <vt:lpstr>Architecture Trade-off Analysis Method</vt:lpstr>
      <vt:lpstr>What Result Does an Evaluation Produce?</vt:lpstr>
      <vt:lpstr>Summary of the ATAM Steps</vt:lpstr>
      <vt:lpstr>Step 1: Present ATAM</vt:lpstr>
      <vt:lpstr>Step 2: Present Business Drivers</vt:lpstr>
      <vt:lpstr>Step 3: Present the Architecture</vt:lpstr>
      <vt:lpstr>Step 4: Identify Architectural Approaches</vt:lpstr>
      <vt:lpstr>Step 5: Generate Utility Tree</vt:lpstr>
      <vt:lpstr>Step 5: Utility Tree /cont.</vt:lpstr>
      <vt:lpstr>Step 5- Scenarios</vt:lpstr>
      <vt:lpstr>Step 5 – Scenario examples</vt:lpstr>
      <vt:lpstr>Step 6: Analyze Architectural Approaches</vt:lpstr>
      <vt:lpstr>Step 6: Analysis /cont.</vt:lpstr>
      <vt:lpstr>Step 6: Analysis /cont.</vt:lpstr>
      <vt:lpstr>Step 6: Sensitivity &amp; Tradeoffs</vt:lpstr>
      <vt:lpstr>Steps 6: Risks &amp; Non-Risks</vt:lpstr>
      <vt:lpstr>Step 7: Brainstorm &amp; Prioritize Scenarios</vt:lpstr>
      <vt:lpstr>Step 8: Analyze Architectural Approaches</vt:lpstr>
      <vt:lpstr>Step 9: Present ATAM results</vt:lpstr>
      <vt:lpstr>Software Quality</vt:lpstr>
      <vt:lpstr>Slide 25</vt:lpstr>
      <vt:lpstr>Slide 26</vt:lpstr>
      <vt:lpstr>Approaches to quality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2013-02-11T08:40:21Z</dcterms:created>
  <dcterms:modified xsi:type="dcterms:W3CDTF">2013-07-05T11:16:57Z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TC038965509991</vt:lpwstr>
  </property>
</Properties>
</file>