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5"/>
  </p:notesMasterIdLst>
  <p:handoutMasterIdLst>
    <p:handoutMasterId r:id="rId46"/>
  </p:handoutMasterIdLst>
  <p:sldIdLst>
    <p:sldId id="347" r:id="rId2"/>
    <p:sldId id="262" r:id="rId3"/>
    <p:sldId id="498" r:id="rId4"/>
    <p:sldId id="499" r:id="rId5"/>
    <p:sldId id="434" r:id="rId6"/>
    <p:sldId id="451" r:id="rId7"/>
    <p:sldId id="459" r:id="rId8"/>
    <p:sldId id="522" r:id="rId9"/>
    <p:sldId id="269" r:id="rId10"/>
    <p:sldId id="502" r:id="rId11"/>
    <p:sldId id="523" r:id="rId12"/>
    <p:sldId id="524" r:id="rId13"/>
    <p:sldId id="526" r:id="rId14"/>
    <p:sldId id="527" r:id="rId15"/>
    <p:sldId id="525" r:id="rId16"/>
    <p:sldId id="528" r:id="rId17"/>
    <p:sldId id="529" r:id="rId18"/>
    <p:sldId id="530" r:id="rId19"/>
    <p:sldId id="531" r:id="rId20"/>
    <p:sldId id="533" r:id="rId21"/>
    <p:sldId id="534" r:id="rId22"/>
    <p:sldId id="535" r:id="rId23"/>
    <p:sldId id="536" r:id="rId24"/>
    <p:sldId id="538" r:id="rId25"/>
    <p:sldId id="537" r:id="rId26"/>
    <p:sldId id="539" r:id="rId27"/>
    <p:sldId id="540" r:id="rId28"/>
    <p:sldId id="541" r:id="rId29"/>
    <p:sldId id="542" r:id="rId30"/>
    <p:sldId id="546" r:id="rId31"/>
    <p:sldId id="543" r:id="rId32"/>
    <p:sldId id="544" r:id="rId33"/>
    <p:sldId id="545" r:id="rId34"/>
    <p:sldId id="547" r:id="rId35"/>
    <p:sldId id="548" r:id="rId36"/>
    <p:sldId id="549" r:id="rId37"/>
    <p:sldId id="550" r:id="rId38"/>
    <p:sldId id="551" r:id="rId39"/>
    <p:sldId id="552" r:id="rId40"/>
    <p:sldId id="553" r:id="rId41"/>
    <p:sldId id="554" r:id="rId42"/>
    <p:sldId id="555" r:id="rId43"/>
    <p:sldId id="28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86271" autoAdjust="0"/>
  </p:normalViewPr>
  <p:slideViewPr>
    <p:cSldViewPr>
      <p:cViewPr varScale="1">
        <p:scale>
          <a:sx n="56" d="100"/>
          <a:sy n="56" d="100"/>
        </p:scale>
        <p:origin x="-1692" y="-96"/>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06/08/1434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06/08/1434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6/14/2013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6/14/2013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6/14/2013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6/14/2013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6/14/2013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6/14/2013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6/14/2013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6/14/2013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6/14/2013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6/14/2013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6/14/2013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6/14/2013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09</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nSpc>
                <a:spcPct val="115000"/>
              </a:lnSpc>
              <a:spcBef>
                <a:spcPts val="0"/>
              </a:spcBef>
            </a:pPr>
            <a:r>
              <a:rPr lang="en-US" dirty="0" smtClean="0">
                <a:latin typeface="Arial" panose="020B0604020202020204" pitchFamily="34" charset="0"/>
                <a:ea typeface="Calibri" panose="020F0502020204030204" pitchFamily="34" charset="0"/>
                <a:cs typeface="Arial" panose="020B0604020202020204" pitchFamily="34" charset="0"/>
              </a:rPr>
              <a:t>Microsoft Visual Studio is an integrated development environment (IDE) from Microsoft Corporation, which is used to develop console and GUI based applications.</a:t>
            </a:r>
          </a:p>
          <a:p>
            <a:pPr lvl="0">
              <a:lnSpc>
                <a:spcPct val="115000"/>
              </a:lnSpc>
              <a:spcBef>
                <a:spcPts val="0"/>
              </a:spcBef>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nSpc>
                <a:spcPct val="115000"/>
              </a:lnSpc>
              <a:spcBef>
                <a:spcPts val="0"/>
              </a:spcBef>
            </a:pPr>
            <a:r>
              <a:rPr lang="en-US" dirty="0" smtClean="0"/>
              <a:t>.NET Framework is a software framework developed by Microsoft that runs primarily on Microsoft Windows.</a:t>
            </a:r>
          </a:p>
          <a:p>
            <a:pPr lvl="0">
              <a:lnSpc>
                <a:spcPct val="115000"/>
              </a:lnSpc>
              <a:spcBef>
                <a:spcPts val="0"/>
              </a:spcBef>
            </a:pPr>
            <a:endParaRPr lang="en-US" dirty="0" smtClean="0"/>
          </a:p>
          <a:p>
            <a:pPr lvl="0">
              <a:lnSpc>
                <a:spcPct val="115000"/>
              </a:lnSpc>
              <a:spcBef>
                <a:spcPts val="0"/>
              </a:spcBef>
            </a:pPr>
            <a:r>
              <a:rPr lang="en-US" dirty="0" smtClean="0"/>
              <a:t>It includes a large library and provides language interoperability across several programming languages</a:t>
            </a:r>
            <a:endParaRPr lang="en-US" dirty="0" smtClean="0">
              <a:latin typeface="Arial" panose="020B0604020202020204" pitchFamily="34" charset="0"/>
              <a:ea typeface="Calibri" panose="020F0502020204030204" pitchFamily="34" charset="0"/>
              <a:cs typeface="Arial" panose="020B0604020202020204" pitchFamily="34" charset="0"/>
            </a:endParaRPr>
          </a:p>
          <a:p>
            <a:endParaRPr lang="en-US" dirty="0" smtClean="0">
              <a:latin typeface="Arial" panose="020B0604020202020204" pitchFamily="34" charset="0"/>
              <a:ea typeface="Calibri" panose="020F0502020204030204" pitchFamily="34" charset="0"/>
              <a:cs typeface="Arial" panose="020B0604020202020204" pitchFamily="34" charset="0"/>
            </a:endParaRPr>
          </a:p>
          <a:p>
            <a:pPr>
              <a:buNone/>
            </a:pPr>
            <a:endParaRPr lang="en-US" sz="26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endParaRPr lang="en-US" dirty="0" smtClean="0"/>
          </a:p>
          <a:p>
            <a:r>
              <a:rPr lang="en-US" dirty="0" smtClean="0"/>
              <a:t>Programs written for the .NET Framework execute in a software environment, known as the Common Language Runtime, an application virtual machine that provides services such as security, memory management, and exception handling. </a:t>
            </a:r>
          </a:p>
          <a:p>
            <a:endParaRPr lang="en-US" dirty="0" smtClean="0"/>
          </a:p>
          <a:p>
            <a:pPr>
              <a:buNone/>
            </a:pPr>
            <a:endParaRPr lang="en-US" dirty="0" smtClean="0">
              <a:latin typeface="Arial" panose="020B0604020202020204" pitchFamily="34" charset="0"/>
              <a:ea typeface="Calibri" panose="020F0502020204030204" pitchFamily="34" charset="0"/>
            </a:endParaRPr>
          </a:p>
          <a:p>
            <a:pPr>
              <a:buNone/>
            </a:pPr>
            <a:endParaRPr lang="en-US" sz="2600" dirty="0" smtClean="0">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Structures</a:t>
            </a:r>
          </a:p>
          <a:p>
            <a:pPr lvl="1"/>
            <a:r>
              <a:rPr lang="en-US" dirty="0" smtClean="0"/>
              <a:t>A structure is a collection of simple variables.</a:t>
            </a:r>
          </a:p>
          <a:p>
            <a:pPr lvl="1"/>
            <a:r>
              <a:rPr lang="en-US" dirty="0" smtClean="0"/>
              <a:t>The data items in a structure are called the members of the structure.</a:t>
            </a:r>
          </a:p>
          <a:p>
            <a:pPr lvl="1"/>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5" name="Picture 2" descr="E:\Freelancing\VCIIT\Visual Programming\Helping Material\Images\Structure defination.PNG"/>
          <p:cNvPicPr>
            <a:picLocks noChangeAspect="1" noChangeArrowheads="1"/>
          </p:cNvPicPr>
          <p:nvPr/>
        </p:nvPicPr>
        <p:blipFill>
          <a:blip r:embed="rId3" cstate="print"/>
          <a:srcRect/>
          <a:stretch>
            <a:fillRect/>
          </a:stretch>
        </p:blipFill>
        <p:spPr bwMode="auto">
          <a:xfrm>
            <a:off x="1143000" y="3276600"/>
            <a:ext cx="5943600" cy="28514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
        <p:nvSpPr>
          <p:cNvPr id="5" name="Content Placeholder 4"/>
          <p:cNvSpPr>
            <a:spLocks noGrp="1"/>
          </p:cNvSpPr>
          <p:nvPr>
            <p:ph idx="1"/>
          </p:nvPr>
        </p:nvSpPr>
        <p:spPr/>
        <p:txBody>
          <a:bodyPr>
            <a:normAutofit/>
          </a:bodyPr>
          <a:lstStyle/>
          <a:p>
            <a:r>
              <a:rPr lang="en-US" dirty="0" smtClean="0"/>
              <a:t>A function groups a number of program statements into a unit and gives it a name. </a:t>
            </a:r>
          </a:p>
          <a:p>
            <a:endParaRPr lang="en-US" dirty="0" smtClean="0"/>
          </a:p>
          <a:p>
            <a:r>
              <a:rPr lang="en-US" dirty="0" smtClean="0"/>
              <a:t>This unit can then be invoked from other parts of the program.</a:t>
            </a:r>
            <a:endParaRPr lang="en-US" dirty="0" smtClean="0">
              <a:solidFill>
                <a:schemeClr val="tx2">
                  <a:lumMod val="60000"/>
                  <a:lumOff val="40000"/>
                </a:schemeClr>
              </a:solidFill>
            </a:endParaRPr>
          </a:p>
          <a:p>
            <a:endParaRPr lang="en-US" dirty="0" smtClean="0">
              <a:solidFill>
                <a:schemeClr val="tx2">
                  <a:lumMod val="60000"/>
                  <a:lumOff val="40000"/>
                </a:schemeClr>
              </a:solidFill>
            </a:endParaRPr>
          </a:p>
          <a:p>
            <a:r>
              <a:rPr lang="en-US" dirty="0" smtClean="0"/>
              <a:t>The function’s code is stored in only one place in memory, even though the function is executed many times in the course of the program.</a:t>
            </a:r>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lvl="0"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Arrays are like structures in that they both group a number of items into a larger unit. </a:t>
            </a:r>
          </a:p>
          <a:p>
            <a:r>
              <a:rPr lang="en-US" dirty="0" smtClean="0"/>
              <a:t>Structure usually groups items of different types, an array groups items of the same type. </a:t>
            </a:r>
          </a:p>
          <a:p>
            <a:r>
              <a:rPr lang="en-US" dirty="0" smtClean="0"/>
              <a:t>Items in a structure are accessed by name, while those in an array are accessed by an index number.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pic>
        <p:nvPicPr>
          <p:cNvPr id="6" name="Picture 2"/>
          <p:cNvPicPr>
            <a:picLocks noChangeAspect="1" noChangeArrowheads="1"/>
          </p:cNvPicPr>
          <p:nvPr/>
        </p:nvPicPr>
        <p:blipFill>
          <a:blip r:embed="rId3" cstate="print"/>
          <a:srcRect/>
          <a:stretch>
            <a:fillRect/>
          </a:stretch>
        </p:blipFill>
        <p:spPr bwMode="auto">
          <a:xfrm>
            <a:off x="1371600" y="4038600"/>
            <a:ext cx="5638800" cy="246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1929911" y="1524000"/>
            <a:ext cx="5284177" cy="4800600"/>
          </a:xfrm>
          <a:prstGeom prst="rect">
            <a:avLst/>
          </a:prstGeom>
          <a:noFill/>
          <a:ln w="9525">
            <a:noFill/>
            <a:miter lim="800000"/>
            <a:headEnd/>
            <a:tailEnd/>
          </a:ln>
        </p:spPr>
      </p:pic>
      <p:sp>
        <p:nvSpPr>
          <p:cNvPr id="5" name="TextBox 4"/>
          <p:cNvSpPr txBox="1"/>
          <p:nvPr/>
        </p:nvSpPr>
        <p:spPr>
          <a:xfrm>
            <a:off x="838200" y="1905000"/>
            <a:ext cx="2819400" cy="369332"/>
          </a:xfrm>
          <a:prstGeom prst="rect">
            <a:avLst/>
          </a:prstGeom>
          <a:noFill/>
        </p:spPr>
        <p:txBody>
          <a:bodyPr wrap="square" rtlCol="1">
            <a:spAutoFit/>
          </a:bodyPr>
          <a:lstStyle/>
          <a:p>
            <a:r>
              <a:rPr lang="en-US" b="1" dirty="0" smtClean="0"/>
              <a:t>Multidimensional Array</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Pointers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Memory Addresses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Indirection Operator</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Pointers to Char </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Array of Pointers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The </a:t>
            </a:r>
            <a:r>
              <a:rPr lang="en-US" dirty="0" err="1" smtClean="0">
                <a:latin typeface="Arial" panose="020B0604020202020204" pitchFamily="34" charset="0"/>
                <a:ea typeface="Calibri" panose="020F0502020204030204" pitchFamily="34" charset="0"/>
                <a:cs typeface="Arial" panose="020B0604020202020204" pitchFamily="34" charset="0"/>
              </a:rPr>
              <a:t>sizeof</a:t>
            </a:r>
            <a:r>
              <a:rPr lang="en-US" dirty="0" smtClean="0">
                <a:latin typeface="Arial" panose="020B0604020202020204" pitchFamily="34" charset="0"/>
                <a:ea typeface="Calibri" panose="020F0502020204030204" pitchFamily="34" charset="0"/>
                <a:cs typeface="Arial" panose="020B0604020202020204" pitchFamily="34" charset="0"/>
              </a:rPr>
              <a:t> Operator</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Classes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Objects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C++/CLI Programming</a:t>
            </a: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Pointers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Each memory location that you use to store a data value has an address. </a:t>
            </a:r>
          </a:p>
          <a:p>
            <a:r>
              <a:rPr lang="en-US" dirty="0" smtClean="0"/>
              <a:t>A pointer is a variable that stores the address of another variable of a particular type. </a:t>
            </a:r>
          </a:p>
          <a:p>
            <a:endParaRPr lang="en-US" dirty="0" smtClean="0"/>
          </a:p>
          <a:p>
            <a:r>
              <a:rPr lang="en-US" dirty="0" smtClean="0"/>
              <a:t>A pointer has a variable name just like any other variable and also has a type that designates what kind of variables its contents refer to. </a:t>
            </a:r>
          </a:p>
          <a:p>
            <a:r>
              <a:rPr lang="en-US" dirty="0" smtClean="0"/>
              <a:t>The type of a pointer variable includes the fact that it ’ s a pointer. </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Declaring Pointers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sz="2000" dirty="0" smtClean="0"/>
              <a:t>The declaration for a pointer is similar to that of an ordinary variable, except that the pointer name has an asterisk in front of it to indicating that it’s a variable, that is a pointer. </a:t>
            </a:r>
          </a:p>
          <a:p>
            <a:endParaRPr lang="en-US" sz="2000" dirty="0" smtClean="0"/>
          </a:p>
          <a:p>
            <a:r>
              <a:rPr lang="en-US" sz="2000" dirty="0" smtClean="0"/>
              <a:t>For example, to declare a pointer </a:t>
            </a:r>
            <a:r>
              <a:rPr lang="en-US" sz="2000" dirty="0" err="1" smtClean="0"/>
              <a:t>pnum</a:t>
            </a:r>
            <a:r>
              <a:rPr lang="en-US" sz="2000" dirty="0" smtClean="0"/>
              <a:t> of type long:</a:t>
            </a:r>
          </a:p>
          <a:p>
            <a:pPr>
              <a:buNone/>
            </a:pPr>
            <a:r>
              <a:rPr lang="en-US" sz="2000" dirty="0" smtClean="0">
                <a:solidFill>
                  <a:schemeClr val="tx2">
                    <a:lumMod val="60000"/>
                    <a:lumOff val="40000"/>
                  </a:schemeClr>
                </a:solidFill>
              </a:rPr>
              <a:t>		</a:t>
            </a:r>
            <a:r>
              <a:rPr lang="en-US" sz="2000" b="1" dirty="0" smtClean="0">
                <a:solidFill>
                  <a:schemeClr val="tx2">
                    <a:lumMod val="60000"/>
                    <a:lumOff val="40000"/>
                  </a:schemeClr>
                </a:solidFill>
              </a:rPr>
              <a:t>long* </a:t>
            </a:r>
            <a:r>
              <a:rPr lang="en-US" sz="2000" b="1" dirty="0" err="1" smtClean="0">
                <a:solidFill>
                  <a:schemeClr val="tx2">
                    <a:lumMod val="60000"/>
                    <a:lumOff val="40000"/>
                  </a:schemeClr>
                </a:solidFill>
              </a:rPr>
              <a:t>pnum</a:t>
            </a:r>
            <a:r>
              <a:rPr lang="en-US" sz="2000" b="1" dirty="0" smtClean="0">
                <a:solidFill>
                  <a:schemeClr val="tx2">
                    <a:lumMod val="60000"/>
                    <a:lumOff val="40000"/>
                  </a:schemeClr>
                </a:solidFill>
              </a:rPr>
              <a:t>;</a:t>
            </a:r>
          </a:p>
          <a:p>
            <a:r>
              <a:rPr lang="en-US" sz="2000" dirty="0" smtClean="0"/>
              <a:t>It can also be written as, Compiler will not mind ;)</a:t>
            </a:r>
          </a:p>
          <a:p>
            <a:pPr>
              <a:buNone/>
            </a:pPr>
            <a:r>
              <a:rPr lang="en-US" sz="2000" b="1" dirty="0" smtClean="0">
                <a:solidFill>
                  <a:schemeClr val="tx2">
                    <a:lumMod val="60000"/>
                    <a:lumOff val="40000"/>
                  </a:schemeClr>
                </a:solidFill>
              </a:rPr>
              <a:t>		long *</a:t>
            </a:r>
            <a:r>
              <a:rPr lang="en-US" sz="2000" b="1" dirty="0" err="1" smtClean="0">
                <a:solidFill>
                  <a:schemeClr val="tx2">
                    <a:lumMod val="60000"/>
                    <a:lumOff val="40000"/>
                  </a:schemeClr>
                </a:solidFill>
              </a:rPr>
              <a:t>pnum</a:t>
            </a:r>
            <a:r>
              <a:rPr lang="en-US" sz="2000" b="1" dirty="0" smtClean="0">
                <a:solidFill>
                  <a:schemeClr val="tx2">
                    <a:lumMod val="60000"/>
                    <a:lumOff val="40000"/>
                  </a:schemeClr>
                </a:solidFill>
              </a:rPr>
              <a:t>;			//convention in C++</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lvl="1">
              <a:lnSpc>
                <a:spcPct val="115000"/>
              </a:lnSpc>
              <a:spcBef>
                <a:spcPts val="0"/>
              </a:spcBef>
              <a:buNone/>
            </a:pPr>
            <a:endParaRPr lang="en-US" sz="2000" dirty="0" smtClean="0">
              <a:latin typeface="Arial" panose="020B0604020202020204" pitchFamily="34" charset="0"/>
              <a:cs typeface="Arial" panose="020B0604020202020204" pitchFamily="34" charset="0"/>
            </a:endParaRPr>
          </a:p>
          <a:p>
            <a:pPr>
              <a:lnSpc>
                <a:spcPct val="115000"/>
              </a:lnSpc>
              <a:spcBef>
                <a:spcPts val="0"/>
              </a:spcBef>
            </a:pPr>
            <a:r>
              <a:rPr lang="en-US" dirty="0" smtClean="0"/>
              <a:t>Declarations of ordinary variables and pointers can be mixed  in the similar statement.</a:t>
            </a:r>
          </a:p>
          <a:p>
            <a:pPr>
              <a:lnSpc>
                <a:spcPct val="115000"/>
              </a:lnSpc>
              <a:spcBef>
                <a:spcPts val="0"/>
              </a:spcBef>
              <a:buNone/>
            </a:pPr>
            <a:r>
              <a:rPr lang="en-US" dirty="0" smtClean="0">
                <a:latin typeface="Arial" panose="020B0604020202020204" pitchFamily="34" charset="0"/>
                <a:ea typeface="Calibri" panose="020F0502020204030204" pitchFamily="34" charset="0"/>
                <a:cs typeface="Arial" panose="020B0604020202020204" pitchFamily="34" charset="0"/>
              </a:rPr>
              <a:t>	</a:t>
            </a:r>
            <a:r>
              <a:rPr lang="en-US" sz="2000" b="1" dirty="0" smtClean="0">
                <a:solidFill>
                  <a:schemeClr val="tx2">
                    <a:lumMod val="60000"/>
                    <a:lumOff val="40000"/>
                  </a:schemeClr>
                </a:solidFill>
              </a:rPr>
              <a:t>long* </a:t>
            </a:r>
            <a:r>
              <a:rPr lang="en-US" sz="2000" b="1" dirty="0" err="1" smtClean="0">
                <a:solidFill>
                  <a:schemeClr val="tx2">
                    <a:lumMod val="60000"/>
                    <a:lumOff val="40000"/>
                  </a:schemeClr>
                </a:solidFill>
              </a:rPr>
              <a:t>pnumber</a:t>
            </a:r>
            <a:r>
              <a:rPr lang="en-US" sz="2000" b="1" dirty="0" smtClean="0">
                <a:solidFill>
                  <a:schemeClr val="tx2">
                    <a:lumMod val="60000"/>
                    <a:lumOff val="40000"/>
                  </a:schemeClr>
                </a:solidFill>
              </a:rPr>
              <a:t>, number (99);</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
        <p:nvSpPr>
          <p:cNvPr id="10" name="Freeform 9"/>
          <p:cNvSpPr/>
          <p:nvPr/>
        </p:nvSpPr>
        <p:spPr>
          <a:xfrm>
            <a:off x="1901371" y="3309257"/>
            <a:ext cx="6722534" cy="774096"/>
          </a:xfrm>
          <a:custGeom>
            <a:avLst/>
            <a:gdLst>
              <a:gd name="connsiteX0" fmla="*/ 0 w 6722534"/>
              <a:gd name="connsiteY0" fmla="*/ 0 h 774096"/>
              <a:gd name="connsiteX1" fmla="*/ 5979886 w 6722534"/>
              <a:gd name="connsiteY1" fmla="*/ 43543 h 774096"/>
              <a:gd name="connsiteX2" fmla="*/ 4455886 w 6722534"/>
              <a:gd name="connsiteY2" fmla="*/ 682172 h 774096"/>
              <a:gd name="connsiteX3" fmla="*/ 4470400 w 6722534"/>
              <a:gd name="connsiteY3" fmla="*/ 595086 h 774096"/>
            </a:gdLst>
            <a:ahLst/>
            <a:cxnLst>
              <a:cxn ang="0">
                <a:pos x="connsiteX0" y="connsiteY0"/>
              </a:cxn>
              <a:cxn ang="0">
                <a:pos x="connsiteX1" y="connsiteY1"/>
              </a:cxn>
              <a:cxn ang="0">
                <a:pos x="connsiteX2" y="connsiteY2"/>
              </a:cxn>
              <a:cxn ang="0">
                <a:pos x="connsiteX3" y="connsiteY3"/>
              </a:cxn>
            </a:cxnLst>
            <a:rect l="l" t="t" r="r" b="b"/>
            <a:pathLst>
              <a:path w="6722534" h="774096">
                <a:moveTo>
                  <a:pt x="0" y="0"/>
                </a:moveTo>
                <a:lnTo>
                  <a:pt x="5979886" y="43543"/>
                </a:lnTo>
                <a:cubicBezTo>
                  <a:pt x="6722534" y="157238"/>
                  <a:pt x="4707467" y="590248"/>
                  <a:pt x="4455886" y="682172"/>
                </a:cubicBezTo>
                <a:cubicBezTo>
                  <a:pt x="4204305" y="774096"/>
                  <a:pt x="4417181" y="599924"/>
                  <a:pt x="4470400" y="595086"/>
                </a:cubicBezTo>
              </a:path>
            </a:pathLst>
          </a:custGeom>
        </p:spPr>
        <p:style>
          <a:lnRef idx="2">
            <a:schemeClr val="accent2"/>
          </a:lnRef>
          <a:fillRef idx="0">
            <a:schemeClr val="accent2"/>
          </a:fillRef>
          <a:effectRef idx="1">
            <a:schemeClr val="accent2"/>
          </a:effectRef>
          <a:fontRef idx="minor">
            <a:schemeClr val="tx1"/>
          </a:fontRef>
        </p:style>
        <p:txBody>
          <a:bodyPr rtlCol="1"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Address of Operator</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ea typeface="Calibri" panose="020F0502020204030204" pitchFamily="34" charset="0"/>
                <a:cs typeface="Arial" panose="020B0604020202020204" pitchFamily="34" charset="0"/>
              </a:rPr>
              <a:t>How do we get the address of an operator ???</a:t>
            </a:r>
          </a:p>
          <a:p>
            <a:endParaRPr lang="en-US" dirty="0" smtClean="0"/>
          </a:p>
          <a:p>
            <a:r>
              <a:rPr lang="en-US" dirty="0" smtClean="0"/>
              <a:t>So for getting the address of operator, &amp; is used. </a:t>
            </a:r>
          </a:p>
          <a:p>
            <a:pPr lvl="1"/>
            <a:endParaRPr lang="en-US" smtClean="0"/>
          </a:p>
          <a:p>
            <a:pPr lvl="1"/>
            <a:r>
              <a:rPr lang="en-US" smtClean="0"/>
              <a:t>This </a:t>
            </a:r>
            <a:r>
              <a:rPr lang="en-US" dirty="0" smtClean="0"/>
              <a:t>is a unary operator that obtains the address of a variable. </a:t>
            </a:r>
          </a:p>
          <a:p>
            <a:pPr lvl="1"/>
            <a:r>
              <a:rPr lang="en-US" dirty="0" smtClean="0"/>
              <a:t>It ’ s also called the reference operator.</a:t>
            </a:r>
          </a:p>
          <a:p>
            <a:pPr lvl="1"/>
            <a:endParaRPr lang="en-US" dirty="0" smtClean="0">
              <a:ea typeface="Calibri" panose="020F0502020204030204" pitchFamily="34" charset="0"/>
              <a:cs typeface="Arial" panose="020B0604020202020204" pitchFamily="34" charset="0"/>
            </a:endParaRPr>
          </a:p>
          <a:p>
            <a:r>
              <a:rPr lang="en-US" dirty="0" smtClean="0">
                <a:ea typeface="Calibri" panose="020F0502020204030204" pitchFamily="34" charset="0"/>
                <a:cs typeface="Arial" panose="020B0604020202020204" pitchFamily="34" charset="0"/>
              </a:rPr>
              <a:t>The assignment statement can be written as:</a:t>
            </a:r>
          </a:p>
          <a:p>
            <a:pPr>
              <a:buNone/>
            </a:pPr>
            <a:r>
              <a:rPr lang="en-US" dirty="0" smtClean="0">
                <a:ea typeface="Calibri" panose="020F0502020204030204" pitchFamily="34" charset="0"/>
                <a:cs typeface="Arial" panose="020B0604020202020204" pitchFamily="34" charset="0"/>
              </a:rPr>
              <a:t>			</a:t>
            </a:r>
            <a:r>
              <a:rPr lang="en-US" sz="2000" b="1" dirty="0" smtClean="0">
                <a:solidFill>
                  <a:schemeClr val="tx2">
                    <a:lumMod val="60000"/>
                    <a:lumOff val="40000"/>
                  </a:schemeClr>
                </a:solidFill>
                <a:ea typeface="Calibri" panose="020F0502020204030204" pitchFamily="34" charset="0"/>
                <a:cs typeface="Arial" panose="020B0604020202020204" pitchFamily="34" charset="0"/>
              </a:rPr>
              <a:t>long number = 200;</a:t>
            </a:r>
          </a:p>
          <a:p>
            <a:pPr>
              <a:buNone/>
            </a:pPr>
            <a:r>
              <a:rPr lang="en-US" sz="2000" b="1" dirty="0" smtClean="0">
                <a:solidFill>
                  <a:schemeClr val="tx2">
                    <a:lumMod val="60000"/>
                    <a:lumOff val="40000"/>
                  </a:schemeClr>
                </a:solidFill>
                <a:ea typeface="Calibri" panose="020F0502020204030204" pitchFamily="34" charset="0"/>
                <a:cs typeface="Arial" panose="020B0604020202020204" pitchFamily="34" charset="0"/>
              </a:rPr>
              <a:t>			long* </a:t>
            </a:r>
            <a:r>
              <a:rPr lang="en-US" sz="2000" b="1" dirty="0" err="1" smtClean="0">
                <a:solidFill>
                  <a:schemeClr val="tx2">
                    <a:lumMod val="60000"/>
                    <a:lumOff val="40000"/>
                  </a:schemeClr>
                </a:solidFill>
                <a:ea typeface="Calibri" panose="020F0502020204030204" pitchFamily="34" charset="0"/>
                <a:cs typeface="Arial" panose="020B0604020202020204" pitchFamily="34" charset="0"/>
              </a:rPr>
              <a:t>pnumber</a:t>
            </a:r>
            <a:r>
              <a:rPr lang="en-US" sz="2000" b="1" dirty="0" smtClean="0">
                <a:solidFill>
                  <a:schemeClr val="tx2">
                    <a:lumMod val="60000"/>
                    <a:lumOff val="40000"/>
                  </a:schemeClr>
                </a:solidFill>
                <a:ea typeface="Calibri" panose="020F0502020204030204" pitchFamily="34" charset="0"/>
                <a:cs typeface="Arial" panose="020B0604020202020204" pitchFamily="34" charset="0"/>
              </a:rPr>
              <a:t>;</a:t>
            </a:r>
          </a:p>
          <a:p>
            <a:pPr>
              <a:buNone/>
            </a:pPr>
            <a:r>
              <a:rPr lang="en-US" b="1" dirty="0" smtClean="0">
                <a:solidFill>
                  <a:schemeClr val="tx2">
                    <a:lumMod val="60000"/>
                    <a:lumOff val="40000"/>
                  </a:schemeClr>
                </a:solidFill>
                <a:ea typeface="Calibri" panose="020F0502020204030204" pitchFamily="34" charset="0"/>
                <a:cs typeface="Arial" panose="020B0604020202020204" pitchFamily="34" charset="0"/>
              </a:rPr>
              <a:t>			</a:t>
            </a:r>
            <a:r>
              <a:rPr lang="en-US" b="1" dirty="0" err="1" smtClean="0">
                <a:solidFill>
                  <a:schemeClr val="tx2">
                    <a:lumMod val="60000"/>
                    <a:lumOff val="40000"/>
                  </a:schemeClr>
                </a:solidFill>
                <a:ea typeface="Calibri" panose="020F0502020204030204" pitchFamily="34" charset="0"/>
                <a:cs typeface="Arial" panose="020B0604020202020204" pitchFamily="34" charset="0"/>
              </a:rPr>
              <a:t>pnumber</a:t>
            </a:r>
            <a:r>
              <a:rPr lang="en-US" b="1" dirty="0" smtClean="0">
                <a:solidFill>
                  <a:schemeClr val="tx2">
                    <a:lumMod val="60000"/>
                    <a:lumOff val="40000"/>
                  </a:schemeClr>
                </a:solidFill>
                <a:ea typeface="Calibri" panose="020F0502020204030204" pitchFamily="34" charset="0"/>
                <a:cs typeface="Arial" panose="020B0604020202020204" pitchFamily="34" charset="0"/>
              </a:rPr>
              <a:t>  = &amp;number;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Address of Operator..</a:t>
            </a:r>
            <a:endParaRPr lang="ur-PK" dirty="0">
              <a:solidFill>
                <a:srgbClr val="FF0000"/>
              </a:solidFill>
              <a:cs typeface="+mn-cs"/>
            </a:endParaRPr>
          </a:p>
        </p:txBody>
      </p:sp>
      <p:pic>
        <p:nvPicPr>
          <p:cNvPr id="5" name="Content Placeholder 4" descr="pointeraddress.PNG"/>
          <p:cNvPicPr>
            <a:picLocks noGrp="1" noChangeAspect="1"/>
          </p:cNvPicPr>
          <p:nvPr>
            <p:ph idx="1"/>
          </p:nvPr>
        </p:nvPicPr>
        <p:blipFill>
          <a:blip r:embed="rId3" cstate="print"/>
          <a:stretch>
            <a:fillRect/>
          </a:stretch>
        </p:blipFill>
        <p:spPr>
          <a:xfrm>
            <a:off x="1219200" y="1066800"/>
            <a:ext cx="6145208" cy="3581400"/>
          </a:xfrm>
        </p:spPr>
      </p:pic>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
        <p:nvSpPr>
          <p:cNvPr id="6" name="Rectangle 5"/>
          <p:cNvSpPr/>
          <p:nvPr/>
        </p:nvSpPr>
        <p:spPr>
          <a:xfrm>
            <a:off x="381000" y="4876800"/>
            <a:ext cx="7620000" cy="1200329"/>
          </a:xfrm>
          <a:prstGeom prst="rect">
            <a:avLst/>
          </a:prstGeom>
        </p:spPr>
        <p:txBody>
          <a:bodyPr wrap="square">
            <a:spAutoFit/>
          </a:bodyPr>
          <a:lstStyle/>
          <a:p>
            <a:pPr>
              <a:buFont typeface="Wingdings" pitchFamily="2" charset="2"/>
              <a:buChar char="Ø"/>
            </a:pPr>
            <a:r>
              <a:rPr lang="en-US" sz="2400" dirty="0" smtClean="0"/>
              <a:t> 	Operator &amp; can be used to obtain the address of 	any variable, but you need a pointer of the 	appropriate type to store it.</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Memory Address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929911" y="1524000"/>
            <a:ext cx="5284177"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The Indirection Operator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
        <p:nvSpPr>
          <p:cNvPr id="5" name="Content Placeholder 4"/>
          <p:cNvSpPr>
            <a:spLocks noGrp="1"/>
          </p:cNvSpPr>
          <p:nvPr>
            <p:ph idx="1"/>
          </p:nvPr>
        </p:nvSpPr>
        <p:spPr/>
        <p:txBody>
          <a:bodyPr>
            <a:normAutofit/>
          </a:bodyPr>
          <a:lstStyle/>
          <a:p>
            <a:r>
              <a:rPr lang="en-US" dirty="0" smtClean="0"/>
              <a:t>Taking the address of a variable and storing it in a pointer is all very well, but the really interesting aspect is how you can use it. </a:t>
            </a:r>
          </a:p>
          <a:p>
            <a:r>
              <a:rPr lang="en-US" dirty="0" smtClean="0"/>
              <a:t>Fundamental to using a pointer is accessing the data value in the variable to which a pointer points. </a:t>
            </a:r>
          </a:p>
          <a:p>
            <a:r>
              <a:rPr lang="en-US" dirty="0" smtClean="0"/>
              <a:t>This is done using the </a:t>
            </a:r>
            <a:r>
              <a:rPr lang="en-US" b="1" dirty="0" smtClean="0"/>
              <a:t>indirection operator * .</a:t>
            </a:r>
          </a:p>
          <a:p>
            <a:endParaRPr lang="en-US" b="1" dirty="0" smtClean="0"/>
          </a:p>
          <a:p>
            <a:r>
              <a:rPr lang="en-US" dirty="0" smtClean="0"/>
              <a:t>The name ‘ indirection operator ’ stems from the fact that the data is accessed indirectly.</a:t>
            </a:r>
            <a:endParaRPr lang="en-US" b="1" dirty="0" smtClean="0"/>
          </a:p>
          <a:p>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 Operator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
        <p:nvSpPr>
          <p:cNvPr id="5" name="Content Placeholder 4"/>
          <p:cNvSpPr>
            <a:spLocks noGrp="1"/>
          </p:cNvSpPr>
          <p:nvPr>
            <p:ph idx="1"/>
          </p:nvPr>
        </p:nvSpPr>
        <p:spPr/>
        <p:txBody>
          <a:bodyPr>
            <a:normAutofit/>
          </a:bodyPr>
          <a:lstStyle/>
          <a:p>
            <a:r>
              <a:rPr lang="en-US" dirty="0" smtClean="0"/>
              <a:t>One aspect of this operator that can seem confusing is the fact that it has several different uses:</a:t>
            </a:r>
          </a:p>
          <a:p>
            <a:pPr lvl="1"/>
            <a:endParaRPr lang="en-US" dirty="0" smtClean="0"/>
          </a:p>
          <a:p>
            <a:pPr lvl="1"/>
            <a:r>
              <a:rPr lang="en-US" dirty="0" smtClean="0"/>
              <a:t>It is the multiply operator.</a:t>
            </a:r>
          </a:p>
          <a:p>
            <a:pPr lvl="1"/>
            <a:r>
              <a:rPr lang="en-US" dirty="0" smtClean="0"/>
              <a:t>It serves as the indirection operator.</a:t>
            </a:r>
          </a:p>
          <a:p>
            <a:pPr lvl="1"/>
            <a:r>
              <a:rPr lang="en-US" dirty="0" smtClean="0"/>
              <a:t>It is used in the declaration of a pointer.</a:t>
            </a:r>
          </a:p>
          <a:p>
            <a:endParaRPr lang="en-US" dirty="0" smtClean="0"/>
          </a:p>
          <a:p>
            <a:r>
              <a:rPr lang="en-US" dirty="0" smtClean="0"/>
              <a:t>Each time you use * , the compiler is able to distinguish its meaning by the context.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Initializing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
        <p:nvSpPr>
          <p:cNvPr id="5" name="Content Placeholder 4"/>
          <p:cNvSpPr>
            <a:spLocks noGrp="1"/>
          </p:cNvSpPr>
          <p:nvPr>
            <p:ph idx="1"/>
          </p:nvPr>
        </p:nvSpPr>
        <p:spPr/>
        <p:txBody>
          <a:bodyPr>
            <a:normAutofit/>
          </a:bodyPr>
          <a:lstStyle/>
          <a:p>
            <a:r>
              <a:rPr lang="en-US" dirty="0" smtClean="0"/>
              <a:t>Using pointers that aren’t initialized is extremely hazardous. </a:t>
            </a:r>
          </a:p>
          <a:p>
            <a:r>
              <a:rPr lang="en-US" dirty="0" smtClean="0"/>
              <a:t>Random areas of memory can easily be overwritten through an uninitialized pointer.</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number(0); 		// Initialized integer variable</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pnumber</a:t>
            </a:r>
            <a:r>
              <a:rPr lang="en-US" sz="2000" b="1" dirty="0" smtClean="0">
                <a:solidFill>
                  <a:schemeClr val="tx2">
                    <a:lumMod val="60000"/>
                    <a:lumOff val="40000"/>
                  </a:schemeClr>
                </a:solidFill>
              </a:rPr>
              <a:t>( &amp; number); 	// Initialized pointer</a:t>
            </a:r>
          </a:p>
          <a:p>
            <a:pPr>
              <a:buNone/>
            </a:pPr>
            <a:endParaRPr lang="en-US" sz="2000" dirty="0" smtClean="0"/>
          </a:p>
          <a:p>
            <a:r>
              <a:rPr lang="en-US" sz="2000" dirty="0" smtClean="0"/>
              <a:t>In case, you don’t want to initialize with the address of a specific variable, it can be initialized with the pointer equivalent of zero. </a:t>
            </a:r>
          </a:p>
          <a:p>
            <a:r>
              <a:rPr lang="en-US" sz="2000" dirty="0" smtClean="0"/>
              <a:t>For this, Visual C++ provides the literal </a:t>
            </a:r>
            <a:r>
              <a:rPr lang="en-US" sz="2000" dirty="0" err="1" smtClean="0"/>
              <a:t>nullptr</a:t>
            </a:r>
            <a:r>
              <a:rPr lang="en-US" sz="2000" dirty="0" smtClean="0"/>
              <a:t>, a pointer literal that does not point to anything.</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pnumber</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nullptr</a:t>
            </a:r>
            <a:r>
              <a:rPr lang="en-US" sz="2000" b="1" dirty="0" smtClean="0">
                <a:solidFill>
                  <a:schemeClr val="tx2">
                    <a:lumMod val="60000"/>
                    <a:lumOff val="40000"/>
                  </a:schemeClr>
                </a:solidFill>
              </a:rPr>
              <a:t>); 	// Pointer not pointing to anything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Using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
        <p:nvSpPr>
          <p:cNvPr id="5" name="Content Placeholder 4"/>
          <p:cNvSpPr>
            <a:spLocks noGrp="1"/>
          </p:cNvSpPr>
          <p:nvPr>
            <p:ph idx="1"/>
          </p:nvPr>
        </p:nvSpPr>
        <p:spPr/>
        <p:txBody>
          <a:bodyPr>
            <a:normAutofit fontScale="92500" lnSpcReduction="20000"/>
          </a:bodyPr>
          <a:lstStyle/>
          <a:p>
            <a:pPr>
              <a:buNone/>
            </a:pPr>
            <a:r>
              <a:rPr lang="en-US" sz="2000" b="1" dirty="0" smtClean="0">
                <a:solidFill>
                  <a:schemeClr val="tx2">
                    <a:lumMod val="60000"/>
                    <a:lumOff val="40000"/>
                  </a:schemeClr>
                </a:solidFill>
              </a:rPr>
              <a:t>#include &lt;</a:t>
            </a:r>
            <a:r>
              <a:rPr lang="en-US" sz="2000" b="1" dirty="0" err="1" smtClean="0">
                <a:solidFill>
                  <a:schemeClr val="tx2">
                    <a:lumMod val="60000"/>
                    <a:lumOff val="40000"/>
                  </a:schemeClr>
                </a:solidFill>
              </a:rPr>
              <a:t>iostream</a:t>
            </a:r>
            <a:r>
              <a:rPr lang="en-US" sz="2000" b="1" dirty="0" smtClean="0">
                <a:solidFill>
                  <a:schemeClr val="tx2">
                    <a:lumMod val="60000"/>
                    <a:lumOff val="40000"/>
                  </a:schemeClr>
                </a:solidFill>
              </a:rPr>
              <a:t>&gt;</a:t>
            </a:r>
          </a:p>
          <a:p>
            <a:pPr>
              <a:buNone/>
            </a:pPr>
            <a:r>
              <a:rPr lang="en-US" sz="2000" b="1" dirty="0" smtClean="0">
                <a:solidFill>
                  <a:schemeClr val="tx2">
                    <a:lumMod val="60000"/>
                    <a:lumOff val="40000"/>
                  </a:schemeClr>
                </a:solidFill>
              </a:rPr>
              <a:t>using namespace std;</a:t>
            </a:r>
          </a:p>
          <a:p>
            <a:pPr>
              <a:buNone/>
            </a:pP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main()</a:t>
            </a:r>
          </a:p>
          <a:p>
            <a:pPr>
              <a:buNone/>
            </a:pPr>
            <a:r>
              <a:rPr lang="en-US" sz="2000" b="1" dirty="0" smtClean="0">
                <a:solidFill>
                  <a:schemeClr val="tx2">
                    <a:lumMod val="60000"/>
                    <a:lumOff val="40000"/>
                  </a:schemeClr>
                </a:solidFill>
              </a:rPr>
              <a:t>{</a:t>
            </a:r>
          </a:p>
          <a:p>
            <a:pPr>
              <a:buNone/>
            </a:pPr>
            <a:r>
              <a:rPr lang="sv-SE" sz="2000" b="1" dirty="0" smtClean="0">
                <a:solidFill>
                  <a:schemeClr val="tx2">
                    <a:lumMod val="60000"/>
                    <a:lumOff val="40000"/>
                  </a:schemeClr>
                </a:solidFill>
              </a:rPr>
              <a:t>	int var1 = 11; 		//two integer variables</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var2 = 22;</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&amp;var1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//print addresses of variables</a:t>
            </a:r>
          </a:p>
          <a:p>
            <a:pPr>
              <a:buNone/>
            </a:pPr>
            <a:r>
              <a:rPr lang="en-US" sz="2000" b="1" dirty="0" smtClean="0">
                <a:solidFill>
                  <a:schemeClr val="tx2">
                    <a:lumMod val="60000"/>
                    <a:lumOff val="40000"/>
                  </a:schemeClr>
                </a:solidFill>
              </a:rPr>
              <a:t>	&lt;&lt; &amp;var2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ptr</a:t>
            </a:r>
            <a:r>
              <a:rPr lang="en-US" sz="2000" b="1" dirty="0" smtClean="0">
                <a:solidFill>
                  <a:schemeClr val="tx2">
                    <a:lumMod val="60000"/>
                    <a:lumOff val="40000"/>
                  </a:schemeClr>
                </a:solidFill>
              </a:rPr>
              <a:t>; 			//pointer to integers</a:t>
            </a:r>
          </a:p>
          <a:p>
            <a:pPr>
              <a:buNone/>
            </a:pPr>
            <a:r>
              <a:rPr lang="da-DK" sz="2000" b="1" dirty="0" smtClean="0">
                <a:solidFill>
                  <a:schemeClr val="tx2">
                    <a:lumMod val="60000"/>
                    <a:lumOff val="40000"/>
                  </a:schemeClr>
                </a:solidFill>
              </a:rPr>
              <a:t>	ptr = &amp;var1; 			//pointer points to var1</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ptr</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//print pointer value</a:t>
            </a:r>
          </a:p>
          <a:p>
            <a:pPr>
              <a:buNone/>
            </a:pPr>
            <a:r>
              <a:rPr lang="da-DK" sz="2000" b="1" dirty="0" smtClean="0">
                <a:solidFill>
                  <a:schemeClr val="tx2">
                    <a:lumMod val="60000"/>
                    <a:lumOff val="40000"/>
                  </a:schemeClr>
                </a:solidFill>
              </a:rPr>
              <a:t>	ptr = &amp;var2; 			//pointer points to var2</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ptr</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//print pointer value</a:t>
            </a:r>
          </a:p>
          <a:p>
            <a:pPr>
              <a:buNone/>
            </a:pPr>
            <a:r>
              <a:rPr lang="en-US" sz="2000" b="1" dirty="0" smtClean="0">
                <a:solidFill>
                  <a:schemeClr val="tx2">
                    <a:lumMod val="60000"/>
                    <a:lumOff val="40000"/>
                  </a:schemeClr>
                </a:solidFill>
              </a:rPr>
              <a:t>	return 0;</a:t>
            </a:r>
          </a:p>
          <a:p>
            <a:pPr>
              <a:buNone/>
            </a:pP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Using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600200" y="1600200"/>
            <a:ext cx="56388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Char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
        <p:nvSpPr>
          <p:cNvPr id="5" name="Content Placeholder 4"/>
          <p:cNvSpPr>
            <a:spLocks noGrp="1"/>
          </p:cNvSpPr>
          <p:nvPr>
            <p:ph idx="1"/>
          </p:nvPr>
        </p:nvSpPr>
        <p:spPr/>
        <p:txBody>
          <a:bodyPr>
            <a:normAutofit/>
          </a:bodyPr>
          <a:lstStyle/>
          <a:p>
            <a:r>
              <a:rPr lang="en-US" sz="2000" dirty="0" smtClean="0"/>
              <a:t>A pointer of type char* has the interesting property that it can be initialized with a string literal.</a:t>
            </a:r>
          </a:p>
          <a:p>
            <a:pPr lvl="1">
              <a:buNone/>
            </a:pPr>
            <a:endParaRPr lang="en-US" sz="1800" b="1" dirty="0" smtClean="0">
              <a:solidFill>
                <a:schemeClr val="tx2">
                  <a:lumMod val="60000"/>
                  <a:lumOff val="40000"/>
                </a:schemeClr>
              </a:solidFill>
            </a:endParaRPr>
          </a:p>
          <a:p>
            <a:pPr lvl="1">
              <a:buNone/>
            </a:pPr>
            <a:r>
              <a:rPr lang="en-US" sz="1800" b="1" dirty="0" smtClean="0">
                <a:solidFill>
                  <a:schemeClr val="tx2">
                    <a:lumMod val="60000"/>
                    <a:lumOff val="40000"/>
                  </a:schemeClr>
                </a:solidFill>
              </a:rPr>
              <a:t>		char* proverb ("A miss is as good as a mile.");</a:t>
            </a:r>
          </a:p>
          <a:p>
            <a:pPr>
              <a:buNone/>
            </a:pPr>
            <a:endParaRPr lang="en-US" sz="2000" b="1" dirty="0" smtClean="0">
              <a:solidFill>
                <a:schemeClr val="tx2">
                  <a:lumMod val="60000"/>
                  <a:lumOff val="40000"/>
                </a:schemeClr>
              </a:solidFill>
            </a:endParaRPr>
          </a:p>
        </p:txBody>
      </p:sp>
      <p:pic>
        <p:nvPicPr>
          <p:cNvPr id="6" name="Picture 5" descr="Points to Char.PNG"/>
          <p:cNvPicPr>
            <a:picLocks noChangeAspect="1"/>
          </p:cNvPicPr>
          <p:nvPr/>
        </p:nvPicPr>
        <p:blipFill>
          <a:blip r:embed="rId3" cstate="print"/>
          <a:stretch>
            <a:fillRect/>
          </a:stretch>
        </p:blipFill>
        <p:spPr>
          <a:xfrm>
            <a:off x="838200" y="3505200"/>
            <a:ext cx="7086600" cy="236253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Char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
        <p:nvSpPr>
          <p:cNvPr id="5" name="Content Placeholder 4"/>
          <p:cNvSpPr>
            <a:spLocks noGrp="1"/>
          </p:cNvSpPr>
          <p:nvPr>
            <p:ph idx="1"/>
          </p:nvPr>
        </p:nvSpPr>
        <p:spPr/>
        <p:txBody>
          <a:bodyPr>
            <a:normAutofit fontScale="92500" lnSpcReduction="10000"/>
          </a:bodyPr>
          <a:lstStyle/>
          <a:p>
            <a:pPr>
              <a:buNone/>
            </a:pPr>
            <a:r>
              <a:rPr lang="en-US" sz="2000" b="1" dirty="0" smtClean="0">
                <a:solidFill>
                  <a:schemeClr val="tx2">
                    <a:lumMod val="60000"/>
                    <a:lumOff val="40000"/>
                  </a:schemeClr>
                </a:solidFill>
              </a:rPr>
              <a:t>// Initializing pointers with strings  </a:t>
            </a:r>
          </a:p>
          <a:p>
            <a:pPr>
              <a:buNone/>
            </a:pPr>
            <a:r>
              <a:rPr lang="en-US" sz="2000" b="1" dirty="0" smtClean="0">
                <a:solidFill>
                  <a:schemeClr val="tx2">
                    <a:lumMod val="60000"/>
                    <a:lumOff val="40000"/>
                  </a:schemeClr>
                </a:solidFill>
              </a:rPr>
              <a:t>#include &lt; </a:t>
            </a:r>
            <a:r>
              <a:rPr lang="en-US" sz="2000" b="1" dirty="0" err="1" smtClean="0">
                <a:solidFill>
                  <a:schemeClr val="tx2">
                    <a:lumMod val="60000"/>
                    <a:lumOff val="40000"/>
                  </a:schemeClr>
                </a:solidFill>
              </a:rPr>
              <a:t>iostream</a:t>
            </a:r>
            <a:r>
              <a:rPr lang="en-US" sz="2000" b="1" dirty="0" smtClean="0">
                <a:solidFill>
                  <a:schemeClr val="tx2">
                    <a:lumMod val="60000"/>
                    <a:lumOff val="40000"/>
                  </a:schemeClr>
                </a:solidFill>
              </a:rPr>
              <a:t> &gt;</a:t>
            </a:r>
          </a:p>
          <a:p>
            <a:pPr>
              <a:buNone/>
            </a:pPr>
            <a:r>
              <a:rPr lang="en-US" sz="2000" b="1" dirty="0" smtClean="0">
                <a:solidFill>
                  <a:schemeClr val="tx2">
                    <a:lumMod val="60000"/>
                    <a:lumOff val="40000"/>
                  </a:schemeClr>
                </a:solidFill>
              </a:rPr>
              <a:t>Using namespace std;</a:t>
            </a:r>
          </a:p>
          <a:p>
            <a:pPr>
              <a:buNone/>
            </a:pP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main()</a:t>
            </a:r>
          </a:p>
          <a:p>
            <a:pPr>
              <a:buNone/>
            </a:pPr>
            <a:r>
              <a:rPr lang="en-US" sz="2000" b="1" dirty="0" smtClean="0">
                <a:solidFill>
                  <a:schemeClr val="tx2">
                    <a:lumMod val="60000"/>
                    <a:lumOff val="40000"/>
                  </a:schemeClr>
                </a:solidFill>
              </a:rPr>
              <a:t>{ 	char* pstr1(“</a:t>
            </a:r>
            <a:r>
              <a:rPr lang="en-US" sz="2000" b="1" dirty="0" err="1" smtClean="0">
                <a:solidFill>
                  <a:schemeClr val="tx2">
                    <a:lumMod val="60000"/>
                    <a:lumOff val="40000"/>
                  </a:schemeClr>
                </a:solidFill>
              </a:rPr>
              <a:t>Quaid</a:t>
            </a:r>
            <a:r>
              <a:rPr lang="en-US" sz="2000" b="1" dirty="0" smtClean="0">
                <a:solidFill>
                  <a:schemeClr val="tx2">
                    <a:lumMod val="60000"/>
                    <a:lumOff val="40000"/>
                  </a:schemeClr>
                </a:solidFill>
              </a:rPr>
              <a:t>-e-</a:t>
            </a:r>
            <a:r>
              <a:rPr lang="en-US" sz="2000" b="1" dirty="0" err="1" smtClean="0">
                <a:solidFill>
                  <a:schemeClr val="tx2">
                    <a:lumMod val="60000"/>
                    <a:lumOff val="40000"/>
                  </a:schemeClr>
                </a:solidFill>
              </a:rPr>
              <a:t>Azam</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char* pstr2(“</a:t>
            </a:r>
            <a:r>
              <a:rPr lang="en-US" sz="2000" b="1" dirty="0" err="1" smtClean="0">
                <a:solidFill>
                  <a:schemeClr val="tx2">
                    <a:lumMod val="60000"/>
                    <a:lumOff val="40000"/>
                  </a:schemeClr>
                </a:solidFill>
              </a:rPr>
              <a:t>Allama</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Iqbal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char* pstr3(“Sir </a:t>
            </a:r>
            <a:r>
              <a:rPr lang="en-US" sz="2000" b="1" dirty="0" err="1" smtClean="0">
                <a:solidFill>
                  <a:schemeClr val="tx2">
                    <a:lumMod val="60000"/>
                    <a:lumOff val="40000"/>
                  </a:schemeClr>
                </a:solidFill>
              </a:rPr>
              <a:t>Syed</a:t>
            </a:r>
            <a:r>
              <a:rPr lang="en-US" sz="2000" b="1" dirty="0" smtClean="0">
                <a:solidFill>
                  <a:schemeClr val="tx2">
                    <a:lumMod val="60000"/>
                    <a:lumOff val="40000"/>
                  </a:schemeClr>
                </a:solidFill>
              </a:rPr>
              <a:t> Ahmed Khan");</a:t>
            </a:r>
          </a:p>
          <a:p>
            <a:pPr>
              <a:buNone/>
            </a:pPr>
            <a:r>
              <a:rPr lang="en-US" sz="2000" b="1" dirty="0" smtClean="0">
                <a:solidFill>
                  <a:schemeClr val="tx2">
                    <a:lumMod val="60000"/>
                    <a:lumOff val="40000"/>
                  </a:schemeClr>
                </a:solidFill>
              </a:rPr>
              <a:t>	char* pstr4(“M </a:t>
            </a:r>
            <a:r>
              <a:rPr lang="en-US" sz="2000" b="1" dirty="0" err="1" smtClean="0">
                <a:solidFill>
                  <a:schemeClr val="tx2">
                    <a:lumMod val="60000"/>
                    <a:lumOff val="40000"/>
                  </a:schemeClr>
                </a:solidFill>
              </a:rPr>
              <a:t>M</a:t>
            </a:r>
            <a:r>
              <a:rPr lang="en-US" sz="2000" b="1" dirty="0" smtClean="0">
                <a:solidFill>
                  <a:schemeClr val="tx2">
                    <a:lumMod val="60000"/>
                    <a:lumOff val="40000"/>
                  </a:schemeClr>
                </a:solidFill>
              </a:rPr>
              <a:t> ALAM");</a:t>
            </a:r>
          </a:p>
          <a:p>
            <a:pPr>
              <a:buNone/>
            </a:pPr>
            <a:r>
              <a:rPr lang="en-US" sz="2000" b="1" dirty="0" smtClean="0">
                <a:solidFill>
                  <a:schemeClr val="tx2">
                    <a:lumMod val="60000"/>
                    <a:lumOff val="40000"/>
                  </a:schemeClr>
                </a:solidFill>
              </a:rPr>
              <a:t>	char* pstr5 (“</a:t>
            </a:r>
            <a:r>
              <a:rPr lang="en-US" sz="2000" b="1" dirty="0" err="1" smtClean="0">
                <a:solidFill>
                  <a:schemeClr val="tx2">
                    <a:lumMod val="60000"/>
                    <a:lumOff val="40000"/>
                  </a:schemeClr>
                </a:solidFill>
              </a:rPr>
              <a:t>Imran</a:t>
            </a:r>
            <a:r>
              <a:rPr lang="en-US" sz="2000" b="1" dirty="0" smtClean="0">
                <a:solidFill>
                  <a:schemeClr val="tx2">
                    <a:lumMod val="60000"/>
                    <a:lumOff val="40000"/>
                  </a:schemeClr>
                </a:solidFill>
              </a:rPr>
              <a:t> Khan");</a:t>
            </a:r>
          </a:p>
          <a:p>
            <a:pPr>
              <a:buNone/>
            </a:pPr>
            <a:r>
              <a:rPr lang="en-US" sz="2000" b="1" dirty="0" smtClean="0">
                <a:solidFill>
                  <a:schemeClr val="tx2">
                    <a:lumMod val="60000"/>
                    <a:lumOff val="40000"/>
                  </a:schemeClr>
                </a:solidFill>
              </a:rPr>
              <a:t>	char* pstr6(“</a:t>
            </a:r>
            <a:r>
              <a:rPr lang="en-US" sz="2000" b="1" dirty="0" err="1" smtClean="0">
                <a:solidFill>
                  <a:schemeClr val="tx2">
                    <a:lumMod val="60000"/>
                    <a:lumOff val="40000"/>
                  </a:schemeClr>
                </a:solidFill>
              </a:rPr>
              <a:t>Ashfaq</a:t>
            </a:r>
            <a:r>
              <a:rPr lang="en-US" sz="2000" b="1" dirty="0" smtClean="0">
                <a:solidFill>
                  <a:schemeClr val="tx2">
                    <a:lumMod val="60000"/>
                    <a:lumOff val="40000"/>
                  </a:schemeClr>
                </a:solidFill>
              </a:rPr>
              <a:t> Ahmad");</a:t>
            </a:r>
          </a:p>
          <a:p>
            <a:pPr>
              <a:buNone/>
            </a:pPr>
            <a:r>
              <a:rPr lang="en-US" sz="2000" b="1" dirty="0" smtClean="0">
                <a:solidFill>
                  <a:schemeClr val="tx2">
                    <a:lumMod val="60000"/>
                    <a:lumOff val="40000"/>
                  </a:schemeClr>
                </a:solidFill>
              </a:rPr>
              <a:t>	char*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("Your lucky star is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dice(0);</a:t>
            </a:r>
          </a:p>
          <a:p>
            <a:pPr>
              <a:buNone/>
            </a:pP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“Pick a lucky star!” &lt; &lt; “Enter a number between 1 and 6: ”;</a:t>
            </a:r>
          </a:p>
          <a:p>
            <a:pPr>
              <a:buNone/>
            </a:pPr>
            <a:r>
              <a:rPr lang="en-US" sz="2000" b="1" dirty="0" err="1" smtClean="0">
                <a:solidFill>
                  <a:schemeClr val="tx2">
                    <a:lumMod val="60000"/>
                    <a:lumOff val="40000"/>
                  </a:schemeClr>
                </a:solidFill>
              </a:rPr>
              <a:t>cin</a:t>
            </a:r>
            <a:r>
              <a:rPr lang="en-US" sz="2000" b="1" dirty="0" smtClean="0">
                <a:solidFill>
                  <a:schemeClr val="tx2">
                    <a:lumMod val="60000"/>
                    <a:lumOff val="40000"/>
                  </a:schemeClr>
                </a:solidFill>
              </a:rPr>
              <a:t> &gt; &gt; dice;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Char Pointer..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
        <p:nvSpPr>
          <p:cNvPr id="5" name="Content Placeholder 4"/>
          <p:cNvSpPr>
            <a:spLocks noGrp="1"/>
          </p:cNvSpPr>
          <p:nvPr>
            <p:ph idx="1"/>
          </p:nvPr>
        </p:nvSpPr>
        <p:spPr/>
        <p:txBody>
          <a:bodyPr>
            <a:noAutofit/>
          </a:bodyPr>
          <a:lstStyle/>
          <a:p>
            <a:pPr>
              <a:buNone/>
            </a:pPr>
            <a:r>
              <a:rPr lang="en-US" sz="2000" b="1" dirty="0" smtClean="0">
                <a:solidFill>
                  <a:schemeClr val="tx2">
                    <a:lumMod val="60000"/>
                    <a:lumOff val="40000"/>
                  </a:schemeClr>
                </a:solidFill>
              </a:rPr>
              <a:t>switch(dice)</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case 1: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pstr1;	break;</a:t>
            </a:r>
          </a:p>
          <a:p>
            <a:pPr>
              <a:buNone/>
            </a:pPr>
            <a:r>
              <a:rPr lang="en-US" sz="2000" b="1" dirty="0" smtClean="0">
                <a:solidFill>
                  <a:schemeClr val="tx2">
                    <a:lumMod val="60000"/>
                    <a:lumOff val="40000"/>
                  </a:schemeClr>
                </a:solidFill>
              </a:rPr>
              <a:t>	case 2: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pstr2;	break;</a:t>
            </a:r>
          </a:p>
          <a:p>
            <a:pPr>
              <a:buNone/>
            </a:pPr>
            <a:r>
              <a:rPr lang="en-US" sz="2000" b="1" dirty="0" smtClean="0">
                <a:solidFill>
                  <a:schemeClr val="tx2">
                    <a:lumMod val="60000"/>
                    <a:lumOff val="40000"/>
                  </a:schemeClr>
                </a:solidFill>
              </a:rPr>
              <a:t>	case 3: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pstr3;	break;</a:t>
            </a:r>
          </a:p>
          <a:p>
            <a:pPr>
              <a:buNone/>
            </a:pPr>
            <a:r>
              <a:rPr lang="en-US" sz="2000" b="1" dirty="0" smtClean="0">
                <a:solidFill>
                  <a:schemeClr val="tx2">
                    <a:lumMod val="60000"/>
                    <a:lumOff val="40000"/>
                  </a:schemeClr>
                </a:solidFill>
              </a:rPr>
              <a:t>	case 4: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pstr4;	break;</a:t>
            </a:r>
          </a:p>
          <a:p>
            <a:pPr>
              <a:buNone/>
            </a:pPr>
            <a:r>
              <a:rPr lang="en-US" sz="2000" b="1" dirty="0" smtClean="0">
                <a:solidFill>
                  <a:schemeClr val="tx2">
                    <a:lumMod val="60000"/>
                    <a:lumOff val="40000"/>
                  </a:schemeClr>
                </a:solidFill>
              </a:rPr>
              <a:t>	case 5: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pstr5;	break;</a:t>
            </a:r>
          </a:p>
          <a:p>
            <a:pPr>
              <a:buNone/>
            </a:pPr>
            <a:r>
              <a:rPr lang="en-US" sz="2000" b="1" dirty="0" smtClean="0">
                <a:solidFill>
                  <a:schemeClr val="tx2">
                    <a:lumMod val="60000"/>
                    <a:lumOff val="40000"/>
                  </a:schemeClr>
                </a:solidFill>
              </a:rPr>
              <a:t>	case 6: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&lt; &lt; pstr6;	break;</a:t>
            </a:r>
          </a:p>
          <a:p>
            <a:pPr>
              <a:buNone/>
            </a:pPr>
            <a:r>
              <a:rPr lang="en-US" sz="2000" b="1" dirty="0" smtClean="0">
                <a:solidFill>
                  <a:schemeClr val="tx2">
                    <a:lumMod val="60000"/>
                    <a:lumOff val="40000"/>
                  </a:schemeClr>
                </a:solidFill>
              </a:rPr>
              <a:t>	default: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"Sorry, you haven't got a lucky star.";</a:t>
            </a:r>
          </a:p>
          <a:p>
            <a:pPr>
              <a:buNone/>
            </a:pP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return 0;</a:t>
            </a:r>
          </a:p>
          <a:p>
            <a:pPr>
              <a:buNone/>
            </a:pP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 of Pointers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
        <p:nvSpPr>
          <p:cNvPr id="5" name="Content Placeholder 4"/>
          <p:cNvSpPr>
            <a:spLocks noGrp="1"/>
          </p:cNvSpPr>
          <p:nvPr>
            <p:ph idx="1"/>
          </p:nvPr>
        </p:nvSpPr>
        <p:spPr/>
        <p:txBody>
          <a:bodyPr>
            <a:noAutofit/>
          </a:bodyPr>
          <a:lstStyle/>
          <a:p>
            <a:pPr>
              <a:buNone/>
            </a:pP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main()</a:t>
            </a:r>
          </a:p>
          <a:p>
            <a:pPr>
              <a:buNone/>
            </a:pP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char*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 = { " </a:t>
            </a:r>
            <a:r>
              <a:rPr lang="en-US" sz="2000" b="1" dirty="0" err="1" smtClean="0">
                <a:solidFill>
                  <a:schemeClr val="tx2">
                    <a:lumMod val="60000"/>
                    <a:lumOff val="40000"/>
                  </a:schemeClr>
                </a:solidFill>
              </a:rPr>
              <a:t>Quaid</a:t>
            </a:r>
            <a:r>
              <a:rPr lang="en-US" sz="2000" b="1" dirty="0" smtClean="0">
                <a:solidFill>
                  <a:schemeClr val="tx2">
                    <a:lumMod val="60000"/>
                    <a:lumOff val="40000"/>
                  </a:schemeClr>
                </a:solidFill>
              </a:rPr>
              <a:t>-e-</a:t>
            </a:r>
            <a:r>
              <a:rPr lang="en-US" sz="2000" b="1" dirty="0" err="1" smtClean="0">
                <a:solidFill>
                  <a:schemeClr val="tx2">
                    <a:lumMod val="60000"/>
                    <a:lumOff val="40000"/>
                  </a:schemeClr>
                </a:solidFill>
              </a:rPr>
              <a:t>Azam</a:t>
            </a:r>
            <a:r>
              <a:rPr lang="en-US" sz="2000" b="1" dirty="0" smtClean="0">
                <a:solidFill>
                  <a:schemeClr val="tx2">
                    <a:lumMod val="60000"/>
                    <a:lumOff val="40000"/>
                  </a:schemeClr>
                </a:solidFill>
              </a:rPr>
              <a:t> ", 	// Initializing a pointer array</a:t>
            </a:r>
          </a:p>
          <a:p>
            <a:pPr>
              <a:buNone/>
            </a:pPr>
            <a:r>
              <a:rPr lang="en-US" sz="2000" b="1" dirty="0" smtClean="0">
                <a:solidFill>
                  <a:schemeClr val="tx2">
                    <a:lumMod val="60000"/>
                    <a:lumOff val="40000"/>
                  </a:schemeClr>
                </a:solidFill>
              </a:rPr>
              <a:t>			" </a:t>
            </a:r>
            <a:r>
              <a:rPr lang="en-US" sz="2000" b="1" dirty="0" err="1" smtClean="0">
                <a:solidFill>
                  <a:schemeClr val="tx2">
                    <a:lumMod val="60000"/>
                    <a:lumOff val="40000"/>
                  </a:schemeClr>
                </a:solidFill>
              </a:rPr>
              <a:t>Allama</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Iqbal</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 Sir </a:t>
            </a:r>
            <a:r>
              <a:rPr lang="en-US" sz="2000" b="1" dirty="0" err="1" smtClean="0">
                <a:solidFill>
                  <a:schemeClr val="tx2">
                    <a:lumMod val="60000"/>
                    <a:lumOff val="40000"/>
                  </a:schemeClr>
                </a:solidFill>
              </a:rPr>
              <a:t>Syed</a:t>
            </a:r>
            <a:r>
              <a:rPr lang="en-US" sz="2000" b="1" dirty="0" smtClean="0">
                <a:solidFill>
                  <a:schemeClr val="tx2">
                    <a:lumMod val="60000"/>
                    <a:lumOff val="40000"/>
                  </a:schemeClr>
                </a:solidFill>
              </a:rPr>
              <a:t> Ahmed Khan ",</a:t>
            </a:r>
          </a:p>
          <a:p>
            <a:pPr>
              <a:buNone/>
            </a:pPr>
            <a:r>
              <a:rPr lang="en-US" sz="2000" b="1" dirty="0" smtClean="0">
                <a:solidFill>
                  <a:schemeClr val="tx2">
                    <a:lumMod val="60000"/>
                    <a:lumOff val="40000"/>
                  </a:schemeClr>
                </a:solidFill>
              </a:rPr>
              <a:t>			" M </a:t>
            </a:r>
            <a:r>
              <a:rPr lang="en-US" sz="2000" b="1" dirty="0" err="1" smtClean="0">
                <a:solidFill>
                  <a:schemeClr val="tx2">
                    <a:lumMod val="60000"/>
                    <a:lumOff val="40000"/>
                  </a:schemeClr>
                </a:solidFill>
              </a:rPr>
              <a:t>M</a:t>
            </a:r>
            <a:r>
              <a:rPr lang="en-US" sz="2000" b="1" dirty="0" smtClean="0">
                <a:solidFill>
                  <a:schemeClr val="tx2">
                    <a:lumMod val="60000"/>
                    <a:lumOff val="40000"/>
                  </a:schemeClr>
                </a:solidFill>
              </a:rPr>
              <a:t> ALAM ",</a:t>
            </a:r>
          </a:p>
          <a:p>
            <a:pPr>
              <a:buNone/>
            </a:pPr>
            <a:r>
              <a:rPr lang="en-US" sz="2000" b="1" dirty="0" smtClean="0">
                <a:solidFill>
                  <a:schemeClr val="tx2">
                    <a:lumMod val="60000"/>
                    <a:lumOff val="40000"/>
                  </a:schemeClr>
                </a:solidFill>
              </a:rPr>
              <a:t>			" </a:t>
            </a:r>
            <a:r>
              <a:rPr lang="en-US" sz="2000" b="1" dirty="0" err="1" smtClean="0">
                <a:solidFill>
                  <a:schemeClr val="tx2">
                    <a:lumMod val="60000"/>
                    <a:lumOff val="40000"/>
                  </a:schemeClr>
                </a:solidFill>
              </a:rPr>
              <a:t>Imran</a:t>
            </a:r>
            <a:r>
              <a:rPr lang="en-US" sz="2000" b="1" dirty="0" smtClean="0">
                <a:solidFill>
                  <a:schemeClr val="tx2">
                    <a:lumMod val="60000"/>
                    <a:lumOff val="40000"/>
                  </a:schemeClr>
                </a:solidFill>
              </a:rPr>
              <a:t> Khan ",</a:t>
            </a:r>
          </a:p>
          <a:p>
            <a:pPr>
              <a:buNone/>
            </a:pPr>
            <a:r>
              <a:rPr lang="en-US" sz="2000" b="1" dirty="0" smtClean="0">
                <a:solidFill>
                  <a:schemeClr val="tx2">
                    <a:lumMod val="60000"/>
                    <a:lumOff val="40000"/>
                  </a:schemeClr>
                </a:solidFill>
              </a:rPr>
              <a:t>			" </a:t>
            </a:r>
            <a:r>
              <a:rPr lang="en-US" sz="2000" b="1" dirty="0" err="1" smtClean="0">
                <a:solidFill>
                  <a:schemeClr val="tx2">
                    <a:lumMod val="60000"/>
                    <a:lumOff val="40000"/>
                  </a:schemeClr>
                </a:solidFill>
              </a:rPr>
              <a:t>Ashfaq</a:t>
            </a:r>
            <a:r>
              <a:rPr lang="en-US" sz="2000" b="1" dirty="0" smtClean="0">
                <a:solidFill>
                  <a:schemeClr val="tx2">
                    <a:lumMod val="60000"/>
                    <a:lumOff val="40000"/>
                  </a:schemeClr>
                </a:solidFill>
              </a:rPr>
              <a:t> Ahmad "</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char* </a:t>
            </a:r>
            <a:r>
              <a:rPr lang="en-US" sz="2000" b="1" dirty="0" err="1" smtClean="0">
                <a:solidFill>
                  <a:schemeClr val="tx2">
                    <a:lumMod val="60000"/>
                    <a:lumOff val="40000"/>
                  </a:schemeClr>
                </a:solidFill>
              </a:rPr>
              <a:t>pstart</a:t>
            </a:r>
            <a:r>
              <a:rPr lang="en-US" sz="2000" b="1" dirty="0" smtClean="0">
                <a:solidFill>
                  <a:schemeClr val="tx2">
                    <a:lumMod val="60000"/>
                    <a:lumOff val="40000"/>
                  </a:schemeClr>
                </a:solidFill>
              </a:rPr>
              <a:t>("Your lucky star is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dice(0);</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 of Pointers..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
        <p:nvSpPr>
          <p:cNvPr id="5" name="Content Placeholder 4"/>
          <p:cNvSpPr>
            <a:spLocks noGrp="1"/>
          </p:cNvSpPr>
          <p:nvPr>
            <p:ph idx="1"/>
          </p:nvPr>
        </p:nvSpPr>
        <p:spPr/>
        <p:txBody>
          <a:bodyPr>
            <a:noAutofit/>
          </a:bodyPr>
          <a:lstStyle/>
          <a:p>
            <a:pPr>
              <a:buNone/>
            </a:pPr>
            <a:endParaRPr lang="en-US" sz="2000" b="1" dirty="0" smtClean="0">
              <a:solidFill>
                <a:schemeClr val="tx2">
                  <a:lumMod val="60000"/>
                  <a:lumOff val="40000"/>
                </a:schemeClr>
              </a:solidFill>
            </a:endParaRPr>
          </a:p>
          <a:p>
            <a:pPr>
              <a:buNone/>
            </a:pP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Pick a lucky star”&lt;&lt;"Enter a number between 1 and 6: ";</a:t>
            </a:r>
          </a:p>
          <a:p>
            <a:pPr>
              <a:buNone/>
            </a:pPr>
            <a:r>
              <a:rPr lang="en-US" sz="2000" b="1" dirty="0" err="1" smtClean="0">
                <a:solidFill>
                  <a:schemeClr val="tx2">
                    <a:lumMod val="60000"/>
                    <a:lumOff val="40000"/>
                  </a:schemeClr>
                </a:solidFill>
              </a:rPr>
              <a:t>cin</a:t>
            </a:r>
            <a:r>
              <a:rPr lang="en-US" sz="2000" b="1" dirty="0" smtClean="0">
                <a:solidFill>
                  <a:schemeClr val="tx2">
                    <a:lumMod val="60000"/>
                    <a:lumOff val="40000"/>
                  </a:schemeClr>
                </a:solidFill>
              </a:rPr>
              <a:t> &gt;&gt; dice;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if(dice &gt; = 1 &amp; &amp; dice &lt; = 6) 		// Check input validity</a:t>
            </a:r>
          </a:p>
          <a:p>
            <a:pPr>
              <a:buNone/>
            </a:pP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pstart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pstr</a:t>
            </a:r>
            <a:r>
              <a:rPr lang="en-US" sz="2000" b="1" dirty="0" smtClean="0">
                <a:solidFill>
                  <a:schemeClr val="tx2">
                    <a:lumMod val="60000"/>
                    <a:lumOff val="40000"/>
                  </a:schemeClr>
                </a:solidFill>
              </a:rPr>
              <a:t>[dice - 1]; 	// Output star name</a:t>
            </a:r>
          </a:p>
          <a:p>
            <a:pPr>
              <a:buNone/>
            </a:pPr>
            <a:r>
              <a:rPr lang="en-US" sz="2000" b="1" dirty="0" smtClean="0">
                <a:solidFill>
                  <a:schemeClr val="tx2">
                    <a:lumMod val="60000"/>
                    <a:lumOff val="40000"/>
                  </a:schemeClr>
                </a:solidFill>
              </a:rPr>
              <a:t>else</a:t>
            </a:r>
          </a:p>
          <a:p>
            <a:pPr>
              <a:buNone/>
            </a:pP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"Sorry, you haven't got a lucky star."; // Invalid input</a:t>
            </a:r>
          </a:p>
          <a:p>
            <a:pPr>
              <a:buNone/>
            </a:pP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return 0;</a:t>
            </a:r>
          </a:p>
          <a:p>
            <a:pPr>
              <a:buNone/>
            </a:pP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Array of Pointers..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
        <p:nvSpPr>
          <p:cNvPr id="5" name="Content Placeholder 4"/>
          <p:cNvSpPr>
            <a:spLocks noGrp="1"/>
          </p:cNvSpPr>
          <p:nvPr>
            <p:ph idx="1"/>
          </p:nvPr>
        </p:nvSpPr>
        <p:spPr/>
        <p:txBody>
          <a:bodyPr>
            <a:noAutofit/>
          </a:bodyPr>
          <a:lstStyle/>
          <a:p>
            <a:r>
              <a:rPr lang="en-US" dirty="0" smtClean="0"/>
              <a:t>Space saving</a:t>
            </a:r>
          </a:p>
          <a:p>
            <a:r>
              <a:rPr lang="en-US" dirty="0" smtClean="0"/>
              <a:t>Fast execution</a:t>
            </a:r>
          </a:p>
          <a:p>
            <a:endParaRPr lang="en-US" dirty="0" smtClean="0"/>
          </a:p>
        </p:txBody>
      </p:sp>
      <p:pic>
        <p:nvPicPr>
          <p:cNvPr id="6" name="Picture 5" descr="Array of Pointers.PNG"/>
          <p:cNvPicPr>
            <a:picLocks noChangeAspect="1"/>
          </p:cNvPicPr>
          <p:nvPr/>
        </p:nvPicPr>
        <p:blipFill>
          <a:blip r:embed="rId3" cstate="print"/>
          <a:stretch>
            <a:fillRect/>
          </a:stretch>
        </p:blipFill>
        <p:spPr>
          <a:xfrm>
            <a:off x="1143000" y="2399709"/>
            <a:ext cx="6373062" cy="4229691"/>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err="1" smtClean="0">
                <a:solidFill>
                  <a:srgbClr val="FF0000"/>
                </a:solidFill>
                <a:cs typeface="+mn-cs"/>
              </a:rPr>
              <a:t>sizeof</a:t>
            </a:r>
            <a:r>
              <a:rPr lang="en-US" dirty="0" smtClean="0">
                <a:solidFill>
                  <a:srgbClr val="FF0000"/>
                </a:solidFill>
                <a:cs typeface="+mn-cs"/>
              </a:rPr>
              <a:t> Operator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
        <p:nvSpPr>
          <p:cNvPr id="5" name="Content Placeholder 4"/>
          <p:cNvSpPr>
            <a:spLocks noGrp="1"/>
          </p:cNvSpPr>
          <p:nvPr>
            <p:ph idx="1"/>
          </p:nvPr>
        </p:nvSpPr>
        <p:spPr/>
        <p:txBody>
          <a:bodyPr>
            <a:noAutofit/>
          </a:bodyPr>
          <a:lstStyle/>
          <a:p>
            <a:r>
              <a:rPr lang="en-US" dirty="0" smtClean="0"/>
              <a:t>The </a:t>
            </a:r>
            <a:r>
              <a:rPr lang="en-US" dirty="0" err="1" smtClean="0">
                <a:solidFill>
                  <a:schemeClr val="tx2">
                    <a:lumMod val="60000"/>
                    <a:lumOff val="40000"/>
                  </a:schemeClr>
                </a:solidFill>
              </a:rPr>
              <a:t>sizeof</a:t>
            </a:r>
            <a:r>
              <a:rPr lang="en-US" dirty="0" smtClean="0"/>
              <a:t> operator produces an integer value of type </a:t>
            </a:r>
            <a:r>
              <a:rPr lang="en-US" dirty="0" err="1" smtClean="0">
                <a:solidFill>
                  <a:schemeClr val="tx2">
                    <a:lumMod val="60000"/>
                    <a:lumOff val="40000"/>
                  </a:schemeClr>
                </a:solidFill>
              </a:rPr>
              <a:t>size_t</a:t>
            </a:r>
            <a:r>
              <a:rPr lang="en-US" dirty="0" smtClean="0"/>
              <a:t> that gives the number of bytes occupied by its operand, where </a:t>
            </a:r>
            <a:r>
              <a:rPr lang="en-US" dirty="0" err="1" smtClean="0">
                <a:solidFill>
                  <a:schemeClr val="tx2">
                    <a:lumMod val="60000"/>
                    <a:lumOff val="40000"/>
                  </a:schemeClr>
                </a:solidFill>
              </a:rPr>
              <a:t>size_t</a:t>
            </a:r>
            <a:r>
              <a:rPr lang="en-US" dirty="0" smtClean="0"/>
              <a:t> is a type defined by the standard library.</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dice;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sizeof</a:t>
            </a:r>
            <a:r>
              <a:rPr lang="en-US" sz="2000" b="1" dirty="0" smtClean="0">
                <a:solidFill>
                  <a:schemeClr val="tx2">
                    <a:lumMod val="60000"/>
                    <a:lumOff val="40000"/>
                  </a:schemeClr>
                </a:solidFill>
              </a:rPr>
              <a:t> dice;	4</a:t>
            </a:r>
          </a:p>
          <a:p>
            <a:r>
              <a:rPr lang="en-US" sz="2000" dirty="0" smtClean="0"/>
              <a:t>The value of the expression </a:t>
            </a:r>
            <a:r>
              <a:rPr lang="en-US" sz="2000" dirty="0" err="1" smtClean="0"/>
              <a:t>sizeof</a:t>
            </a:r>
            <a:r>
              <a:rPr lang="en-US" sz="2000" dirty="0" smtClean="0"/>
              <a:t> dice is 4 because dice was declared as type </a:t>
            </a:r>
            <a:r>
              <a:rPr lang="en-US" sz="2000" dirty="0" err="1" smtClean="0"/>
              <a:t>int</a:t>
            </a:r>
            <a:r>
              <a:rPr lang="en-US" sz="2000" dirty="0" smtClean="0"/>
              <a:t> and therefore occupies 4 bytes. </a:t>
            </a:r>
          </a:p>
          <a:p>
            <a:endParaRPr lang="en-US" sz="2000" dirty="0" smtClean="0"/>
          </a:p>
          <a:p>
            <a:r>
              <a:rPr lang="en-US" sz="2000" dirty="0" smtClean="0"/>
              <a:t>The </a:t>
            </a:r>
            <a:r>
              <a:rPr lang="en-US" sz="2000" dirty="0" err="1" smtClean="0"/>
              <a:t>sizeof</a:t>
            </a:r>
            <a:r>
              <a:rPr lang="en-US" sz="2000" dirty="0" smtClean="0"/>
              <a:t> operator can be applied to an element in an array or to the whole array. When the operator is applied to an array name by itself, it produces the number of bytes occupied by the whole array, whereas when it is applied to a single element with the appropriate index value, it results in the number of bytes occupied by that element.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Class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
        <p:nvSpPr>
          <p:cNvPr id="5" name="Content Placeholder 4"/>
          <p:cNvSpPr>
            <a:spLocks noGrp="1"/>
          </p:cNvSpPr>
          <p:nvPr>
            <p:ph idx="1"/>
          </p:nvPr>
        </p:nvSpPr>
        <p:spPr/>
        <p:txBody>
          <a:bodyPr>
            <a:noAutofit/>
          </a:bodyPr>
          <a:lstStyle/>
          <a:p>
            <a:r>
              <a:rPr lang="en-US" dirty="0" smtClean="0"/>
              <a:t>A class is a specification of a data type that you define. </a:t>
            </a:r>
          </a:p>
          <a:p>
            <a:r>
              <a:rPr lang="en-US" dirty="0" smtClean="0"/>
              <a:t>It can contain data elements that can either be variables of the basic types in C++, or of other user - defined types. </a:t>
            </a:r>
          </a:p>
          <a:p>
            <a:r>
              <a:rPr lang="en-US" dirty="0" smtClean="0"/>
              <a:t>The data elements of a class may be single data elements, arrays, pointers, arrays of pointers, or objects of other classes.</a:t>
            </a:r>
          </a:p>
          <a:p>
            <a:endParaRPr lang="en-US" dirty="0" smtClean="0"/>
          </a:p>
          <a:p>
            <a:r>
              <a:rPr lang="en-US" dirty="0" smtClean="0"/>
              <a:t>A class also can contain functions that operate on objects of the class by accessing the data elements that they include.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Class..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
        <p:nvSpPr>
          <p:cNvPr id="5" name="Content Placeholder 4"/>
          <p:cNvSpPr>
            <a:spLocks noGrp="1"/>
          </p:cNvSpPr>
          <p:nvPr>
            <p:ph idx="1"/>
          </p:nvPr>
        </p:nvSpPr>
        <p:spPr/>
        <p:txBody>
          <a:bodyPr>
            <a:noAutofit/>
          </a:bodyPr>
          <a:lstStyle/>
          <a:p>
            <a:r>
              <a:rPr lang="en-US" dirty="0" smtClean="0"/>
              <a:t>A class combines both the definition of the elementary data that makes up an object and the means of manipulating the data that belongs to individual objects of the class (functions).</a:t>
            </a:r>
          </a:p>
          <a:p>
            <a:endParaRPr lang="en-US" dirty="0" smtClean="0"/>
          </a:p>
          <a:p>
            <a:r>
              <a:rPr lang="en-US" dirty="0" smtClean="0"/>
              <a:t>The data and functions within a class are called members of the class.</a:t>
            </a:r>
          </a:p>
          <a:p>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Class...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1524000" y="1676400"/>
            <a:ext cx="5715000" cy="4067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Defining a Class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
        <p:nvSpPr>
          <p:cNvPr id="5" name="Content Placeholder 4"/>
          <p:cNvSpPr>
            <a:spLocks noGrp="1"/>
          </p:cNvSpPr>
          <p:nvPr>
            <p:ph idx="1"/>
          </p:nvPr>
        </p:nvSpPr>
        <p:spPr/>
        <p:txBody>
          <a:bodyPr>
            <a:noAutofit/>
          </a:bodyPr>
          <a:lstStyle/>
          <a:p>
            <a:r>
              <a:rPr lang="en-US" dirty="0" err="1" smtClean="0"/>
              <a:t>CBox</a:t>
            </a:r>
            <a:r>
              <a:rPr lang="en-US" dirty="0" smtClean="0"/>
              <a:t> data type using the keyword class is defined as follows:</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class </a:t>
            </a:r>
            <a:r>
              <a:rPr lang="en-US" sz="2000" b="1" dirty="0" err="1" smtClean="0">
                <a:solidFill>
                  <a:schemeClr val="tx2">
                    <a:lumMod val="60000"/>
                    <a:lumOff val="40000"/>
                  </a:schemeClr>
                </a:solidFill>
              </a:rPr>
              <a:t>CBox</a:t>
            </a: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public:</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m_Length</a:t>
            </a:r>
            <a:r>
              <a:rPr lang="en-US" sz="2000" b="1" dirty="0" smtClean="0">
                <a:solidFill>
                  <a:schemeClr val="tx2">
                    <a:lumMod val="60000"/>
                    <a:lumOff val="40000"/>
                  </a:schemeClr>
                </a:solidFill>
              </a:rPr>
              <a:t>; 	// Length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m_Width</a:t>
            </a:r>
            <a:r>
              <a:rPr lang="en-US" sz="2000" b="1" dirty="0" smtClean="0">
                <a:solidFill>
                  <a:schemeClr val="tx2">
                    <a:lumMod val="60000"/>
                    <a:lumOff val="40000"/>
                  </a:schemeClr>
                </a:solidFill>
              </a:rPr>
              <a:t>; 	// Width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m_Height</a:t>
            </a:r>
            <a:r>
              <a:rPr lang="en-US" sz="2000" b="1" dirty="0" smtClean="0">
                <a:solidFill>
                  <a:schemeClr val="tx2">
                    <a:lumMod val="60000"/>
                    <a:lumOff val="40000"/>
                  </a:schemeClr>
                </a:solidFill>
              </a:rPr>
              <a:t>; 	// Height of a box in inches</a:t>
            </a:r>
          </a:p>
          <a:p>
            <a:pPr>
              <a:buNone/>
            </a:pPr>
            <a:r>
              <a:rPr lang="en-US" sz="2000" b="1" dirty="0" smtClean="0">
                <a:solidFill>
                  <a:schemeClr val="tx2">
                    <a:lumMod val="60000"/>
                    <a:lumOff val="40000"/>
                  </a:schemeClr>
                </a:solidFill>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Access </a:t>
            </a:r>
            <a:r>
              <a:rPr lang="en-US" dirty="0" err="1" smtClean="0">
                <a:solidFill>
                  <a:srgbClr val="FF0000"/>
                </a:solidFill>
                <a:cs typeface="+mn-cs"/>
              </a:rPr>
              <a:t>Specifier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
        <p:nvSpPr>
          <p:cNvPr id="5" name="Content Placeholder 4"/>
          <p:cNvSpPr>
            <a:spLocks noGrp="1"/>
          </p:cNvSpPr>
          <p:nvPr>
            <p:ph idx="1"/>
          </p:nvPr>
        </p:nvSpPr>
        <p:spPr/>
        <p:txBody>
          <a:bodyPr>
            <a:noAutofit/>
          </a:bodyPr>
          <a:lstStyle/>
          <a:p>
            <a:r>
              <a:rPr lang="en-US" dirty="0" smtClean="0"/>
              <a:t>The </a:t>
            </a:r>
            <a:r>
              <a:rPr lang="en-US" dirty="0" smtClean="0">
                <a:solidFill>
                  <a:schemeClr val="tx2">
                    <a:lumMod val="60000"/>
                    <a:lumOff val="40000"/>
                  </a:schemeClr>
                </a:solidFill>
              </a:rPr>
              <a:t>public</a:t>
            </a:r>
            <a:r>
              <a:rPr lang="en-US" dirty="0" smtClean="0"/>
              <a:t> keyword determines the access attributes of the members of the class that follow it.</a:t>
            </a:r>
          </a:p>
          <a:p>
            <a:r>
              <a:rPr lang="en-US" dirty="0" smtClean="0"/>
              <a:t>Specifying the data members as public means that these members of an object of the class can be accessed anywhere within the scope of the class object to which they belong. </a:t>
            </a:r>
          </a:p>
          <a:p>
            <a:r>
              <a:rPr lang="en-US" dirty="0" smtClean="0"/>
              <a:t>You can also specify the members of a class as </a:t>
            </a:r>
            <a:r>
              <a:rPr lang="en-US" dirty="0" smtClean="0">
                <a:solidFill>
                  <a:schemeClr val="tx2">
                    <a:lumMod val="60000"/>
                    <a:lumOff val="40000"/>
                  </a:schemeClr>
                </a:solidFill>
              </a:rPr>
              <a:t>private</a:t>
            </a:r>
            <a:r>
              <a:rPr lang="en-US" dirty="0" smtClean="0"/>
              <a:t> or </a:t>
            </a:r>
            <a:r>
              <a:rPr lang="en-US" dirty="0" smtClean="0">
                <a:solidFill>
                  <a:schemeClr val="tx2">
                    <a:lumMod val="60000"/>
                    <a:lumOff val="40000"/>
                  </a:schemeClr>
                </a:solidFill>
              </a:rPr>
              <a:t>protected</a:t>
            </a:r>
            <a:r>
              <a:rPr lang="en-US" dirty="0" smtClean="0"/>
              <a:t>.</a:t>
            </a:r>
          </a:p>
          <a:p>
            <a:r>
              <a:rPr lang="en-US" dirty="0" smtClean="0"/>
              <a:t>Default attribute is private . </a:t>
            </a:r>
          </a:p>
          <a:p>
            <a:pPr lvl="1"/>
            <a:r>
              <a:rPr lang="en-US" dirty="0" smtClean="0"/>
              <a:t>Only difference between a class and a </a:t>
            </a:r>
            <a:r>
              <a:rPr lang="en-US" dirty="0" err="1" smtClean="0"/>
              <a:t>struct</a:t>
            </a:r>
            <a:r>
              <a:rPr lang="en-US" dirty="0" smtClean="0"/>
              <a:t>, </a:t>
            </a:r>
          </a:p>
          <a:p>
            <a:pPr lvl="1"/>
            <a:r>
              <a:rPr lang="en-US" dirty="0" smtClean="0"/>
              <a:t>Default access </a:t>
            </a:r>
            <a:r>
              <a:rPr lang="en-US" dirty="0" err="1" smtClean="0"/>
              <a:t>specifier</a:t>
            </a:r>
            <a:r>
              <a:rPr lang="en-US" dirty="0" smtClean="0"/>
              <a:t> for a </a:t>
            </a:r>
            <a:r>
              <a:rPr lang="en-US" dirty="0" err="1" smtClean="0"/>
              <a:t>struct</a:t>
            </a:r>
            <a:r>
              <a:rPr lang="en-US" dirty="0" smtClean="0"/>
              <a:t> is public.</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Object / Instance</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
        <p:nvSpPr>
          <p:cNvPr id="5" name="Content Placeholder 4"/>
          <p:cNvSpPr>
            <a:spLocks noGrp="1"/>
          </p:cNvSpPr>
          <p:nvPr>
            <p:ph idx="1"/>
          </p:nvPr>
        </p:nvSpPr>
        <p:spPr/>
        <p:txBody>
          <a:bodyPr>
            <a:noAutofit/>
          </a:bodyPr>
          <a:lstStyle/>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box1; 		// Declare box1 of type </a:t>
            </a:r>
            <a:r>
              <a:rPr lang="en-US" sz="2000" b="1" dirty="0" err="1" smtClean="0">
                <a:solidFill>
                  <a:schemeClr val="tx2">
                    <a:lumMod val="60000"/>
                    <a:lumOff val="40000"/>
                  </a:schemeClr>
                </a:solidFill>
              </a:rPr>
              <a:t>CBox</a:t>
            </a: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box2; 		// Declare box2 of type </a:t>
            </a:r>
            <a:r>
              <a:rPr lang="en-US" sz="2000" b="1" dirty="0" err="1" smtClean="0">
                <a:solidFill>
                  <a:schemeClr val="tx2">
                    <a:lumMod val="60000"/>
                    <a:lumOff val="40000"/>
                  </a:schemeClr>
                </a:solidFill>
              </a:rPr>
              <a:t>Cbox</a:t>
            </a: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p:txBody>
      </p:sp>
      <p:pic>
        <p:nvPicPr>
          <p:cNvPr id="6" name="Picture 5" descr="Objects of a Class.PNG"/>
          <p:cNvPicPr>
            <a:picLocks noChangeAspect="1"/>
          </p:cNvPicPr>
          <p:nvPr/>
        </p:nvPicPr>
        <p:blipFill>
          <a:blip r:embed="rId3" cstate="print"/>
          <a:stretch>
            <a:fillRect/>
          </a:stretch>
        </p:blipFill>
        <p:spPr>
          <a:xfrm>
            <a:off x="838200" y="3200400"/>
            <a:ext cx="7239000" cy="14478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Data Members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
        <p:nvSpPr>
          <p:cNvPr id="5" name="Content Placeholder 4"/>
          <p:cNvSpPr>
            <a:spLocks noGrp="1"/>
          </p:cNvSpPr>
          <p:nvPr>
            <p:ph idx="1"/>
          </p:nvPr>
        </p:nvSpPr>
        <p:spPr>
          <a:xfrm>
            <a:off x="457200" y="1371600"/>
            <a:ext cx="8229600" cy="4525963"/>
          </a:xfrm>
        </p:spPr>
        <p:txBody>
          <a:bodyPr>
            <a:noAutofit/>
          </a:bodyPr>
          <a:lstStyle/>
          <a:p>
            <a:r>
              <a:rPr lang="en-US" dirty="0" smtClean="0"/>
              <a:t>A data member  of a class can be referred using the direct member selection operator that is used to access members of a </a:t>
            </a:r>
            <a:r>
              <a:rPr lang="en-US" dirty="0" err="1" smtClean="0"/>
              <a:t>struct</a:t>
            </a:r>
            <a:r>
              <a:rPr lang="en-US" dirty="0" smtClean="0"/>
              <a:t>.</a:t>
            </a:r>
          </a:p>
          <a:p>
            <a:pPr>
              <a:buNone/>
            </a:pPr>
            <a:r>
              <a:rPr lang="en-US" sz="2000" b="1" dirty="0" smtClean="0">
                <a:solidFill>
                  <a:schemeClr val="tx2">
                    <a:lumMod val="60000"/>
                    <a:lumOff val="40000"/>
                  </a:schemeClr>
                </a:solidFill>
              </a:rPr>
              <a:t>	// Setting the value of a data member </a:t>
            </a:r>
          </a:p>
          <a:p>
            <a:pPr>
              <a:buNone/>
            </a:pPr>
            <a:r>
              <a:rPr lang="en-US" sz="2000" b="1" dirty="0" smtClean="0">
                <a:solidFill>
                  <a:schemeClr val="tx2">
                    <a:lumMod val="60000"/>
                    <a:lumOff val="40000"/>
                  </a:schemeClr>
                </a:solidFill>
              </a:rPr>
              <a:t>		box2.m_Height = 18.0; </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boxVolume</a:t>
            </a:r>
            <a:r>
              <a:rPr lang="en-US" sz="2000" b="1" dirty="0" smtClean="0">
                <a:solidFill>
                  <a:schemeClr val="tx2">
                    <a:lumMod val="60000"/>
                    <a:lumOff val="40000"/>
                  </a:schemeClr>
                </a:solidFill>
              </a:rPr>
              <a:t>(0.0); 	// Stores the volume of a box</a:t>
            </a:r>
          </a:p>
          <a:p>
            <a:pPr>
              <a:buNone/>
            </a:pPr>
            <a:r>
              <a:rPr lang="en-US" sz="2000" b="1" dirty="0" smtClean="0">
                <a:solidFill>
                  <a:schemeClr val="tx2">
                    <a:lumMod val="60000"/>
                    <a:lumOff val="40000"/>
                  </a:schemeClr>
                </a:solidFill>
              </a:rPr>
              <a:t>	box1.m_Height = 18.0; 	// Define the values</a:t>
            </a:r>
          </a:p>
          <a:p>
            <a:pPr>
              <a:buNone/>
            </a:pPr>
            <a:r>
              <a:rPr lang="en-US" sz="2000" b="1" dirty="0" smtClean="0">
                <a:solidFill>
                  <a:schemeClr val="tx2">
                    <a:lumMod val="60000"/>
                    <a:lumOff val="40000"/>
                  </a:schemeClr>
                </a:solidFill>
              </a:rPr>
              <a:t>	box1.m_Length = 78.0; 	// of the members of</a:t>
            </a:r>
          </a:p>
          <a:p>
            <a:pPr>
              <a:buNone/>
            </a:pPr>
            <a:r>
              <a:rPr lang="en-US" sz="2000" b="1" dirty="0" smtClean="0">
                <a:solidFill>
                  <a:schemeClr val="tx2">
                    <a:lumMod val="60000"/>
                    <a:lumOff val="40000"/>
                  </a:schemeClr>
                </a:solidFill>
              </a:rPr>
              <a:t>	box1.m_Width = 24.0; 	// the object box1</a:t>
            </a:r>
          </a:p>
          <a:p>
            <a:pPr>
              <a:buNone/>
            </a:pPr>
            <a:r>
              <a:rPr lang="en-US" sz="2000" b="1" dirty="0" smtClean="0">
                <a:solidFill>
                  <a:schemeClr val="tx2">
                    <a:lumMod val="60000"/>
                    <a:lumOff val="40000"/>
                  </a:schemeClr>
                </a:solidFill>
              </a:rPr>
              <a:t>	box2.m_Height = box1.m_Height - 10; 	// Define box2</a:t>
            </a:r>
          </a:p>
          <a:p>
            <a:pPr>
              <a:buNone/>
            </a:pPr>
            <a:r>
              <a:rPr lang="en-US" sz="2000" b="1" dirty="0" smtClean="0">
                <a:solidFill>
                  <a:schemeClr val="tx2">
                    <a:lumMod val="60000"/>
                    <a:lumOff val="40000"/>
                  </a:schemeClr>
                </a:solidFill>
              </a:rPr>
              <a:t>	box2.m_Length = box1.m_Length/2.0; 	// members in</a:t>
            </a:r>
          </a:p>
          <a:p>
            <a:pPr>
              <a:buNone/>
            </a:pPr>
            <a:r>
              <a:rPr lang="en-US" sz="2000" b="1" dirty="0" smtClean="0">
                <a:solidFill>
                  <a:schemeClr val="tx2">
                    <a:lumMod val="60000"/>
                    <a:lumOff val="40000"/>
                  </a:schemeClr>
                </a:solidFill>
              </a:rPr>
              <a:t>	box2.m_Width = 0.25*box1.m_Length; 	// terms of box1</a:t>
            </a:r>
          </a:p>
          <a:p>
            <a:pPr>
              <a:buNone/>
            </a:pPr>
            <a:endParaRPr lang="en-US" sz="2000" b="1" dirty="0" smtClean="0">
              <a:solidFill>
                <a:schemeClr val="tx2">
                  <a:lumMod val="60000"/>
                  <a:lumOff val="40000"/>
                </a:schemeClr>
              </a:solidFill>
            </a:endParaRP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Class Ex</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
        <p:nvSpPr>
          <p:cNvPr id="5" name="Content Placeholder 4"/>
          <p:cNvSpPr>
            <a:spLocks noGrp="1"/>
          </p:cNvSpPr>
          <p:nvPr>
            <p:ph idx="1"/>
          </p:nvPr>
        </p:nvSpPr>
        <p:spPr/>
        <p:txBody>
          <a:bodyPr>
            <a:noAutofit/>
          </a:bodyPr>
          <a:lstStyle/>
          <a:p>
            <a:pPr>
              <a:buNone/>
            </a:pPr>
            <a:r>
              <a:rPr lang="en-US" sz="2000" b="1" dirty="0" smtClean="0">
                <a:solidFill>
                  <a:schemeClr val="tx2">
                    <a:lumMod val="60000"/>
                    <a:lumOff val="40000"/>
                  </a:schemeClr>
                </a:solidFill>
              </a:rPr>
              <a:t>	// Calculate volume of box1</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boxVolume</a:t>
            </a:r>
            <a:r>
              <a:rPr lang="en-US" sz="2000" b="1" dirty="0" smtClean="0">
                <a:solidFill>
                  <a:schemeClr val="tx2">
                    <a:lumMod val="60000"/>
                    <a:lumOff val="40000"/>
                  </a:schemeClr>
                </a:solidFill>
              </a:rPr>
              <a:t> = box1.m_Height*box1.m_Length*box1.m_Width;</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"Volume of box1 = " &lt; &lt; </a:t>
            </a:r>
            <a:r>
              <a:rPr lang="en-US" sz="2000" b="1" dirty="0" err="1" smtClean="0">
                <a:solidFill>
                  <a:schemeClr val="tx2">
                    <a:lumMod val="60000"/>
                    <a:lumOff val="40000"/>
                  </a:schemeClr>
                </a:solidFill>
              </a:rPr>
              <a:t>boxVolume</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"box2 has sides which total “ &lt;&lt; box2.m_Height+ box2.m_Length+ box2.m_Width &lt;&lt; " inches.";</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"A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object occupies “ &lt;&lt; </a:t>
            </a:r>
            <a:r>
              <a:rPr lang="en-US" sz="2000" b="1" dirty="0" err="1" smtClean="0">
                <a:solidFill>
                  <a:schemeClr val="tx2">
                    <a:lumMod val="60000"/>
                    <a:lumOff val="40000"/>
                  </a:schemeClr>
                </a:solidFill>
              </a:rPr>
              <a:t>sizeof</a:t>
            </a:r>
            <a:r>
              <a:rPr lang="en-US" sz="2000" b="1" dirty="0" smtClean="0">
                <a:solidFill>
                  <a:schemeClr val="tx2">
                    <a:lumMod val="60000"/>
                    <a:lumOff val="40000"/>
                  </a:schemeClr>
                </a:solidFill>
              </a:rPr>
              <a:t> box1 </a:t>
            </a:r>
          </a:p>
          <a:p>
            <a:pPr>
              <a:buNone/>
            </a:pPr>
            <a:r>
              <a:rPr lang="en-US" sz="2000" b="1" dirty="0" smtClean="0">
                <a:solidFill>
                  <a:schemeClr val="tx2">
                    <a:lumMod val="60000"/>
                    <a:lumOff val="40000"/>
                  </a:schemeClr>
                </a:solidFill>
              </a:rPr>
              <a:t>	&lt;&lt; " bytes.";</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 &lt;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return 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Member Function</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
        <p:nvSpPr>
          <p:cNvPr id="5" name="Content Placeholder 4"/>
          <p:cNvSpPr>
            <a:spLocks noGrp="1"/>
          </p:cNvSpPr>
          <p:nvPr>
            <p:ph idx="1"/>
          </p:nvPr>
        </p:nvSpPr>
        <p:spPr/>
        <p:txBody>
          <a:bodyPr>
            <a:noAutofit/>
          </a:bodyPr>
          <a:lstStyle/>
          <a:p>
            <a:pPr>
              <a:buNone/>
            </a:pPr>
            <a:r>
              <a:rPr lang="en-US" sz="2000" b="1" dirty="0" smtClean="0">
                <a:solidFill>
                  <a:schemeClr val="tx2">
                    <a:lumMod val="60000"/>
                    <a:lumOff val="40000"/>
                  </a:schemeClr>
                </a:solidFill>
              </a:rPr>
              <a:t>class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 Class definition at global scope</a:t>
            </a:r>
          </a:p>
          <a:p>
            <a:pPr>
              <a:buNone/>
            </a:pP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public:</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m_Length</a:t>
            </a:r>
            <a:r>
              <a:rPr lang="en-US" sz="2000" b="1" dirty="0" smtClean="0">
                <a:solidFill>
                  <a:schemeClr val="tx2">
                    <a:lumMod val="60000"/>
                    <a:lumOff val="40000"/>
                  </a:schemeClr>
                </a:solidFill>
              </a:rPr>
              <a:t>; // Length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m_Width</a:t>
            </a:r>
            <a:r>
              <a:rPr lang="en-US" sz="2000" b="1" dirty="0" smtClean="0">
                <a:solidFill>
                  <a:schemeClr val="tx2">
                    <a:lumMod val="60000"/>
                    <a:lumOff val="40000"/>
                  </a:schemeClr>
                </a:solidFill>
              </a:rPr>
              <a:t>; // Width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m_Height</a:t>
            </a:r>
            <a:r>
              <a:rPr lang="en-US" sz="2000" b="1" dirty="0" smtClean="0">
                <a:solidFill>
                  <a:schemeClr val="tx2">
                    <a:lumMod val="60000"/>
                    <a:lumOff val="40000"/>
                  </a:schemeClr>
                </a:solidFill>
              </a:rPr>
              <a:t>; // Height of a box in inches</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 Function to calculate the volume of a box</a:t>
            </a:r>
          </a:p>
          <a:p>
            <a:pPr>
              <a:buNone/>
            </a:pPr>
            <a:r>
              <a:rPr lang="en-US" sz="2000" b="1" dirty="0" smtClean="0">
                <a:solidFill>
                  <a:schemeClr val="tx2">
                    <a:lumMod val="60000"/>
                    <a:lumOff val="40000"/>
                  </a:schemeClr>
                </a:solidFill>
              </a:rPr>
              <a:t>	double Volume()</a:t>
            </a:r>
          </a:p>
          <a:p>
            <a:pPr>
              <a:buNone/>
            </a:pPr>
            <a:r>
              <a:rPr lang="en-US" sz="2000" b="1" dirty="0" smtClean="0">
                <a:solidFill>
                  <a:schemeClr val="tx2">
                    <a:lumMod val="60000"/>
                    <a:lumOff val="40000"/>
                  </a:schemeClr>
                </a:solidFill>
              </a:rPr>
              <a:t>		{	return </a:t>
            </a:r>
            <a:r>
              <a:rPr lang="en-US" sz="2000" b="1" dirty="0" err="1" smtClean="0">
                <a:solidFill>
                  <a:schemeClr val="tx2">
                    <a:lumMod val="60000"/>
                    <a:lumOff val="40000"/>
                  </a:schemeClr>
                </a:solidFill>
              </a:rPr>
              <a:t>m_Length</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m_Width</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m_Height</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Member Function..</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sp>
        <p:nvSpPr>
          <p:cNvPr id="5" name="Content Placeholder 4"/>
          <p:cNvSpPr>
            <a:spLocks noGrp="1"/>
          </p:cNvSpPr>
          <p:nvPr>
            <p:ph idx="1"/>
          </p:nvPr>
        </p:nvSpPr>
        <p:spPr/>
        <p:txBody>
          <a:bodyPr>
            <a:noAutofit/>
          </a:bodyPr>
          <a:lstStyle/>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boxVolume</a:t>
            </a:r>
            <a:r>
              <a:rPr lang="en-US" sz="2000" b="1" dirty="0" smtClean="0">
                <a:solidFill>
                  <a:schemeClr val="tx2">
                    <a:lumMod val="60000"/>
                    <a:lumOff val="40000"/>
                  </a:schemeClr>
                </a:solidFill>
              </a:rPr>
              <a:t> = box1.Volume(); 	// Calculate volume of box1</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“Volume of box1 = “ &lt;&lt; </a:t>
            </a:r>
            <a:r>
              <a:rPr lang="en-US" sz="2000" b="1" dirty="0" err="1" smtClean="0">
                <a:solidFill>
                  <a:schemeClr val="tx2">
                    <a:lumMod val="60000"/>
                    <a:lumOff val="40000"/>
                  </a:schemeClr>
                </a:solidFill>
              </a:rPr>
              <a:t>boxVolume</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&lt;&lt; “Volume of box2 = “ &lt;&lt; box2.Volume();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rtl="0"/>
            <a:r>
              <a:rPr lang="en-US" sz="3600" dirty="0" smtClean="0">
                <a:solidFill>
                  <a:srgbClr val="FF0000"/>
                </a:solidFill>
                <a:cs typeface="+mn-cs"/>
              </a:rPr>
              <a:t>Positioning a Member Function Definition</a:t>
            </a:r>
            <a:endParaRPr lang="ur-PK" sz="3600"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
        <p:nvSpPr>
          <p:cNvPr id="5" name="Content Placeholder 4"/>
          <p:cNvSpPr>
            <a:spLocks noGrp="1"/>
          </p:cNvSpPr>
          <p:nvPr>
            <p:ph idx="1"/>
          </p:nvPr>
        </p:nvSpPr>
        <p:spPr/>
        <p:txBody>
          <a:bodyPr>
            <a:noAutofit/>
          </a:bodyPr>
          <a:lstStyle/>
          <a:p>
            <a:pPr algn="just"/>
            <a:r>
              <a:rPr lang="en-US" dirty="0" smtClean="0"/>
              <a:t>A member function definition need not be placed inside the class definition.</a:t>
            </a:r>
          </a:p>
          <a:p>
            <a:pPr algn="just"/>
            <a:r>
              <a:rPr lang="en-US" dirty="0" smtClean="0"/>
              <a:t>Put the prototype for the function inside the class.</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class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 Class definition at global scope</a:t>
            </a:r>
          </a:p>
          <a:p>
            <a:pPr>
              <a:buNone/>
            </a:pP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public:</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m_Length</a:t>
            </a:r>
            <a:r>
              <a:rPr lang="en-US" sz="2000" b="1" dirty="0" smtClean="0">
                <a:solidFill>
                  <a:schemeClr val="tx2">
                    <a:lumMod val="60000"/>
                    <a:lumOff val="40000"/>
                  </a:schemeClr>
                </a:solidFill>
              </a:rPr>
              <a:t>; 		// Length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m_Width</a:t>
            </a:r>
            <a:r>
              <a:rPr lang="en-US" sz="2000" b="1" dirty="0" smtClean="0">
                <a:solidFill>
                  <a:schemeClr val="tx2">
                    <a:lumMod val="60000"/>
                    <a:lumOff val="40000"/>
                  </a:schemeClr>
                </a:solidFill>
              </a:rPr>
              <a:t>; 		// Width of a box in inches</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m_Height</a:t>
            </a:r>
            <a:r>
              <a:rPr lang="en-US" sz="2000" b="1" dirty="0" smtClean="0">
                <a:solidFill>
                  <a:schemeClr val="tx2">
                    <a:lumMod val="60000"/>
                    <a:lumOff val="40000"/>
                  </a:schemeClr>
                </a:solidFill>
              </a:rPr>
              <a:t>; 		// Height of a box in inches</a:t>
            </a:r>
          </a:p>
          <a:p>
            <a:pPr>
              <a:buNone/>
            </a:pPr>
            <a:r>
              <a:rPr lang="en-US" sz="2000" b="1" dirty="0" smtClean="0">
                <a:solidFill>
                  <a:schemeClr val="tx2">
                    <a:lumMod val="60000"/>
                    <a:lumOff val="40000"/>
                  </a:schemeClr>
                </a:solidFill>
              </a:rPr>
              <a:t>	double Volume(void); 	// Member function prototype</a:t>
            </a:r>
          </a:p>
          <a:p>
            <a:pPr>
              <a:buNone/>
            </a:pPr>
            <a:r>
              <a:rPr lang="en-US" sz="2000" b="1" dirty="0" smtClean="0">
                <a:solidFill>
                  <a:schemeClr val="tx2">
                    <a:lumMod val="60000"/>
                    <a:lumOff val="40000"/>
                  </a:schemeClr>
                </a:solidFill>
              </a:rPr>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rtl="0"/>
            <a:r>
              <a:rPr lang="en-US" sz="3600" dirty="0" smtClean="0">
                <a:solidFill>
                  <a:srgbClr val="FF0000"/>
                </a:solidFill>
                <a:cs typeface="+mn-cs"/>
              </a:rPr>
              <a:t>Positioning a Member Function Definition..</a:t>
            </a:r>
            <a:endParaRPr lang="ur-PK" sz="3600"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sp>
        <p:nvSpPr>
          <p:cNvPr id="5" name="Content Placeholder 4"/>
          <p:cNvSpPr>
            <a:spLocks noGrp="1"/>
          </p:cNvSpPr>
          <p:nvPr>
            <p:ph idx="1"/>
          </p:nvPr>
        </p:nvSpPr>
        <p:spPr/>
        <p:txBody>
          <a:bodyPr>
            <a:noAutofit/>
          </a:bodyPr>
          <a:lstStyle/>
          <a:p>
            <a:r>
              <a:rPr lang="en-US" sz="2200" dirty="0" smtClean="0"/>
              <a:t>As function definition suppose to appears outside the definition of the class, there has to be some way of telling the compiler that the function belongs to the class </a:t>
            </a:r>
            <a:r>
              <a:rPr lang="en-US" sz="2200" dirty="0" err="1" smtClean="0"/>
              <a:t>CBox</a:t>
            </a:r>
            <a:r>
              <a:rPr lang="en-US" sz="2200" dirty="0" smtClean="0"/>
              <a:t> .</a:t>
            </a:r>
          </a:p>
          <a:p>
            <a:endParaRPr lang="en-US" sz="2200" dirty="0" smtClean="0"/>
          </a:p>
          <a:p>
            <a:r>
              <a:rPr lang="en-US" sz="2200" dirty="0" smtClean="0"/>
              <a:t>This is done by prefixing the function name following scope resolution operator :: and with the name of the class.</a:t>
            </a:r>
          </a:p>
          <a:p>
            <a:endParaRPr lang="en-US" sz="2000" dirty="0" smtClean="0"/>
          </a:p>
          <a:p>
            <a:pPr>
              <a:buNone/>
            </a:pPr>
            <a:r>
              <a:rPr lang="en-US" sz="2000" b="1" dirty="0" smtClean="0">
                <a:solidFill>
                  <a:schemeClr val="tx2">
                    <a:lumMod val="60000"/>
                    <a:lumOff val="40000"/>
                  </a:schemeClr>
                </a:solidFill>
              </a:rPr>
              <a:t>// Function to calculate the volume of a box</a:t>
            </a:r>
          </a:p>
          <a:p>
            <a:pPr>
              <a:buNone/>
            </a:pPr>
            <a:r>
              <a:rPr lang="en-US" sz="2000" b="1" dirty="0" smtClean="0">
                <a:solidFill>
                  <a:schemeClr val="tx2">
                    <a:lumMod val="60000"/>
                    <a:lumOff val="40000"/>
                  </a:schemeClr>
                </a:solidFill>
              </a:rPr>
              <a:t>double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::Volume()</a:t>
            </a:r>
          </a:p>
          <a:p>
            <a:pPr>
              <a:buNone/>
            </a:pPr>
            <a:r>
              <a:rPr lang="en-US" sz="2000" b="1" dirty="0" smtClean="0">
                <a:solidFill>
                  <a:schemeClr val="tx2">
                    <a:lumMod val="60000"/>
                    <a:lumOff val="40000"/>
                  </a:schemeClr>
                </a:solidFill>
              </a:rPr>
              <a:t>	{	return </a:t>
            </a:r>
            <a:r>
              <a:rPr lang="en-US" sz="2000" b="1" dirty="0" err="1" smtClean="0">
                <a:solidFill>
                  <a:schemeClr val="tx2">
                    <a:lumMod val="60000"/>
                    <a:lumOff val="40000"/>
                  </a:schemeClr>
                </a:solidFill>
              </a:rPr>
              <a:t>m_Length</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m_Width</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m_Height</a:t>
            </a:r>
            <a:r>
              <a:rPr lang="en-US" sz="2000" b="1" dirty="0" smtClean="0">
                <a:solidFill>
                  <a:schemeClr val="tx2">
                    <a:lumMod val="60000"/>
                    <a:lumOff val="40000"/>
                  </a:schemeClr>
                </a:solidFill>
              </a:rPr>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 / CLI Programming</a:t>
            </a: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t>We wrote native C++ programs in the version of C++ defined by the ISO/IEC (International Standards Organization / International </a:t>
            </a:r>
            <a:r>
              <a:rPr lang="en-US" dirty="0" err="1" smtClean="0"/>
              <a:t>Electrotechnical</a:t>
            </a:r>
            <a:r>
              <a:rPr lang="en-US" dirty="0" smtClean="0"/>
              <a:t> </a:t>
            </a:r>
            <a:r>
              <a:rPr lang="en-US" dirty="0" err="1" smtClean="0"/>
              <a:t>Commision</a:t>
            </a:r>
            <a:r>
              <a:rPr lang="en-US" dirty="0" smtClean="0"/>
              <a:t>) language standard.</a:t>
            </a:r>
          </a:p>
          <a:p>
            <a:endParaRPr lang="en-US" dirty="0" smtClean="0"/>
          </a:p>
          <a:p>
            <a:r>
              <a:rPr lang="en-US" dirty="0" smtClean="0"/>
              <a:t>Now we will write applications to run under the control of the CLR in an extended version of C++ called C++/CLI.</a:t>
            </a:r>
          </a:p>
          <a:p>
            <a:endParaRPr lang="en-US" dirty="0" smtClean="0"/>
          </a:p>
          <a:p>
            <a:r>
              <a:rPr lang="en-US" dirty="0" smtClean="0"/>
              <a:t>The Common Language Runtime (CLR) is the Microsoft implementation of the Common Language Infrastructure (CLI) standard.</a:t>
            </a:r>
          </a:p>
          <a:p>
            <a:r>
              <a:rPr lang="en-US" dirty="0" smtClean="0"/>
              <a:t>These programs will be referred as CLR programs or C++/CLI programs.</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CLI Programming</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The CLI is a specification for a virtual machine environment that enables applications written in diverse high - level programming languages to be executed in different system environments without the original source code ’ s being changed or replicated. </a:t>
            </a:r>
          </a:p>
          <a:p>
            <a:endParaRPr lang="en-US" dirty="0" smtClean="0"/>
          </a:p>
          <a:p>
            <a:r>
              <a:rPr lang="en-US" dirty="0" smtClean="0"/>
              <a:t>The CLI specifies a standard intermediate language for the virtual machine to which the high - level language source code is compiled.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solidFill>
                  <a:srgbClr val="FF0000"/>
                </a:solidFill>
              </a:rPr>
              <a:t>C++ Applications</a:t>
            </a:r>
            <a:endParaRPr lang="en-US" dirty="0">
              <a:solidFill>
                <a:srgbClr val="FF0000"/>
              </a:solidFill>
            </a:endParaRPr>
          </a:p>
        </p:txBody>
      </p:sp>
      <p:pic>
        <p:nvPicPr>
          <p:cNvPr id="5" name="Content Placeholder 4" descr="C++ applications.PNG"/>
          <p:cNvPicPr>
            <a:picLocks noGrp="1" noChangeAspect="1"/>
          </p:cNvPicPr>
          <p:nvPr>
            <p:ph idx="1"/>
          </p:nvPr>
        </p:nvPicPr>
        <p:blipFill>
          <a:blip r:embed="rId2" cstate="print"/>
          <a:stretch>
            <a:fillRect/>
          </a:stretch>
        </p:blipFill>
        <p:spPr>
          <a:xfrm>
            <a:off x="1524000" y="1524000"/>
            <a:ext cx="6172200" cy="4572000"/>
          </a:xfrm>
        </p:spPr>
      </p:pic>
      <p:sp>
        <p:nvSpPr>
          <p:cNvPr id="4" name="Slide Number Placeholder 3"/>
          <p:cNvSpPr>
            <a:spLocks noGrp="1"/>
          </p:cNvSpPr>
          <p:nvPr>
            <p:ph type="sldNum" sz="quarter" idx="12"/>
          </p:nvPr>
        </p:nvSpPr>
        <p:spPr/>
        <p:txBody>
          <a:bodyPr/>
          <a:lstStyle/>
          <a:p>
            <a:fld id="{0AD2A1D3-94CF-4BE8-B9A0-75EFE4C74F9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4949</TotalTime>
  <Words>1279</Words>
  <Application>Microsoft Office PowerPoint</Application>
  <PresentationFormat>On-screen Show (4:3)</PresentationFormat>
  <Paragraphs>339</Paragraphs>
  <Slides>43</Slides>
  <Notes>38</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Slide 2</vt:lpstr>
      <vt:lpstr>Over View</vt:lpstr>
      <vt:lpstr>Over View..</vt:lpstr>
      <vt:lpstr>Over View…</vt:lpstr>
      <vt:lpstr>Over View…</vt:lpstr>
      <vt:lpstr>Over View…</vt:lpstr>
      <vt:lpstr>Over View…</vt:lpstr>
      <vt:lpstr>Slide 9</vt:lpstr>
      <vt:lpstr>Contents</vt:lpstr>
      <vt:lpstr>Pointers</vt:lpstr>
      <vt:lpstr>Declaring Pointers</vt:lpstr>
      <vt:lpstr>Address of Operator</vt:lpstr>
      <vt:lpstr>Address of Operator..</vt:lpstr>
      <vt:lpstr>Memory Address</vt:lpstr>
      <vt:lpstr>The Indirection Operator</vt:lpstr>
      <vt:lpstr>* Operator</vt:lpstr>
      <vt:lpstr>Initializing Pointer</vt:lpstr>
      <vt:lpstr>Using Pointer</vt:lpstr>
      <vt:lpstr>Using Pointer..</vt:lpstr>
      <vt:lpstr>Char Pointer</vt:lpstr>
      <vt:lpstr>Char Pointer..</vt:lpstr>
      <vt:lpstr>Char Pointer..</vt:lpstr>
      <vt:lpstr>Array of Pointers</vt:lpstr>
      <vt:lpstr>Array of Pointers..</vt:lpstr>
      <vt:lpstr>Array of Pointers..</vt:lpstr>
      <vt:lpstr>sizeof Operator</vt:lpstr>
      <vt:lpstr>Class</vt:lpstr>
      <vt:lpstr>Class..</vt:lpstr>
      <vt:lpstr>Class...</vt:lpstr>
      <vt:lpstr>Defining a Class</vt:lpstr>
      <vt:lpstr>Access Specifier</vt:lpstr>
      <vt:lpstr>Object / Instance</vt:lpstr>
      <vt:lpstr>Data Members</vt:lpstr>
      <vt:lpstr>Class Ex</vt:lpstr>
      <vt:lpstr>Member Function</vt:lpstr>
      <vt:lpstr>Member Function..</vt:lpstr>
      <vt:lpstr>Positioning a Member Function Definition</vt:lpstr>
      <vt:lpstr>Positioning a Member Function Definition..</vt:lpstr>
      <vt:lpstr>C++ / CLI Programming</vt:lpstr>
      <vt:lpstr>CLI Programming</vt:lpstr>
      <vt:lpstr>C++ Applications</vt:lpstr>
      <vt:lpstr>Slide 43</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NTS</cp:lastModifiedBy>
  <cp:revision>1300</cp:revision>
  <dcterms:created xsi:type="dcterms:W3CDTF">2012-02-27T05:45:45Z</dcterms:created>
  <dcterms:modified xsi:type="dcterms:W3CDTF">2013-06-14T12:56:30Z</dcterms:modified>
</cp:coreProperties>
</file>