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52"/>
  </p:notesMasterIdLst>
  <p:handoutMasterIdLst>
    <p:handoutMasterId r:id="rId53"/>
  </p:handoutMasterIdLst>
  <p:sldIdLst>
    <p:sldId id="347" r:id="rId2"/>
    <p:sldId id="262" r:id="rId3"/>
    <p:sldId id="395" r:id="rId4"/>
    <p:sldId id="430" r:id="rId5"/>
    <p:sldId id="403" r:id="rId6"/>
    <p:sldId id="432" r:id="rId7"/>
    <p:sldId id="417" r:id="rId8"/>
    <p:sldId id="434" r:id="rId9"/>
    <p:sldId id="446" r:id="rId10"/>
    <p:sldId id="451" r:id="rId11"/>
    <p:sldId id="458" r:id="rId12"/>
    <p:sldId id="468" r:id="rId13"/>
    <p:sldId id="269" r:id="rId14"/>
    <p:sldId id="459" r:id="rId15"/>
    <p:sldId id="460" r:id="rId16"/>
    <p:sldId id="461" r:id="rId17"/>
    <p:sldId id="462" r:id="rId18"/>
    <p:sldId id="463" r:id="rId19"/>
    <p:sldId id="497" r:id="rId20"/>
    <p:sldId id="464" r:id="rId21"/>
    <p:sldId id="465" r:id="rId22"/>
    <p:sldId id="466" r:id="rId23"/>
    <p:sldId id="467" r:id="rId24"/>
    <p:sldId id="470" r:id="rId25"/>
    <p:sldId id="469" r:id="rId26"/>
    <p:sldId id="471" r:id="rId27"/>
    <p:sldId id="472" r:id="rId28"/>
    <p:sldId id="473" r:id="rId29"/>
    <p:sldId id="474" r:id="rId30"/>
    <p:sldId id="475" r:id="rId31"/>
    <p:sldId id="484" r:id="rId32"/>
    <p:sldId id="485" r:id="rId33"/>
    <p:sldId id="476" r:id="rId34"/>
    <p:sldId id="486" r:id="rId35"/>
    <p:sldId id="487" r:id="rId36"/>
    <p:sldId id="488" r:id="rId37"/>
    <p:sldId id="483" r:id="rId38"/>
    <p:sldId id="477" r:id="rId39"/>
    <p:sldId id="489" r:id="rId40"/>
    <p:sldId id="490" r:id="rId41"/>
    <p:sldId id="491" r:id="rId42"/>
    <p:sldId id="492" r:id="rId43"/>
    <p:sldId id="478" r:id="rId44"/>
    <p:sldId id="493" r:id="rId45"/>
    <p:sldId id="494" r:id="rId46"/>
    <p:sldId id="479" r:id="rId47"/>
    <p:sldId id="495" r:id="rId48"/>
    <p:sldId id="480" r:id="rId49"/>
    <p:sldId id="496" r:id="rId50"/>
    <p:sldId id="287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6271" autoAdjust="0"/>
  </p:normalViewPr>
  <p:slideViewPr>
    <p:cSldViewPr>
      <p:cViewPr varScale="1">
        <p:scale>
          <a:sx n="38" d="100"/>
          <a:sy n="38" d="100"/>
        </p:scale>
        <p:origin x="-1603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04/08/1434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04/08/1434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07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C++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Keywords	Reserved words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Identifiers	Programmers defined variables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Variables		</a:t>
            </a:r>
            <a:r>
              <a:rPr lang="en-US" sz="2000" dirty="0" smtClean="0">
                <a:latin typeface="Arial" pitchFamily="34" charset="0"/>
              </a:rPr>
              <a:t> A named storage location in the computer’s 				memory for holding a piece of data.</a:t>
            </a: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 Types</a:t>
            </a:r>
          </a:p>
          <a:p>
            <a:pPr lvl="1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Looping structures		Decision structures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loop				If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While				If / else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While				Switch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Operator Precedence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1800" dirty="0" smtClean="0"/>
              <a:t>Operator precedence orders the operators in a priority sequence.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In an expression with more than one operator, evaluate in this order:</a:t>
            </a:r>
          </a:p>
          <a:p>
            <a:pPr lvl="1">
              <a:buNone/>
            </a:pPr>
            <a:r>
              <a:rPr lang="en-US" sz="2400" dirty="0" smtClean="0">
                <a:latin typeface="Courier New" pitchFamily="49" charset="0"/>
              </a:rPr>
              <a:t>	-</a:t>
            </a:r>
            <a:r>
              <a:rPr lang="en-US" sz="2400" dirty="0" smtClean="0"/>
              <a:t> (unary negation), in order, left to right</a:t>
            </a:r>
          </a:p>
          <a:p>
            <a:pPr lvl="1">
              <a:buNone/>
            </a:pPr>
            <a:r>
              <a:rPr lang="en-US" sz="2400" dirty="0" smtClean="0">
                <a:latin typeface="Courier New" pitchFamily="49" charset="0"/>
              </a:rPr>
              <a:t>	* / %</a:t>
            </a:r>
            <a:r>
              <a:rPr lang="en-US" sz="2400" dirty="0" smtClean="0"/>
              <a:t>, in order, left to right</a:t>
            </a:r>
          </a:p>
          <a:p>
            <a:pPr lvl="1">
              <a:buNone/>
            </a:pPr>
            <a:r>
              <a:rPr lang="en-US" sz="2400" dirty="0" smtClean="0">
                <a:latin typeface="Courier New" pitchFamily="49" charset="0"/>
              </a:rPr>
              <a:t>	+ -</a:t>
            </a:r>
            <a:r>
              <a:rPr lang="en-US" sz="2400" dirty="0" smtClean="0"/>
              <a:t>, in order, left to right</a:t>
            </a:r>
          </a:p>
          <a:p>
            <a:pPr>
              <a:buNone/>
            </a:pPr>
            <a:r>
              <a:rPr lang="en-US" sz="2800" dirty="0" smtClean="0">
                <a:latin typeface="Courier New" pitchFamily="49" charset="0"/>
              </a:rPr>
              <a:t>	</a:t>
            </a:r>
            <a:r>
              <a:rPr lang="en-US" dirty="0" smtClean="0"/>
              <a:t>Example expression       </a:t>
            </a:r>
            <a:r>
              <a:rPr lang="en-US" sz="2800" dirty="0" smtClean="0">
                <a:latin typeface="Courier New" pitchFamily="49" charset="0"/>
              </a:rPr>
              <a:t>2 + 2 * 2 </a:t>
            </a:r>
            <a:r>
              <a:rPr lang="en-US" sz="2800" dirty="0" smtClean="0"/>
              <a:t>–</a:t>
            </a:r>
            <a:r>
              <a:rPr lang="en-US" sz="2800" dirty="0" smtClean="0">
                <a:latin typeface="Courier New" pitchFamily="49" charset="0"/>
              </a:rPr>
              <a:t> 2 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5029200" y="5286375"/>
            <a:ext cx="1219200" cy="1098550"/>
            <a:chOff x="3360" y="3120"/>
            <a:chExt cx="768" cy="692"/>
          </a:xfrm>
        </p:grpSpPr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3360" y="3446"/>
              <a:ext cx="76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000" dirty="0">
                  <a:solidFill>
                    <a:srgbClr val="FF0000"/>
                  </a:solidFill>
                </a:rPr>
                <a:t>evaluate 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dirty="0">
                  <a:solidFill>
                    <a:srgbClr val="FF0000"/>
                  </a:solidFill>
                </a:rPr>
                <a:t>first</a:t>
              </a: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 flipV="1">
              <a:off x="3552" y="3120"/>
              <a:ext cx="240" cy="31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ur-PK"/>
            </a:p>
          </p:txBody>
        </p:sp>
      </p:grp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3429000" y="5334000"/>
            <a:ext cx="1295400" cy="990600"/>
            <a:chOff x="2208" y="3198"/>
            <a:chExt cx="816" cy="624"/>
          </a:xfrm>
        </p:grpSpPr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2208" y="3456"/>
              <a:ext cx="816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000" dirty="0">
                  <a:solidFill>
                    <a:srgbClr val="FF0000"/>
                  </a:solidFill>
                </a:rPr>
                <a:t>evaluate 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dirty="0">
                  <a:solidFill>
                    <a:srgbClr val="FF0000"/>
                  </a:solidFill>
                </a:rPr>
                <a:t>second</a:t>
              </a:r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V="1">
              <a:off x="2592" y="3198"/>
              <a:ext cx="240" cy="2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ur-PK"/>
            </a:p>
          </p:txBody>
        </p:sp>
      </p:grpSp>
      <p:grpSp>
        <p:nvGrpSpPr>
          <p:cNvPr id="11" name="Group 12"/>
          <p:cNvGrpSpPr>
            <a:grpSpLocks/>
          </p:cNvGrpSpPr>
          <p:nvPr/>
        </p:nvGrpSpPr>
        <p:grpSpPr bwMode="auto">
          <a:xfrm>
            <a:off x="6248400" y="3886200"/>
            <a:ext cx="2667000" cy="1066800"/>
            <a:chOff x="3840" y="3168"/>
            <a:chExt cx="1680" cy="672"/>
          </a:xfrm>
        </p:grpSpPr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4464" y="3168"/>
              <a:ext cx="1056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000" dirty="0">
                  <a:solidFill>
                    <a:srgbClr val="FF0000"/>
                  </a:solidFill>
                </a:rPr>
                <a:t>evaluate </a:t>
              </a:r>
            </a:p>
            <a:p>
              <a:pPr algn="ctr">
                <a:lnSpc>
                  <a:spcPct val="80000"/>
                </a:lnSpc>
              </a:pPr>
              <a:r>
                <a:rPr lang="en-US" sz="2000" dirty="0">
                  <a:solidFill>
                    <a:srgbClr val="FF0000"/>
                  </a:solidFill>
                </a:rPr>
                <a:t>third</a:t>
              </a:r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 flipH="1">
              <a:off x="3840" y="3360"/>
              <a:ext cx="912" cy="4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ur-PK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Type Conversion and Casting</a:t>
            </a:r>
          </a:p>
          <a:p>
            <a:pPr lvl="1"/>
            <a:r>
              <a:rPr lang="en-US" sz="2200" dirty="0" smtClean="0"/>
              <a:t>Implicit type conversion:</a:t>
            </a:r>
          </a:p>
          <a:p>
            <a:pPr lvl="2"/>
            <a:r>
              <a:rPr lang="en-US" sz="2000" dirty="0" smtClean="0"/>
              <a:t>When an expression involving variables of different types </a:t>
            </a:r>
            <a:r>
              <a:rPr lang="en-US" dirty="0" smtClean="0"/>
              <a:t>then </a:t>
            </a:r>
            <a:r>
              <a:rPr lang="en-US" sz="2000" dirty="0" smtClean="0"/>
              <a:t>for each operation to be performed, the compiler has to arrange to convert the type of one of the operands to match that of the other.</a:t>
            </a:r>
          </a:p>
          <a:p>
            <a:pPr lvl="1"/>
            <a:r>
              <a:rPr lang="en-US" dirty="0" smtClean="0"/>
              <a:t>Explicit Type Conversion:</a:t>
            </a:r>
          </a:p>
          <a:p>
            <a:pPr lvl="2"/>
            <a:r>
              <a:rPr lang="en-US" dirty="0" smtClean="0"/>
              <a:t>A forced conversion from one type to another is referred as explicit type conversion.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Auto keyword is used as the type of a variable in a definition statement and have its type deduced from the initial value.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auto n = 16; // Type is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auto pi = 3.14159; // Type is double</a:t>
            </a:r>
          </a:p>
          <a:p>
            <a:pPr>
              <a:buNone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5" name="Content Placeholder 4" descr="Scop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52600" y="1371600"/>
            <a:ext cx="5943600" cy="4953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1" y="2166878"/>
            <a:ext cx="380999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dirty="0" smtClean="0"/>
              <a:t>Scope</a:t>
            </a:r>
            <a:endParaRPr lang="ur-PK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Namespaces provide a way to separate the names used in one part of a program from those used in another.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namespace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dirty="0" smtClean="0"/>
              <a:t>keyword is used to declare a namespace</a:t>
            </a:r>
          </a:p>
          <a:p>
            <a:endParaRPr lang="en-US" dirty="0" smtClean="0"/>
          </a:p>
          <a:p>
            <a:pPr lvl="2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namespace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myStuff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2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  <a:endParaRPr lang="ur-PK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2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Code that I want to have in the namespace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myStuff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...</a:t>
            </a:r>
          </a:p>
          <a:p>
            <a:pPr lvl="2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pPr lvl="2">
              <a:buNone/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This defines a namespace with the name </a:t>
            </a:r>
            <a:r>
              <a:rPr lang="en-US" sz="2200" dirty="0" err="1" smtClean="0"/>
              <a:t>myStuff</a:t>
            </a:r>
            <a:r>
              <a:rPr lang="en-US" sz="2200" dirty="0" smtClean="0"/>
              <a:t> 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Structures</a:t>
            </a:r>
          </a:p>
          <a:p>
            <a:pPr lvl="1"/>
            <a:r>
              <a:rPr lang="en-US" dirty="0" smtClean="0"/>
              <a:t>A structure is a collection of simple variables.</a:t>
            </a:r>
          </a:p>
          <a:p>
            <a:pPr lvl="1"/>
            <a:r>
              <a:rPr lang="en-US" dirty="0" smtClean="0"/>
              <a:t>The data items in a structure are called the members of the structure.</a:t>
            </a:r>
          </a:p>
          <a:p>
            <a:pPr lvl="1"/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2" descr="E:\Freelancing\VCIIT\Visual Programming\Helping Material\Images\Structure defina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276600"/>
            <a:ext cx="5943600" cy="28514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Enumeration:</a:t>
            </a:r>
          </a:p>
          <a:p>
            <a:pPr lvl="1"/>
            <a:r>
              <a:rPr lang="en-US" dirty="0" smtClean="0"/>
              <a:t>To cope the need for variables that have a limited set of possible values.</a:t>
            </a:r>
          </a:p>
          <a:p>
            <a:pPr lvl="1"/>
            <a:r>
              <a:rPr lang="en-US" dirty="0" smtClean="0"/>
              <a:t>An </a:t>
            </a:r>
            <a:r>
              <a:rPr lang="en-US" dirty="0" err="1" smtClean="0"/>
              <a:t>enum</a:t>
            </a:r>
            <a:r>
              <a:rPr lang="en-US" dirty="0" smtClean="0"/>
              <a:t> declaration defines the set of all names that will be permissible values of the type, are called enumerators. </a:t>
            </a:r>
          </a:p>
          <a:p>
            <a:endParaRPr lang="en-US" dirty="0" smtClean="0"/>
          </a:p>
          <a:p>
            <a:r>
              <a:rPr lang="en-US" dirty="0" smtClean="0"/>
              <a:t>Ex, It can be usefully referred to by labels the days of the week or months of the year.</a:t>
            </a:r>
          </a:p>
          <a:p>
            <a:pPr lvl="2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enum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Week{Mon, Tues, Wed, Thurs, Fri, Sat, Sun}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thisWeek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function groups a number of program statements into a unit and gives it a name. </a:t>
            </a:r>
          </a:p>
          <a:p>
            <a:r>
              <a:rPr lang="en-US" dirty="0" smtClean="0"/>
              <a:t>This unit can then be invoked from other parts of the program.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The function’s code is stored in only one place in memory, even though the function is executed many times in the course of the program.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1266" name="Picture 2" descr="E:\Freelancing\VCIIT\Visual Programming\Helping Material\Images\Function Compnents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209800"/>
            <a:ext cx="7848599" cy="38862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33400" y="1295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Function Components</a:t>
            </a:r>
            <a:endParaRPr kumimoji="0" lang="ur-PK" sz="3200" b="0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3">
              <a:buNone/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Function with no arguments</a:t>
            </a:r>
          </a:p>
          <a:p>
            <a:pPr lvl="3">
              <a:buNone/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starline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function definition</a:t>
            </a:r>
          </a:p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void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starline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//function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declarator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  <a:endParaRPr lang="ur-PK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for(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j=0; j&lt;45; j++) //function body</a:t>
            </a:r>
          </a:p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‘*’;</a:t>
            </a:r>
          </a:p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 lvl="3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Passing Arguments to Functions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Returning Values from Functions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Reference Arguments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Const Function Arguments</a:t>
            </a:r>
          </a:p>
          <a:p>
            <a:pPr lvl="0">
              <a:lnSpc>
                <a:spcPct val="115000"/>
              </a:lnSpc>
              <a:spcBef>
                <a:spcPts val="0"/>
              </a:spcBef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Function Overloading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Recursion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Inline Functions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Default Arguments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Passing Arguments to Function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An argument is a piece of data passed from a program to the function.</a:t>
            </a:r>
          </a:p>
          <a:p>
            <a:endParaRPr lang="en-US" dirty="0" smtClean="0"/>
          </a:p>
          <a:p>
            <a:r>
              <a:rPr lang="en-US" dirty="0" smtClean="0"/>
              <a:t>Arguments allow a function to operate with different values, or even to do different things, depending on the requirements of the program calling it.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Passing Constants: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Lets discuss the </a:t>
            </a:r>
            <a:r>
              <a:rPr lang="en-US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starline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function.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Passing Constant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tablearguments.cpp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demonstrates function arguments</a:t>
            </a:r>
          </a:p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#include &lt;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iostream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using namespace std;</a:t>
            </a:r>
          </a:p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void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(char,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 	//function declaration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981200" y="4495800"/>
            <a:ext cx="22860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2971800" y="4572000"/>
            <a:ext cx="5334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Passing Constant..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main() 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  <a:endParaRPr lang="ur-PK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(‘-’, 43); 		//call to function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“Students Result” &lt;&lt;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(‘=’, 23); 	//call to function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“Student  A got 85 Marks” &lt;&lt;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“Student  B got 73 Marks” &lt;&lt;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“Student  C got 68 Marks” &lt;&lt;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(‘-’, 43);		//call to function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return 0;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981200" y="5105400"/>
            <a:ext cx="304800" cy="1143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2667000" y="1981200"/>
            <a:ext cx="1066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Passing Constant…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function definition</a:t>
            </a:r>
          </a:p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void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(char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n) 	//function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declarator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{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for(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j=0; j&lt;n; j++) 	//function body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}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048000" y="1905000"/>
            <a:ext cx="76200" cy="1524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3810000" y="2667000"/>
            <a:ext cx="1066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 Output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-------------------------------------------------------------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Students Result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===================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Student  A got 85 Marks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Student  A got 73 Marks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Student  A got 69 Marks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-------------------------------------------------------------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733800" y="1981200"/>
            <a:ext cx="9906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3886200" y="3276600"/>
            <a:ext cx="12192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3886200" y="4876800"/>
            <a:ext cx="6858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Passing Variables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variablearguments.cpp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demonstrates variable arguments</a:t>
            </a:r>
          </a:p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#include &lt;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iostream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using namespace std;</a:t>
            </a:r>
          </a:p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void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(char,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	// function declaration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Passing Variables..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main() 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  <a:endParaRPr lang="ur-PK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char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char_in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 	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number_in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“Enter a character: “;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cin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&gt;&gt;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char_in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“Enter number of times to repeat it: “;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cin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&gt;&gt;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number_in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char_in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number_in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return 0;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Passing Variables…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function definition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void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(char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n) //function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declarator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  <a:endParaRPr lang="ur-PK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for(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j=0; j&lt;n; j++) //function body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Passing Variables…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Here’s some sample interaction with VARARG: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Enter a character: +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Enter number of times to repeat it: 20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ur-PK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++++++++++++++++++++		</a:t>
            </a:r>
          </a:p>
          <a:p>
            <a:endParaRPr lang="en-US" sz="2000" dirty="0" smtClean="0"/>
          </a:p>
          <a:p>
            <a:r>
              <a:rPr lang="en-US" sz="2000" dirty="0" smtClean="0"/>
              <a:t>The data types of variables used as arguments must match those specified in the function declaration and definition, just as they must for constants. </a:t>
            </a:r>
          </a:p>
          <a:p>
            <a:endParaRPr lang="en-US" sz="2000" dirty="0" smtClean="0"/>
          </a:p>
          <a:p>
            <a:r>
              <a:rPr lang="en-US" sz="2000" dirty="0" smtClean="0"/>
              <a:t>That is,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char_in</a:t>
            </a:r>
            <a:r>
              <a:rPr lang="en-US" sz="2000" dirty="0" smtClean="0"/>
              <a:t> must be a char, and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number_in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smtClean="0"/>
              <a:t>must be an int.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Passing by Value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 previous example the particular values possessed by </a:t>
            </a:r>
            <a:r>
              <a:rPr lang="en-US" sz="2000" dirty="0" err="1" smtClean="0"/>
              <a:t>char_in</a:t>
            </a:r>
            <a:r>
              <a:rPr lang="en-US" sz="2000" dirty="0" smtClean="0"/>
              <a:t> and </a:t>
            </a:r>
            <a:r>
              <a:rPr lang="en-US" sz="2000" dirty="0" err="1" smtClean="0"/>
              <a:t>number_in</a:t>
            </a:r>
            <a:r>
              <a:rPr lang="en-US" sz="2000" dirty="0" smtClean="0"/>
              <a:t> will be passed to the function after function call is executed  in main function body.</a:t>
            </a:r>
          </a:p>
          <a:p>
            <a:endParaRPr lang="en-US" sz="2000" dirty="0" smtClean="0"/>
          </a:p>
          <a:p>
            <a:r>
              <a:rPr lang="en-US" sz="2000" dirty="0" smtClean="0"/>
              <a:t>When these constants were passed to it, the function creates new variables to hold the values of these variable arguments. </a:t>
            </a:r>
          </a:p>
          <a:p>
            <a:endParaRPr lang="en-US" sz="2000" dirty="0" smtClean="0"/>
          </a:p>
          <a:p>
            <a:r>
              <a:rPr lang="en-US" sz="2000" dirty="0" smtClean="0"/>
              <a:t>The function gives these new variables the names and data types of the parameters specified in the </a:t>
            </a:r>
            <a:r>
              <a:rPr lang="en-US" sz="2000" dirty="0" err="1" smtClean="0"/>
              <a:t>declarator</a:t>
            </a:r>
            <a:r>
              <a:rPr lang="en-US" sz="2000" dirty="0" smtClean="0"/>
              <a:t>: </a:t>
            </a:r>
            <a:r>
              <a:rPr lang="en-US" sz="2000" dirty="0" err="1" smtClean="0"/>
              <a:t>ch</a:t>
            </a:r>
            <a:r>
              <a:rPr lang="en-US" sz="2000" dirty="0" smtClean="0"/>
              <a:t> of type char and n of type int.</a:t>
            </a:r>
          </a:p>
          <a:p>
            <a:pPr lvl="1"/>
            <a:r>
              <a:rPr lang="en-US" sz="1800" dirty="0" smtClean="0"/>
              <a:t>It initializes these parameters to the values passed. </a:t>
            </a:r>
          </a:p>
          <a:p>
            <a:endParaRPr lang="en-US" sz="2000" dirty="0" smtClean="0"/>
          </a:p>
          <a:p>
            <a:r>
              <a:rPr lang="en-US" sz="2000" dirty="0" smtClean="0"/>
              <a:t>They are then accessed like other variables by statements in the function body. 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Passing by Value..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Passing arguments in a way, where the function creates copies of the arguments passed to it, is called passing by value.</a:t>
            </a:r>
          </a:p>
          <a:p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9339" y="2362200"/>
            <a:ext cx="4233861" cy="401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Structure as Argument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Entire structures can be passed as arguments to functions. </a:t>
            </a:r>
          </a:p>
          <a:p>
            <a:endParaRPr lang="en-US" sz="2000" dirty="0" smtClean="0"/>
          </a:p>
          <a:p>
            <a:r>
              <a:rPr lang="en-US" dirty="0" smtClean="0"/>
              <a:t>We’ll try to understand the passing of a structure as an argument to a function with the help of a example.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  <a:ea typeface="Calibri" panose="020F0502020204030204" pitchFamily="34" charset="0"/>
            </a:endParaRPr>
          </a:p>
          <a:p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US" sz="2000" dirty="0" smtClean="0"/>
              <a:t>A structure called circle represents a circular shape. </a:t>
            </a:r>
          </a:p>
          <a:p>
            <a:r>
              <a:rPr lang="en-US" sz="2000" dirty="0" smtClean="0"/>
              <a:t>Circles are positioned at a certain place on the console screen, and have a certain radius. </a:t>
            </a:r>
          </a:p>
          <a:p>
            <a:r>
              <a:rPr lang="en-US" sz="2000" dirty="0" smtClean="0"/>
              <a:t>They also have a color and a fill pattern.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US" sz="2000" dirty="0" smtClean="0"/>
              <a:t>In this example the Console Graphics </a:t>
            </a:r>
            <a:r>
              <a:rPr lang="en-US" sz="2000" dirty="0" err="1" smtClean="0"/>
              <a:t>Lite</a:t>
            </a:r>
            <a:r>
              <a:rPr lang="en-US" sz="2000" dirty="0" smtClean="0"/>
              <a:t> functions library is also used.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Circle Structure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circstrc.cpp  		// circles as graphics objects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#include “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msoftcon.h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” 	// for graphics functions</a:t>
            </a:r>
          </a:p>
          <a:p>
            <a:pPr>
              <a:buNone/>
            </a:pP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struct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circle		 //graphical circle 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  <a:endParaRPr lang="ur-PK" sz="1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xCo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yCo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		//coordinates of center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radius;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color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fillcolor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	 	//color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fstyle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fillstyle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	 	//fill pattern 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void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circ_draw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(circle c) 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  <a:endParaRPr lang="ur-PK" sz="1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set_color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c.fillcolor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 			//set color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set_fill_style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c.fillstyle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 		//set fill pattern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draw_circle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c.xCo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c.yCo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c.radius</a:t>
            </a: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 	//draw solid circle</a:t>
            </a:r>
          </a:p>
          <a:p>
            <a:pPr>
              <a:buNone/>
            </a:pPr>
            <a:r>
              <a:rPr lang="en-US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}</a:t>
            </a:r>
            <a:endParaRPr lang="en-US" sz="1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Circle Program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  <a:endParaRPr lang="ur-PK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init_graphics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 			//initialize graphics system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//create circles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circle c1 = { 15, 7, 5,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cBLUE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X_FILL };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circle c2 = { 41, 12, 7,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O_FILL };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circle c3 = { 65, 18, 4,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cGREEN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MEDIUM_FILL };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circ_draw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(c1); 			//draw circles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circ_draw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(c2);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circ_draw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(c3);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set_cursor_pos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(1, 25); 		//cursor to lower left corner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0;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362200" y="4419600"/>
            <a:ext cx="12954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Output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057400"/>
            <a:ext cx="6400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Returning Values from Function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A function can return a single value to the calling program after its execution.</a:t>
            </a:r>
          </a:p>
          <a:p>
            <a:endParaRPr lang="en-US" sz="2000" dirty="0" smtClean="0"/>
          </a:p>
          <a:p>
            <a:r>
              <a:rPr lang="en-US" sz="2000" dirty="0" smtClean="0"/>
              <a:t>Usually this return value consists of an answer to the problem the function has solved.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/>
              <a:t>Lets see a function whose job is to convert the pounds into kilograms and return the weight in kg.</a:t>
            </a:r>
          </a:p>
          <a:p>
            <a:pPr lvl="1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convert.cpp</a:t>
            </a:r>
          </a:p>
          <a:p>
            <a:pPr lvl="1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demonstrates return values, converts pounds to kg</a:t>
            </a:r>
          </a:p>
          <a:p>
            <a:pPr lvl="1">
              <a:buNone/>
            </a:pPr>
            <a:endParaRPr lang="en-US" sz="1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#include &lt;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iostream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</a:t>
            </a:r>
          </a:p>
          <a:p>
            <a:pPr lvl="1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using namespace std;</a:t>
            </a:r>
          </a:p>
          <a:p>
            <a:pPr lvl="1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float </a:t>
            </a:r>
            <a:r>
              <a:rPr lang="en-US" sz="1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lbstokg</a:t>
            </a: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(float); //declaration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Main Body &amp; Function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main()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	float lbs,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kgs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“\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nEnter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your weight in pounds: “;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cin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&gt;&gt; lbs;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kgs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lbstokg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(lbs);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“Your weight in kilograms is “ &lt;&lt;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kgs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0;	}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	//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lbstokg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	// converts pounds to kilograms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float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lbstokg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(float pounds) 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	float kilograms = 0.453592 * pounds;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kilograms; 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Returning Values..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Here’s some interaction with this program:</a:t>
            </a:r>
          </a:p>
          <a:p>
            <a:endParaRPr lang="en-US" sz="2000" dirty="0" smtClean="0"/>
          </a:p>
          <a:p>
            <a:pPr lvl="1"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Enter your weight in pounds: 182</a:t>
            </a:r>
          </a:p>
          <a:p>
            <a:pPr lvl="1"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Your weight in kilograms is 82.553741</a:t>
            </a:r>
          </a:p>
          <a:p>
            <a:endParaRPr lang="en-US" sz="2000" dirty="0" smtClean="0"/>
          </a:p>
          <a:p>
            <a:r>
              <a:rPr lang="en-US" sz="2000" dirty="0" smtClean="0"/>
              <a:t>When a function returns a value, the data type of this value must be specified by the function. </a:t>
            </a:r>
          </a:p>
          <a:p>
            <a:endParaRPr lang="en-US" sz="2000" dirty="0" smtClean="0"/>
          </a:p>
          <a:p>
            <a:r>
              <a:rPr lang="en-US" sz="2000" dirty="0" smtClean="0"/>
              <a:t>In this function declaration does this by placing the data type,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float</a:t>
            </a:r>
            <a:r>
              <a:rPr lang="en-US" sz="2000" dirty="0" smtClean="0"/>
              <a:t> before the function name in the declaration and the definition.</a:t>
            </a:r>
          </a:p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>
                <a:solidFill>
                  <a:srgbClr val="C00000"/>
                </a:solidFill>
              </a:rPr>
              <a:t>If  we want more than one values in return ????? </a:t>
            </a:r>
          </a:p>
          <a:p>
            <a:pPr lvl="1">
              <a:buNone/>
            </a:pPr>
            <a:r>
              <a:rPr lang="en-US" sz="1800" dirty="0" smtClean="0">
                <a:solidFill>
                  <a:srgbClr val="C00000"/>
                </a:solidFill>
              </a:rPr>
              <a:t>* Structures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Reference Arguments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r>
              <a:rPr lang="en-US" dirty="0" smtClean="0"/>
              <a:t>A reference provides an alias a different name for a variable.</a:t>
            </a:r>
          </a:p>
          <a:p>
            <a:endParaRPr lang="en-US" dirty="0" smtClean="0"/>
          </a:p>
          <a:p>
            <a:r>
              <a:rPr lang="en-US" dirty="0" smtClean="0"/>
              <a:t>Passing arguments by reference uses a mechanism that Instead of a value being passed to the function, a reference to the original variable, in the calling program, is passed</a:t>
            </a:r>
            <a:r>
              <a:rPr lang="en-US" i="1" dirty="0" smtClean="0"/>
              <a:t>. </a:t>
            </a:r>
          </a:p>
          <a:p>
            <a:endParaRPr lang="en-US" i="1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ref.cpp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demonstrates passing by reference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#include &lt;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iostream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using namespace std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  <a:endParaRPr lang="en-US" sz="2000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Reference Arguments..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 </a:t>
            </a:r>
            <a:endParaRPr lang="ur-PK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intfrac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(float, float&amp;, float&amp;); 	//declaration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float number,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intpart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fracpart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//float variables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 {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“\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nEnter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 real number: “; //number from user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&gt;&gt; number;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Intfrac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(number,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intpart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fracpart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 //find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and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frac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“Integer part is “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intpart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//print them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&lt;&lt; “, fraction part is “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fracpart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} while( number != 0.0 ); //exit loop on 0.0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0;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  <a:endParaRPr lang="en-US" sz="2000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Reference Arguments..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intfrac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 finds integer and fractional parts of real number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intfrac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(float n, float&amp;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float&amp;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fracp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  <a:endParaRPr lang="ur-PK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long temp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static_cast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&lt;long&gt;(n); 	//convert to long,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static_cast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&lt;float&gt;(temp); 	//back to float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fracp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n -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intp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		//subtract integer part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</a:p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/>
              <a:t>Reference arguments are indicated by the ampersand (&amp;) following the data type		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float&amp;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intp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sz="2000" dirty="0" smtClean="0"/>
          </a:p>
          <a:p>
            <a:r>
              <a:rPr lang="en-US" sz="2000" dirty="0" smtClean="0"/>
              <a:t>The &amp; indicates that </a:t>
            </a:r>
            <a:r>
              <a:rPr lang="en-US" sz="2000" dirty="0" err="1" smtClean="0"/>
              <a:t>intp</a:t>
            </a:r>
            <a:r>
              <a:rPr lang="en-US" sz="2000" dirty="0" smtClean="0"/>
              <a:t> is an alias, another name, for whatever variable is passed as an argument.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Reference Arguments…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5" name="Content Placeholder 4" descr="Reference Arguments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47800" y="1524000"/>
            <a:ext cx="6019799" cy="4800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Const Function Arguments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r>
              <a:rPr lang="en-US" sz="2200" dirty="0" smtClean="0"/>
              <a:t>Arguments passing  by reference can be used to allow a function to modify a variable in the calling program. </a:t>
            </a:r>
          </a:p>
          <a:p>
            <a:r>
              <a:rPr lang="en-US" sz="2200" dirty="0" smtClean="0"/>
              <a:t>Main reason why passing by reference used is efficiency, but you don’t want the function to modify it.</a:t>
            </a:r>
          </a:p>
          <a:p>
            <a:r>
              <a:rPr lang="en-US" sz="2200" dirty="0" smtClean="0"/>
              <a:t>Here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const modifier </a:t>
            </a:r>
            <a:r>
              <a:rPr lang="en-US" sz="2200" dirty="0" smtClean="0"/>
              <a:t>is used with the variable in the function declaration, to guarantee such thing</a:t>
            </a:r>
            <a:r>
              <a:rPr lang="en-US" sz="2000" dirty="0" smtClean="0"/>
              <a:t>.</a:t>
            </a:r>
          </a:p>
          <a:p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void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aFunc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&amp; a, const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&amp; b); //declaration 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  <a:endParaRPr lang="ur-PK" sz="2000" dirty="0" smtClean="0"/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a = 107; 	//  its OK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b = 111; 	//error: can’t modify constant argument 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667000" y="3810000"/>
            <a:ext cx="457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1447800" y="5943600"/>
            <a:ext cx="2286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 Overloading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Function overloading allows to use the same function name for defining several functions as long as they each have different parameter lists. </a:t>
            </a:r>
          </a:p>
          <a:p>
            <a:endParaRPr lang="en-US" sz="2000" dirty="0" smtClean="0"/>
          </a:p>
          <a:p>
            <a:r>
              <a:rPr lang="en-US" sz="2000" dirty="0" smtClean="0"/>
              <a:t>When the function is called, the compiler chooses the correct version for the job based on the list of arguments you supply. </a:t>
            </a:r>
          </a:p>
          <a:p>
            <a:endParaRPr lang="en-US" sz="2000" dirty="0" smtClean="0"/>
          </a:p>
          <a:p>
            <a:r>
              <a:rPr lang="en-US" sz="2000" dirty="0" smtClean="0"/>
              <a:t>The compiler must always be able to decide unequivocally which function should be selected in any particular instance of a function call, so the parameter list for each function in a set of overloaded functions must be unique.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 Overloading..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overload.cpp 		demonstrates function overloading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#include &lt;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iostream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using namespace std;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 		//declarations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(char);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(char,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main() {</a:t>
            </a:r>
            <a:endParaRPr lang="ur-PK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		// Call with no arguments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(‘=’);		// Call with a single argument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(‘+’, 30);	// Call with 2 Arguments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return 0; 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 Overloading…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	// displays 45 asterisks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	for(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j=0; j&lt;45; j++) 	// always loops 45 times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‘*’; 			// always prints asterisk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}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displays 45 copies of specified character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(char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	for(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j=0; j&lt;45; j++) 	// always loops 45 times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	// prints specified character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; 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 Overloading…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displays specified number of copies of specified character</a:t>
            </a:r>
          </a:p>
          <a:p>
            <a:pPr>
              <a:buNone/>
            </a:pPr>
            <a:r>
              <a:rPr lang="sv-SE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void repchar(char ch, int n)</a:t>
            </a:r>
            <a:endParaRPr lang="ur-PK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ur-PK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}	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for(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j=0; j&lt;n; j++) 		// loops n times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		// prints specified character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r>
              <a:rPr lang="en-US" sz="2000" dirty="0" smtClean="0"/>
              <a:t>This program prints out three lines of characters. Here’s the output:</a:t>
            </a:r>
          </a:p>
          <a:p>
            <a:pPr lvl="1">
              <a:buNone/>
            </a:pPr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   </a:t>
            </a:r>
            <a:r>
              <a:rPr lang="ur-PK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*********************************************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endParaRPr lang="ur-PK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ur-PK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=============================================</a:t>
            </a: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ur-PK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++++++++++++++++++++++++++++++</a:t>
            </a:r>
          </a:p>
          <a:p>
            <a:r>
              <a:rPr lang="en-US" sz="2000" dirty="0" smtClean="0"/>
              <a:t>The first two lines are 45 characters long, and the third is 30.</a:t>
            </a: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 Overloading…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9737" y="1585912"/>
            <a:ext cx="5724525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Recursion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r>
              <a:rPr lang="en-US" dirty="0" smtClean="0"/>
              <a:t>Recursion involves a function calling itself.</a:t>
            </a:r>
          </a:p>
          <a:p>
            <a:r>
              <a:rPr lang="en-US" dirty="0" smtClean="0"/>
              <a:t>This phenomena is much easier to understand with an example without going into the verbose..</a:t>
            </a:r>
          </a:p>
          <a:p>
            <a:endParaRPr lang="en-US" dirty="0" smtClean="0"/>
          </a:p>
          <a:p>
            <a:r>
              <a:rPr lang="en-US" dirty="0" smtClean="0"/>
              <a:t>Now we will calculate a Factorial using recursion.</a:t>
            </a:r>
          </a:p>
          <a:p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#include &lt;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iostream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using namespace std;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unsigned long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factfunc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(unsigned long); 	//declaration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Recursion..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main()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  <a:endParaRPr lang="ur-PK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n; 			//number entered by user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unsigned long fact; 	//factorial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“Enter an integer: “;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cin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&gt;&gt; n;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fact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factfunc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(n);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“Factorial of “ &lt;&lt; n &lt;&lt; “ is “ &lt;&lt; fact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0;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Recursion...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factfunc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	calls itself to calculate factorials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unsigned long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factfunc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(unsigned long n)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  <a:endParaRPr lang="ur-PK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if(n &gt; 1)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n 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factfunc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(n-1); 	//self call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else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1;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Inline Functions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3644" y="1524000"/>
            <a:ext cx="5636712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Inline Functions..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Functions that are very short, say one or two statements, are candidates to be </a:t>
            </a:r>
            <a:r>
              <a:rPr lang="en-US" sz="2800" dirty="0" err="1" smtClean="0"/>
              <a:t>inlined</a:t>
            </a:r>
            <a:r>
              <a:rPr lang="en-US" sz="2800" dirty="0" smtClean="0"/>
              <a:t>.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#include &lt;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iostream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using namespace std;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//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lbstokg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 converts pounds to kilograms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inline float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lbstokg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(float pounds) {</a:t>
            </a:r>
            <a:endParaRPr lang="ur-PK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0.453592 * pounds; }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main() {</a:t>
            </a:r>
            <a:endParaRPr lang="ur-PK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float lbs;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“\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nEnter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your weight in pounds: “;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cin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&gt;&gt; lbs;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“Your weight in kilograms is “ &lt;&lt;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lbstokg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(lbs) ;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return 0; }</a:t>
            </a:r>
            <a:endParaRPr lang="ur-PK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33400" y="3124200"/>
            <a:ext cx="4572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Default Arguments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r>
              <a:rPr lang="en-US" sz="2200" dirty="0" smtClean="0"/>
              <a:t>Surprisingly, a function can be called without specifying all its arguments. </a:t>
            </a:r>
          </a:p>
          <a:p>
            <a:r>
              <a:rPr lang="en-US" sz="2200" dirty="0" smtClean="0"/>
              <a:t>This won’t work on just any function, The function declaration must provide default values for those arguments that are not specified.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#include &lt;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iostream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using namespace std;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(char=’*’,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=45); //declaration with default arguments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main() {</a:t>
            </a:r>
            <a:endParaRPr lang="ur-PK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 			//prints 45 asterisks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(‘=’); 			//prints 45 equal signs</a:t>
            </a:r>
          </a:p>
          <a:p>
            <a:pPr>
              <a:buNone/>
            </a:pP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(‘+’, 30); 		//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prints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30 plus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signs</a:t>
            </a:r>
            <a:endParaRPr lang="fr-FR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return 0; 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Default Arguments..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 displays line of characters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void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repchar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(char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n) 	//defaults supplied if necessary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for(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j=0; j&lt;n; j++) 		//loops n times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	//prints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4095</TotalTime>
  <Words>1297</Words>
  <Application>Microsoft Office PowerPoint</Application>
  <PresentationFormat>On-screen Show (4:3)</PresentationFormat>
  <Paragraphs>506</Paragraphs>
  <Slides>50</Slides>
  <Notes>48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Slide 1</vt:lpstr>
      <vt:lpstr>Slide 2</vt:lpstr>
      <vt:lpstr>Over View</vt:lpstr>
      <vt:lpstr>Over View..</vt:lpstr>
      <vt:lpstr>Over View…</vt:lpstr>
      <vt:lpstr>Over View…</vt:lpstr>
      <vt:lpstr>Over View…</vt:lpstr>
      <vt:lpstr>Over View…</vt:lpstr>
      <vt:lpstr>Over View…</vt:lpstr>
      <vt:lpstr>Over View…</vt:lpstr>
      <vt:lpstr>Over View…</vt:lpstr>
      <vt:lpstr>Over View…</vt:lpstr>
      <vt:lpstr>Slide 13</vt:lpstr>
      <vt:lpstr>Contents</vt:lpstr>
      <vt:lpstr>Passing Arguments to Function</vt:lpstr>
      <vt:lpstr>Passing Constant</vt:lpstr>
      <vt:lpstr>Passing Constant..</vt:lpstr>
      <vt:lpstr>Passing Constant…</vt:lpstr>
      <vt:lpstr>Program Output</vt:lpstr>
      <vt:lpstr>Passing Variables</vt:lpstr>
      <vt:lpstr>Passing Variables..</vt:lpstr>
      <vt:lpstr>Passing Variables…</vt:lpstr>
      <vt:lpstr>Passing Variables…</vt:lpstr>
      <vt:lpstr>Passing by Value</vt:lpstr>
      <vt:lpstr>Passing by Value..</vt:lpstr>
      <vt:lpstr>Structure as Argument</vt:lpstr>
      <vt:lpstr>Circle Structure</vt:lpstr>
      <vt:lpstr>Circle Program</vt:lpstr>
      <vt:lpstr>Output</vt:lpstr>
      <vt:lpstr>Returning Values from Function</vt:lpstr>
      <vt:lpstr>Main Body &amp; Function</vt:lpstr>
      <vt:lpstr>Returning Values..</vt:lpstr>
      <vt:lpstr>Reference Arguments</vt:lpstr>
      <vt:lpstr>Reference Arguments..</vt:lpstr>
      <vt:lpstr>Reference Arguments..</vt:lpstr>
      <vt:lpstr>Reference Arguments…</vt:lpstr>
      <vt:lpstr>Const Function Arguments</vt:lpstr>
      <vt:lpstr>Function Overloading</vt:lpstr>
      <vt:lpstr>Function Overloading..</vt:lpstr>
      <vt:lpstr>Function Overloading…</vt:lpstr>
      <vt:lpstr>Function Overloading…</vt:lpstr>
      <vt:lpstr>Function Overloading…</vt:lpstr>
      <vt:lpstr>Recursion</vt:lpstr>
      <vt:lpstr>Recursion..</vt:lpstr>
      <vt:lpstr>Recursion...</vt:lpstr>
      <vt:lpstr>Inline Functions</vt:lpstr>
      <vt:lpstr>Inline Functions..</vt:lpstr>
      <vt:lpstr>Default Arguments</vt:lpstr>
      <vt:lpstr>Default Arguments..</vt:lpstr>
      <vt:lpstr>Slide 50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NTS</cp:lastModifiedBy>
  <cp:revision>983</cp:revision>
  <dcterms:created xsi:type="dcterms:W3CDTF">2012-02-27T05:45:45Z</dcterms:created>
  <dcterms:modified xsi:type="dcterms:W3CDTF">2013-06-12T11:36:16Z</dcterms:modified>
</cp:coreProperties>
</file>