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1"/>
  </p:notesMasterIdLst>
  <p:handoutMasterIdLst>
    <p:handoutMasterId r:id="rId42"/>
  </p:handoutMasterIdLst>
  <p:sldIdLst>
    <p:sldId id="347" r:id="rId2"/>
    <p:sldId id="262" r:id="rId3"/>
    <p:sldId id="323" r:id="rId4"/>
    <p:sldId id="395" r:id="rId5"/>
    <p:sldId id="397" r:id="rId6"/>
    <p:sldId id="430" r:id="rId7"/>
    <p:sldId id="403" r:id="rId8"/>
    <p:sldId id="431" r:id="rId9"/>
    <p:sldId id="412" r:id="rId10"/>
    <p:sldId id="432" r:id="rId11"/>
    <p:sldId id="417" r:id="rId12"/>
    <p:sldId id="269" r:id="rId13"/>
    <p:sldId id="433" r:id="rId14"/>
    <p:sldId id="434" r:id="rId15"/>
    <p:sldId id="435" r:id="rId16"/>
    <p:sldId id="436" r:id="rId17"/>
    <p:sldId id="437" r:id="rId18"/>
    <p:sldId id="438" r:id="rId19"/>
    <p:sldId id="439" r:id="rId20"/>
    <p:sldId id="440" r:id="rId21"/>
    <p:sldId id="441" r:id="rId22"/>
    <p:sldId id="442" r:id="rId23"/>
    <p:sldId id="443" r:id="rId24"/>
    <p:sldId id="444" r:id="rId25"/>
    <p:sldId id="445" r:id="rId26"/>
    <p:sldId id="446" r:id="rId27"/>
    <p:sldId id="447" r:id="rId28"/>
    <p:sldId id="448" r:id="rId29"/>
    <p:sldId id="449" r:id="rId30"/>
    <p:sldId id="450" r:id="rId31"/>
    <p:sldId id="451" r:id="rId32"/>
    <p:sldId id="452" r:id="rId33"/>
    <p:sldId id="453" r:id="rId34"/>
    <p:sldId id="454" r:id="rId35"/>
    <p:sldId id="455" r:id="rId36"/>
    <p:sldId id="456" r:id="rId37"/>
    <p:sldId id="457" r:id="rId38"/>
    <p:sldId id="458" r:id="rId39"/>
    <p:sldId id="287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6271" autoAdjust="0"/>
  </p:normalViewPr>
  <p:slideViewPr>
    <p:cSldViewPr>
      <p:cViewPr varScale="1">
        <p:scale>
          <a:sx n="66" d="100"/>
          <a:sy n="66" d="100"/>
        </p:scale>
        <p:origin x="-128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02/08/1434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02/08/1434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F5E-457C-40DE-80D7-9781BDD9FEBF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buFont typeface="Wingdings" pitchFamily="2" charset="2"/>
              <a:buChar char="Ø"/>
              <a:defRPr sz="2400"/>
            </a:lvl1pPr>
            <a:lvl2pPr algn="l" rtl="0">
              <a:buFont typeface="Wingdings" pitchFamily="2" charset="2"/>
              <a:buChar char="Ø"/>
              <a:defRPr sz="2200"/>
            </a:lvl2pPr>
            <a:lvl3pPr algn="l" rtl="0">
              <a:buFont typeface="Wingdings" pitchFamily="2" charset="2"/>
              <a:buChar char="Ø"/>
              <a:defRPr sz="2000"/>
            </a:lvl3pPr>
            <a:lvl4pPr algn="l" rtl="0">
              <a:buFont typeface="Wingdings" pitchFamily="2" charset="2"/>
              <a:buChar char="Ø"/>
              <a:defRPr/>
            </a:lvl4pPr>
            <a:lvl5pPr algn="l" rtl="0"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9F84-96E2-4978-A2BE-97D088165532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B67E-9BF0-439A-94FB-AEFA9107FB06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4D5AD-B325-49C3-8CC4-A1BACB7509ED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39AB-B8B3-4BFE-8602-CCA057421A38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EA8AC-292C-4CEF-B15C-904C509FEB56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DEF80-0D63-4592-85AC-85019895A149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57C39-29A6-413A-949C-B690334A38BC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1419-AD70-4BF8-88CF-47EF8C22D162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97EE-FAAC-43E3-92C1-5291B6ED96D1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8EF0-7C93-4C29-B238-9E869F828D15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1629A-1E02-4CB9-85BD-9F72E5D33190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</a:t>
            </a:r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06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nteractive </a:t>
            </a: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development environment is a software application that provides comprehensive facilities to computer programmers for software development. 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Microsoft </a:t>
            </a: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Visual Studio is an integrated development environment (IDE) from Microsoft </a:t>
            </a: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Corporation based on </a:t>
            </a:r>
            <a:r>
              <a:rPr lang="en-US" sz="20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.Net</a:t>
            </a: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framework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C++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Keywords	Reserved </a:t>
            </a: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words</a:t>
            </a: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Identifiers	Programmers defined variables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Variables		</a:t>
            </a:r>
            <a:r>
              <a:rPr lang="en-US" sz="2000" dirty="0" smtClean="0">
                <a:latin typeface="Arial" pitchFamily="34" charset="0"/>
              </a:rPr>
              <a:t> A named storage location in the computer’s 				memory for holding a piece of data.</a:t>
            </a: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Data Types	</a:t>
            </a:r>
            <a:r>
              <a:rPr lang="en-US" sz="2000" dirty="0" smtClean="0">
                <a:latin typeface="Arial" pitchFamily="34" charset="0"/>
              </a:rPr>
              <a:t>When computer programs store data in variables, 			each variable must be assigned a specific data type. 			Some common data types include integers, floating 			point numbers, characters, strings, and arrays.</a:t>
            </a: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Looping structures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loop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While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While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Decision structures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/ else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Switch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Operator Precedence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1800" dirty="0" smtClean="0"/>
              <a:t>Operator precedence orders the operators in a priority sequence</a:t>
            </a:r>
            <a:r>
              <a:rPr lang="en-US" sz="1800" dirty="0" smtClean="0"/>
              <a:t>.</a:t>
            </a:r>
            <a:endParaRPr lang="en-US" sz="1800" dirty="0" smtClean="0"/>
          </a:p>
          <a:p>
            <a:pPr>
              <a:lnSpc>
                <a:spcPct val="115000"/>
              </a:lnSpc>
              <a:spcBef>
                <a:spcPts val="0"/>
              </a:spcBef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In an expression with more than one operator, evaluate in this order:</a:t>
            </a:r>
          </a:p>
          <a:p>
            <a:pPr lvl="1">
              <a:buNone/>
            </a:pPr>
            <a:r>
              <a:rPr lang="en-US" sz="2400" dirty="0" smtClean="0">
                <a:latin typeface="Courier New" pitchFamily="49" charset="0"/>
              </a:rPr>
              <a:t>	-</a:t>
            </a:r>
            <a:r>
              <a:rPr lang="en-US" sz="2400" dirty="0" smtClean="0"/>
              <a:t> (unary negation), in order, left to right</a:t>
            </a:r>
          </a:p>
          <a:p>
            <a:pPr lvl="1">
              <a:buNone/>
            </a:pPr>
            <a:r>
              <a:rPr lang="en-US" sz="2400" dirty="0" smtClean="0">
                <a:latin typeface="Courier New" pitchFamily="49" charset="0"/>
              </a:rPr>
              <a:t>	* / %</a:t>
            </a:r>
            <a:r>
              <a:rPr lang="en-US" sz="2400" dirty="0" smtClean="0"/>
              <a:t>, in order, left to right</a:t>
            </a:r>
          </a:p>
          <a:p>
            <a:pPr lvl="1">
              <a:buNone/>
            </a:pPr>
            <a:r>
              <a:rPr lang="en-US" sz="2400" dirty="0" smtClean="0">
                <a:latin typeface="Courier New" pitchFamily="49" charset="0"/>
              </a:rPr>
              <a:t>	+ -</a:t>
            </a:r>
            <a:r>
              <a:rPr lang="en-US" sz="2400" dirty="0" smtClean="0"/>
              <a:t>, in order, left to right</a:t>
            </a:r>
          </a:p>
          <a:p>
            <a:pPr>
              <a:buNone/>
            </a:pPr>
            <a:r>
              <a:rPr lang="en-US" sz="2800" dirty="0" smtClean="0">
                <a:latin typeface="Courier New" pitchFamily="49" charset="0"/>
              </a:rPr>
              <a:t>	</a:t>
            </a:r>
            <a:r>
              <a:rPr lang="en-US" dirty="0" smtClean="0"/>
              <a:t>Example expression </a:t>
            </a:r>
            <a:r>
              <a:rPr lang="en-US" dirty="0" smtClean="0"/>
              <a:t>      </a:t>
            </a:r>
            <a:r>
              <a:rPr lang="en-US" sz="2800" dirty="0" smtClean="0">
                <a:latin typeface="Courier New" pitchFamily="49" charset="0"/>
              </a:rPr>
              <a:t>2 </a:t>
            </a:r>
            <a:r>
              <a:rPr lang="en-US" sz="2800" dirty="0" smtClean="0">
                <a:latin typeface="Courier New" pitchFamily="49" charset="0"/>
              </a:rPr>
              <a:t>+ 2 * 2 </a:t>
            </a:r>
            <a:r>
              <a:rPr lang="en-US" sz="2800" dirty="0" smtClean="0"/>
              <a:t>–</a:t>
            </a:r>
            <a:r>
              <a:rPr lang="en-US" sz="2800" dirty="0" smtClean="0">
                <a:latin typeface="Courier New" pitchFamily="49" charset="0"/>
              </a:rPr>
              <a:t> 2 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5029200" y="5286375"/>
            <a:ext cx="1219200" cy="1098550"/>
            <a:chOff x="3360" y="3120"/>
            <a:chExt cx="768" cy="692"/>
          </a:xfrm>
        </p:grpSpPr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3360" y="3446"/>
              <a:ext cx="76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000" dirty="0">
                  <a:solidFill>
                    <a:srgbClr val="FF0000"/>
                  </a:solidFill>
                </a:rPr>
                <a:t>evaluate </a:t>
              </a:r>
            </a:p>
            <a:p>
              <a:pPr algn="ctr">
                <a:lnSpc>
                  <a:spcPct val="80000"/>
                </a:lnSpc>
              </a:pPr>
              <a:r>
                <a:rPr lang="en-US" sz="2000" dirty="0">
                  <a:solidFill>
                    <a:srgbClr val="FF0000"/>
                  </a:solidFill>
                </a:rPr>
                <a:t>first</a:t>
              </a: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H="1" flipV="1">
              <a:off x="3552" y="3120"/>
              <a:ext cx="240" cy="31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ur-PK"/>
            </a:p>
          </p:txBody>
        </p:sp>
      </p:grpSp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3429000" y="5334000"/>
            <a:ext cx="1295400" cy="990600"/>
            <a:chOff x="2208" y="3198"/>
            <a:chExt cx="816" cy="624"/>
          </a:xfrm>
        </p:grpSpPr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2208" y="3456"/>
              <a:ext cx="816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000" dirty="0">
                  <a:solidFill>
                    <a:srgbClr val="FF0000"/>
                  </a:solidFill>
                </a:rPr>
                <a:t>evaluate </a:t>
              </a:r>
            </a:p>
            <a:p>
              <a:pPr algn="ctr">
                <a:lnSpc>
                  <a:spcPct val="80000"/>
                </a:lnSpc>
              </a:pPr>
              <a:r>
                <a:rPr lang="en-US" sz="2000" dirty="0">
                  <a:solidFill>
                    <a:srgbClr val="FF0000"/>
                  </a:solidFill>
                </a:rPr>
                <a:t>second</a:t>
              </a:r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 flipV="1">
              <a:off x="2592" y="3198"/>
              <a:ext cx="240" cy="28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ur-PK"/>
            </a:p>
          </p:txBody>
        </p:sp>
      </p:grpSp>
      <p:grpSp>
        <p:nvGrpSpPr>
          <p:cNvPr id="11" name="Group 12"/>
          <p:cNvGrpSpPr>
            <a:grpSpLocks/>
          </p:cNvGrpSpPr>
          <p:nvPr/>
        </p:nvGrpSpPr>
        <p:grpSpPr bwMode="auto">
          <a:xfrm>
            <a:off x="6248400" y="3886200"/>
            <a:ext cx="2667000" cy="1066800"/>
            <a:chOff x="3840" y="3168"/>
            <a:chExt cx="1680" cy="672"/>
          </a:xfrm>
        </p:grpSpPr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4464" y="3168"/>
              <a:ext cx="1056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000" dirty="0">
                  <a:solidFill>
                    <a:srgbClr val="FF0000"/>
                  </a:solidFill>
                </a:rPr>
                <a:t>evaluate </a:t>
              </a:r>
            </a:p>
            <a:p>
              <a:pPr algn="ctr">
                <a:lnSpc>
                  <a:spcPct val="80000"/>
                </a:lnSpc>
              </a:pPr>
              <a:r>
                <a:rPr lang="en-US" sz="2000" dirty="0">
                  <a:solidFill>
                    <a:srgbClr val="FF0000"/>
                  </a:solidFill>
                </a:rPr>
                <a:t>third</a:t>
              </a:r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 flipH="1">
              <a:off x="3840" y="3360"/>
              <a:ext cx="912" cy="4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ur-PK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Type Conversion and Casting</a:t>
            </a:r>
          </a:p>
          <a:p>
            <a:pPr lvl="1"/>
            <a:r>
              <a:rPr lang="en-US" sz="2200" dirty="0" smtClean="0"/>
              <a:t>Implicit </a:t>
            </a:r>
            <a:r>
              <a:rPr lang="en-US" sz="2200" dirty="0" smtClean="0"/>
              <a:t>type conversion:</a:t>
            </a:r>
          </a:p>
          <a:p>
            <a:pPr lvl="2"/>
            <a:r>
              <a:rPr lang="en-US" sz="2000" dirty="0" smtClean="0"/>
              <a:t>When an expression involving variables of different types </a:t>
            </a:r>
            <a:r>
              <a:rPr lang="en-US" dirty="0" smtClean="0"/>
              <a:t>then </a:t>
            </a:r>
            <a:r>
              <a:rPr lang="en-US" sz="2000" dirty="0" smtClean="0"/>
              <a:t>for each operation to be performed, the compiler has to arrange to convert the type of one of the operands to match that of the other</a:t>
            </a:r>
            <a:r>
              <a:rPr lang="en-US" sz="2000" dirty="0" smtClean="0"/>
              <a:t>.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 smtClean="0"/>
              <a:t>Any pair of operands of different types, the compiler decides which  operand to convert to the other considering types to be in the following rank from high to low:</a:t>
            </a:r>
          </a:p>
          <a:p>
            <a:pPr lvl="1"/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 descr="Type casting.png"/>
          <p:cNvPicPr>
            <a:picLocks noChangeAspect="1"/>
          </p:cNvPicPr>
          <p:nvPr/>
        </p:nvPicPr>
        <p:blipFill>
          <a:blip r:embed="rId3" cstate="print"/>
          <a:srcRect l="33146" t="51334" r="17548" b="27334"/>
          <a:stretch>
            <a:fillRect/>
          </a:stretch>
        </p:blipFill>
        <p:spPr>
          <a:xfrm>
            <a:off x="762001" y="4419600"/>
            <a:ext cx="7619999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Explicit Type Conversion:</a:t>
            </a:r>
          </a:p>
          <a:p>
            <a:pPr lvl="1"/>
            <a:r>
              <a:rPr lang="en-US" dirty="0" smtClean="0"/>
              <a:t>A forced </a:t>
            </a:r>
            <a:r>
              <a:rPr lang="en-US" dirty="0" smtClean="0"/>
              <a:t>conversion from one type to another </a:t>
            </a:r>
            <a:r>
              <a:rPr lang="en-US" dirty="0" smtClean="0"/>
              <a:t> is referred </a:t>
            </a:r>
            <a:r>
              <a:rPr lang="en-US" dirty="0" smtClean="0"/>
              <a:t>as </a:t>
            </a:r>
            <a:r>
              <a:rPr lang="en-US" dirty="0" smtClean="0"/>
              <a:t>explicit </a:t>
            </a:r>
            <a:r>
              <a:rPr lang="en-US" dirty="0" smtClean="0"/>
              <a:t>type conversion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Auto keyword is used as the type of a variable in a definition statement and have its type deduced from the initial value.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auto n = 16; // Type is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auto pi = 3.14159; // Type is double</a:t>
            </a:r>
          </a:p>
          <a:p>
            <a:pPr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auto x = 3.5f; // Type is float</a:t>
            </a:r>
          </a:p>
          <a:p>
            <a:pPr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auto found = false; // Type is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bool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Bitwise operators: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dirty="0" smtClean="0"/>
              <a:t>L Values and R Values:</a:t>
            </a:r>
          </a:p>
          <a:p>
            <a:pPr lvl="1"/>
            <a:r>
              <a:rPr lang="en-US" dirty="0" smtClean="0"/>
              <a:t>An </a:t>
            </a:r>
            <a:r>
              <a:rPr lang="en-US" dirty="0" err="1" smtClean="0"/>
              <a:t>lvalue</a:t>
            </a:r>
            <a:r>
              <a:rPr lang="en-US" dirty="0" smtClean="0"/>
              <a:t> refers to an address in memory in which something is stored on an ongoing basis.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An </a:t>
            </a:r>
            <a:r>
              <a:rPr lang="en-US" dirty="0" err="1" smtClean="0"/>
              <a:t>rvalue</a:t>
            </a:r>
            <a:r>
              <a:rPr lang="en-US" dirty="0" smtClean="0"/>
              <a:t> is the result of an expression that is stored transiently.</a:t>
            </a:r>
            <a:endParaRPr lang="en-US" dirty="0" smtClean="0"/>
          </a:p>
          <a:p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4" descr="Bitwise Operator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2057400"/>
            <a:ext cx="8382000" cy="16574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pic>
        <p:nvPicPr>
          <p:cNvPr id="5" name="Content Placeholder 4" descr="Scope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52600" y="1371600"/>
            <a:ext cx="5943600" cy="4953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8201" y="2166878"/>
            <a:ext cx="380999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/>
              <a:t>Scope</a:t>
            </a:r>
            <a:endParaRPr lang="ur-PK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Namespaces provide a way to separate the names used in one part of a program from those used in another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namespace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/>
              <a:t>keyword is used to declare a namespace</a:t>
            </a:r>
          </a:p>
          <a:p>
            <a:endParaRPr lang="en-US" dirty="0" smtClean="0"/>
          </a:p>
          <a:p>
            <a:pPr lvl="2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namespace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myStuff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2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  <a:endParaRPr lang="ur-PK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2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Code that I want to have in the namespace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myStuff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...</a:t>
            </a:r>
          </a:p>
          <a:p>
            <a:pPr lvl="2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  <a:p>
            <a:pPr lvl="2">
              <a:buNone/>
            </a:pP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200" dirty="0" smtClean="0"/>
              <a:t>This defines a namespace with the name </a:t>
            </a:r>
            <a:r>
              <a:rPr lang="en-US" sz="2200" dirty="0" err="1" smtClean="0"/>
              <a:t>myStuff</a:t>
            </a:r>
            <a:r>
              <a:rPr lang="en-US" sz="2200" dirty="0" smtClean="0"/>
              <a:t> 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Structures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Enumerations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Functions</a:t>
            </a: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Structures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A structure is a collection of simple variables.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variables in a structure can be of </a:t>
            </a:r>
            <a:r>
              <a:rPr lang="en-US" dirty="0" smtClean="0"/>
              <a:t>different types</a:t>
            </a:r>
            <a:r>
              <a:rPr lang="en-US" dirty="0" smtClean="0"/>
              <a:t>: </a:t>
            </a:r>
            <a:endParaRPr lang="en-US" dirty="0" smtClean="0"/>
          </a:p>
          <a:p>
            <a:pPr lvl="1"/>
            <a:r>
              <a:rPr lang="en-US" dirty="0" err="1" smtClean="0"/>
              <a:t>Int</a:t>
            </a:r>
            <a:r>
              <a:rPr lang="en-US" dirty="0" smtClean="0"/>
              <a:t>, float, double, long.. etc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data items in a structure </a:t>
            </a:r>
            <a:r>
              <a:rPr lang="en-US" dirty="0" smtClean="0"/>
              <a:t>are called </a:t>
            </a:r>
            <a:r>
              <a:rPr lang="en-US" dirty="0" smtClean="0"/>
              <a:t>the members of the structure</a:t>
            </a:r>
            <a:r>
              <a:rPr lang="en-US" dirty="0" smtClean="0"/>
              <a:t>.</a:t>
            </a: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A </a:t>
            </a:r>
            <a:r>
              <a:rPr lang="en-US" dirty="0" smtClean="0"/>
              <a:t>structure </a:t>
            </a:r>
            <a:r>
              <a:rPr lang="en-US" dirty="0" smtClean="0"/>
              <a:t>is a collection </a:t>
            </a:r>
            <a:r>
              <a:rPr lang="en-US" dirty="0" smtClean="0"/>
              <a:t>of data</a:t>
            </a:r>
            <a:r>
              <a:rPr lang="en-US" dirty="0" smtClean="0"/>
              <a:t>, while a </a:t>
            </a:r>
            <a:r>
              <a:rPr lang="en-US" dirty="0" smtClean="0"/>
              <a:t>class </a:t>
            </a:r>
            <a:r>
              <a:rPr lang="en-US" dirty="0" smtClean="0"/>
              <a:t>is a collection of both data and functions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 Simple Structure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 smtClean="0"/>
              <a:t>structure is </a:t>
            </a:r>
            <a:r>
              <a:rPr lang="en-US" dirty="0" smtClean="0"/>
              <a:t>a kind of blueprint specifying what information is </a:t>
            </a:r>
            <a:r>
              <a:rPr lang="en-US" dirty="0" smtClean="0"/>
              <a:t>necessary </a:t>
            </a:r>
            <a:r>
              <a:rPr lang="en-US" dirty="0" smtClean="0"/>
              <a:t>for a single part</a:t>
            </a:r>
            <a:r>
              <a:rPr lang="en-US" dirty="0" smtClean="0"/>
              <a:t>.</a:t>
            </a: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Following </a:t>
            </a:r>
            <a:r>
              <a:rPr lang="en-US" dirty="0" smtClean="0"/>
              <a:t>structure represents an item in a </a:t>
            </a:r>
            <a:r>
              <a:rPr lang="en-US" dirty="0" smtClean="0"/>
              <a:t>Machines </a:t>
            </a:r>
            <a:r>
              <a:rPr lang="en-US" dirty="0" smtClean="0"/>
              <a:t>company’s parts inventory</a:t>
            </a:r>
            <a:r>
              <a:rPr lang="en-US" dirty="0" smtClean="0"/>
              <a:t>.</a:t>
            </a: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parts.cpp</a:t>
            </a: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uses parts inventory to demonstrate structures</a:t>
            </a: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#include &lt;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iostream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&gt;</a:t>
            </a: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using namespace std;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Part Structure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buNone/>
            </a:pP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buNone/>
            </a:pP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struct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part //declare a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structure </a:t>
            </a: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  <a:endParaRPr lang="ur-PK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modelnumber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	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//ID number of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Machine model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partnumber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//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ID number of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Machine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part</a:t>
            </a: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float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cost; //cost of part</a:t>
            </a:r>
          </a:p>
          <a:p>
            <a:pPr lvl="1">
              <a:buNone/>
            </a:pPr>
            <a:r>
              <a:rPr lang="ur-PK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Main Program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 lnSpcReduction="10000"/>
          </a:bodyPr>
          <a:lstStyle/>
          <a:p>
            <a:pPr lvl="2">
              <a:buNone/>
            </a:pP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buNone/>
            </a:pP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main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  <a:endParaRPr lang="ur-PK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part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part1;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define a structure variable</a:t>
            </a: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part1.modelnumber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 6244; //give values to structure members</a:t>
            </a: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part1.partnumber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 373;</a:t>
            </a: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part1.cost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 217.55F;</a:t>
            </a: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display structure members</a:t>
            </a: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&lt;&lt; “Model “ &lt;&lt; part1.modelnumber;</a:t>
            </a: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&lt;&lt; “, part “ &lt;&lt; part1.partnumber;</a:t>
            </a: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&lt;&lt; “, costs $” &lt;&lt; part1.cost &lt;&lt;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0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</a:t>
            </a: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Part Structure..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program’s output looks like this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Model 6244, part 373, costs $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217.55</a:t>
            </a:r>
          </a:p>
          <a:p>
            <a:pPr lvl="1">
              <a:buNone/>
            </a:pP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/>
              <a:t>The PART program </a:t>
            </a:r>
            <a:r>
              <a:rPr lang="en-US" dirty="0" smtClean="0"/>
              <a:t>has three main aspects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Defining </a:t>
            </a:r>
            <a:r>
              <a:rPr lang="en-US" dirty="0" smtClean="0"/>
              <a:t>the </a:t>
            </a:r>
            <a:r>
              <a:rPr lang="en-US" dirty="0" smtClean="0"/>
              <a:t>structure.</a:t>
            </a:r>
          </a:p>
          <a:p>
            <a:pPr lvl="1"/>
            <a:r>
              <a:rPr lang="en-US" dirty="0" smtClean="0"/>
              <a:t>Defining </a:t>
            </a:r>
            <a:r>
              <a:rPr lang="en-US" dirty="0" smtClean="0"/>
              <a:t>a structure </a:t>
            </a:r>
            <a:r>
              <a:rPr lang="en-US" dirty="0" smtClean="0"/>
              <a:t>variable.</a:t>
            </a:r>
            <a:endParaRPr lang="en-US" dirty="0" smtClean="0"/>
          </a:p>
          <a:p>
            <a:pPr lvl="1"/>
            <a:r>
              <a:rPr lang="en-US" dirty="0" smtClean="0"/>
              <a:t>Accessing </a:t>
            </a:r>
            <a:r>
              <a:rPr lang="en-US" dirty="0" smtClean="0"/>
              <a:t>the members of the structure.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Structure Syntax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2050" name="Picture 2" descr="E:\Freelancing\VCIIT\Visual Programming\Helping Material\Images\Structure defination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828799"/>
            <a:ext cx="8177836" cy="3923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Use of Structure Definition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structure </a:t>
            </a:r>
            <a:r>
              <a:rPr lang="en-US" dirty="0" smtClean="0"/>
              <a:t>definition </a:t>
            </a:r>
            <a:r>
              <a:rPr lang="en-US" dirty="0" smtClean="0"/>
              <a:t>serves only as a </a:t>
            </a:r>
            <a:r>
              <a:rPr lang="en-US" dirty="0" smtClean="0"/>
              <a:t>blueprint </a:t>
            </a:r>
            <a:r>
              <a:rPr lang="en-US" dirty="0" smtClean="0"/>
              <a:t>for the creation of variables of </a:t>
            </a:r>
            <a:r>
              <a:rPr lang="en-US" dirty="0" smtClean="0"/>
              <a:t>type part</a:t>
            </a:r>
            <a:r>
              <a:rPr lang="en-US" dirty="0" smtClean="0"/>
              <a:t>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 smtClean="0"/>
              <a:t>does not itself create any structure </a:t>
            </a:r>
            <a:r>
              <a:rPr lang="en-US" dirty="0" smtClean="0"/>
              <a:t>variables.</a:t>
            </a:r>
          </a:p>
          <a:p>
            <a:r>
              <a:rPr lang="en-US" dirty="0" smtClean="0"/>
              <a:t>So no space in memory is occupied by the structure definition. </a:t>
            </a:r>
          </a:p>
          <a:p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 smtClean="0"/>
              <a:t>is unlike the definition of a simple variable, </a:t>
            </a:r>
            <a:r>
              <a:rPr lang="en-US" dirty="0" smtClean="0"/>
              <a:t>which does </a:t>
            </a:r>
            <a:r>
              <a:rPr lang="en-US" dirty="0" smtClean="0"/>
              <a:t>set aside memory.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smtClean="0"/>
              <a:t>structure definition is merely a specification for how structure </a:t>
            </a:r>
            <a:r>
              <a:rPr lang="en-US" dirty="0" smtClean="0"/>
              <a:t>variables will </a:t>
            </a:r>
            <a:r>
              <a:rPr lang="en-US" dirty="0" smtClean="0"/>
              <a:t>look when they are defined.</a:t>
            </a:r>
            <a:endParaRPr lang="ur-P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Use of Structure Definition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3074" name="Picture 2" descr="E:\Freelancing\VCIIT\Visual Programming\Helping Material\Images\Use of Structure Definition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6857" t="3367"/>
          <a:stretch>
            <a:fillRect/>
          </a:stretch>
        </p:blipFill>
        <p:spPr bwMode="auto">
          <a:xfrm>
            <a:off x="1828800" y="1524000"/>
            <a:ext cx="5791200" cy="4602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Structure Variable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part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part1; //define a structure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variable</a:t>
            </a:r>
          </a:p>
          <a:p>
            <a:pPr>
              <a:buNone/>
            </a:pP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/>
              <a:t>This definition reserves space </a:t>
            </a:r>
            <a:r>
              <a:rPr lang="en-US" dirty="0" smtClean="0"/>
              <a:t>in memory </a:t>
            </a:r>
            <a:r>
              <a:rPr lang="en-US" dirty="0" smtClean="0"/>
              <a:t>for part1. </a:t>
            </a:r>
            <a:endParaRPr lang="en-US" dirty="0" smtClean="0"/>
          </a:p>
          <a:p>
            <a:r>
              <a:rPr lang="en-US" dirty="0" smtClean="0"/>
              <a:t>How </a:t>
            </a:r>
            <a:r>
              <a:rPr lang="en-US" dirty="0" smtClean="0"/>
              <a:t>much space? </a:t>
            </a:r>
            <a:endParaRPr lang="en-US" dirty="0" smtClean="0"/>
          </a:p>
          <a:p>
            <a:r>
              <a:rPr lang="en-US" dirty="0" smtClean="0"/>
              <a:t>Enough </a:t>
            </a:r>
            <a:r>
              <a:rPr lang="en-US" dirty="0" smtClean="0"/>
              <a:t>to hold all the members of </a:t>
            </a:r>
            <a:r>
              <a:rPr lang="en-US" dirty="0" smtClean="0"/>
              <a:t>part1.</a:t>
            </a:r>
          </a:p>
          <a:p>
            <a:endParaRPr lang="en-US" dirty="0" smtClean="0"/>
          </a:p>
          <a:p>
            <a:r>
              <a:rPr lang="en-US" dirty="0" smtClean="0"/>
              <a:t>Memory space in our example (assuming a 32-bit system)</a:t>
            </a:r>
          </a:p>
          <a:p>
            <a:pPr lvl="1"/>
            <a:r>
              <a:rPr lang="en-US" dirty="0" smtClean="0"/>
              <a:t>4 </a:t>
            </a:r>
            <a:r>
              <a:rPr lang="en-US" dirty="0" smtClean="0"/>
              <a:t>bytes for each of the two </a:t>
            </a:r>
            <a:r>
              <a:rPr lang="en-US" dirty="0" err="1" smtClean="0"/>
              <a:t>ints</a:t>
            </a:r>
            <a:endParaRPr lang="en-US" dirty="0" smtClean="0"/>
          </a:p>
          <a:p>
            <a:pPr lvl="1"/>
            <a:r>
              <a:rPr lang="en-US" dirty="0" smtClean="0"/>
              <a:t>4 </a:t>
            </a:r>
            <a:r>
              <a:rPr lang="en-US" dirty="0" smtClean="0"/>
              <a:t>bytes for the float.</a:t>
            </a:r>
            <a:endParaRPr lang="ur-P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Memory Occupied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748631"/>
            <a:ext cx="6324600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Accessing Structure Variable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Once a structure variable has been defined, its members can be accessed using </a:t>
            </a:r>
            <a:r>
              <a:rPr lang="en-US" dirty="0" smtClean="0"/>
              <a:t>the </a:t>
            </a:r>
            <a:r>
              <a:rPr lang="en-US" i="1" dirty="0" smtClean="0"/>
              <a:t>dot </a:t>
            </a:r>
            <a:r>
              <a:rPr lang="en-US" i="1" dirty="0" smtClean="0"/>
              <a:t>operator.</a:t>
            </a:r>
          </a:p>
          <a:p>
            <a:endParaRPr lang="en-US" i="1" dirty="0" smtClean="0"/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part1.modelnumber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 6244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 lvl="1">
              <a:buNone/>
            </a:pP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Access operator</a:t>
            </a:r>
          </a:p>
          <a:p>
            <a:pPr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752600" y="3276600"/>
            <a:ext cx="6096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Accessing Structure Variable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0" y="1524000"/>
            <a:ext cx="5448300" cy="4944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Enumeration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different approach </a:t>
            </a:r>
            <a:r>
              <a:rPr lang="en-US" dirty="0" smtClean="0"/>
              <a:t>to defining your own data </a:t>
            </a:r>
            <a:r>
              <a:rPr lang="en-US" dirty="0" smtClean="0"/>
              <a:t>type other than structure is </a:t>
            </a:r>
            <a:r>
              <a:rPr lang="en-US" dirty="0" smtClean="0"/>
              <a:t>enumeration.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To cope the </a:t>
            </a:r>
            <a:r>
              <a:rPr lang="en-US" dirty="0" smtClean="0"/>
              <a:t>need for variables that have a limited set of possible </a:t>
            </a:r>
            <a:r>
              <a:rPr lang="en-US" dirty="0" smtClean="0"/>
              <a:t>values.</a:t>
            </a:r>
          </a:p>
          <a:p>
            <a:r>
              <a:rPr lang="en-US" dirty="0" smtClean="0"/>
              <a:t>Ex, It </a:t>
            </a:r>
            <a:r>
              <a:rPr lang="en-US" dirty="0" smtClean="0"/>
              <a:t>can be usefully referred to by labels </a:t>
            </a:r>
            <a:r>
              <a:rPr lang="en-US" dirty="0" smtClean="0"/>
              <a:t>the </a:t>
            </a:r>
            <a:r>
              <a:rPr lang="en-US" dirty="0" smtClean="0"/>
              <a:t>days of </a:t>
            </a:r>
            <a:r>
              <a:rPr lang="en-US" smtClean="0"/>
              <a:t>the </a:t>
            </a:r>
            <a:r>
              <a:rPr lang="en-US" smtClean="0"/>
              <a:t>week </a:t>
            </a:r>
            <a:r>
              <a:rPr lang="en-US" dirty="0" smtClean="0"/>
              <a:t>or months of </a:t>
            </a:r>
            <a:r>
              <a:rPr lang="en-US" dirty="0" smtClean="0"/>
              <a:t>the year.</a:t>
            </a:r>
          </a:p>
          <a:p>
            <a:pPr lvl="2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enum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Week{Mon, Tues, Wed, Thurs, Fri, Sat, Sun}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thisWeek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Enumeration..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</a:t>
            </a:r>
            <a:r>
              <a:rPr lang="en-US" dirty="0" err="1" smtClean="0"/>
              <a:t>enum</a:t>
            </a:r>
            <a:r>
              <a:rPr lang="en-US" dirty="0" smtClean="0"/>
              <a:t> declaration defines the set of all names that will be permissible values of the type.</a:t>
            </a:r>
          </a:p>
          <a:p>
            <a:r>
              <a:rPr lang="en-US" dirty="0" smtClean="0"/>
              <a:t>These permissible values are called enumerators.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 smtClean="0"/>
              <a:t>enum</a:t>
            </a:r>
            <a:r>
              <a:rPr lang="en-US" dirty="0" smtClean="0"/>
              <a:t> type W</a:t>
            </a:r>
            <a:r>
              <a:rPr lang="en-US" dirty="0" smtClean="0"/>
              <a:t>eek </a:t>
            </a:r>
            <a:r>
              <a:rPr lang="en-US" dirty="0" smtClean="0"/>
              <a:t>has </a:t>
            </a:r>
            <a:r>
              <a:rPr lang="en-US" dirty="0" smtClean="0"/>
              <a:t>seven enumerators</a:t>
            </a:r>
            <a:r>
              <a:rPr lang="en-US" dirty="0" smtClean="0"/>
              <a:t>: Sun, Mon, </a:t>
            </a:r>
            <a:r>
              <a:rPr lang="en-US" dirty="0" smtClean="0"/>
              <a:t>Tue</a:t>
            </a:r>
            <a:r>
              <a:rPr lang="en-US" dirty="0" smtClean="0"/>
              <a:t>, and so on, up to </a:t>
            </a:r>
            <a:r>
              <a:rPr lang="en-US" dirty="0" smtClean="0"/>
              <a:t>Sat.</a:t>
            </a:r>
          </a:p>
          <a:p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886200"/>
            <a:ext cx="6400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Enumeration..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dayenum.cpp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demonstrates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enum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types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include &lt;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iostream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&gt;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using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namespace std;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//specify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enum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type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enum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days_of_week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{ Sun, Mon, Tue, Wed, Thu, Fri, Sat };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main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  <a:endParaRPr lang="ur-PK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days_of_week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day1, day2; 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define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variables of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type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days_of_week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Enumeration..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endParaRPr lang="en-US"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buNone/>
            </a:pP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day1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 Mon; //give values to</a:t>
            </a:r>
          </a:p>
          <a:p>
            <a:pPr lvl="1">
              <a:buNone/>
            </a:pP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day2 = Thu; //variables</a:t>
            </a:r>
          </a:p>
          <a:p>
            <a:pPr lvl="1">
              <a:buNone/>
            </a:pPr>
            <a:endParaRPr lang="en-US" sz="24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buNone/>
            </a:pPr>
            <a:r>
              <a:rPr lang="en-US" sz="24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diff = day2 - day1; //can do integer arithmetic</a:t>
            </a:r>
          </a:p>
          <a:p>
            <a:pPr lvl="1">
              <a:buNone/>
            </a:pPr>
            <a:r>
              <a:rPr lang="en-US" sz="24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“Days between = “ &lt;&lt; diff &lt;&lt; </a:t>
            </a:r>
            <a:r>
              <a:rPr lang="en-US" sz="24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 lvl="1">
              <a:buNone/>
            </a:pP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if(day1 &lt; day2) //can do comparisons</a:t>
            </a:r>
          </a:p>
          <a:p>
            <a:pPr lvl="1">
              <a:buNone/>
            </a:pPr>
            <a:r>
              <a:rPr lang="en-US" sz="24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“day1 comes before day2\n”;</a:t>
            </a:r>
          </a:p>
          <a:p>
            <a:pPr lvl="1">
              <a:buNone/>
            </a:pP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return 0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 lvl="1">
              <a:buNone/>
            </a:pP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Enumeration..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endParaRPr lang="en-US"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buNone/>
            </a:pPr>
            <a:endParaRPr lang="en-US"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buNone/>
            </a:pPr>
            <a:r>
              <a:rPr lang="en-US" sz="2400" dirty="0" smtClean="0"/>
              <a:t>Program Output</a:t>
            </a:r>
          </a:p>
          <a:p>
            <a:pPr lvl="1">
              <a:buNone/>
            </a:pPr>
            <a:endParaRPr lang="en-US"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buNone/>
            </a:pP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Days between = 3</a:t>
            </a:r>
          </a:p>
          <a:p>
            <a:pPr lvl="1">
              <a:buNone/>
            </a:pP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day1 comes before day2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Functions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function groups a number of program statements into a unit and gives it a name. </a:t>
            </a:r>
            <a:endParaRPr lang="en-US" dirty="0" smtClean="0"/>
          </a:p>
          <a:p>
            <a:r>
              <a:rPr lang="en-US" dirty="0" smtClean="0"/>
              <a:t>This unit can </a:t>
            </a:r>
            <a:r>
              <a:rPr lang="en-US" dirty="0" smtClean="0"/>
              <a:t>then be invoked from other parts of the program</a:t>
            </a:r>
            <a:r>
              <a:rPr lang="en-US" dirty="0" smtClean="0"/>
              <a:t>.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/>
              <a:t>The function’s code is stored in only one place in memory</a:t>
            </a:r>
            <a:r>
              <a:rPr lang="en-US" dirty="0" smtClean="0"/>
              <a:t>, even </a:t>
            </a:r>
            <a:r>
              <a:rPr lang="en-US" dirty="0" smtClean="0"/>
              <a:t>though the function is executed many times in the course of the </a:t>
            </a:r>
            <a:r>
              <a:rPr lang="en-US" dirty="0" smtClean="0"/>
              <a:t>program.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Functions..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0" y="1643856"/>
            <a:ext cx="571500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 Simple Function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Our first example demonstrates a simple function whose purpose is to print a line of 45 asterisks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table.cpp</a:t>
            </a: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demonstrates simple function</a:t>
            </a: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#include &lt;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iostream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&gt;</a:t>
            </a: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using namespace std;</a:t>
            </a: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void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starline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 //function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declaration //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(prototype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 Simple Function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>
              <a:buNone/>
            </a:pPr>
            <a:r>
              <a:rPr 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main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pPr lvl="2">
              <a:buNone/>
            </a:pP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  <a:endParaRPr lang="ur-PK"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2">
              <a:buNone/>
            </a:pP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starline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	 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//call to function</a:t>
            </a:r>
          </a:p>
          <a:p>
            <a:pPr lvl="2">
              <a:buNone/>
            </a:pP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&lt;&lt; “Data type Range” &lt;&lt; </a:t>
            </a:r>
            <a:r>
              <a:rPr 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 lvl="2">
              <a:buNone/>
            </a:pP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starline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 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call to function</a:t>
            </a:r>
          </a:p>
          <a:p>
            <a:pPr lvl="2">
              <a:buNone/>
            </a:pP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&lt;&lt; “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char  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-128 to 127” &lt;&lt; </a:t>
            </a:r>
            <a:r>
              <a:rPr 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endParaRPr lang="en-US"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2">
              <a:buNone/>
            </a:pP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&lt;&lt; 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short  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-32,768 to 32,767” &lt;&lt; </a:t>
            </a:r>
            <a:r>
              <a:rPr 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endParaRPr lang="en-US"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2">
              <a:buNone/>
            </a:pP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&lt;&lt; 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</a:t>
            </a:r>
            <a:r>
              <a:rPr 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System dependent” &lt;&lt; </a:t>
            </a:r>
            <a:r>
              <a:rPr 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endParaRPr lang="en-US"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2">
              <a:buNone/>
            </a:pP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&lt;&lt; 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long  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-2,147,483,648 to 2,147,483,647” &lt;&lt; </a:t>
            </a:r>
            <a:r>
              <a:rPr 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 lvl="2">
              <a:buNone/>
            </a:pP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starline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	 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//call to function</a:t>
            </a:r>
          </a:p>
          <a:p>
            <a:pPr lvl="2">
              <a:buNone/>
            </a:pP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0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 lvl="2">
              <a:buNone/>
            </a:pP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  <a:endParaRPr lang="en-US"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 Simple Function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3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starline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pPr lvl="3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function definition</a:t>
            </a:r>
          </a:p>
          <a:p>
            <a:pPr lvl="3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void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starline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//function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declarator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 lvl="3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  <a:endParaRPr lang="ur-PK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3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for(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j=0; j&lt;45; j++) //function body</a:t>
            </a:r>
          </a:p>
          <a:p>
            <a:pPr lvl="3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&lt;&lt; ‘*’;</a:t>
            </a:r>
          </a:p>
          <a:p>
            <a:pPr lvl="3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&lt;&lt;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 lvl="3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Program Output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9218" name="Picture 2" descr="E:\Freelancing\VCIIT\Visual Programming\Helping Material\Images\simple function prog output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2438400"/>
            <a:ext cx="6388159" cy="2532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Function Syntax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600200"/>
            <a:ext cx="5105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Function Components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11266" name="Picture 2" descr="E:\Freelancing\VCIIT\Visual Programming\Helping Material\Images\Function Compnents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447800"/>
            <a:ext cx="7848599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</a:t>
            </a: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SC444">
      <a:majorFont>
        <a:latin typeface="Calibri"/>
        <a:ea typeface=""/>
        <a:cs typeface="Arial"/>
      </a:majorFont>
      <a:minorFont>
        <a:latin typeface="Arial"/>
        <a:ea typeface=""/>
        <a:cs typeface="Arial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3229</TotalTime>
  <Words>940</Words>
  <Application>Microsoft Office PowerPoint</Application>
  <PresentationFormat>On-screen Show (4:3)</PresentationFormat>
  <Paragraphs>303</Paragraphs>
  <Slides>39</Slides>
  <Notes>37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Slide 1</vt:lpstr>
      <vt:lpstr>Slide 2</vt:lpstr>
      <vt:lpstr>Over View</vt:lpstr>
      <vt:lpstr>Over View..</vt:lpstr>
      <vt:lpstr>Over View...</vt:lpstr>
      <vt:lpstr>Over View...</vt:lpstr>
      <vt:lpstr>Over View…</vt:lpstr>
      <vt:lpstr>Over View…</vt:lpstr>
      <vt:lpstr>Over View…</vt:lpstr>
      <vt:lpstr>Over View…</vt:lpstr>
      <vt:lpstr>Over View…</vt:lpstr>
      <vt:lpstr>Slide 12</vt:lpstr>
      <vt:lpstr>Contents</vt:lpstr>
      <vt:lpstr>Structures</vt:lpstr>
      <vt:lpstr>A Simple Structure</vt:lpstr>
      <vt:lpstr>Part Structure</vt:lpstr>
      <vt:lpstr>Main Program</vt:lpstr>
      <vt:lpstr>Part Structure..</vt:lpstr>
      <vt:lpstr>Structure Syntax</vt:lpstr>
      <vt:lpstr>Use of Structure Definition</vt:lpstr>
      <vt:lpstr>Use of Structure Definition</vt:lpstr>
      <vt:lpstr>Structure Variable</vt:lpstr>
      <vt:lpstr>Memory Occupied</vt:lpstr>
      <vt:lpstr>Accessing Structure Variable</vt:lpstr>
      <vt:lpstr>Accessing Structure Variable</vt:lpstr>
      <vt:lpstr>Enumeration</vt:lpstr>
      <vt:lpstr>Enumeration..</vt:lpstr>
      <vt:lpstr>Enumeration..</vt:lpstr>
      <vt:lpstr>Enumeration..</vt:lpstr>
      <vt:lpstr>Enumeration..</vt:lpstr>
      <vt:lpstr>Functions</vt:lpstr>
      <vt:lpstr>Functions..</vt:lpstr>
      <vt:lpstr>A Simple Function</vt:lpstr>
      <vt:lpstr>A Simple Function</vt:lpstr>
      <vt:lpstr>A Simple Function</vt:lpstr>
      <vt:lpstr>Program Output</vt:lpstr>
      <vt:lpstr>Function Syntax</vt:lpstr>
      <vt:lpstr>Function Components</vt:lpstr>
      <vt:lpstr>Slide 39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Bilal</cp:lastModifiedBy>
  <cp:revision>761</cp:revision>
  <dcterms:created xsi:type="dcterms:W3CDTF">2012-02-27T05:45:45Z</dcterms:created>
  <dcterms:modified xsi:type="dcterms:W3CDTF">2013-06-10T08:23:25Z</dcterms:modified>
</cp:coreProperties>
</file>