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1"/>
  </p:notesMasterIdLst>
  <p:handoutMasterIdLst>
    <p:handoutMasterId r:id="rId42"/>
  </p:handoutMasterIdLst>
  <p:sldIdLst>
    <p:sldId id="347" r:id="rId2"/>
    <p:sldId id="262" r:id="rId3"/>
    <p:sldId id="323" r:id="rId4"/>
    <p:sldId id="395" r:id="rId5"/>
    <p:sldId id="396" r:id="rId6"/>
    <p:sldId id="397" r:id="rId7"/>
    <p:sldId id="269" r:id="rId8"/>
    <p:sldId id="398" r:id="rId9"/>
    <p:sldId id="399" r:id="rId10"/>
    <p:sldId id="402" r:id="rId11"/>
    <p:sldId id="401" r:id="rId12"/>
    <p:sldId id="403" r:id="rId13"/>
    <p:sldId id="404" r:id="rId14"/>
    <p:sldId id="405" r:id="rId15"/>
    <p:sldId id="406" r:id="rId16"/>
    <p:sldId id="407" r:id="rId17"/>
    <p:sldId id="408" r:id="rId18"/>
    <p:sldId id="409" r:id="rId19"/>
    <p:sldId id="410" r:id="rId20"/>
    <p:sldId id="411" r:id="rId21"/>
    <p:sldId id="412" r:id="rId22"/>
    <p:sldId id="413" r:id="rId23"/>
    <p:sldId id="419" r:id="rId24"/>
    <p:sldId id="420" r:id="rId25"/>
    <p:sldId id="421" r:id="rId26"/>
    <p:sldId id="422" r:id="rId27"/>
    <p:sldId id="418" r:id="rId28"/>
    <p:sldId id="423" r:id="rId29"/>
    <p:sldId id="414" r:id="rId30"/>
    <p:sldId id="415" r:id="rId31"/>
    <p:sldId id="424" r:id="rId32"/>
    <p:sldId id="416" r:id="rId33"/>
    <p:sldId id="425" r:id="rId34"/>
    <p:sldId id="417" r:id="rId35"/>
    <p:sldId id="426" r:id="rId36"/>
    <p:sldId id="427" r:id="rId37"/>
    <p:sldId id="428" r:id="rId38"/>
    <p:sldId id="429" r:id="rId39"/>
    <p:sldId id="287"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86271" autoAdjust="0"/>
  </p:normalViewPr>
  <p:slideViewPr>
    <p:cSldViewPr>
      <p:cViewPr varScale="1">
        <p:scale>
          <a:sx n="56" d="100"/>
          <a:sy n="56" d="100"/>
        </p:scale>
        <p:origin x="-1692" y="-90"/>
      </p:cViewPr>
      <p:guideLst>
        <p:guide orient="horz" pos="2160"/>
        <p:guide pos="2880"/>
      </p:guideLst>
    </p:cSldViewPr>
  </p:slideViewPr>
  <p:outlineViewPr>
    <p:cViewPr>
      <p:scale>
        <a:sx n="33" d="100"/>
        <a:sy n="33" d="100"/>
      </p:scale>
      <p:origin x="0" y="148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02/08/1434</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02/08/1434</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B549FF5E-457C-40DE-80D7-9781BDD9FEBF}" type="datetime1">
              <a:rPr lang="en-US" smtClean="0"/>
              <a:pPr/>
              <a:t>6/10/2013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ur-PK" dirty="0"/>
          </a:p>
        </p:txBody>
      </p:sp>
      <p:sp>
        <p:nvSpPr>
          <p:cNvPr id="3" name="Content Placeholder 2"/>
          <p:cNvSpPr>
            <a:spLocks noGrp="1"/>
          </p:cNvSpPr>
          <p:nvPr>
            <p:ph idx="1"/>
          </p:nvPr>
        </p:nvSpPr>
        <p:spPr/>
        <p:txBody>
          <a:bodyPr/>
          <a:lstStyle>
            <a:lvl1pPr algn="l" rtl="0">
              <a:buFont typeface="Wingdings" pitchFamily="2" charset="2"/>
              <a:buChar char="Ø"/>
              <a:defRPr sz="2400"/>
            </a:lvl1pPr>
            <a:lvl2pPr algn="l" rtl="0">
              <a:buFont typeface="Wingdings" pitchFamily="2" charset="2"/>
              <a:buChar char="Ø"/>
              <a:defRPr sz="2200"/>
            </a:lvl2pPr>
            <a:lvl3pPr algn="l" rtl="0">
              <a:buFont typeface="Wingdings" pitchFamily="2" charset="2"/>
              <a:buChar char="Ø"/>
              <a:defRPr sz="2000"/>
            </a:lvl3pPr>
            <a:lvl4pPr algn="l" rtl="0">
              <a:buFont typeface="Wingdings" pitchFamily="2" charset="2"/>
              <a:buChar char="Ø"/>
              <a:defRPr/>
            </a:lvl4pPr>
            <a:lvl5pPr algn="l" rtl="0">
              <a:buFont typeface="Wingdings" pitchFamily="2" charset="2"/>
              <a:buChar char="Ø"/>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ur-PK" dirty="0"/>
          </a:p>
        </p:txBody>
      </p:sp>
      <p:sp>
        <p:nvSpPr>
          <p:cNvPr id="4" name="Date Placeholder 3"/>
          <p:cNvSpPr>
            <a:spLocks noGrp="1"/>
          </p:cNvSpPr>
          <p:nvPr>
            <p:ph type="dt" sz="half" idx="10"/>
          </p:nvPr>
        </p:nvSpPr>
        <p:spPr/>
        <p:txBody>
          <a:bodyPr/>
          <a:lstStyle/>
          <a:p>
            <a:fld id="{3B959F84-96E2-4978-A2BE-97D088165532}" type="datetime1">
              <a:rPr lang="en-US" smtClean="0"/>
              <a:pPr/>
              <a:t>6/10/2013</a:t>
            </a:fld>
            <a:endParaRPr lang="en-US"/>
          </a:p>
        </p:txBody>
      </p:sp>
      <p:sp>
        <p:nvSpPr>
          <p:cNvPr id="5" name="Footer Placeholder 4"/>
          <p:cNvSpPr>
            <a:spLocks noGrp="1"/>
          </p:cNvSpPr>
          <p:nvPr>
            <p:ph type="ftr" sz="quarter" idx="11"/>
          </p:nvPr>
        </p:nvSpPr>
        <p:spPr>
          <a:xfrm>
            <a:off x="2895600" y="6356350"/>
            <a:ext cx="3352800" cy="365125"/>
          </a:xfrm>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a:xfrm>
            <a:off x="304800" y="6356350"/>
            <a:ext cx="2133600" cy="365125"/>
          </a:xfrm>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50B67E-9BF0-439A-94FB-AEFA9107FB06}" type="datetime1">
              <a:rPr lang="en-US" smtClean="0"/>
              <a:pPr/>
              <a:t>6/10/2013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0444D5AD-B325-49C3-8CC4-A1BACB7509ED}" type="datetime1">
              <a:rPr lang="en-US" smtClean="0"/>
              <a:pPr/>
              <a:t>6/10/2013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114039AB-B8B3-4BFE-8602-CCA057421A38}" type="datetime1">
              <a:rPr lang="en-US" smtClean="0"/>
              <a:pPr/>
              <a:t>6/10/2013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211EA8AC-292C-4CEF-B15C-904C509FEB56}" type="datetime1">
              <a:rPr lang="en-US" smtClean="0"/>
              <a:pPr/>
              <a:t>6/10/2013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8DEF80-0D63-4592-85AC-85019895A149}" type="datetime1">
              <a:rPr lang="en-US" smtClean="0"/>
              <a:pPr/>
              <a:t>6/10/2013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B57C39-29A6-413A-949C-B690334A38BC}" type="datetime1">
              <a:rPr lang="en-US" smtClean="0"/>
              <a:pPr/>
              <a:t>6/10/2013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1E1419-AD70-4BF8-88CF-47EF8C22D162}" type="datetime1">
              <a:rPr lang="en-US" smtClean="0"/>
              <a:pPr/>
              <a:t>6/10/2013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781597EE-FAAC-43E3-92C1-5291B6ED96D1}" type="datetime1">
              <a:rPr lang="en-US" smtClean="0"/>
              <a:pPr/>
              <a:t>6/10/2013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88858EF0-7C93-4C29-B238-9E869F828D15}" type="datetime1">
              <a:rPr lang="en-US" smtClean="0"/>
              <a:pPr/>
              <a:t>6/10/2013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ur-P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481629A-1E02-4CB9-85BD-9F72E5D33190}" type="datetime1">
              <a:rPr lang="en-US" smtClean="0"/>
              <a:pPr/>
              <a:t>6/10/2013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smtClean="0"/>
              <a:t>Visual Programming by Muhammad Bilal Zafar</a:t>
            </a:r>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1940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05</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I</a:t>
            </a:r>
            <a:r>
              <a:rPr lang="en-US" sz="2000" dirty="0" smtClean="0">
                <a:latin typeface="Arial" panose="020B0604020202020204" pitchFamily="34" charset="0"/>
                <a:ea typeface="Calibri" panose="020F0502020204030204" pitchFamily="34" charset="0"/>
                <a:cs typeface="Arial" panose="020B0604020202020204" pitchFamily="34" charset="0"/>
              </a:rPr>
              <a:t>nteractive development environment is a software application that provides comprehensive facilities to computer programmers for software development. </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Microsoft Visual Studio is an integrated development environment (IDE) from Microsoft Corporation.</a:t>
            </a:r>
          </a:p>
          <a:p>
            <a:pPr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Developed on </a:t>
            </a:r>
            <a:r>
              <a:rPr lang="en-US" sz="2000" dirty="0" err="1" smtClean="0">
                <a:latin typeface="Arial" panose="020B0604020202020204" pitchFamily="34" charset="0"/>
                <a:ea typeface="Calibri" panose="020F0502020204030204" pitchFamily="34" charset="0"/>
                <a:cs typeface="Arial" panose="020B0604020202020204" pitchFamily="34" charset="0"/>
              </a:rPr>
              <a:t>.Net</a:t>
            </a:r>
            <a:r>
              <a:rPr lang="en-US" sz="2000" dirty="0" smtClean="0">
                <a:latin typeface="Arial" panose="020B0604020202020204" pitchFamily="34" charset="0"/>
                <a:ea typeface="Calibri" panose="020F0502020204030204" pitchFamily="34" charset="0"/>
                <a:cs typeface="Arial" panose="020B0604020202020204" pitchFamily="34" charset="0"/>
              </a:rPr>
              <a:t> framework</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C++</a:t>
            </a:r>
          </a:p>
          <a:p>
            <a:pPr lvl="1"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Keywords	Reserved words	</a:t>
            </a:r>
            <a:r>
              <a:rPr lang="en-US" sz="2000" dirty="0" err="1" smtClean="0">
                <a:latin typeface="Arial" panose="020B0604020202020204" pitchFamily="34" charset="0"/>
                <a:ea typeface="Calibri" panose="020F0502020204030204" pitchFamily="34" charset="0"/>
                <a:cs typeface="Arial" panose="020B0604020202020204" pitchFamily="34" charset="0"/>
              </a:rPr>
              <a:t>int</a:t>
            </a:r>
            <a:r>
              <a:rPr lang="en-US" sz="2000" dirty="0" smtClean="0">
                <a:latin typeface="Arial" panose="020B0604020202020204" pitchFamily="34" charset="0"/>
                <a:ea typeface="Calibri" panose="020F0502020204030204" pitchFamily="34" charset="0"/>
                <a:cs typeface="Arial" panose="020B0604020202020204" pitchFamily="34" charset="0"/>
              </a:rPr>
              <a:t>, main, class, define</a:t>
            </a:r>
          </a:p>
          <a:p>
            <a:pPr lvl="1"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Identifiers	Programmers defined variables</a:t>
            </a:r>
          </a:p>
          <a:p>
            <a:pPr lvl="1"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Variables		</a:t>
            </a:r>
            <a:r>
              <a:rPr lang="en-US" sz="2000" dirty="0" smtClean="0">
                <a:latin typeface="Arial" pitchFamily="34" charset="0"/>
              </a:rPr>
              <a:t> A named storage location in the computer’s 				memory for holding a piece of data.</a:t>
            </a: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Data Types	</a:t>
            </a:r>
            <a:r>
              <a:rPr lang="en-US" sz="2000" dirty="0" smtClean="0">
                <a:latin typeface="Arial" pitchFamily="34" charset="0"/>
              </a:rPr>
              <a:t>When computer programs store data in variables, 			each variable must be assigned a specific data type. 			Some common data types include integers, floating 			point numbers, characters, strings, and arrays.</a:t>
            </a: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400" dirty="0" err="1" smtClean="0">
                <a:latin typeface="Arial" panose="020B0604020202020204" pitchFamily="34" charset="0"/>
                <a:ea typeface="Calibri" panose="020F0502020204030204" pitchFamily="34" charset="0"/>
                <a:cs typeface="Arial" panose="020B0604020202020204" pitchFamily="34" charset="0"/>
              </a:rPr>
              <a:t>Cout</a:t>
            </a:r>
            <a:r>
              <a:rPr lang="en-US" sz="2400" dirty="0" smtClean="0">
                <a:latin typeface="Arial" panose="020B0604020202020204" pitchFamily="34" charset="0"/>
                <a:ea typeface="Calibri" panose="020F0502020204030204" pitchFamily="34" charset="0"/>
                <a:cs typeface="Arial" panose="020B0604020202020204" pitchFamily="34" charset="0"/>
              </a:rPr>
              <a:t> &gt;&gt; and </a:t>
            </a:r>
            <a:r>
              <a:rPr lang="en-US" sz="2400" dirty="0" err="1" smtClean="0">
                <a:latin typeface="Arial" panose="020B0604020202020204" pitchFamily="34" charset="0"/>
                <a:ea typeface="Calibri" panose="020F0502020204030204" pitchFamily="34" charset="0"/>
                <a:cs typeface="Arial" panose="020B0604020202020204" pitchFamily="34" charset="0"/>
              </a:rPr>
              <a:t>Cin</a:t>
            </a:r>
            <a:r>
              <a:rPr lang="en-US" sz="2400" dirty="0" smtClean="0">
                <a:latin typeface="Arial" panose="020B0604020202020204" pitchFamily="34" charset="0"/>
                <a:ea typeface="Calibri" panose="020F0502020204030204" pitchFamily="34" charset="0"/>
                <a:cs typeface="Arial" panose="020B0604020202020204" pitchFamily="34" charset="0"/>
              </a:rPr>
              <a:t> &lt;&lt;</a:t>
            </a: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r>
              <a:rPr lang="en-US" sz="2400" dirty="0" smtClean="0">
                <a:latin typeface="Arial" pitchFamily="34" charset="0"/>
              </a:rPr>
              <a:t>A namespace is a part of the program in which certain names are recognized; outside of the namespace they’re unknown. </a:t>
            </a: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Escape Sequences	/n, /t, //, /’, /” …</a:t>
            </a: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Library Functions</a:t>
            </a:r>
          </a:p>
          <a:p>
            <a:pPr lvl="1"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Font typeface="Wingdings" pitchFamily="2" charset="2"/>
              <a:buChar char="Ø"/>
            </a:pPr>
            <a:r>
              <a:rPr lang="en-US" sz="2000" dirty="0" err="1" smtClean="0">
                <a:latin typeface="Arial" panose="020B0604020202020204" pitchFamily="34" charset="0"/>
                <a:ea typeface="Calibri" panose="020F0502020204030204" pitchFamily="34" charset="0"/>
                <a:cs typeface="Arial" panose="020B0604020202020204" pitchFamily="34" charset="0"/>
              </a:rPr>
              <a:t>sqrt</a:t>
            </a:r>
            <a:r>
              <a:rPr lang="en-US" sz="2000" dirty="0" smtClean="0">
                <a:latin typeface="Arial" panose="020B0604020202020204" pitchFamily="34" charset="0"/>
                <a:ea typeface="Calibri" panose="020F0502020204030204" pitchFamily="34" charset="0"/>
                <a:cs typeface="Arial" panose="020B0604020202020204" pitchFamily="34" charset="0"/>
              </a:rPr>
              <a:t>()</a:t>
            </a: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rand()</a:t>
            </a: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Looping structures</a:t>
            </a: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For loop</a:t>
            </a: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While</a:t>
            </a: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Do While</a:t>
            </a: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Decision structures</a:t>
            </a:r>
          </a:p>
          <a:p>
            <a:pPr lvl="1"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If</a:t>
            </a: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If / else</a:t>
            </a: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Switch</a:t>
            </a: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371600" y="2819400"/>
            <a:ext cx="64770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TODAY’S LESSON</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Contents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Operator Precedence</a:t>
            </a: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Type Conversion and Casting</a:t>
            </a: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Auto Keyword</a:t>
            </a: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Discovering Types</a:t>
            </a: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Bitwise Operators</a:t>
            </a: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L Values and R Values</a:t>
            </a: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Storage Duration</a:t>
            </a: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Variable Scopes</a:t>
            </a: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Static Variables</a:t>
            </a: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Namespaces  </a:t>
            </a: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Operator Precedence</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400" dirty="0" smtClean="0"/>
              <a:t>Operator precedence orders the operators in a priority sequence.</a:t>
            </a:r>
          </a:p>
          <a:p>
            <a:pPr algn="l" rtl="0">
              <a:buFont typeface="Wingdings" pitchFamily="2" charset="2"/>
              <a:buChar char="Ø"/>
            </a:pPr>
            <a:endParaRPr lang="en-US" sz="2400" dirty="0" smtClean="0"/>
          </a:p>
          <a:p>
            <a:pPr algn="l" rtl="0">
              <a:buFont typeface="Wingdings" pitchFamily="2" charset="2"/>
              <a:buChar char="Ø"/>
            </a:pPr>
            <a:r>
              <a:rPr lang="en-US" sz="2400" dirty="0" smtClean="0"/>
              <a:t>In any expression, operators with the highest precedence are always executed first, followed by operators with the next highest precedence, and so on, down to those with the lowest precedence of all.</a:t>
            </a: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solidFill>
                  <a:srgbClr val="FF0000"/>
                </a:solidFill>
              </a:rPr>
              <a:t>Operator Precedence..</a:t>
            </a:r>
            <a:endParaRPr lang="en-US" dirty="0" smtClean="0"/>
          </a:p>
        </p:txBody>
      </p:sp>
      <p:sp>
        <p:nvSpPr>
          <p:cNvPr id="15363" name="Content Placeholder 2"/>
          <p:cNvSpPr>
            <a:spLocks noGrp="1"/>
          </p:cNvSpPr>
          <p:nvPr>
            <p:ph idx="1"/>
          </p:nvPr>
        </p:nvSpPr>
        <p:spPr/>
        <p:txBody>
          <a:bodyPr/>
          <a:lstStyle/>
          <a:p>
            <a:pPr algn="l" rtl="0" eaLnBrk="1" hangingPunct="1">
              <a:buFont typeface="Wingdings" pitchFamily="2" charset="2"/>
              <a:buChar char="Ø"/>
            </a:pPr>
            <a:r>
              <a:rPr lang="en-US" sz="2800" dirty="0" smtClean="0"/>
              <a:t>In an expression with more than one operator, evaluate in this order:</a:t>
            </a:r>
          </a:p>
          <a:p>
            <a:pPr lvl="1" algn="l" rtl="0" eaLnBrk="1" hangingPunct="1">
              <a:buFontTx/>
              <a:buNone/>
            </a:pPr>
            <a:r>
              <a:rPr lang="en-US" sz="2400" dirty="0" smtClean="0">
                <a:latin typeface="Courier New" pitchFamily="49" charset="0"/>
              </a:rPr>
              <a:t>	-</a:t>
            </a:r>
            <a:r>
              <a:rPr lang="en-US" sz="2400" dirty="0" smtClean="0"/>
              <a:t> (unary negation), in order, left to right</a:t>
            </a:r>
          </a:p>
          <a:p>
            <a:pPr lvl="1" algn="l" rtl="0" eaLnBrk="1" hangingPunct="1">
              <a:buFontTx/>
              <a:buNone/>
            </a:pPr>
            <a:r>
              <a:rPr lang="en-US" sz="2400" dirty="0" smtClean="0">
                <a:latin typeface="Courier New" pitchFamily="49" charset="0"/>
              </a:rPr>
              <a:t>	* / %</a:t>
            </a:r>
            <a:r>
              <a:rPr lang="en-US" sz="2400" dirty="0" smtClean="0"/>
              <a:t>, in order, left to right</a:t>
            </a:r>
          </a:p>
          <a:p>
            <a:pPr lvl="1" algn="l" rtl="0" eaLnBrk="1" hangingPunct="1">
              <a:buFontTx/>
              <a:buNone/>
            </a:pPr>
            <a:r>
              <a:rPr lang="en-US" sz="2400" dirty="0" smtClean="0">
                <a:latin typeface="Courier New" pitchFamily="49" charset="0"/>
              </a:rPr>
              <a:t>	+ -</a:t>
            </a:r>
            <a:r>
              <a:rPr lang="en-US" sz="2400" dirty="0" smtClean="0"/>
              <a:t>, in order, left to right</a:t>
            </a:r>
          </a:p>
          <a:p>
            <a:pPr algn="l" rtl="0" eaLnBrk="1" hangingPunct="1">
              <a:buFont typeface="Times" pitchFamily="-16" charset="0"/>
              <a:buNone/>
            </a:pPr>
            <a:r>
              <a:rPr lang="en-US" sz="2800" dirty="0" smtClean="0">
                <a:latin typeface="Courier New" pitchFamily="49" charset="0"/>
              </a:rPr>
              <a:t>	</a:t>
            </a:r>
            <a:r>
              <a:rPr lang="en-US" sz="2800" dirty="0" smtClean="0"/>
              <a:t>Example expression </a:t>
            </a:r>
            <a:r>
              <a:rPr lang="en-US" sz="2800" dirty="0" smtClean="0">
                <a:latin typeface="Courier New" pitchFamily="49" charset="0"/>
              </a:rPr>
              <a:t>2 + 2 * 2 </a:t>
            </a:r>
            <a:r>
              <a:rPr lang="en-US" sz="2800" dirty="0" smtClean="0"/>
              <a:t>–</a:t>
            </a:r>
            <a:r>
              <a:rPr lang="en-US" sz="2800" dirty="0" smtClean="0">
                <a:latin typeface="Courier New" pitchFamily="49" charset="0"/>
              </a:rPr>
              <a:t> 2 </a:t>
            </a:r>
          </a:p>
          <a:p>
            <a:pPr algn="l" rtl="0" eaLnBrk="1" hangingPunct="1"/>
            <a:endParaRPr lang="en-US" dirty="0" smtClean="0"/>
          </a:p>
        </p:txBody>
      </p:sp>
      <p:grpSp>
        <p:nvGrpSpPr>
          <p:cNvPr id="2" name="Group 11"/>
          <p:cNvGrpSpPr>
            <a:grpSpLocks/>
          </p:cNvGrpSpPr>
          <p:nvPr/>
        </p:nvGrpSpPr>
        <p:grpSpPr bwMode="auto">
          <a:xfrm>
            <a:off x="5105400" y="4267200"/>
            <a:ext cx="1219200" cy="1752600"/>
            <a:chOff x="3264" y="2708"/>
            <a:chExt cx="768" cy="1104"/>
          </a:xfrm>
        </p:grpSpPr>
        <p:sp>
          <p:nvSpPr>
            <p:cNvPr id="15371" name="Text Box 4"/>
            <p:cNvSpPr txBox="1">
              <a:spLocks noChangeArrowheads="1"/>
            </p:cNvSpPr>
            <p:nvPr/>
          </p:nvSpPr>
          <p:spPr bwMode="auto">
            <a:xfrm>
              <a:off x="3264" y="3446"/>
              <a:ext cx="768" cy="366"/>
            </a:xfrm>
            <a:prstGeom prst="rect">
              <a:avLst/>
            </a:prstGeom>
            <a:noFill/>
            <a:ln w="9525">
              <a:noFill/>
              <a:miter lim="800000"/>
              <a:headEnd/>
              <a:tailEnd/>
            </a:ln>
          </p:spPr>
          <p:txBody>
            <a:bodyPr>
              <a:spAutoFit/>
            </a:bodyPr>
            <a:lstStyle/>
            <a:p>
              <a:pPr algn="ctr">
                <a:lnSpc>
                  <a:spcPct val="80000"/>
                </a:lnSpc>
              </a:pPr>
              <a:r>
                <a:rPr lang="en-US" sz="2000" dirty="0">
                  <a:solidFill>
                    <a:srgbClr val="FF0000"/>
                  </a:solidFill>
                </a:rPr>
                <a:t>evaluate </a:t>
              </a:r>
            </a:p>
            <a:p>
              <a:pPr algn="ctr">
                <a:lnSpc>
                  <a:spcPct val="80000"/>
                </a:lnSpc>
              </a:pPr>
              <a:r>
                <a:rPr lang="en-US" sz="2000" dirty="0">
                  <a:solidFill>
                    <a:srgbClr val="FF0000"/>
                  </a:solidFill>
                </a:rPr>
                <a:t>first</a:t>
              </a:r>
            </a:p>
          </p:txBody>
        </p:sp>
        <p:sp>
          <p:nvSpPr>
            <p:cNvPr id="15372" name="Line 5"/>
            <p:cNvSpPr>
              <a:spLocks noChangeShapeType="1"/>
            </p:cNvSpPr>
            <p:nvPr/>
          </p:nvSpPr>
          <p:spPr bwMode="auto">
            <a:xfrm flipH="1" flipV="1">
              <a:off x="3552" y="2708"/>
              <a:ext cx="48" cy="652"/>
            </a:xfrm>
            <a:prstGeom prst="line">
              <a:avLst/>
            </a:prstGeom>
            <a:noFill/>
            <a:ln w="9525">
              <a:solidFill>
                <a:srgbClr val="FF0000"/>
              </a:solidFill>
              <a:round/>
              <a:headEnd/>
              <a:tailEnd type="triangle" w="med" len="med"/>
            </a:ln>
          </p:spPr>
          <p:txBody>
            <a:bodyPr/>
            <a:lstStyle/>
            <a:p>
              <a:endParaRPr lang="ur-PK"/>
            </a:p>
          </p:txBody>
        </p:sp>
      </p:grpSp>
      <p:grpSp>
        <p:nvGrpSpPr>
          <p:cNvPr id="3" name="Group 10"/>
          <p:cNvGrpSpPr>
            <a:grpSpLocks/>
          </p:cNvGrpSpPr>
          <p:nvPr/>
        </p:nvGrpSpPr>
        <p:grpSpPr bwMode="auto">
          <a:xfrm>
            <a:off x="3048000" y="4267200"/>
            <a:ext cx="1524000" cy="1343025"/>
            <a:chOff x="2208" y="2976"/>
            <a:chExt cx="960" cy="846"/>
          </a:xfrm>
        </p:grpSpPr>
        <p:sp>
          <p:nvSpPr>
            <p:cNvPr id="15369" name="Rectangle 6"/>
            <p:cNvSpPr>
              <a:spLocks noChangeArrowheads="1"/>
            </p:cNvSpPr>
            <p:nvPr/>
          </p:nvSpPr>
          <p:spPr bwMode="auto">
            <a:xfrm>
              <a:off x="2208" y="3456"/>
              <a:ext cx="816" cy="366"/>
            </a:xfrm>
            <a:prstGeom prst="rect">
              <a:avLst/>
            </a:prstGeom>
            <a:noFill/>
            <a:ln w="9525">
              <a:noFill/>
              <a:miter lim="800000"/>
              <a:headEnd/>
              <a:tailEnd/>
            </a:ln>
          </p:spPr>
          <p:txBody>
            <a:bodyPr>
              <a:spAutoFit/>
            </a:bodyPr>
            <a:lstStyle/>
            <a:p>
              <a:pPr algn="ctr">
                <a:lnSpc>
                  <a:spcPct val="80000"/>
                </a:lnSpc>
              </a:pPr>
              <a:r>
                <a:rPr lang="en-US" sz="2000">
                  <a:solidFill>
                    <a:srgbClr val="FF0000"/>
                  </a:solidFill>
                </a:rPr>
                <a:t>evaluate </a:t>
              </a:r>
            </a:p>
            <a:p>
              <a:pPr algn="ctr">
                <a:lnSpc>
                  <a:spcPct val="80000"/>
                </a:lnSpc>
              </a:pPr>
              <a:r>
                <a:rPr lang="en-US" sz="2000">
                  <a:solidFill>
                    <a:srgbClr val="FF0000"/>
                  </a:solidFill>
                </a:rPr>
                <a:t>second</a:t>
              </a:r>
            </a:p>
          </p:txBody>
        </p:sp>
        <p:sp>
          <p:nvSpPr>
            <p:cNvPr id="15370" name="Line 7"/>
            <p:cNvSpPr>
              <a:spLocks noChangeShapeType="1"/>
            </p:cNvSpPr>
            <p:nvPr/>
          </p:nvSpPr>
          <p:spPr bwMode="auto">
            <a:xfrm flipV="1">
              <a:off x="2640" y="2976"/>
              <a:ext cx="528" cy="432"/>
            </a:xfrm>
            <a:prstGeom prst="line">
              <a:avLst/>
            </a:prstGeom>
            <a:noFill/>
            <a:ln w="9525">
              <a:solidFill>
                <a:srgbClr val="FF0000"/>
              </a:solidFill>
              <a:round/>
              <a:headEnd/>
              <a:tailEnd type="triangle" w="med" len="med"/>
            </a:ln>
          </p:spPr>
          <p:txBody>
            <a:bodyPr/>
            <a:lstStyle/>
            <a:p>
              <a:endParaRPr lang="ur-PK"/>
            </a:p>
          </p:txBody>
        </p:sp>
      </p:grpSp>
      <p:grpSp>
        <p:nvGrpSpPr>
          <p:cNvPr id="4" name="Group 12"/>
          <p:cNvGrpSpPr>
            <a:grpSpLocks/>
          </p:cNvGrpSpPr>
          <p:nvPr/>
        </p:nvGrpSpPr>
        <p:grpSpPr bwMode="auto">
          <a:xfrm>
            <a:off x="6248400" y="4267200"/>
            <a:ext cx="1676400" cy="1038225"/>
            <a:chOff x="4032" y="3120"/>
            <a:chExt cx="1056" cy="654"/>
          </a:xfrm>
        </p:grpSpPr>
        <p:sp>
          <p:nvSpPr>
            <p:cNvPr id="15367" name="Rectangle 8"/>
            <p:cNvSpPr>
              <a:spLocks noChangeArrowheads="1"/>
            </p:cNvSpPr>
            <p:nvPr/>
          </p:nvSpPr>
          <p:spPr bwMode="auto">
            <a:xfrm>
              <a:off x="4032" y="3408"/>
              <a:ext cx="1056" cy="366"/>
            </a:xfrm>
            <a:prstGeom prst="rect">
              <a:avLst/>
            </a:prstGeom>
            <a:noFill/>
            <a:ln w="9525">
              <a:noFill/>
              <a:miter lim="800000"/>
              <a:headEnd/>
              <a:tailEnd/>
            </a:ln>
          </p:spPr>
          <p:txBody>
            <a:bodyPr>
              <a:spAutoFit/>
            </a:bodyPr>
            <a:lstStyle/>
            <a:p>
              <a:pPr algn="ctr">
                <a:lnSpc>
                  <a:spcPct val="80000"/>
                </a:lnSpc>
              </a:pPr>
              <a:r>
                <a:rPr lang="en-US" sz="2000" dirty="0">
                  <a:solidFill>
                    <a:srgbClr val="FF0000"/>
                  </a:solidFill>
                </a:rPr>
                <a:t>evaluate </a:t>
              </a:r>
            </a:p>
            <a:p>
              <a:pPr algn="ctr">
                <a:lnSpc>
                  <a:spcPct val="80000"/>
                </a:lnSpc>
              </a:pPr>
              <a:r>
                <a:rPr lang="en-US" sz="2000" dirty="0">
                  <a:solidFill>
                    <a:srgbClr val="FF0000"/>
                  </a:solidFill>
                </a:rPr>
                <a:t>third</a:t>
              </a:r>
            </a:p>
          </p:txBody>
        </p:sp>
        <p:sp>
          <p:nvSpPr>
            <p:cNvPr id="15368" name="Line 9"/>
            <p:cNvSpPr>
              <a:spLocks noChangeShapeType="1"/>
            </p:cNvSpPr>
            <p:nvPr/>
          </p:nvSpPr>
          <p:spPr bwMode="auto">
            <a:xfrm flipH="1" flipV="1">
              <a:off x="4176" y="3120"/>
              <a:ext cx="384" cy="240"/>
            </a:xfrm>
            <a:prstGeom prst="line">
              <a:avLst/>
            </a:prstGeom>
            <a:noFill/>
            <a:ln w="9525">
              <a:solidFill>
                <a:srgbClr val="FF0000"/>
              </a:solidFill>
              <a:round/>
              <a:headEnd/>
              <a:tailEnd type="triangle" w="med" len="med"/>
            </a:ln>
          </p:spPr>
          <p:txBody>
            <a:bodyPr/>
            <a:lstStyle/>
            <a:p>
              <a:endParaRPr lang="ur-PK"/>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Operator Precedence...</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None/>
            </a:pPr>
            <a:endParaRPr lang="en-US" sz="2400" dirty="0" smtClean="0"/>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pic>
        <p:nvPicPr>
          <p:cNvPr id="1026" name="Picture 2" descr="E:\Freelancing\VCIIT\Visual Programming\Helping Material\Images\Operator Precedence.png"/>
          <p:cNvPicPr>
            <a:picLocks noChangeAspect="1" noChangeArrowheads="1"/>
          </p:cNvPicPr>
          <p:nvPr/>
        </p:nvPicPr>
        <p:blipFill>
          <a:blip r:embed="rId3" cstate="print"/>
          <a:srcRect l="36875" t="16000" r="6250" b="5000"/>
          <a:stretch>
            <a:fillRect/>
          </a:stretch>
        </p:blipFill>
        <p:spPr bwMode="auto">
          <a:xfrm>
            <a:off x="990600" y="1295400"/>
            <a:ext cx="6781800" cy="5486399"/>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Type Conversion and Casting</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algn="l" rtl="0">
              <a:buFont typeface="Wingdings" pitchFamily="2" charset="2"/>
              <a:buChar char="Ø"/>
            </a:pPr>
            <a:r>
              <a:rPr lang="en-US" dirty="0" smtClean="0"/>
              <a:t>Operations</a:t>
            </a:r>
            <a:r>
              <a:rPr lang="en-US" sz="2400" dirty="0" smtClean="0"/>
              <a:t> in C++ can be carried out only between the values of the same data type.</a:t>
            </a:r>
          </a:p>
          <a:p>
            <a:pPr algn="l" rtl="0">
              <a:buFont typeface="Wingdings" pitchFamily="2" charset="2"/>
              <a:buChar char="Ø"/>
            </a:pPr>
            <a:endParaRPr lang="en-US" dirty="0" smtClean="0"/>
          </a:p>
          <a:p>
            <a:pPr algn="l" rtl="0">
              <a:buFont typeface="Wingdings" pitchFamily="2" charset="2"/>
              <a:buChar char="Ø"/>
            </a:pPr>
            <a:r>
              <a:rPr lang="en-US" sz="2400" dirty="0" smtClean="0"/>
              <a:t>So what if they are not of the same type ??? </a:t>
            </a:r>
          </a:p>
          <a:p>
            <a:pPr algn="l" rtl="0">
              <a:buFont typeface="Wingdings" pitchFamily="2" charset="2"/>
              <a:buChar char="Ø"/>
            </a:pPr>
            <a:endParaRPr lang="en-US" dirty="0" smtClean="0"/>
          </a:p>
          <a:p>
            <a:pPr algn="l" rtl="0">
              <a:buFont typeface="Wingdings" pitchFamily="2" charset="2"/>
              <a:buChar char="Ø"/>
            </a:pPr>
            <a:r>
              <a:rPr lang="en-US" sz="2400" dirty="0" smtClean="0"/>
              <a:t>Implicit type conversion:</a:t>
            </a:r>
          </a:p>
          <a:p>
            <a:pPr lvl="1"/>
            <a:r>
              <a:rPr lang="en-US" sz="2200" dirty="0" smtClean="0"/>
              <a:t>When an expression involving variables of different types </a:t>
            </a:r>
            <a:r>
              <a:rPr lang="en-US" dirty="0" smtClean="0"/>
              <a:t>then </a:t>
            </a:r>
            <a:r>
              <a:rPr lang="en-US" sz="2200" dirty="0" smtClean="0"/>
              <a:t>for each operation to be performed, the compiler has to arrange to convert the type of one of the operands to match that of the other.</a:t>
            </a:r>
          </a:p>
          <a:p>
            <a:pPr algn="l" rtl="0">
              <a:buNone/>
            </a:pPr>
            <a:endParaRPr lang="en-US" sz="24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Type Conversion and Casting..</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algn="l" rtl="0">
              <a:buFont typeface="Wingdings" pitchFamily="2" charset="2"/>
              <a:buChar char="Ø"/>
            </a:pPr>
            <a:r>
              <a:rPr lang="en-US" dirty="0" smtClean="0"/>
              <a:t>Example</a:t>
            </a:r>
          </a:p>
          <a:p>
            <a:pPr lvl="1"/>
            <a:r>
              <a:rPr lang="en-US" sz="2000" dirty="0" smtClean="0"/>
              <a:t>If you want to add a </a:t>
            </a:r>
            <a:r>
              <a:rPr lang="en-US" sz="2000" i="1" dirty="0" smtClean="0">
                <a:solidFill>
                  <a:srgbClr val="FF0000"/>
                </a:solidFill>
              </a:rPr>
              <a:t>double</a:t>
            </a:r>
            <a:r>
              <a:rPr lang="en-US" sz="2000" dirty="0" smtClean="0"/>
              <a:t> value to a value of an </a:t>
            </a:r>
            <a:r>
              <a:rPr lang="en-US" sz="2000" i="1" dirty="0" smtClean="0">
                <a:solidFill>
                  <a:srgbClr val="FF0000"/>
                </a:solidFill>
              </a:rPr>
              <a:t>integer</a:t>
            </a:r>
            <a:r>
              <a:rPr lang="en-US" sz="2000" dirty="0" smtClean="0"/>
              <a:t>  type, the integer value is first converted to double , after which the addition is carried out.</a:t>
            </a:r>
          </a:p>
          <a:p>
            <a:pPr lvl="1"/>
            <a:endParaRPr lang="en-US" sz="2000" dirty="0" smtClean="0"/>
          </a:p>
          <a:p>
            <a:pPr lvl="1"/>
            <a:r>
              <a:rPr lang="en-US" sz="2000" dirty="0" smtClean="0"/>
              <a:t>The variable that contains the value to be converted is, itself, not changed.</a:t>
            </a: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2">
              <a:buNone/>
            </a:pP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double	</a:t>
            </a:r>
            <a:r>
              <a:rPr lang="en-US"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val_double</a:t>
            </a: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a:t>
            </a:r>
          </a:p>
          <a:p>
            <a:pPr lvl="2">
              <a:buNone/>
            </a:pPr>
            <a:r>
              <a:rPr lang="en-US"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Int</a:t>
            </a: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a:t>
            </a:r>
            <a:r>
              <a:rPr lang="en-US"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val_int</a:t>
            </a: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a:t>
            </a:r>
          </a:p>
          <a:p>
            <a:pPr lvl="2">
              <a:buNone/>
            </a:pPr>
            <a:r>
              <a:rPr lang="en-US"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cout</a:t>
            </a: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&lt;&lt; “Type Casting” &lt;&lt; </a:t>
            </a:r>
            <a:r>
              <a:rPr lang="en-US"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val_double</a:t>
            </a: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 </a:t>
            </a:r>
            <a:r>
              <a:rPr lang="en-US"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val_int</a:t>
            </a: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a:t>
            </a:r>
            <a:endParaRPr lang="en-US" sz="2000"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Type Conversion and Casting...</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Any pair of operands of different types, the compiler decides which  operand to convert to the other considering types to be in the following rank from high to low:</a:t>
            </a:r>
          </a:p>
          <a:p>
            <a:endParaRPr lang="en-US" dirty="0" smtClean="0">
              <a:solidFill>
                <a:srgbClr val="C00000"/>
              </a:solidFill>
              <a:latin typeface="Arial" panose="020B0604020202020204" pitchFamily="34" charset="0"/>
              <a:ea typeface="Calibri" panose="020F0502020204030204" pitchFamily="34" charset="0"/>
              <a:cs typeface="Arial" panose="020B0604020202020204" pitchFamily="34" charset="0"/>
            </a:endParaRPr>
          </a:p>
          <a:p>
            <a:endParaRPr lang="en-US" dirty="0" smtClean="0">
              <a:solidFill>
                <a:srgbClr val="C00000"/>
              </a:solidFill>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pic>
        <p:nvPicPr>
          <p:cNvPr id="7" name="Picture 6" descr="Type casting.png"/>
          <p:cNvPicPr>
            <a:picLocks noChangeAspect="1"/>
          </p:cNvPicPr>
          <p:nvPr/>
        </p:nvPicPr>
        <p:blipFill>
          <a:blip r:embed="rId3" cstate="print"/>
          <a:srcRect l="33146" t="51334" r="17548" b="27334"/>
          <a:stretch>
            <a:fillRect/>
          </a:stretch>
        </p:blipFill>
        <p:spPr>
          <a:xfrm>
            <a:off x="762001" y="3124200"/>
            <a:ext cx="7619999" cy="22860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Type Conversion in Assignment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algn="l" rtl="0">
              <a:buFont typeface="Wingdings" pitchFamily="2" charset="2"/>
              <a:buChar char="Ø"/>
            </a:pPr>
            <a:r>
              <a:rPr lang="en-US" dirty="0" smtClean="0"/>
              <a:t>Example</a:t>
            </a:r>
          </a:p>
          <a:p>
            <a:pPr lvl="1"/>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2">
              <a:buNone/>
            </a:pPr>
            <a:r>
              <a:rPr lang="en-US"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Int</a:t>
            </a: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a:t>
            </a:r>
            <a:r>
              <a:rPr lang="en-US"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val_int</a:t>
            </a: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a:t>
            </a:r>
          </a:p>
          <a:p>
            <a:pPr lvl="2">
              <a:buNone/>
            </a:pP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float	</a:t>
            </a:r>
            <a:r>
              <a:rPr lang="en-US"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val_float</a:t>
            </a: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 3.5f;</a:t>
            </a:r>
          </a:p>
          <a:p>
            <a:pPr lvl="2">
              <a:buNone/>
            </a:pPr>
            <a:endPar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endParaRPr>
          </a:p>
          <a:p>
            <a:pPr lvl="2">
              <a:buNone/>
            </a:pPr>
            <a:r>
              <a:rPr lang="en-US"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val_int</a:t>
            </a: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  =  </a:t>
            </a:r>
            <a:r>
              <a:rPr lang="en-US" dirty="0" err="1"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val_float</a:t>
            </a:r>
            <a:r>
              <a:rPr lang="en-US" dirty="0" smtClean="0">
                <a:solidFill>
                  <a:schemeClr val="tx2">
                    <a:lumMod val="60000"/>
                    <a:lumOff val="40000"/>
                  </a:schemeClr>
                </a:solidFill>
                <a:latin typeface="Arial" panose="020B0604020202020204" pitchFamily="34" charset="0"/>
                <a:ea typeface="Calibri" panose="020F0502020204030204" pitchFamily="34" charset="0"/>
                <a:cs typeface="Arial" panose="020B0604020202020204" pitchFamily="34" charset="0"/>
              </a:rPr>
              <a:t>;</a:t>
            </a:r>
          </a:p>
          <a:p>
            <a:pPr lvl="2">
              <a:buNone/>
            </a:pPr>
            <a:endParaRPr lang="en-US" sz="2000" dirty="0" smtClean="0">
              <a:solidFill>
                <a:srgbClr val="C00000"/>
              </a:solidFill>
              <a:latin typeface="Arial" panose="020B0604020202020204" pitchFamily="34" charset="0"/>
              <a:ea typeface="Calibri" panose="020F0502020204030204" pitchFamily="34" charset="0"/>
              <a:cs typeface="Arial" panose="020B0604020202020204" pitchFamily="34" charset="0"/>
            </a:endParaRPr>
          </a:p>
          <a:p>
            <a:pPr lvl="2">
              <a:buNone/>
            </a:pPr>
            <a:r>
              <a:rPr lang="en-US" sz="2400" dirty="0" smtClean="0">
                <a:latin typeface="Arial" panose="020B0604020202020204" pitchFamily="34" charset="0"/>
                <a:ea typeface="Calibri" panose="020F0502020204030204" pitchFamily="34" charset="0"/>
                <a:cs typeface="Arial" panose="020B0604020202020204" pitchFamily="34" charset="0"/>
              </a:rPr>
              <a:t>Result:	</a:t>
            </a:r>
            <a:r>
              <a:rPr lang="en-US" sz="2400" dirty="0" err="1" smtClean="0">
                <a:latin typeface="Arial" panose="020B0604020202020204" pitchFamily="34" charset="0"/>
                <a:ea typeface="Calibri" panose="020F0502020204030204" pitchFamily="34" charset="0"/>
                <a:cs typeface="Arial" panose="020B0604020202020204" pitchFamily="34" charset="0"/>
              </a:rPr>
              <a:t>val_int</a:t>
            </a:r>
            <a:r>
              <a:rPr lang="en-US" sz="2400" dirty="0" smtClean="0">
                <a:latin typeface="Arial" panose="020B0604020202020204" pitchFamily="34" charset="0"/>
                <a:ea typeface="Calibri" panose="020F0502020204030204" pitchFamily="34" charset="0"/>
                <a:cs typeface="Arial" panose="020B0604020202020204" pitchFamily="34" charset="0"/>
              </a:rPr>
              <a:t>       value is		3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cxnSp>
        <p:nvCxnSpPr>
          <p:cNvPr id="6" name="Straight Arrow Connector 5"/>
          <p:cNvCxnSpPr/>
          <p:nvPr/>
        </p:nvCxnSpPr>
        <p:spPr>
          <a:xfrm flipH="1">
            <a:off x="3810000" y="2590800"/>
            <a:ext cx="10668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953000" y="2362200"/>
            <a:ext cx="3429000" cy="369332"/>
          </a:xfrm>
          <a:prstGeom prst="rect">
            <a:avLst/>
          </a:prstGeom>
          <a:noFill/>
        </p:spPr>
        <p:txBody>
          <a:bodyPr wrap="square" rtlCol="1">
            <a:spAutoFit/>
          </a:bodyPr>
          <a:lstStyle/>
          <a:p>
            <a:r>
              <a:rPr lang="en-US" dirty="0" smtClean="0"/>
              <a:t>Single precision floating point  </a:t>
            </a:r>
            <a:endParaRPr lang="ur-PK"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Explicit Type Conversion</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With mixed expressions involving the basic types, C++ compiler automatically arranges casting where necessary, but it can also be forced for a conversion from one type to another by using an explicit type conversion.</a:t>
            </a:r>
          </a:p>
          <a:p>
            <a:endParaRPr lang="en-US" dirty="0" smtClean="0"/>
          </a:p>
          <a:p>
            <a:r>
              <a:rPr lang="en-US" dirty="0" smtClean="0"/>
              <a:t>Also referred as a cast .</a:t>
            </a:r>
          </a:p>
          <a:p>
            <a:endParaRPr lang="en-US" dirty="0" smtClean="0"/>
          </a:p>
          <a:p>
            <a:r>
              <a:rPr lang="en-US" dirty="0" smtClean="0"/>
              <a:t>To cast the value of an expression to a given type, you write the cast in the form:</a:t>
            </a:r>
          </a:p>
          <a:p>
            <a:pPr>
              <a:buNone/>
            </a:pPr>
            <a:r>
              <a:rPr lang="en-US" dirty="0" smtClean="0"/>
              <a:t>	</a:t>
            </a:r>
          </a:p>
          <a:p>
            <a:pPr>
              <a:buNone/>
            </a:pPr>
            <a:r>
              <a:rPr lang="en-US" dirty="0" smtClean="0"/>
              <a:t>	</a:t>
            </a:r>
            <a:r>
              <a:rPr lang="en-US" dirty="0" err="1" smtClean="0">
                <a:solidFill>
                  <a:schemeClr val="tx2">
                    <a:lumMod val="60000"/>
                    <a:lumOff val="40000"/>
                  </a:schemeClr>
                </a:solidFill>
              </a:rPr>
              <a:t>static_cast</a:t>
            </a:r>
            <a:r>
              <a:rPr lang="en-US" dirty="0" smtClean="0">
                <a:solidFill>
                  <a:schemeClr val="tx2">
                    <a:lumMod val="60000"/>
                    <a:lumOff val="40000"/>
                  </a:schemeClr>
                </a:solidFill>
              </a:rPr>
              <a:t> &lt; </a:t>
            </a:r>
            <a:r>
              <a:rPr lang="en-US" i="1" dirty="0" err="1" smtClean="0">
                <a:solidFill>
                  <a:schemeClr val="tx2">
                    <a:lumMod val="60000"/>
                    <a:lumOff val="40000"/>
                  </a:schemeClr>
                </a:solidFill>
              </a:rPr>
              <a:t>the_type_to_convert_to</a:t>
            </a:r>
            <a:r>
              <a:rPr lang="en-US" i="1" dirty="0" smtClean="0">
                <a:solidFill>
                  <a:schemeClr val="tx2">
                    <a:lumMod val="60000"/>
                    <a:lumOff val="40000"/>
                  </a:schemeClr>
                </a:solidFill>
              </a:rPr>
              <a:t> &gt; ( expression )</a:t>
            </a:r>
            <a:endParaRPr lang="en-US" sz="2400" dirty="0" smtClean="0">
              <a:solidFill>
                <a:schemeClr val="tx2">
                  <a:lumMod val="60000"/>
                  <a:lumOff val="40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Explicit Type Conversion..</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The effect of the </a:t>
            </a:r>
            <a:r>
              <a:rPr lang="en-US" dirty="0" err="1" smtClean="0"/>
              <a:t>static_cast</a:t>
            </a:r>
            <a:r>
              <a:rPr lang="en-US" dirty="0" smtClean="0"/>
              <a:t> operation is to convert the value that results from evaluating expression to the type that you specify between the angled brackets.</a:t>
            </a:r>
          </a:p>
          <a:p>
            <a:endParaRPr lang="en-US" sz="2400" dirty="0" smtClean="0"/>
          </a:p>
          <a:p>
            <a:r>
              <a:rPr lang="en-US" dirty="0" smtClean="0"/>
              <a:t>Example</a:t>
            </a:r>
          </a:p>
          <a:p>
            <a:pPr lvl="1"/>
            <a:endParaRPr lang="en-US" sz="2200" dirty="0" smtClean="0"/>
          </a:p>
          <a:p>
            <a:pPr>
              <a:buNone/>
            </a:pPr>
            <a:r>
              <a:rPr lang="en-US" sz="2000" dirty="0" smtClean="0">
                <a:solidFill>
                  <a:schemeClr val="tx2">
                    <a:lumMod val="60000"/>
                    <a:lumOff val="40000"/>
                  </a:schemeClr>
                </a:solidFill>
              </a:rPr>
              <a:t>double value1 = 10.5;</a:t>
            </a:r>
          </a:p>
          <a:p>
            <a:pPr>
              <a:buNone/>
            </a:pPr>
            <a:r>
              <a:rPr lang="en-US" sz="2000" dirty="0" smtClean="0">
                <a:solidFill>
                  <a:schemeClr val="tx2">
                    <a:lumMod val="60000"/>
                    <a:lumOff val="40000"/>
                  </a:schemeClr>
                </a:solidFill>
              </a:rPr>
              <a:t>double value2 = 15.5;</a:t>
            </a:r>
          </a:p>
          <a:p>
            <a:pPr>
              <a:buNone/>
            </a:pPr>
            <a:r>
              <a:rPr lang="en-US" sz="2000" dirty="0" err="1" smtClean="0">
                <a:solidFill>
                  <a:schemeClr val="tx2">
                    <a:lumMod val="60000"/>
                    <a:lumOff val="40000"/>
                  </a:schemeClr>
                </a:solidFill>
              </a:rPr>
              <a:t>int</a:t>
            </a:r>
            <a:r>
              <a:rPr lang="en-US" sz="2000" dirty="0" smtClean="0">
                <a:solidFill>
                  <a:schemeClr val="tx2">
                    <a:lumMod val="60000"/>
                    <a:lumOff val="40000"/>
                  </a:schemeClr>
                </a:solidFill>
              </a:rPr>
              <a:t> </a:t>
            </a:r>
            <a:r>
              <a:rPr lang="en-US" sz="2000" dirty="0" err="1" smtClean="0">
                <a:solidFill>
                  <a:schemeClr val="tx2">
                    <a:lumMod val="60000"/>
                    <a:lumOff val="40000"/>
                  </a:schemeClr>
                </a:solidFill>
              </a:rPr>
              <a:t>whole_number</a:t>
            </a:r>
            <a:r>
              <a:rPr lang="en-US" sz="2000" dirty="0" smtClean="0">
                <a:solidFill>
                  <a:schemeClr val="tx2">
                    <a:lumMod val="60000"/>
                    <a:lumOff val="40000"/>
                  </a:schemeClr>
                </a:solidFill>
              </a:rPr>
              <a:t> = </a:t>
            </a:r>
            <a:r>
              <a:rPr lang="en-US" sz="2000" dirty="0" err="1" smtClean="0">
                <a:solidFill>
                  <a:schemeClr val="tx2">
                    <a:lumMod val="60000"/>
                    <a:lumOff val="40000"/>
                  </a:schemeClr>
                </a:solidFill>
              </a:rPr>
              <a:t>static_cast</a:t>
            </a:r>
            <a:r>
              <a:rPr lang="en-US" sz="2000" dirty="0" smtClean="0">
                <a:solidFill>
                  <a:schemeClr val="tx2">
                    <a:lumMod val="60000"/>
                    <a:lumOff val="40000"/>
                  </a:schemeClr>
                </a:solidFill>
              </a:rPr>
              <a:t> &lt; </a:t>
            </a:r>
            <a:r>
              <a:rPr lang="en-US" sz="2000" dirty="0" err="1" smtClean="0">
                <a:solidFill>
                  <a:schemeClr val="tx2">
                    <a:lumMod val="60000"/>
                    <a:lumOff val="40000"/>
                  </a:schemeClr>
                </a:solidFill>
              </a:rPr>
              <a:t>int</a:t>
            </a:r>
            <a:r>
              <a:rPr lang="en-US" sz="2000" dirty="0" smtClean="0">
                <a:solidFill>
                  <a:schemeClr val="tx2">
                    <a:lumMod val="60000"/>
                    <a:lumOff val="40000"/>
                  </a:schemeClr>
                </a:solidFill>
              </a:rPr>
              <a:t> &gt; (value1) + </a:t>
            </a:r>
            <a:r>
              <a:rPr lang="en-US" sz="2000" dirty="0" err="1" smtClean="0">
                <a:solidFill>
                  <a:schemeClr val="tx2">
                    <a:lumMod val="60000"/>
                    <a:lumOff val="40000"/>
                  </a:schemeClr>
                </a:solidFill>
              </a:rPr>
              <a:t>static_cast</a:t>
            </a:r>
            <a:r>
              <a:rPr lang="en-US" sz="2000" dirty="0" smtClean="0">
                <a:solidFill>
                  <a:schemeClr val="tx2">
                    <a:lumMod val="60000"/>
                    <a:lumOff val="40000"/>
                  </a:schemeClr>
                </a:solidFill>
              </a:rPr>
              <a:t> &lt; </a:t>
            </a:r>
            <a:r>
              <a:rPr lang="en-US" sz="2000" dirty="0" err="1" smtClean="0">
                <a:solidFill>
                  <a:schemeClr val="tx2">
                    <a:lumMod val="60000"/>
                    <a:lumOff val="40000"/>
                  </a:schemeClr>
                </a:solidFill>
              </a:rPr>
              <a:t>int</a:t>
            </a:r>
            <a:r>
              <a:rPr lang="en-US" sz="2000" dirty="0" smtClean="0">
                <a:solidFill>
                  <a:schemeClr val="tx2">
                    <a:lumMod val="60000"/>
                    <a:lumOff val="40000"/>
                  </a:schemeClr>
                </a:solidFill>
              </a:rPr>
              <a:t> &gt; (value2);</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Auto Keyword</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Auto keyword is used as the type of a variable in a definition statement and have its type deduced from the initial value.</a:t>
            </a:r>
          </a:p>
          <a:p>
            <a:r>
              <a:rPr lang="en-US" dirty="0" smtClean="0"/>
              <a:t>Examples:</a:t>
            </a:r>
          </a:p>
          <a:p>
            <a:pPr>
              <a:buNone/>
            </a:pPr>
            <a:r>
              <a:rPr lang="en-US" dirty="0" smtClean="0"/>
              <a:t>	</a:t>
            </a:r>
            <a:r>
              <a:rPr lang="en-US" sz="2000" dirty="0" smtClean="0">
                <a:solidFill>
                  <a:schemeClr val="tx2">
                    <a:lumMod val="60000"/>
                    <a:lumOff val="40000"/>
                  </a:schemeClr>
                </a:solidFill>
              </a:rPr>
              <a:t>auto n = 16; // Type is </a:t>
            </a:r>
            <a:r>
              <a:rPr lang="en-US" sz="2000" dirty="0" err="1" smtClean="0">
                <a:solidFill>
                  <a:schemeClr val="tx2">
                    <a:lumMod val="60000"/>
                    <a:lumOff val="40000"/>
                  </a:schemeClr>
                </a:solidFill>
              </a:rPr>
              <a:t>int</a:t>
            </a:r>
            <a:endParaRPr lang="en-US" sz="2000" dirty="0" smtClean="0">
              <a:solidFill>
                <a:schemeClr val="tx2">
                  <a:lumMod val="60000"/>
                  <a:lumOff val="40000"/>
                </a:schemeClr>
              </a:solidFill>
            </a:endParaRPr>
          </a:p>
          <a:p>
            <a:pPr>
              <a:buNone/>
            </a:pPr>
            <a:r>
              <a:rPr lang="en-US" sz="2000" dirty="0" smtClean="0">
                <a:solidFill>
                  <a:schemeClr val="tx2">
                    <a:lumMod val="60000"/>
                    <a:lumOff val="40000"/>
                  </a:schemeClr>
                </a:solidFill>
              </a:rPr>
              <a:t>	auto pi = 3.14159; // Type is double</a:t>
            </a:r>
          </a:p>
          <a:p>
            <a:pPr>
              <a:buNone/>
            </a:pPr>
            <a:r>
              <a:rPr lang="en-US" sz="2000" dirty="0" smtClean="0">
                <a:solidFill>
                  <a:schemeClr val="tx2">
                    <a:lumMod val="60000"/>
                    <a:lumOff val="40000"/>
                  </a:schemeClr>
                </a:solidFill>
              </a:rPr>
              <a:t>	auto x = 3.5f; // Type is float</a:t>
            </a:r>
          </a:p>
          <a:p>
            <a:pPr>
              <a:buNone/>
            </a:pPr>
            <a:r>
              <a:rPr lang="en-US" sz="2000" dirty="0" smtClean="0">
                <a:solidFill>
                  <a:schemeClr val="tx2">
                    <a:lumMod val="60000"/>
                    <a:lumOff val="40000"/>
                  </a:schemeClr>
                </a:solidFill>
              </a:rPr>
              <a:t>	auto found = false; // Type is </a:t>
            </a:r>
            <a:r>
              <a:rPr lang="en-US" sz="2000" dirty="0" err="1" smtClean="0">
                <a:solidFill>
                  <a:schemeClr val="tx2">
                    <a:lumMod val="60000"/>
                    <a:lumOff val="40000"/>
                  </a:schemeClr>
                </a:solidFill>
              </a:rPr>
              <a:t>bool</a:t>
            </a:r>
            <a:endParaRPr lang="en-US" sz="2000" dirty="0" smtClean="0">
              <a:solidFill>
                <a:schemeClr val="tx2">
                  <a:lumMod val="60000"/>
                  <a:lumOff val="40000"/>
                </a:schemeClr>
              </a:solidFill>
            </a:endParaRPr>
          </a:p>
          <a:p>
            <a:pPr>
              <a:buNone/>
            </a:pPr>
            <a:endParaRPr lang="en-US" sz="2000" dirty="0" smtClean="0">
              <a:solidFill>
                <a:schemeClr val="tx2">
                  <a:lumMod val="75000"/>
                </a:schemeClr>
              </a:solidFill>
            </a:endParaRPr>
          </a:p>
          <a:p>
            <a:r>
              <a:rPr lang="en-US" dirty="0" smtClean="0"/>
              <a:t>In each case, the type assigned to the defined variable is the same as that of the literal used as the </a:t>
            </a:r>
            <a:r>
              <a:rPr lang="en-US" dirty="0" err="1" smtClean="0"/>
              <a:t>initializer</a:t>
            </a:r>
            <a:r>
              <a:rPr lang="en-US" dirty="0" smtClean="0"/>
              <a:t>.</a:t>
            </a:r>
          </a:p>
          <a:p>
            <a:r>
              <a:rPr lang="en-US" dirty="0" smtClean="0"/>
              <a:t>When auto is used in this way, you must supply an initial value must be assigned for the variable.</a:t>
            </a:r>
            <a:endParaRPr lang="en-US" sz="24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Auto Keyword..</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Variables defined using the auto keyword can also be specified as constants:</a:t>
            </a:r>
          </a:p>
          <a:p>
            <a:pPr>
              <a:buNone/>
            </a:pPr>
            <a:r>
              <a:rPr lang="en-US" dirty="0" smtClean="0"/>
              <a:t>	</a:t>
            </a:r>
            <a:r>
              <a:rPr lang="en-US" sz="2200" dirty="0" smtClean="0">
                <a:solidFill>
                  <a:schemeClr val="tx2">
                    <a:lumMod val="60000"/>
                    <a:lumOff val="40000"/>
                  </a:schemeClr>
                </a:solidFill>
              </a:rPr>
              <a:t>const auto e = 2.71828L; // Type is const long double</a:t>
            </a:r>
          </a:p>
          <a:p>
            <a:r>
              <a:rPr lang="en-US" dirty="0" smtClean="0"/>
              <a:t>Functional notation:</a:t>
            </a:r>
          </a:p>
          <a:p>
            <a:pPr>
              <a:buNone/>
            </a:pPr>
            <a:r>
              <a:rPr lang="en-US" dirty="0" smtClean="0"/>
              <a:t>	</a:t>
            </a:r>
            <a:r>
              <a:rPr lang="en-US" sz="2200" dirty="0" smtClean="0">
                <a:solidFill>
                  <a:schemeClr val="tx2">
                    <a:lumMod val="60000"/>
                    <a:lumOff val="40000"/>
                  </a:schemeClr>
                </a:solidFill>
              </a:rPr>
              <a:t>const auto dozen(12); // Type is const </a:t>
            </a:r>
            <a:r>
              <a:rPr lang="en-US" sz="2200" dirty="0" err="1" smtClean="0">
                <a:solidFill>
                  <a:schemeClr val="tx2">
                    <a:lumMod val="60000"/>
                    <a:lumOff val="40000"/>
                  </a:schemeClr>
                </a:solidFill>
              </a:rPr>
              <a:t>int</a:t>
            </a:r>
            <a:endParaRPr lang="en-US" sz="2200" dirty="0" smtClean="0">
              <a:solidFill>
                <a:schemeClr val="tx2">
                  <a:lumMod val="60000"/>
                  <a:lumOff val="40000"/>
                </a:schemeClr>
              </a:solidFill>
            </a:endParaRPr>
          </a:p>
          <a:p>
            <a:r>
              <a:rPr lang="en-US" dirty="0" smtClean="0"/>
              <a:t>The initial value for a defined variable using the auto keyword can also be an expression:</a:t>
            </a:r>
          </a:p>
          <a:p>
            <a:pPr lvl="1">
              <a:buNone/>
            </a:pPr>
            <a:r>
              <a:rPr lang="en-US" dirty="0" smtClean="0">
                <a:solidFill>
                  <a:schemeClr val="tx2">
                    <a:lumMod val="60000"/>
                    <a:lumOff val="40000"/>
                  </a:schemeClr>
                </a:solidFill>
              </a:rPr>
              <a:t>auto factor(n*pi*pi); // Type is double</a:t>
            </a:r>
          </a:p>
          <a:p>
            <a:r>
              <a:rPr lang="en-US" dirty="0" smtClean="0"/>
              <a:t>In this case, the definitions for the variables n and pi that are used in the initializing expression must precede this statement.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err="1" smtClean="0">
                <a:solidFill>
                  <a:srgbClr val="FF0000"/>
                </a:solidFill>
                <a:cs typeface="+mn-cs"/>
              </a:rPr>
              <a:t>typeid</a:t>
            </a:r>
            <a:r>
              <a:rPr lang="en-US" dirty="0" smtClean="0">
                <a:solidFill>
                  <a:srgbClr val="FF0000"/>
                </a:solidFill>
                <a:cs typeface="+mn-cs"/>
              </a:rPr>
              <a:t> Operator</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The </a:t>
            </a:r>
            <a:r>
              <a:rPr lang="en-US" dirty="0" err="1" smtClean="0"/>
              <a:t>typeid</a:t>
            </a:r>
            <a:r>
              <a:rPr lang="en-US" dirty="0" smtClean="0"/>
              <a:t> operator enables to discover the type of an expression. </a:t>
            </a:r>
          </a:p>
          <a:p>
            <a:r>
              <a:rPr lang="en-US" dirty="0" smtClean="0"/>
              <a:t>Syntax	</a:t>
            </a:r>
            <a:r>
              <a:rPr lang="en-US" dirty="0" err="1" smtClean="0"/>
              <a:t>typeid</a:t>
            </a:r>
            <a:r>
              <a:rPr lang="en-US" dirty="0" smtClean="0"/>
              <a:t>(expression) </a:t>
            </a:r>
          </a:p>
          <a:p>
            <a:pPr lvl="1"/>
            <a:r>
              <a:rPr lang="en-US" dirty="0" smtClean="0"/>
              <a:t>it results in an object of type </a:t>
            </a:r>
            <a:r>
              <a:rPr lang="en-US" dirty="0" err="1" smtClean="0"/>
              <a:t>type_info</a:t>
            </a:r>
            <a:r>
              <a:rPr lang="en-US" dirty="0" smtClean="0"/>
              <a:t> that encapsulates the type of the expression.</a:t>
            </a:r>
          </a:p>
          <a:p>
            <a:endParaRPr lang="en-US" dirty="0" smtClean="0"/>
          </a:p>
          <a:p>
            <a:pPr>
              <a:buNone/>
            </a:pPr>
            <a:r>
              <a:rPr lang="en-US" dirty="0" smtClean="0">
                <a:solidFill>
                  <a:schemeClr val="tx2">
                    <a:lumMod val="60000"/>
                    <a:lumOff val="40000"/>
                  </a:schemeClr>
                </a:solidFill>
              </a:rPr>
              <a:t>#include &lt; </a:t>
            </a:r>
            <a:r>
              <a:rPr lang="en-US" dirty="0" err="1" smtClean="0">
                <a:solidFill>
                  <a:schemeClr val="tx2">
                    <a:lumMod val="60000"/>
                    <a:lumOff val="40000"/>
                  </a:schemeClr>
                </a:solidFill>
              </a:rPr>
              <a:t>typeinfo</a:t>
            </a:r>
            <a:r>
              <a:rPr lang="en-US" dirty="0" smtClean="0">
                <a:solidFill>
                  <a:schemeClr val="tx2">
                    <a:lumMod val="60000"/>
                    <a:lumOff val="40000"/>
                  </a:schemeClr>
                </a:solidFill>
              </a:rPr>
              <a:t> &gt;</a:t>
            </a:r>
          </a:p>
          <a:p>
            <a:pPr>
              <a:buNone/>
            </a:pPr>
            <a:r>
              <a:rPr lang="en-US" dirty="0" err="1" smtClean="0">
                <a:solidFill>
                  <a:schemeClr val="tx2">
                    <a:lumMod val="60000"/>
                    <a:lumOff val="40000"/>
                  </a:schemeClr>
                </a:solidFill>
              </a:rPr>
              <a:t>cout</a:t>
            </a:r>
            <a:r>
              <a:rPr lang="en-US" dirty="0" smtClean="0">
                <a:solidFill>
                  <a:schemeClr val="tx2">
                    <a:lumMod val="60000"/>
                    <a:lumOff val="40000"/>
                  </a:schemeClr>
                </a:solidFill>
              </a:rPr>
              <a:t> &lt; &lt; "The type of x*y is " &lt; &lt; </a:t>
            </a:r>
            <a:r>
              <a:rPr lang="en-US" dirty="0" err="1" smtClean="0">
                <a:solidFill>
                  <a:schemeClr val="tx2">
                    <a:lumMod val="60000"/>
                    <a:lumOff val="40000"/>
                  </a:schemeClr>
                </a:solidFill>
              </a:rPr>
              <a:t>typeid</a:t>
            </a:r>
            <a:r>
              <a:rPr lang="en-US" dirty="0" smtClean="0">
                <a:solidFill>
                  <a:schemeClr val="tx2">
                    <a:lumMod val="60000"/>
                    <a:lumOff val="40000"/>
                  </a:schemeClr>
                </a:solidFill>
              </a:rPr>
              <a:t>(x*y).name() &lt; &lt; </a:t>
            </a:r>
            <a:r>
              <a:rPr lang="en-US" dirty="0" err="1" smtClean="0">
                <a:solidFill>
                  <a:schemeClr val="tx2">
                    <a:lumMod val="60000"/>
                    <a:lumOff val="40000"/>
                  </a:schemeClr>
                </a:solidFill>
              </a:rPr>
              <a:t>endl</a:t>
            </a:r>
            <a:r>
              <a:rPr lang="en-US" dirty="0" smtClean="0">
                <a:solidFill>
                  <a:schemeClr val="tx2">
                    <a:lumMod val="60000"/>
                    <a:lumOff val="40000"/>
                  </a:schemeClr>
                </a:solidFill>
              </a:rPr>
              <a:t>;</a:t>
            </a:r>
          </a:p>
          <a:p>
            <a:pPr>
              <a:buNone/>
            </a:pPr>
            <a:endParaRPr lang="en-US" b="1" dirty="0" smtClean="0">
              <a:solidFill>
                <a:schemeClr val="tx2">
                  <a:lumMod val="75000"/>
                </a:schemeClr>
              </a:solidFill>
            </a:endParaRPr>
          </a:p>
          <a:p>
            <a:r>
              <a:rPr lang="en-US" dirty="0" smtClean="0"/>
              <a:t>Output: 	The type of x*y is double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Bitwise Operators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The bitwise operators are useful in programming hardware devices, where the status of a device is often represented as a series of individual flags</a:t>
            </a:r>
          </a:p>
          <a:p>
            <a:endParaRPr lang="en-US" dirty="0" smtClean="0"/>
          </a:p>
          <a:p>
            <a:r>
              <a:rPr lang="en-US" dirty="0" smtClean="0"/>
              <a:t>The bitwise operators treat their operands as a series of individual bits rather than a numerical value.</a:t>
            </a:r>
          </a:p>
          <a:p>
            <a:endParaRPr lang="en-US" dirty="0" smtClean="0"/>
          </a:p>
          <a:p>
            <a:r>
              <a:rPr lang="en-US" dirty="0" smtClean="0"/>
              <a:t>It works only with the following data types:</a:t>
            </a:r>
          </a:p>
          <a:p>
            <a:pPr lvl="1"/>
            <a:r>
              <a:rPr lang="en-US" sz="2000" dirty="0" smtClean="0"/>
              <a:t>short , </a:t>
            </a:r>
            <a:r>
              <a:rPr lang="en-US" sz="2000" dirty="0" err="1" smtClean="0"/>
              <a:t>int</a:t>
            </a:r>
            <a:r>
              <a:rPr lang="en-US" sz="2000" dirty="0" smtClean="0"/>
              <a:t> , long , long </a:t>
            </a:r>
            <a:r>
              <a:rPr lang="en-US" sz="2000" dirty="0" err="1" smtClean="0"/>
              <a:t>long</a:t>
            </a:r>
            <a:r>
              <a:rPr lang="en-US" sz="2000" dirty="0" smtClean="0"/>
              <a:t> , signed char, and char.</a:t>
            </a:r>
          </a:p>
          <a:p>
            <a:pPr lvl="1"/>
            <a:r>
              <a:rPr lang="en-US" sz="2000" dirty="0" smtClean="0"/>
              <a:t>Unsigned variants of these can also be used.</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rPr>
              <a:t>Bitwise Operators..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There are six bitwise operators:</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pic>
        <p:nvPicPr>
          <p:cNvPr id="5" name="Picture 4" descr="Bitwise Operators.PNG"/>
          <p:cNvPicPr>
            <a:picLocks noChangeAspect="1"/>
          </p:cNvPicPr>
          <p:nvPr/>
        </p:nvPicPr>
        <p:blipFill>
          <a:blip r:embed="rId3" cstate="print"/>
          <a:stretch>
            <a:fillRect/>
          </a:stretch>
        </p:blipFill>
        <p:spPr>
          <a:xfrm>
            <a:off x="228600" y="2819400"/>
            <a:ext cx="8382000" cy="1657411"/>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rPr>
              <a:t>Bitwise AND &amp;</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If both corresponding bits are 1, the result is a 1 bit, and if either or both bits are 0 the result is a 0 bit.</a:t>
            </a:r>
          </a:p>
          <a:p>
            <a:r>
              <a:rPr lang="en-US" dirty="0" smtClean="0"/>
              <a:t>The effect of a particular binary operator is often shown using what is called a truth table . </a:t>
            </a:r>
          </a:p>
          <a:p>
            <a:endParaRPr lang="en-US" dirty="0" smtClean="0"/>
          </a:p>
          <a:p>
            <a:r>
              <a:rPr lang="en-US" dirty="0" smtClean="0"/>
              <a:t>The truth table for &amp; is as follows:</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dirty="0"/>
          </a:p>
        </p:txBody>
      </p:sp>
      <p:pic>
        <p:nvPicPr>
          <p:cNvPr id="9" name="Picture 3" descr="E:\Freelancing\VCIIT\Visual Programming\Helping Material\Images\AND Truth table.PNG"/>
          <p:cNvPicPr>
            <a:picLocks noChangeAspect="1" noChangeArrowheads="1"/>
          </p:cNvPicPr>
          <p:nvPr/>
        </p:nvPicPr>
        <p:blipFill>
          <a:blip r:embed="rId3" cstate="print"/>
          <a:srcRect/>
          <a:stretch>
            <a:fillRect/>
          </a:stretch>
        </p:blipFill>
        <p:spPr bwMode="auto">
          <a:xfrm>
            <a:off x="2133600" y="4191000"/>
            <a:ext cx="3309814" cy="160020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rPr>
              <a:t>Bitwise OR |</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The bitwise OR, | , sometimes called the inclusive OR , combines corresponding bits such that the result is a 1 if either operand bit is a 1, and 0 if both operand bits are 0. </a:t>
            </a:r>
          </a:p>
          <a:p>
            <a:endParaRPr lang="en-US" dirty="0" smtClean="0"/>
          </a:p>
          <a:p>
            <a:r>
              <a:rPr lang="en-US" dirty="0" smtClean="0"/>
              <a:t>The truth table for the bitwise OR is:</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dirty="0"/>
          </a:p>
        </p:txBody>
      </p:sp>
      <p:pic>
        <p:nvPicPr>
          <p:cNvPr id="7" name="Picture 6" descr="OR Truth table.PNG"/>
          <p:cNvPicPr>
            <a:picLocks noChangeAspect="1"/>
          </p:cNvPicPr>
          <p:nvPr/>
        </p:nvPicPr>
        <p:blipFill>
          <a:blip r:embed="rId3" cstate="print"/>
          <a:stretch>
            <a:fillRect/>
          </a:stretch>
        </p:blipFill>
        <p:spPr>
          <a:xfrm>
            <a:off x="2286000" y="3962400"/>
            <a:ext cx="3429000" cy="1839592"/>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rPr>
              <a:t>Bitwise Exclusive OR</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The exclusive OR , ^ , is so called because it operates similarly to the inclusive OR but produces 0 when both operand bits are 1. </a:t>
            </a:r>
          </a:p>
          <a:p>
            <a:endParaRPr lang="en-US" dirty="0" smtClean="0"/>
          </a:p>
          <a:p>
            <a:r>
              <a:rPr lang="en-US" dirty="0" smtClean="0"/>
              <a:t>The truth table for EOR is as follows: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dirty="0"/>
          </a:p>
        </p:txBody>
      </p:sp>
      <p:pic>
        <p:nvPicPr>
          <p:cNvPr id="6" name="Picture 5" descr="EOR Truth table.PNG"/>
          <p:cNvPicPr>
            <a:picLocks noChangeAspect="1"/>
          </p:cNvPicPr>
          <p:nvPr/>
        </p:nvPicPr>
        <p:blipFill>
          <a:blip r:embed="rId3" cstate="print"/>
          <a:stretch>
            <a:fillRect/>
          </a:stretch>
        </p:blipFill>
        <p:spPr>
          <a:xfrm>
            <a:off x="2057400" y="4038600"/>
            <a:ext cx="3705725" cy="18288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rPr>
              <a:t>Bitwise NOT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The bitwise NOT, ~ , takes a single operand, for which it inverts the bits: 1 becomes 0, and 0 becomes 1. </a:t>
            </a:r>
          </a:p>
          <a:p>
            <a:endParaRPr lang="en-US" dirty="0" smtClean="0"/>
          </a:p>
          <a:p>
            <a:r>
              <a:rPr lang="en-US" dirty="0" smtClean="0"/>
              <a:t>For example if following statement is executed</a:t>
            </a:r>
          </a:p>
          <a:p>
            <a:pPr lvl="1">
              <a:buNone/>
            </a:pPr>
            <a:endParaRPr lang="en-US" dirty="0" smtClean="0"/>
          </a:p>
          <a:p>
            <a:pPr lvl="1">
              <a:buNone/>
            </a:pPr>
            <a:r>
              <a:rPr lang="en-US" dirty="0" smtClean="0">
                <a:solidFill>
                  <a:schemeClr val="tx2">
                    <a:lumMod val="60000"/>
                    <a:lumOff val="40000"/>
                  </a:schemeClr>
                </a:solidFill>
              </a:rPr>
              <a:t>result = ~letter1;</a:t>
            </a:r>
          </a:p>
          <a:p>
            <a:endParaRPr lang="en-US" dirty="0" smtClean="0"/>
          </a:p>
          <a:p>
            <a:r>
              <a:rPr lang="en-US" dirty="0" smtClean="0"/>
              <a:t>if letter1 is 0100 0001, the variable result will have the value 1011 1110, which is 0xBE, or 190 as a decimal value.</a:t>
            </a:r>
          </a:p>
        </p:txBody>
      </p:sp>
      <p:sp>
        <p:nvSpPr>
          <p:cNvPr id="4" name="Slide Number Placeholder 3"/>
          <p:cNvSpPr>
            <a:spLocks noGrp="1"/>
          </p:cNvSpPr>
          <p:nvPr>
            <p:ph type="sldNum" sz="quarter" idx="12"/>
          </p:nvPr>
        </p:nvSpPr>
        <p:spPr>
          <a:xfrm>
            <a:off x="228600" y="6492875"/>
            <a:ext cx="2133600" cy="365125"/>
          </a:xfrm>
        </p:spPr>
        <p:txBody>
          <a:bodyPr/>
          <a:lstStyle/>
          <a:p>
            <a:fld id="{0AD2A1D3-94CF-4BE8-B9A0-75EFE4C74F95}" type="slidenum">
              <a:rPr lang="en-US" smtClean="0"/>
              <a:pPr/>
              <a:t>26</a:t>
            </a:fld>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rPr>
              <a:t>L Values &amp; R Values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An </a:t>
            </a:r>
            <a:r>
              <a:rPr lang="en-US" dirty="0" err="1" smtClean="0"/>
              <a:t>lvalue</a:t>
            </a:r>
            <a:r>
              <a:rPr lang="en-US" dirty="0" smtClean="0"/>
              <a:t> refers to an address in memory in which something is stored on an ongoing basis.</a:t>
            </a:r>
          </a:p>
          <a:p>
            <a:endParaRPr lang="en-US" dirty="0" smtClean="0"/>
          </a:p>
          <a:p>
            <a:r>
              <a:rPr lang="en-US" dirty="0" smtClean="0"/>
              <a:t>An </a:t>
            </a:r>
            <a:r>
              <a:rPr lang="en-US" dirty="0" err="1" smtClean="0"/>
              <a:t>rvalue</a:t>
            </a:r>
            <a:r>
              <a:rPr lang="en-US" dirty="0" smtClean="0"/>
              <a:t> is the result of an expression that is stored transiently. </a:t>
            </a:r>
          </a:p>
          <a:p>
            <a:endParaRPr lang="en-US" sz="2000" dirty="0" smtClean="0"/>
          </a:p>
          <a:p>
            <a:r>
              <a:rPr lang="en-US" sz="2000" dirty="0" smtClean="0"/>
              <a:t>Every expression in C++ results in either an </a:t>
            </a:r>
            <a:r>
              <a:rPr lang="en-US" sz="2000" dirty="0" err="1" smtClean="0"/>
              <a:t>lvalue</a:t>
            </a:r>
            <a:r>
              <a:rPr lang="en-US" sz="2000" dirty="0" smtClean="0"/>
              <a:t> or an </a:t>
            </a:r>
            <a:r>
              <a:rPr lang="en-US" sz="2000" dirty="0" err="1" smtClean="0"/>
              <a:t>rvalue</a:t>
            </a:r>
            <a:r>
              <a:rPr lang="en-US" sz="2000" dirty="0" smtClean="0"/>
              <a:t>.</a:t>
            </a:r>
          </a:p>
          <a:p>
            <a:endParaRPr lang="en-US" sz="2000" dirty="0" smtClean="0"/>
          </a:p>
          <a:p>
            <a:r>
              <a:rPr lang="en-US" sz="2000" dirty="0" smtClean="0"/>
              <a:t>An </a:t>
            </a:r>
            <a:r>
              <a:rPr lang="en-US" sz="2000" dirty="0" err="1" smtClean="0"/>
              <a:t>lvalue</a:t>
            </a:r>
            <a:r>
              <a:rPr lang="en-US" sz="2000" dirty="0" smtClean="0"/>
              <a:t> is so called because any expression that results in an l value can appear on the left of the equals sign in an assignment statement. If the result of an expression is not an </a:t>
            </a:r>
            <a:r>
              <a:rPr lang="en-US" sz="2000" dirty="0" err="1" smtClean="0"/>
              <a:t>lvalue</a:t>
            </a:r>
            <a:r>
              <a:rPr lang="en-US" sz="2000" dirty="0" smtClean="0"/>
              <a:t>, it is an </a:t>
            </a:r>
            <a:r>
              <a:rPr lang="en-US" sz="2000" dirty="0" err="1" smtClean="0"/>
              <a:t>rvalue</a:t>
            </a:r>
            <a:r>
              <a:rPr lang="en-US" sz="2000" dirty="0" smtClean="0"/>
              <a: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rPr>
              <a:t>L Values &amp; R Values..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a:buNone/>
            </a:pPr>
            <a:r>
              <a:rPr lang="en-US" sz="2000" dirty="0" smtClean="0">
                <a:solidFill>
                  <a:schemeClr val="tx2">
                    <a:lumMod val="75000"/>
                  </a:schemeClr>
                </a:solidFill>
              </a:rPr>
              <a:t>		</a:t>
            </a:r>
            <a:r>
              <a:rPr lang="en-US" sz="2000" dirty="0" err="1" smtClean="0">
                <a:solidFill>
                  <a:schemeClr val="tx2">
                    <a:lumMod val="60000"/>
                    <a:lumOff val="40000"/>
                  </a:schemeClr>
                </a:solidFill>
              </a:rPr>
              <a:t>int</a:t>
            </a:r>
            <a:r>
              <a:rPr lang="en-US" sz="2000" dirty="0" smtClean="0">
                <a:solidFill>
                  <a:schemeClr val="tx2">
                    <a:lumMod val="60000"/>
                    <a:lumOff val="40000"/>
                  </a:schemeClr>
                </a:solidFill>
              </a:rPr>
              <a:t> a(0), b(1), c(2);</a:t>
            </a:r>
          </a:p>
          <a:p>
            <a:pPr>
              <a:buNone/>
            </a:pPr>
            <a:r>
              <a:rPr lang="en-US" sz="2000" dirty="0" smtClean="0">
                <a:solidFill>
                  <a:schemeClr val="tx2">
                    <a:lumMod val="60000"/>
                    <a:lumOff val="40000"/>
                  </a:schemeClr>
                </a:solidFill>
              </a:rPr>
              <a:t>		a = b + c;</a:t>
            </a:r>
          </a:p>
          <a:p>
            <a:pPr>
              <a:buNone/>
            </a:pPr>
            <a:r>
              <a:rPr lang="en-US" sz="2000" dirty="0" smtClean="0">
                <a:solidFill>
                  <a:schemeClr val="tx2">
                    <a:lumMod val="60000"/>
                    <a:lumOff val="40000"/>
                  </a:schemeClr>
                </a:solidFill>
              </a:rPr>
              <a:t>		b = ++a;</a:t>
            </a:r>
          </a:p>
          <a:p>
            <a:pPr>
              <a:buNone/>
            </a:pPr>
            <a:r>
              <a:rPr lang="en-US" sz="2000" dirty="0" smtClean="0">
                <a:solidFill>
                  <a:schemeClr val="tx2">
                    <a:lumMod val="60000"/>
                    <a:lumOff val="40000"/>
                  </a:schemeClr>
                </a:solidFill>
              </a:rPr>
              <a:t>		c = a++;</a:t>
            </a:r>
          </a:p>
          <a:p>
            <a:r>
              <a:rPr lang="en-US" sz="2000" dirty="0" smtClean="0"/>
              <a:t>The result of evaluating the expression </a:t>
            </a:r>
            <a:r>
              <a:rPr lang="en-US" sz="2000" dirty="0" err="1" smtClean="0"/>
              <a:t>b+c</a:t>
            </a:r>
            <a:r>
              <a:rPr lang="en-US" sz="2000" dirty="0" smtClean="0"/>
              <a:t> is stored temporarily in a memory location and the value is copied from this location to a. Once execution of the statement is complete, the memory location holding the result of evaluating </a:t>
            </a:r>
            <a:r>
              <a:rPr lang="en-US" sz="2000" dirty="0" err="1" smtClean="0"/>
              <a:t>b+c</a:t>
            </a:r>
            <a:r>
              <a:rPr lang="en-US" sz="2000" dirty="0" smtClean="0"/>
              <a:t> is discarded. Thus, the result of evaluating the expression </a:t>
            </a:r>
            <a:r>
              <a:rPr lang="en-US" sz="2000" dirty="0" err="1" smtClean="0"/>
              <a:t>b+c</a:t>
            </a:r>
            <a:r>
              <a:rPr lang="en-US" sz="2000" dirty="0" smtClean="0"/>
              <a:t> is an </a:t>
            </a:r>
            <a:r>
              <a:rPr lang="en-US" sz="2000" dirty="0" err="1" smtClean="0"/>
              <a:t>rvalue</a:t>
            </a:r>
            <a:r>
              <a:rPr lang="en-US" sz="2000" dirty="0" smtClean="0"/>
              <a:t>.</a:t>
            </a:r>
          </a:p>
          <a:p>
            <a:endParaRPr lang="en-US" sz="2000" dirty="0" smtClean="0"/>
          </a:p>
          <a:p>
            <a:r>
              <a:rPr lang="en-US" sz="2000" dirty="0" smtClean="0"/>
              <a:t>The expression ++a is an </a:t>
            </a:r>
            <a:r>
              <a:rPr lang="en-US" sz="2000" dirty="0" err="1" smtClean="0"/>
              <a:t>lvalue</a:t>
            </a:r>
            <a:r>
              <a:rPr lang="en-US" sz="2000" dirty="0" smtClean="0"/>
              <a:t>.</a:t>
            </a:r>
          </a:p>
          <a:p>
            <a:r>
              <a:rPr lang="en-US" sz="2000" dirty="0" smtClean="0"/>
              <a:t>The expression a++ is an </a:t>
            </a:r>
            <a:r>
              <a:rPr lang="en-US" sz="2000" dirty="0" err="1" smtClean="0"/>
              <a:t>rvalue</a:t>
            </a:r>
            <a:r>
              <a:rPr lang="en-US" sz="2000" dirty="0" smtClean="0"/>
              <a:t> because it stores the value of a temporarily as the result of the expression and then increments a.</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Storage Duration</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fontScale="92500"/>
          </a:bodyPr>
          <a:lstStyle/>
          <a:p>
            <a:r>
              <a:rPr lang="en-US" dirty="0" smtClean="0"/>
              <a:t>All variables have a finite lifetime when your program executes.</a:t>
            </a:r>
          </a:p>
          <a:p>
            <a:r>
              <a:rPr lang="en-US" dirty="0" smtClean="0"/>
              <a:t>They come into existence from the point at which you declare them and then, at some point, they disappear — at the latest, when your program terminates. </a:t>
            </a:r>
          </a:p>
          <a:p>
            <a:r>
              <a:rPr lang="en-US" dirty="0" smtClean="0"/>
              <a:t>How long a particular variable lasts is determined by a property  called its storage duration .</a:t>
            </a:r>
          </a:p>
          <a:p>
            <a:r>
              <a:rPr lang="en-US" dirty="0" smtClean="0"/>
              <a:t>There are three different kinds of storage duration that a variable can have:</a:t>
            </a:r>
          </a:p>
          <a:p>
            <a:pPr lvl="1"/>
            <a:r>
              <a:rPr lang="en-US" dirty="0" smtClean="0"/>
              <a:t>Automatic storage duration</a:t>
            </a:r>
          </a:p>
          <a:p>
            <a:pPr lvl="1"/>
            <a:r>
              <a:rPr lang="en-US" dirty="0" smtClean="0"/>
              <a:t>Static storage duration</a:t>
            </a:r>
          </a:p>
          <a:p>
            <a:pPr lvl="1"/>
            <a:r>
              <a:rPr lang="en-US" dirty="0" smtClean="0"/>
              <a:t>Dynamic storage duration</a:t>
            </a:r>
          </a:p>
          <a:p>
            <a:r>
              <a:rPr lang="en-US" dirty="0" smtClean="0"/>
              <a:t>Which of these a variable will have depends on how you create it.</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Variable Scopes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The scope of a variable is simply that part of your program over which the variable name is valid. </a:t>
            </a:r>
          </a:p>
          <a:p>
            <a:endParaRPr lang="en-US" dirty="0" smtClean="0"/>
          </a:p>
          <a:p>
            <a:r>
              <a:rPr lang="en-US" dirty="0" smtClean="0"/>
              <a:t>Within a variable ’ s scope, it can be legally referred, either to set its value or to use it in an expression. </a:t>
            </a:r>
          </a:p>
          <a:p>
            <a:endParaRPr lang="en-US" dirty="0" smtClean="0"/>
          </a:p>
          <a:p>
            <a:r>
              <a:rPr lang="en-US" dirty="0" smtClean="0"/>
              <a:t>Outside of the scope of a variable, it cannot be referred to its name — any attempt to do so will cause a compiler error.</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Global Variables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Variables that are declared outside of all blocks and classes are called </a:t>
            </a:r>
            <a:r>
              <a:rPr lang="en-US" dirty="0" err="1" smtClean="0"/>
              <a:t>globals</a:t>
            </a:r>
            <a:r>
              <a:rPr lang="en-US" dirty="0" smtClean="0"/>
              <a:t> and have global scope.</a:t>
            </a:r>
          </a:p>
          <a:p>
            <a:r>
              <a:rPr lang="en-US" dirty="0" smtClean="0"/>
              <a:t>They are accessible throughout all the functions in the file, following the point at which they are declared. If you declare them at the very top of your program, they will be accessible from anywhere in the file.</a:t>
            </a:r>
          </a:p>
          <a:p>
            <a:endParaRPr lang="en-US" dirty="0" smtClean="0"/>
          </a:p>
          <a:p>
            <a:r>
              <a:rPr lang="en-US" dirty="0" smtClean="0"/>
              <a:t>Global variables have storage class static, which means they exist for the life of the program.</a:t>
            </a:r>
          </a:p>
          <a:p>
            <a:r>
              <a:rPr lang="en-US" dirty="0" smtClean="0"/>
              <a:t>Memory space is set aside for them when the program begins, and continues to exist until the program ends.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31</a:t>
            </a:fld>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Static Variables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lnSpcReduction="10000"/>
          </a:bodyPr>
          <a:lstStyle/>
          <a:p>
            <a:r>
              <a:rPr lang="en-US" dirty="0" smtClean="0"/>
              <a:t>A static local variable has the visibility of an automatic local variable (that is, inside the function containing it). </a:t>
            </a:r>
          </a:p>
          <a:p>
            <a:r>
              <a:rPr lang="en-US" dirty="0" smtClean="0"/>
              <a:t>Its lifetime is the same as that of a global variable, except that it doesn’t come into existence until the first call to the function containing it. </a:t>
            </a:r>
          </a:p>
          <a:p>
            <a:endParaRPr lang="en-US" dirty="0" smtClean="0"/>
          </a:p>
          <a:p>
            <a:pPr>
              <a:buNone/>
            </a:pPr>
            <a:r>
              <a:rPr lang="en-US" dirty="0" smtClean="0"/>
              <a:t>			</a:t>
            </a:r>
            <a:r>
              <a:rPr lang="en-US" dirty="0" smtClean="0">
                <a:solidFill>
                  <a:schemeClr val="tx2">
                    <a:lumMod val="75000"/>
                  </a:schemeClr>
                </a:solidFill>
              </a:rPr>
              <a:t> </a:t>
            </a:r>
            <a:r>
              <a:rPr lang="en-US" dirty="0" smtClean="0">
                <a:solidFill>
                  <a:schemeClr val="tx2">
                    <a:lumMod val="60000"/>
                    <a:lumOff val="40000"/>
                  </a:schemeClr>
                </a:solidFill>
              </a:rPr>
              <a:t>static </a:t>
            </a:r>
            <a:r>
              <a:rPr lang="en-US" dirty="0" err="1" smtClean="0">
                <a:solidFill>
                  <a:schemeClr val="tx2">
                    <a:lumMod val="60000"/>
                    <a:lumOff val="40000"/>
                  </a:schemeClr>
                </a:solidFill>
              </a:rPr>
              <a:t>int</a:t>
            </a:r>
            <a:r>
              <a:rPr lang="en-US" dirty="0" smtClean="0">
                <a:solidFill>
                  <a:schemeClr val="tx2">
                    <a:lumMod val="60000"/>
                    <a:lumOff val="40000"/>
                  </a:schemeClr>
                </a:solidFill>
              </a:rPr>
              <a:t> count;</a:t>
            </a:r>
          </a:p>
          <a:p>
            <a:pPr>
              <a:buNone/>
            </a:pPr>
            <a:endParaRPr lang="en-US" dirty="0" smtClean="0">
              <a:solidFill>
                <a:schemeClr val="tx2">
                  <a:lumMod val="75000"/>
                </a:schemeClr>
              </a:solidFill>
            </a:endParaRPr>
          </a:p>
          <a:p>
            <a:r>
              <a:rPr lang="en-US" dirty="0" smtClean="0"/>
              <a:t>It remains in existence for the life of the program.</a:t>
            </a:r>
          </a:p>
          <a:p>
            <a:r>
              <a:rPr lang="en-US" dirty="0" smtClean="0"/>
              <a:t>Static local variables are used when it’s necessary for a function to remember a value when it is not being executed; that is, between calls to the function.</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32</a:t>
            </a:fld>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Scope</a:t>
            </a:r>
            <a:endParaRPr lang="ur-PK" dirty="0">
              <a:solidFill>
                <a:srgbClr val="FF0000"/>
              </a:solidFill>
              <a:cs typeface="+mn-cs"/>
            </a:endParaRPr>
          </a:p>
        </p:txBody>
      </p:sp>
      <p:pic>
        <p:nvPicPr>
          <p:cNvPr id="5" name="Content Placeholder 4" descr="Scope.PNG"/>
          <p:cNvPicPr>
            <a:picLocks noGrp="1" noChangeAspect="1"/>
          </p:cNvPicPr>
          <p:nvPr>
            <p:ph idx="1"/>
          </p:nvPr>
        </p:nvPicPr>
        <p:blipFill>
          <a:blip r:embed="rId3" cstate="print"/>
          <a:stretch>
            <a:fillRect/>
          </a:stretch>
        </p:blipFill>
        <p:spPr>
          <a:xfrm>
            <a:off x="1676400" y="1371600"/>
            <a:ext cx="5943600" cy="4953000"/>
          </a:xfrm>
        </p:spPr>
      </p:pic>
      <p:sp>
        <p:nvSpPr>
          <p:cNvPr id="4" name="Slide Number Placeholder 3"/>
          <p:cNvSpPr>
            <a:spLocks noGrp="1"/>
          </p:cNvSpPr>
          <p:nvPr>
            <p:ph type="sldNum" sz="quarter" idx="12"/>
          </p:nvPr>
        </p:nvSpPr>
        <p:spPr/>
        <p:txBody>
          <a:bodyPr/>
          <a:lstStyle/>
          <a:p>
            <a:fld id="{0AD2A1D3-94CF-4BE8-B9A0-75EFE4C74F95}" type="slidenum">
              <a:rPr lang="en-US" smtClean="0"/>
              <a:pPr/>
              <a:t>33</a:t>
            </a:fld>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Name Spaces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t>Namespaces provide a way to separate the names used in one part of a program from those used in another.</a:t>
            </a:r>
          </a:p>
          <a:p>
            <a:endParaRPr lang="en-US" dirty="0" smtClean="0"/>
          </a:p>
          <a:p>
            <a:r>
              <a:rPr lang="en-US" dirty="0" smtClean="0"/>
              <a:t>This thing seems to invaluable with large projects involving several teams of programmers working on different parts of the program. </a:t>
            </a:r>
          </a:p>
          <a:p>
            <a:pPr lvl="1"/>
            <a:endParaRPr lang="en-US" dirty="0" smtClean="0"/>
          </a:p>
          <a:p>
            <a:pPr lvl="1"/>
            <a:r>
              <a:rPr lang="en-US" dirty="0" smtClean="0"/>
              <a:t>Each team can have its own namespace name, and worries about two teams accidentally using the same name for different functions disappear.</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Name Spaces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2">
              <a:buNone/>
            </a:pPr>
            <a:r>
              <a:rPr lang="en-US" sz="2200" dirty="0" smtClean="0">
                <a:solidFill>
                  <a:schemeClr val="tx2">
                    <a:lumMod val="60000"/>
                    <a:lumOff val="40000"/>
                  </a:schemeClr>
                </a:solidFill>
              </a:rPr>
              <a:t>using namespace std;</a:t>
            </a:r>
          </a:p>
          <a:p>
            <a:r>
              <a:rPr lang="en-US" dirty="0" smtClean="0"/>
              <a:t>The effect of this is to import all the names from the std namespace into the source file so you can refer to anything that is defined in this namespace without qualifying the name in your program. </a:t>
            </a:r>
          </a:p>
          <a:p>
            <a:r>
              <a:rPr lang="en-US" dirty="0" smtClean="0"/>
              <a:t>Programmer can use name </a:t>
            </a:r>
          </a:p>
          <a:p>
            <a:pPr lvl="2">
              <a:buNone/>
            </a:pPr>
            <a:r>
              <a:rPr lang="en-US" dirty="0" err="1" smtClean="0">
                <a:solidFill>
                  <a:schemeClr val="tx2">
                    <a:lumMod val="60000"/>
                    <a:lumOff val="40000"/>
                  </a:schemeClr>
                </a:solidFill>
              </a:rPr>
              <a:t>cout</a:t>
            </a:r>
            <a:r>
              <a:rPr lang="en-US" dirty="0" smtClean="0">
                <a:solidFill>
                  <a:schemeClr val="tx2">
                    <a:lumMod val="60000"/>
                    <a:lumOff val="40000"/>
                  </a:schemeClr>
                </a:solidFill>
              </a:rPr>
              <a:t> instead of std::</a:t>
            </a:r>
            <a:r>
              <a:rPr lang="en-US" dirty="0" err="1" smtClean="0">
                <a:solidFill>
                  <a:schemeClr val="tx2">
                    <a:lumMod val="60000"/>
                    <a:lumOff val="40000"/>
                  </a:schemeClr>
                </a:solidFill>
              </a:rPr>
              <a:t>cout</a:t>
            </a:r>
            <a:endParaRPr lang="en-US" dirty="0" smtClean="0">
              <a:solidFill>
                <a:schemeClr val="tx2">
                  <a:lumMod val="60000"/>
                  <a:lumOff val="40000"/>
                </a:schemeClr>
              </a:solidFill>
            </a:endParaRPr>
          </a:p>
          <a:p>
            <a:pPr lvl="2">
              <a:buNone/>
            </a:pPr>
            <a:r>
              <a:rPr lang="en-US" dirty="0" err="1" smtClean="0">
                <a:solidFill>
                  <a:schemeClr val="tx2">
                    <a:lumMod val="60000"/>
                    <a:lumOff val="40000"/>
                  </a:schemeClr>
                </a:solidFill>
              </a:rPr>
              <a:t>endl</a:t>
            </a:r>
            <a:r>
              <a:rPr lang="en-US" dirty="0" smtClean="0">
                <a:solidFill>
                  <a:schemeClr val="tx2">
                    <a:lumMod val="60000"/>
                    <a:lumOff val="40000"/>
                  </a:schemeClr>
                </a:solidFill>
              </a:rPr>
              <a:t> instead of std::</a:t>
            </a:r>
            <a:r>
              <a:rPr lang="en-US" dirty="0" err="1" smtClean="0">
                <a:solidFill>
                  <a:schemeClr val="tx2">
                    <a:lumMod val="60000"/>
                    <a:lumOff val="40000"/>
                  </a:schemeClr>
                </a:solidFill>
              </a:rPr>
              <a:t>endl</a:t>
            </a:r>
            <a:r>
              <a:rPr lang="en-US" dirty="0" smtClean="0">
                <a:solidFill>
                  <a:schemeClr val="tx2">
                    <a:lumMod val="60000"/>
                    <a:lumOff val="40000"/>
                  </a:schemeClr>
                </a:solidFill>
              </a:rPr>
              <a:t> . </a:t>
            </a:r>
          </a:p>
          <a:p>
            <a:r>
              <a:rPr lang="en-US" dirty="0" smtClean="0">
                <a:solidFill>
                  <a:schemeClr val="accent2">
                    <a:lumMod val="75000"/>
                  </a:schemeClr>
                </a:solidFill>
              </a:rPr>
              <a:t>This sounds like a big advantage, but the downside of this blanket using directive is that it effectively negates the primary reason for using a namespace, that is, preventing accidental name clashes.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Name Spaces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r>
              <a:rPr lang="en-US" dirty="0" smtClean="0">
                <a:solidFill>
                  <a:schemeClr val="tx1">
                    <a:lumMod val="65000"/>
                    <a:lumOff val="35000"/>
                  </a:schemeClr>
                </a:solidFill>
              </a:rPr>
              <a:t>So a better solution is</a:t>
            </a:r>
            <a:r>
              <a:rPr lang="en-US" dirty="0" smtClean="0"/>
              <a:t> is to introduce just the names that you use in your code with using declarations. </a:t>
            </a:r>
            <a:r>
              <a:rPr lang="en-US" dirty="0" err="1" smtClean="0"/>
              <a:t>i.e</a:t>
            </a:r>
            <a:endParaRPr lang="en-US" dirty="0" smtClean="0"/>
          </a:p>
          <a:p>
            <a:endParaRPr lang="en-US" dirty="0" smtClean="0">
              <a:solidFill>
                <a:schemeClr val="tx1">
                  <a:lumMod val="65000"/>
                  <a:lumOff val="35000"/>
                </a:schemeClr>
              </a:solidFill>
            </a:endParaRPr>
          </a:p>
          <a:p>
            <a:pPr lvl="1">
              <a:buNone/>
            </a:pPr>
            <a:r>
              <a:rPr lang="en-US" dirty="0" smtClean="0">
                <a:solidFill>
                  <a:schemeClr val="tx2">
                    <a:lumMod val="60000"/>
                    <a:lumOff val="40000"/>
                  </a:schemeClr>
                </a:solidFill>
              </a:rPr>
              <a:t>using std::</a:t>
            </a:r>
            <a:r>
              <a:rPr lang="en-US" dirty="0" err="1" smtClean="0">
                <a:solidFill>
                  <a:schemeClr val="tx2">
                    <a:lumMod val="60000"/>
                    <a:lumOff val="40000"/>
                  </a:schemeClr>
                </a:solidFill>
              </a:rPr>
              <a:t>cout</a:t>
            </a:r>
            <a:r>
              <a:rPr lang="en-US" dirty="0" smtClean="0">
                <a:solidFill>
                  <a:schemeClr val="tx2">
                    <a:lumMod val="60000"/>
                    <a:lumOff val="40000"/>
                  </a:schemeClr>
                </a:solidFill>
              </a:rPr>
              <a:t>; // Allows </a:t>
            </a:r>
            <a:r>
              <a:rPr lang="en-US" dirty="0" err="1" smtClean="0">
                <a:solidFill>
                  <a:schemeClr val="tx2">
                    <a:lumMod val="60000"/>
                    <a:lumOff val="40000"/>
                  </a:schemeClr>
                </a:solidFill>
              </a:rPr>
              <a:t>cout</a:t>
            </a:r>
            <a:r>
              <a:rPr lang="en-US" dirty="0" smtClean="0">
                <a:solidFill>
                  <a:schemeClr val="tx2">
                    <a:lumMod val="60000"/>
                    <a:lumOff val="40000"/>
                  </a:schemeClr>
                </a:solidFill>
              </a:rPr>
              <a:t> usage without qualification</a:t>
            </a:r>
          </a:p>
          <a:p>
            <a:pPr lvl="1">
              <a:buNone/>
            </a:pPr>
            <a:r>
              <a:rPr lang="en-US" dirty="0" smtClean="0">
                <a:solidFill>
                  <a:schemeClr val="tx2">
                    <a:lumMod val="60000"/>
                    <a:lumOff val="40000"/>
                  </a:schemeClr>
                </a:solidFill>
              </a:rPr>
              <a:t>using std::</a:t>
            </a:r>
            <a:r>
              <a:rPr lang="en-US" dirty="0" err="1" smtClean="0">
                <a:solidFill>
                  <a:schemeClr val="tx2">
                    <a:lumMod val="60000"/>
                    <a:lumOff val="40000"/>
                  </a:schemeClr>
                </a:solidFill>
              </a:rPr>
              <a:t>endl</a:t>
            </a:r>
            <a:r>
              <a:rPr lang="en-US" dirty="0" smtClean="0">
                <a:solidFill>
                  <a:schemeClr val="tx2">
                    <a:lumMod val="60000"/>
                    <a:lumOff val="40000"/>
                  </a:schemeClr>
                </a:solidFill>
              </a:rPr>
              <a:t>; // Allows </a:t>
            </a:r>
            <a:r>
              <a:rPr lang="en-US" dirty="0" err="1" smtClean="0">
                <a:solidFill>
                  <a:schemeClr val="tx2">
                    <a:lumMod val="60000"/>
                    <a:lumOff val="40000"/>
                  </a:schemeClr>
                </a:solidFill>
              </a:rPr>
              <a:t>endl</a:t>
            </a:r>
            <a:r>
              <a:rPr lang="en-US" dirty="0" smtClean="0">
                <a:solidFill>
                  <a:schemeClr val="tx2">
                    <a:lumMod val="60000"/>
                    <a:lumOff val="40000"/>
                  </a:schemeClr>
                </a:solidFill>
              </a:rPr>
              <a:t> usage without qualification</a:t>
            </a:r>
          </a:p>
          <a:p>
            <a:pPr lvl="1">
              <a:buNone/>
            </a:pPr>
            <a:endParaRPr lang="en-US" dirty="0" smtClean="0">
              <a:solidFill>
                <a:schemeClr val="tx2">
                  <a:lumMod val="75000"/>
                </a:schemeClr>
              </a:solidFill>
            </a:endParaRPr>
          </a:p>
          <a:p>
            <a:r>
              <a:rPr lang="en-US" dirty="0" smtClean="0"/>
              <a:t>Each using declaration introduces a single name from the specified namespace and allows it to be used unqualified within the program code that follows.</a:t>
            </a:r>
            <a:endParaRPr lang="en-US" dirty="0" smtClean="0">
              <a:solidFill>
                <a:schemeClr val="tx2">
                  <a:lumMod val="75000"/>
                </a:schemeClr>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Declaring a Namespace</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lnSpcReduction="10000"/>
          </a:bodyPr>
          <a:lstStyle/>
          <a:p>
            <a:r>
              <a:rPr lang="en-US" dirty="0" smtClean="0">
                <a:solidFill>
                  <a:schemeClr val="tx2">
                    <a:lumMod val="75000"/>
                  </a:schemeClr>
                </a:solidFill>
              </a:rPr>
              <a:t>namespace </a:t>
            </a:r>
            <a:r>
              <a:rPr lang="en-US" dirty="0" smtClean="0"/>
              <a:t>keyword is used to declare a namespace</a:t>
            </a:r>
          </a:p>
          <a:p>
            <a:endParaRPr lang="en-US" dirty="0" smtClean="0"/>
          </a:p>
          <a:p>
            <a:pPr lvl="2">
              <a:buNone/>
            </a:pPr>
            <a:r>
              <a:rPr lang="en-US" dirty="0" smtClean="0">
                <a:solidFill>
                  <a:schemeClr val="tx2">
                    <a:lumMod val="60000"/>
                    <a:lumOff val="40000"/>
                  </a:schemeClr>
                </a:solidFill>
              </a:rPr>
              <a:t>namespace </a:t>
            </a:r>
            <a:r>
              <a:rPr lang="en-US" dirty="0" err="1" smtClean="0">
                <a:solidFill>
                  <a:schemeClr val="tx2">
                    <a:lumMod val="60000"/>
                    <a:lumOff val="40000"/>
                  </a:schemeClr>
                </a:solidFill>
              </a:rPr>
              <a:t>myStuff</a:t>
            </a:r>
            <a:endParaRPr lang="en-US" dirty="0" smtClean="0">
              <a:solidFill>
                <a:schemeClr val="tx2">
                  <a:lumMod val="60000"/>
                  <a:lumOff val="40000"/>
                </a:schemeClr>
              </a:solidFill>
            </a:endParaRPr>
          </a:p>
          <a:p>
            <a:pPr lvl="2">
              <a:buNone/>
            </a:pPr>
            <a:r>
              <a:rPr lang="en-US" dirty="0" smtClean="0">
                <a:solidFill>
                  <a:schemeClr val="tx2">
                    <a:lumMod val="60000"/>
                    <a:lumOff val="40000"/>
                  </a:schemeClr>
                </a:solidFill>
              </a:rPr>
              <a:t>{</a:t>
            </a:r>
            <a:endParaRPr lang="ur-PK" dirty="0" smtClean="0">
              <a:solidFill>
                <a:schemeClr val="tx2">
                  <a:lumMod val="60000"/>
                  <a:lumOff val="40000"/>
                </a:schemeClr>
              </a:solidFill>
            </a:endParaRPr>
          </a:p>
          <a:p>
            <a:pPr lvl="2">
              <a:buNone/>
            </a:pPr>
            <a:r>
              <a:rPr lang="en-US" dirty="0" smtClean="0">
                <a:solidFill>
                  <a:schemeClr val="tx2">
                    <a:lumMod val="60000"/>
                    <a:lumOff val="40000"/>
                  </a:schemeClr>
                </a:solidFill>
              </a:rPr>
              <a:t>	// Code that I want to have in the namespace </a:t>
            </a:r>
            <a:r>
              <a:rPr lang="en-US" dirty="0" err="1" smtClean="0">
                <a:solidFill>
                  <a:schemeClr val="tx2">
                    <a:lumMod val="60000"/>
                    <a:lumOff val="40000"/>
                  </a:schemeClr>
                </a:solidFill>
              </a:rPr>
              <a:t>myStuff</a:t>
            </a:r>
            <a:r>
              <a:rPr lang="en-US" dirty="0" smtClean="0">
                <a:solidFill>
                  <a:schemeClr val="tx2">
                    <a:lumMod val="60000"/>
                    <a:lumOff val="40000"/>
                  </a:schemeClr>
                </a:solidFill>
              </a:rPr>
              <a:t>...</a:t>
            </a:r>
          </a:p>
          <a:p>
            <a:pPr lvl="2">
              <a:buNone/>
            </a:pPr>
            <a:r>
              <a:rPr lang="en-US" dirty="0" smtClean="0">
                <a:solidFill>
                  <a:schemeClr val="tx2">
                    <a:lumMod val="60000"/>
                    <a:lumOff val="40000"/>
                  </a:schemeClr>
                </a:solidFill>
              </a:rPr>
              <a:t>}</a:t>
            </a:r>
          </a:p>
          <a:p>
            <a:r>
              <a:rPr lang="en-US" sz="2200" dirty="0" smtClean="0"/>
              <a:t>This defines a namespace with the name </a:t>
            </a:r>
            <a:r>
              <a:rPr lang="en-US" sz="2200" dirty="0" err="1" smtClean="0"/>
              <a:t>myStuff</a:t>
            </a:r>
            <a:r>
              <a:rPr lang="en-US" sz="2200" dirty="0" smtClean="0"/>
              <a:t> .</a:t>
            </a:r>
          </a:p>
          <a:p>
            <a:r>
              <a:rPr lang="en-US" sz="2200" dirty="0" smtClean="0"/>
              <a:t>All name declarations in the code between the braces will be defined within the </a:t>
            </a:r>
            <a:r>
              <a:rPr lang="en-US" sz="2200" dirty="0" err="1" smtClean="0"/>
              <a:t>myStuff</a:t>
            </a:r>
            <a:r>
              <a:rPr lang="en-US" sz="2200" dirty="0" smtClean="0"/>
              <a:t> namespace.</a:t>
            </a:r>
          </a:p>
          <a:p>
            <a:r>
              <a:rPr lang="en-US" sz="2200" dirty="0" smtClean="0"/>
              <a:t>To access any such name from a point Namespaces outside this namespace, the name must be </a:t>
            </a:r>
            <a:r>
              <a:rPr lang="en-US" sz="2200" dirty="0" err="1" smtClean="0"/>
              <a:t>qualifi</a:t>
            </a:r>
            <a:r>
              <a:rPr lang="en-US" sz="2200" dirty="0" smtClean="0"/>
              <a:t> </a:t>
            </a:r>
            <a:r>
              <a:rPr lang="en-US" sz="2200" dirty="0" err="1" smtClean="0"/>
              <a:t>ed</a:t>
            </a:r>
            <a:r>
              <a:rPr lang="en-US" sz="2200" dirty="0" smtClean="0"/>
              <a:t> by the namespace name, </a:t>
            </a:r>
            <a:r>
              <a:rPr lang="en-US" sz="2200" dirty="0" err="1" smtClean="0"/>
              <a:t>myStuff</a:t>
            </a:r>
            <a:r>
              <a:rPr lang="en-US" sz="2200" dirty="0" smtClean="0"/>
              <a:t> , or have a using declaration that identifies that the name is from the </a:t>
            </a:r>
            <a:r>
              <a:rPr lang="en-US" sz="2200" dirty="0" err="1" smtClean="0"/>
              <a:t>myStuff</a:t>
            </a:r>
            <a:r>
              <a:rPr lang="en-US" sz="2200" dirty="0" smtClean="0"/>
              <a:t> namespace.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37</a:t>
            </a:fld>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Namespace Ex</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lnSpcReduction="10000"/>
          </a:bodyPr>
          <a:lstStyle/>
          <a:p>
            <a:pPr>
              <a:buNone/>
            </a:pPr>
            <a:r>
              <a:rPr lang="en-US" sz="2000" dirty="0" smtClean="0">
                <a:solidFill>
                  <a:schemeClr val="tx2">
                    <a:lumMod val="60000"/>
                    <a:lumOff val="40000"/>
                  </a:schemeClr>
                </a:solidFill>
              </a:rPr>
              <a:t>// Declaring a namespace</a:t>
            </a:r>
          </a:p>
          <a:p>
            <a:pPr>
              <a:buNone/>
            </a:pPr>
            <a:r>
              <a:rPr lang="en-US" sz="2000" dirty="0" smtClean="0">
                <a:solidFill>
                  <a:schemeClr val="tx2">
                    <a:lumMod val="60000"/>
                    <a:lumOff val="40000"/>
                  </a:schemeClr>
                </a:solidFill>
              </a:rPr>
              <a:t>	#include &lt; </a:t>
            </a:r>
            <a:r>
              <a:rPr lang="en-US" sz="2000" dirty="0" err="1" smtClean="0">
                <a:solidFill>
                  <a:schemeClr val="tx2">
                    <a:lumMod val="60000"/>
                    <a:lumOff val="40000"/>
                  </a:schemeClr>
                </a:solidFill>
              </a:rPr>
              <a:t>iostream</a:t>
            </a:r>
            <a:r>
              <a:rPr lang="en-US" sz="2000" dirty="0" smtClean="0">
                <a:solidFill>
                  <a:schemeClr val="tx2">
                    <a:lumMod val="60000"/>
                    <a:lumOff val="40000"/>
                  </a:schemeClr>
                </a:solidFill>
              </a:rPr>
              <a:t> &gt;</a:t>
            </a:r>
          </a:p>
          <a:p>
            <a:pPr>
              <a:buNone/>
            </a:pPr>
            <a:r>
              <a:rPr lang="en-US" sz="2000" dirty="0" smtClean="0">
                <a:solidFill>
                  <a:schemeClr val="tx2">
                    <a:lumMod val="60000"/>
                    <a:lumOff val="40000"/>
                  </a:schemeClr>
                </a:solidFill>
              </a:rPr>
              <a:t>	namespace </a:t>
            </a:r>
            <a:r>
              <a:rPr lang="en-US" sz="2000" dirty="0" err="1" smtClean="0">
                <a:solidFill>
                  <a:schemeClr val="tx2">
                    <a:lumMod val="60000"/>
                    <a:lumOff val="40000"/>
                  </a:schemeClr>
                </a:solidFill>
              </a:rPr>
              <a:t>myStuff</a:t>
            </a:r>
            <a:endParaRPr lang="en-US" sz="2000" dirty="0" smtClean="0">
              <a:solidFill>
                <a:schemeClr val="tx2">
                  <a:lumMod val="60000"/>
                  <a:lumOff val="40000"/>
                </a:schemeClr>
              </a:solidFill>
            </a:endParaRPr>
          </a:p>
          <a:p>
            <a:pPr>
              <a:buNone/>
            </a:pPr>
            <a:r>
              <a:rPr lang="en-US" sz="2000" dirty="0" smtClean="0">
                <a:solidFill>
                  <a:schemeClr val="tx2">
                    <a:lumMod val="60000"/>
                    <a:lumOff val="40000"/>
                  </a:schemeClr>
                </a:solidFill>
              </a:rPr>
              <a:t>	{</a:t>
            </a:r>
            <a:endParaRPr lang="ur-PK" sz="2000" dirty="0" smtClean="0">
              <a:solidFill>
                <a:schemeClr val="tx2">
                  <a:lumMod val="60000"/>
                  <a:lumOff val="40000"/>
                </a:schemeClr>
              </a:solidFill>
            </a:endParaRPr>
          </a:p>
          <a:p>
            <a:pPr>
              <a:buNone/>
            </a:pPr>
            <a:r>
              <a:rPr lang="en-US" sz="2000" dirty="0" smtClean="0">
                <a:solidFill>
                  <a:schemeClr val="tx2">
                    <a:lumMod val="60000"/>
                    <a:lumOff val="40000"/>
                  </a:schemeClr>
                </a:solidFill>
              </a:rPr>
              <a:t>		</a:t>
            </a:r>
            <a:r>
              <a:rPr lang="en-US" sz="2000" dirty="0" err="1" smtClean="0">
                <a:solidFill>
                  <a:schemeClr val="tx2">
                    <a:lumMod val="60000"/>
                    <a:lumOff val="40000"/>
                  </a:schemeClr>
                </a:solidFill>
              </a:rPr>
              <a:t>int</a:t>
            </a:r>
            <a:r>
              <a:rPr lang="en-US" sz="2000" dirty="0" smtClean="0">
                <a:solidFill>
                  <a:schemeClr val="tx2">
                    <a:lumMod val="60000"/>
                    <a:lumOff val="40000"/>
                  </a:schemeClr>
                </a:solidFill>
              </a:rPr>
              <a:t> value = 0; </a:t>
            </a:r>
          </a:p>
          <a:p>
            <a:pPr>
              <a:buNone/>
            </a:pPr>
            <a:r>
              <a:rPr lang="en-US" sz="2000" dirty="0" smtClean="0">
                <a:solidFill>
                  <a:schemeClr val="tx2">
                    <a:lumMod val="60000"/>
                    <a:lumOff val="40000"/>
                  </a:schemeClr>
                </a:solidFill>
              </a:rPr>
              <a:t>	}</a:t>
            </a:r>
          </a:p>
          <a:p>
            <a:pPr>
              <a:buNone/>
            </a:pPr>
            <a:endParaRPr lang="en-US" sz="2000" dirty="0" smtClean="0">
              <a:solidFill>
                <a:schemeClr val="tx2">
                  <a:lumMod val="60000"/>
                  <a:lumOff val="40000"/>
                </a:schemeClr>
              </a:solidFill>
            </a:endParaRPr>
          </a:p>
          <a:p>
            <a:pPr>
              <a:buNone/>
            </a:pPr>
            <a:r>
              <a:rPr lang="en-US" sz="2000" dirty="0" smtClean="0">
                <a:solidFill>
                  <a:schemeClr val="tx2">
                    <a:lumMod val="60000"/>
                    <a:lumOff val="40000"/>
                  </a:schemeClr>
                </a:solidFill>
              </a:rPr>
              <a:t>	</a:t>
            </a:r>
            <a:r>
              <a:rPr lang="en-US" sz="2000" dirty="0" err="1" smtClean="0">
                <a:solidFill>
                  <a:schemeClr val="tx2">
                    <a:lumMod val="60000"/>
                    <a:lumOff val="40000"/>
                  </a:schemeClr>
                </a:solidFill>
              </a:rPr>
              <a:t>int</a:t>
            </a:r>
            <a:r>
              <a:rPr lang="en-US" sz="2000" dirty="0" smtClean="0">
                <a:solidFill>
                  <a:schemeClr val="tx2">
                    <a:lumMod val="60000"/>
                    <a:lumOff val="40000"/>
                  </a:schemeClr>
                </a:solidFill>
              </a:rPr>
              <a:t> main()</a:t>
            </a:r>
          </a:p>
          <a:p>
            <a:pPr>
              <a:buNone/>
            </a:pPr>
            <a:r>
              <a:rPr lang="en-US" sz="2000" dirty="0" smtClean="0">
                <a:solidFill>
                  <a:schemeClr val="tx2">
                    <a:lumMod val="60000"/>
                    <a:lumOff val="40000"/>
                  </a:schemeClr>
                </a:solidFill>
              </a:rPr>
              <a:t>	{</a:t>
            </a:r>
            <a:endParaRPr lang="ur-PK" sz="2000" dirty="0" smtClean="0">
              <a:solidFill>
                <a:schemeClr val="tx2">
                  <a:lumMod val="60000"/>
                  <a:lumOff val="40000"/>
                </a:schemeClr>
              </a:solidFill>
            </a:endParaRPr>
          </a:p>
          <a:p>
            <a:pPr lvl="1">
              <a:buNone/>
            </a:pPr>
            <a:r>
              <a:rPr lang="en-US" sz="2000" dirty="0" smtClean="0">
                <a:solidFill>
                  <a:schemeClr val="tx2">
                    <a:lumMod val="60000"/>
                    <a:lumOff val="40000"/>
                  </a:schemeClr>
                </a:solidFill>
              </a:rPr>
              <a:t>	std::</a:t>
            </a:r>
            <a:r>
              <a:rPr lang="en-US" sz="2000" dirty="0" err="1" smtClean="0">
                <a:solidFill>
                  <a:schemeClr val="tx2">
                    <a:lumMod val="60000"/>
                    <a:lumOff val="40000"/>
                  </a:schemeClr>
                </a:solidFill>
              </a:rPr>
              <a:t>cout</a:t>
            </a:r>
            <a:r>
              <a:rPr lang="en-US" sz="2000" dirty="0" smtClean="0">
                <a:solidFill>
                  <a:schemeClr val="tx2">
                    <a:lumMod val="60000"/>
                    <a:lumOff val="40000"/>
                  </a:schemeClr>
                </a:solidFill>
              </a:rPr>
              <a:t> &lt; &lt; "enter an integer: ";</a:t>
            </a:r>
          </a:p>
          <a:p>
            <a:pPr lvl="1">
              <a:buNone/>
            </a:pPr>
            <a:r>
              <a:rPr lang="en-US" sz="2000" dirty="0" smtClean="0">
                <a:solidFill>
                  <a:schemeClr val="tx2">
                    <a:lumMod val="60000"/>
                    <a:lumOff val="40000"/>
                  </a:schemeClr>
                </a:solidFill>
              </a:rPr>
              <a:t>	std::</a:t>
            </a:r>
            <a:r>
              <a:rPr lang="en-US" sz="2000" dirty="0" err="1" smtClean="0">
                <a:solidFill>
                  <a:schemeClr val="tx2">
                    <a:lumMod val="60000"/>
                    <a:lumOff val="40000"/>
                  </a:schemeClr>
                </a:solidFill>
              </a:rPr>
              <a:t>cin</a:t>
            </a:r>
            <a:r>
              <a:rPr lang="en-US" sz="2000" dirty="0" smtClean="0">
                <a:solidFill>
                  <a:schemeClr val="tx2">
                    <a:lumMod val="60000"/>
                    <a:lumOff val="40000"/>
                  </a:schemeClr>
                </a:solidFill>
              </a:rPr>
              <a:t> &gt; &gt; </a:t>
            </a:r>
            <a:r>
              <a:rPr lang="en-US" sz="2000" dirty="0" err="1" smtClean="0">
                <a:solidFill>
                  <a:schemeClr val="tx2">
                    <a:lumMod val="60000"/>
                    <a:lumOff val="40000"/>
                  </a:schemeClr>
                </a:solidFill>
              </a:rPr>
              <a:t>myStuff</a:t>
            </a:r>
            <a:r>
              <a:rPr lang="en-US" sz="2000" dirty="0" smtClean="0">
                <a:solidFill>
                  <a:schemeClr val="tx2">
                    <a:lumMod val="60000"/>
                    <a:lumOff val="40000"/>
                  </a:schemeClr>
                </a:solidFill>
              </a:rPr>
              <a:t>::value;</a:t>
            </a:r>
          </a:p>
          <a:p>
            <a:pPr lvl="1">
              <a:buNone/>
            </a:pPr>
            <a:r>
              <a:rPr lang="en-US" sz="2000" dirty="0" smtClean="0">
                <a:solidFill>
                  <a:schemeClr val="tx2">
                    <a:lumMod val="60000"/>
                    <a:lumOff val="40000"/>
                  </a:schemeClr>
                </a:solidFill>
              </a:rPr>
              <a:t>	std::</a:t>
            </a:r>
            <a:r>
              <a:rPr lang="en-US" sz="2000" dirty="0" err="1" smtClean="0">
                <a:solidFill>
                  <a:schemeClr val="tx2">
                    <a:lumMod val="60000"/>
                    <a:lumOff val="40000"/>
                  </a:schemeClr>
                </a:solidFill>
              </a:rPr>
              <a:t>cout</a:t>
            </a:r>
            <a:r>
              <a:rPr lang="en-US" sz="2000" dirty="0" smtClean="0">
                <a:solidFill>
                  <a:schemeClr val="tx2">
                    <a:lumMod val="60000"/>
                    <a:lumOff val="40000"/>
                  </a:schemeClr>
                </a:solidFill>
              </a:rPr>
              <a:t> &lt; &lt; "\</a:t>
            </a:r>
            <a:r>
              <a:rPr lang="en-US" sz="2000" dirty="0" err="1" smtClean="0">
                <a:solidFill>
                  <a:schemeClr val="tx2">
                    <a:lumMod val="60000"/>
                    <a:lumOff val="40000"/>
                  </a:schemeClr>
                </a:solidFill>
              </a:rPr>
              <a:t>nYou</a:t>
            </a:r>
            <a:r>
              <a:rPr lang="en-US" sz="2000" dirty="0" smtClean="0">
                <a:solidFill>
                  <a:schemeClr val="tx2">
                    <a:lumMod val="60000"/>
                    <a:lumOff val="40000"/>
                  </a:schemeClr>
                </a:solidFill>
              </a:rPr>
              <a:t> entered " &lt; &lt; </a:t>
            </a:r>
            <a:r>
              <a:rPr lang="en-US" sz="2000" dirty="0" err="1" smtClean="0">
                <a:solidFill>
                  <a:schemeClr val="tx2">
                    <a:lumMod val="60000"/>
                    <a:lumOff val="40000"/>
                  </a:schemeClr>
                </a:solidFill>
              </a:rPr>
              <a:t>myStuff</a:t>
            </a:r>
            <a:r>
              <a:rPr lang="en-US" sz="2000" dirty="0" smtClean="0">
                <a:solidFill>
                  <a:schemeClr val="tx2">
                    <a:lumMod val="60000"/>
                    <a:lumOff val="40000"/>
                  </a:schemeClr>
                </a:solidFill>
              </a:rPr>
              <a:t>::value &lt; &lt; std::</a:t>
            </a:r>
            <a:r>
              <a:rPr lang="en-US" sz="2000" dirty="0" err="1" smtClean="0">
                <a:solidFill>
                  <a:schemeClr val="tx2">
                    <a:lumMod val="60000"/>
                    <a:lumOff val="40000"/>
                  </a:schemeClr>
                </a:solidFill>
              </a:rPr>
              <a:t>endl</a:t>
            </a:r>
            <a:r>
              <a:rPr lang="en-US" sz="2000" dirty="0" smtClean="0">
                <a:solidFill>
                  <a:schemeClr val="tx2">
                    <a:lumMod val="60000"/>
                    <a:lumOff val="40000"/>
                  </a:schemeClr>
                </a:solidFill>
              </a:rPr>
              <a:t>;</a:t>
            </a:r>
          </a:p>
          <a:p>
            <a:pPr lvl="1">
              <a:buNone/>
            </a:pPr>
            <a:r>
              <a:rPr lang="en-US" sz="2000" dirty="0" smtClean="0">
                <a:solidFill>
                  <a:schemeClr val="tx2">
                    <a:lumMod val="60000"/>
                    <a:lumOff val="40000"/>
                  </a:schemeClr>
                </a:solidFill>
              </a:rPr>
              <a:t>	return 0;</a:t>
            </a:r>
          </a:p>
          <a:p>
            <a:pPr>
              <a:buNone/>
            </a:pPr>
            <a:r>
              <a:rPr lang="en-US" sz="2000" dirty="0" smtClean="0">
                <a:solidFill>
                  <a:schemeClr val="tx2">
                    <a:lumMod val="60000"/>
                    <a:lumOff val="40000"/>
                  </a:schemeClr>
                </a:solidFill>
              </a:rPr>
              <a:t>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38</a:t>
            </a:fld>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39</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SC444">
      <a:majorFont>
        <a:latin typeface="Calibri"/>
        <a:ea typeface=""/>
        <a:cs typeface="Arial"/>
      </a:majorFont>
      <a:minorFont>
        <a:latin typeface="Arial"/>
        <a:ea typeface=""/>
        <a:cs typeface="Arial"/>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3113</TotalTime>
  <Words>1556</Words>
  <Application>Microsoft Office PowerPoint</Application>
  <PresentationFormat>On-screen Show (4:3)</PresentationFormat>
  <Paragraphs>316</Paragraphs>
  <Slides>39</Slides>
  <Notes>36</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Slide 1</vt:lpstr>
      <vt:lpstr>Slide 2</vt:lpstr>
      <vt:lpstr>Over View</vt:lpstr>
      <vt:lpstr>Over View..</vt:lpstr>
      <vt:lpstr>Over View...</vt:lpstr>
      <vt:lpstr>Over View...</vt:lpstr>
      <vt:lpstr>Slide 7</vt:lpstr>
      <vt:lpstr>Contents</vt:lpstr>
      <vt:lpstr>Operator Precedence</vt:lpstr>
      <vt:lpstr>Operator Precedence..</vt:lpstr>
      <vt:lpstr>Operator Precedence...</vt:lpstr>
      <vt:lpstr>Type Conversion and Casting</vt:lpstr>
      <vt:lpstr>Type Conversion and Casting..</vt:lpstr>
      <vt:lpstr>Type Conversion and Casting...</vt:lpstr>
      <vt:lpstr>Type Conversion in Assignment</vt:lpstr>
      <vt:lpstr>Explicit Type Conversion</vt:lpstr>
      <vt:lpstr>Explicit Type Conversion..</vt:lpstr>
      <vt:lpstr>Auto Keyword</vt:lpstr>
      <vt:lpstr>Auto Keyword..</vt:lpstr>
      <vt:lpstr>typeid Operator</vt:lpstr>
      <vt:lpstr>Bitwise Operators</vt:lpstr>
      <vt:lpstr>Bitwise Operators..</vt:lpstr>
      <vt:lpstr>Bitwise AND &amp;</vt:lpstr>
      <vt:lpstr>Bitwise OR |</vt:lpstr>
      <vt:lpstr>Bitwise Exclusive OR</vt:lpstr>
      <vt:lpstr>Bitwise NOT</vt:lpstr>
      <vt:lpstr>L Values &amp; R Values</vt:lpstr>
      <vt:lpstr>L Values &amp; R Values..</vt:lpstr>
      <vt:lpstr>Storage Duration</vt:lpstr>
      <vt:lpstr>Variable Scopes</vt:lpstr>
      <vt:lpstr>Global Variables</vt:lpstr>
      <vt:lpstr>Static Variables</vt:lpstr>
      <vt:lpstr>Scope</vt:lpstr>
      <vt:lpstr>Name Spaces</vt:lpstr>
      <vt:lpstr>Name Spaces</vt:lpstr>
      <vt:lpstr>Name Spaces</vt:lpstr>
      <vt:lpstr>Declaring a Namespace</vt:lpstr>
      <vt:lpstr>Namespace Ex</vt:lpstr>
      <vt:lpstr>Slide 39</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632</cp:revision>
  <dcterms:created xsi:type="dcterms:W3CDTF">2012-02-27T05:45:45Z</dcterms:created>
  <dcterms:modified xsi:type="dcterms:W3CDTF">2013-06-10T11:35:08Z</dcterms:modified>
</cp:coreProperties>
</file>