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52"/>
  </p:notesMasterIdLst>
  <p:handoutMasterIdLst>
    <p:handoutMasterId r:id="rId53"/>
  </p:handoutMasterIdLst>
  <p:sldIdLst>
    <p:sldId id="634" r:id="rId2"/>
    <p:sldId id="262" r:id="rId3"/>
    <p:sldId id="942" r:id="rId4"/>
    <p:sldId id="957" r:id="rId5"/>
    <p:sldId id="962" r:id="rId6"/>
    <p:sldId id="984" r:id="rId7"/>
    <p:sldId id="987" r:id="rId8"/>
    <p:sldId id="988" r:id="rId9"/>
    <p:sldId id="990" r:id="rId10"/>
    <p:sldId id="997" r:id="rId11"/>
    <p:sldId id="998" r:id="rId12"/>
    <p:sldId id="999" r:id="rId13"/>
    <p:sldId id="1000" r:id="rId14"/>
    <p:sldId id="1001" r:id="rId15"/>
    <p:sldId id="1002" r:id="rId16"/>
    <p:sldId id="1003" r:id="rId17"/>
    <p:sldId id="1004" r:id="rId18"/>
    <p:sldId id="1006" r:id="rId19"/>
    <p:sldId id="1007" r:id="rId20"/>
    <p:sldId id="991" r:id="rId21"/>
    <p:sldId id="1008" r:id="rId22"/>
    <p:sldId id="1009" r:id="rId23"/>
    <p:sldId id="992" r:id="rId24"/>
    <p:sldId id="1010" r:id="rId25"/>
    <p:sldId id="1011" r:id="rId26"/>
    <p:sldId id="1012" r:id="rId27"/>
    <p:sldId id="1013" r:id="rId28"/>
    <p:sldId id="994" r:id="rId29"/>
    <p:sldId id="1014" r:id="rId30"/>
    <p:sldId id="1015" r:id="rId31"/>
    <p:sldId id="1016" r:id="rId32"/>
    <p:sldId id="995" r:id="rId33"/>
    <p:sldId id="1018" r:id="rId34"/>
    <p:sldId id="1017" r:id="rId35"/>
    <p:sldId id="1019" r:id="rId36"/>
    <p:sldId id="996" r:id="rId37"/>
    <p:sldId id="1020" r:id="rId38"/>
    <p:sldId id="1021" r:id="rId39"/>
    <p:sldId id="1022" r:id="rId40"/>
    <p:sldId id="1023" r:id="rId41"/>
    <p:sldId id="1028" r:id="rId42"/>
    <p:sldId id="1029" r:id="rId43"/>
    <p:sldId id="1030" r:id="rId44"/>
    <p:sldId id="1031" r:id="rId45"/>
    <p:sldId id="1032" r:id="rId46"/>
    <p:sldId id="1033" r:id="rId47"/>
    <p:sldId id="1034" r:id="rId48"/>
    <p:sldId id="989" r:id="rId49"/>
    <p:sldId id="1035" r:id="rId50"/>
    <p:sldId id="287"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70" autoAdjust="0"/>
    <p:restoredTop sz="80847" autoAdjust="0"/>
  </p:normalViewPr>
  <p:slideViewPr>
    <p:cSldViewPr>
      <p:cViewPr varScale="1">
        <p:scale>
          <a:sx n="52" d="100"/>
          <a:sy n="52" d="100"/>
        </p:scale>
        <p:origin x="-1788" y="-90"/>
      </p:cViewPr>
      <p:guideLst>
        <p:guide orient="horz" pos="2160"/>
        <p:guide pos="2880"/>
      </p:guideLst>
    </p:cSldViewPr>
  </p:slideViewPr>
  <p:outlineViewPr>
    <p:cViewPr>
      <p:scale>
        <a:sx n="33" d="100"/>
        <a:sy n="33" d="100"/>
      </p:scale>
      <p:origin x="0" y="22530"/>
    </p:cViewPr>
  </p:outlineViewPr>
  <p:notesTextViewPr>
    <p:cViewPr>
      <p:scale>
        <a:sx n="100" d="100"/>
        <a:sy n="100" d="100"/>
      </p:scale>
      <p:origin x="0" y="0"/>
    </p:cViewPr>
  </p:notesTextViewPr>
  <p:sorterViewPr>
    <p:cViewPr>
      <p:scale>
        <a:sx n="66" d="100"/>
        <a:sy n="66" d="100"/>
      </p:scale>
      <p:origin x="0" y="1146"/>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08/09/1434</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08/09/1434</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B549FF5E-457C-40DE-80D7-9781BDD9FEBF}" type="datetime1">
              <a:rPr lang="en-US" smtClean="0"/>
              <a:pPr/>
              <a:t>7/15/2013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ur-PK" dirty="0"/>
          </a:p>
        </p:txBody>
      </p:sp>
      <p:sp>
        <p:nvSpPr>
          <p:cNvPr id="3" name="Content Placeholder 2"/>
          <p:cNvSpPr>
            <a:spLocks noGrp="1"/>
          </p:cNvSpPr>
          <p:nvPr>
            <p:ph idx="1"/>
          </p:nvPr>
        </p:nvSpPr>
        <p:spPr/>
        <p:txBody>
          <a:bodyPr/>
          <a:lstStyle>
            <a:lvl1pPr algn="l" rtl="0">
              <a:buFont typeface="Wingdings" pitchFamily="2" charset="2"/>
              <a:buChar char="Ø"/>
              <a:defRPr sz="2400"/>
            </a:lvl1pPr>
            <a:lvl2pPr algn="l" rtl="0">
              <a:buFont typeface="Wingdings" pitchFamily="2" charset="2"/>
              <a:buChar char="Ø"/>
              <a:defRPr sz="2200"/>
            </a:lvl2pPr>
            <a:lvl3pPr algn="l" rtl="0">
              <a:buFont typeface="Wingdings" pitchFamily="2" charset="2"/>
              <a:buChar char="Ø"/>
              <a:defRPr sz="2000"/>
            </a:lvl3pPr>
            <a:lvl4pPr algn="l" rtl="0">
              <a:buFont typeface="Wingdings" pitchFamily="2" charset="2"/>
              <a:buChar char="Ø"/>
              <a:defRPr/>
            </a:lvl4pPr>
            <a:lvl5pPr algn="l" rtl="0">
              <a:buFont typeface="Wingdings" pitchFamily="2" charset="2"/>
              <a:buChar char="Ø"/>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10"/>
          </p:nvPr>
        </p:nvSpPr>
        <p:spPr/>
        <p:txBody>
          <a:bodyPr/>
          <a:lstStyle/>
          <a:p>
            <a:fld id="{3B959F84-96E2-4978-A2BE-97D088165532}" type="datetime1">
              <a:rPr lang="en-US" smtClean="0"/>
              <a:pPr/>
              <a:t>7/15/2013</a:t>
            </a:fld>
            <a:endParaRPr lang="en-US"/>
          </a:p>
        </p:txBody>
      </p:sp>
      <p:sp>
        <p:nvSpPr>
          <p:cNvPr id="5" name="Footer Placeholder 4"/>
          <p:cNvSpPr>
            <a:spLocks noGrp="1"/>
          </p:cNvSpPr>
          <p:nvPr>
            <p:ph type="ftr" sz="quarter" idx="11"/>
          </p:nvPr>
        </p:nvSpPr>
        <p:spPr>
          <a:xfrm>
            <a:off x="2895600" y="6356350"/>
            <a:ext cx="3352800" cy="365125"/>
          </a:xfrm>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a:xfrm>
            <a:off x="304800" y="6356350"/>
            <a:ext cx="2133600" cy="365125"/>
          </a:xfrm>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50B67E-9BF0-439A-94FB-AEFA9107FB06}" type="datetime1">
              <a:rPr lang="en-US" smtClean="0"/>
              <a:pPr/>
              <a:t>7/15/2013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0444D5AD-B325-49C3-8CC4-A1BACB7509ED}" type="datetime1">
              <a:rPr lang="en-US" smtClean="0"/>
              <a:pPr/>
              <a:t>7/15/2013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114039AB-B8B3-4BFE-8602-CCA057421A38}" type="datetime1">
              <a:rPr lang="en-US" smtClean="0"/>
              <a:pPr/>
              <a:t>7/15/2013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211EA8AC-292C-4CEF-B15C-904C509FEB56}" type="datetime1">
              <a:rPr lang="en-US" smtClean="0"/>
              <a:pPr/>
              <a:t>7/15/2013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8DEF80-0D63-4592-85AC-85019895A149}" type="datetime1">
              <a:rPr lang="en-US" smtClean="0"/>
              <a:pPr/>
              <a:t>7/15/2013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B57C39-29A6-413A-949C-B690334A38BC}" type="datetime1">
              <a:rPr lang="en-US" smtClean="0"/>
              <a:pPr/>
              <a:t>7/15/2013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E1419-AD70-4BF8-88CF-47EF8C22D162}" type="datetime1">
              <a:rPr lang="en-US" smtClean="0"/>
              <a:pPr/>
              <a:t>7/15/2013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781597EE-FAAC-43E3-92C1-5291B6ED96D1}" type="datetime1">
              <a:rPr lang="en-US" smtClean="0"/>
              <a:pPr/>
              <a:t>7/15/2013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88858EF0-7C93-4C29-B238-9E869F828D15}" type="datetime1">
              <a:rPr lang="en-US" smtClean="0"/>
              <a:pPr/>
              <a:t>7/15/2013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ur-PK"/>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481629A-1E02-4CB9-85BD-9F72E5D33190}" type="datetime1">
              <a:rPr lang="en-US" smtClean="0"/>
              <a:pPr/>
              <a:t>7/15/2013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smtClean="0"/>
              <a:t>Visual Programming by Muhammad Bilal Zafar</a:t>
            </a:r>
            <a:endParaRPr lang="en-US"/>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32</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Over View</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Server controls are small building blocks of the graphical user interface, which includes </a:t>
            </a:r>
          </a:p>
          <a:p>
            <a:pPr lvl="1"/>
            <a:endParaRPr lang="en-US" dirty="0" smtClean="0"/>
          </a:p>
          <a:p>
            <a:pPr lvl="1"/>
            <a:r>
              <a:rPr lang="en-US" dirty="0" smtClean="0"/>
              <a:t>Text boxes</a:t>
            </a:r>
          </a:p>
          <a:p>
            <a:pPr lvl="1"/>
            <a:r>
              <a:rPr lang="en-US" dirty="0" smtClean="0"/>
              <a:t>Buttons</a:t>
            </a:r>
          </a:p>
          <a:p>
            <a:pPr lvl="1"/>
            <a:r>
              <a:rPr lang="en-US" dirty="0" smtClean="0"/>
              <a:t>Labels and numerous other tools.</a:t>
            </a:r>
          </a:p>
          <a:p>
            <a:pPr lvl="1"/>
            <a:endParaRPr lang="en-US" dirty="0" smtClean="0"/>
          </a:p>
          <a:p>
            <a:r>
              <a:rPr lang="en-US" dirty="0" smtClean="0"/>
              <a:t>These controls are also used for some structural jobs like</a:t>
            </a:r>
          </a:p>
          <a:p>
            <a:endParaRPr lang="en-US" dirty="0" smtClean="0"/>
          </a:p>
          <a:p>
            <a:pPr lvl="1"/>
            <a:r>
              <a:rPr lang="en-US" dirty="0" smtClean="0"/>
              <a:t>Validation</a:t>
            </a:r>
          </a:p>
          <a:p>
            <a:pPr lvl="1"/>
            <a:r>
              <a:rPr lang="en-US" dirty="0" smtClean="0"/>
              <a:t>Data Access</a:t>
            </a:r>
          </a:p>
          <a:p>
            <a:pPr lvl="1"/>
            <a:r>
              <a:rPr lang="en-US" dirty="0" smtClean="0"/>
              <a:t>Security</a:t>
            </a:r>
          </a:p>
          <a:p>
            <a:pPr lvl="1"/>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Over View..</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t>HTML server controls are basically the original HTML controls but enhanced to enable server side processing. </a:t>
            </a:r>
          </a:p>
          <a:p>
            <a:endParaRPr lang="en-US" dirty="0" smtClean="0"/>
          </a:p>
          <a:p>
            <a:r>
              <a:rPr lang="en-US" dirty="0" smtClean="0"/>
              <a:t>The HTML controls like the header tags, anchor tags and input elements are not processed by the server but sent to the browser for display.</a:t>
            </a:r>
          </a:p>
          <a:p>
            <a:endParaRPr lang="en-US" dirty="0" smtClean="0"/>
          </a:p>
          <a:p>
            <a:pPr lvl="1"/>
            <a:r>
              <a:rPr lang="en-US" dirty="0" smtClean="0"/>
              <a:t>Attribute </a:t>
            </a:r>
            <a:r>
              <a:rPr lang="en-US" dirty="0" err="1" smtClean="0">
                <a:solidFill>
                  <a:schemeClr val="tx2">
                    <a:lumMod val="60000"/>
                    <a:lumOff val="40000"/>
                  </a:schemeClr>
                </a:solidFill>
              </a:rPr>
              <a:t>runat</a:t>
            </a:r>
            <a:r>
              <a:rPr lang="en-US" dirty="0" smtClean="0">
                <a:solidFill>
                  <a:schemeClr val="tx2">
                    <a:lumMod val="60000"/>
                    <a:lumOff val="40000"/>
                  </a:schemeClr>
                </a:solidFill>
              </a:rPr>
              <a:t>="server“  </a:t>
            </a:r>
            <a:r>
              <a:rPr lang="en-US" dirty="0" smtClean="0"/>
              <a:t>&amp; adding an </a:t>
            </a:r>
            <a:r>
              <a:rPr lang="en-US" dirty="0" smtClean="0">
                <a:solidFill>
                  <a:schemeClr val="tx2">
                    <a:lumMod val="60000"/>
                    <a:lumOff val="40000"/>
                  </a:schemeClr>
                </a:solidFill>
              </a:rPr>
              <a:t>id</a:t>
            </a:r>
            <a:r>
              <a:rPr lang="en-US" dirty="0" smtClean="0"/>
              <a:t> attribute.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Over View…</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endParaRPr lang="en-US" dirty="0" smtClean="0"/>
          </a:p>
          <a:p>
            <a:r>
              <a:rPr lang="en-US" dirty="0" smtClean="0">
                <a:solidFill>
                  <a:schemeClr val="accent3">
                    <a:lumMod val="75000"/>
                  </a:schemeClr>
                </a:solidFill>
              </a:rPr>
              <a:t>Client Side Scripts</a:t>
            </a:r>
          </a:p>
          <a:p>
            <a:endParaRPr lang="en-US" dirty="0" smtClean="0"/>
          </a:p>
          <a:p>
            <a:pPr lvl="1"/>
            <a:r>
              <a:rPr lang="en-US" dirty="0" smtClean="0"/>
              <a:t>Run on the browser and in turn would speed up the execution of page.</a:t>
            </a:r>
          </a:p>
          <a:p>
            <a:pPr lvl="1"/>
            <a:endParaRPr lang="en-US" dirty="0" smtClean="0"/>
          </a:p>
          <a:p>
            <a:r>
              <a:rPr lang="en-US" dirty="0" smtClean="0">
                <a:solidFill>
                  <a:schemeClr val="accent3">
                    <a:lumMod val="75000"/>
                  </a:schemeClr>
                </a:solidFill>
              </a:rPr>
              <a:t>Client Side Source Code</a:t>
            </a:r>
          </a:p>
          <a:p>
            <a:endParaRPr lang="en-US" dirty="0" smtClean="0"/>
          </a:p>
          <a:p>
            <a:pPr lvl="1"/>
            <a:r>
              <a:rPr lang="en-US" dirty="0" smtClean="0"/>
              <a:t>ASP.NET pages generate. </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a:effectLst>
            <a:glow rad="139700">
              <a:schemeClr val="accent2">
                <a:satMod val="175000"/>
                <a:alpha val="40000"/>
              </a:schemeClr>
            </a:glow>
          </a:effectLst>
        </p:spPr>
        <p:txBody>
          <a:bodyPr>
            <a:normAutofit fontScale="90000"/>
          </a:bodyPr>
          <a:lstStyle/>
          <a:p>
            <a:pPr rtl="0"/>
            <a:r>
              <a:rPr lang="en-US" dirty="0" smtClean="0">
                <a:solidFill>
                  <a:srgbClr val="FF0000"/>
                </a:solidFill>
              </a:rPr>
              <a:t>Over View…</a:t>
            </a:r>
            <a:endParaRPr lang="en-US" dirty="0">
              <a:solidFill>
                <a:srgbClr val="FF0000"/>
              </a:solidFill>
            </a:endParaRPr>
          </a:p>
        </p:txBody>
      </p:sp>
      <p:sp>
        <p:nvSpPr>
          <p:cNvPr id="3" name="Content Placeholder 2"/>
          <p:cNvSpPr>
            <a:spLocks noGrp="1"/>
          </p:cNvSpPr>
          <p:nvPr>
            <p:ph idx="1"/>
          </p:nvPr>
        </p:nvSpPr>
        <p:spPr>
          <a:xfrm>
            <a:off x="152400" y="914400"/>
            <a:ext cx="8839200" cy="5410200"/>
          </a:xfrm>
        </p:spPr>
        <p:txBody>
          <a:bodyPr>
            <a:noAutofit/>
          </a:bodyPr>
          <a:lstStyle/>
          <a:p>
            <a:r>
              <a:rPr lang="en-US" dirty="0" err="1" smtClean="0">
                <a:solidFill>
                  <a:schemeClr val="accent3">
                    <a:lumMod val="75000"/>
                  </a:schemeClr>
                </a:solidFill>
              </a:rPr>
              <a:t>HyperLink</a:t>
            </a:r>
            <a:r>
              <a:rPr lang="en-US" dirty="0" smtClean="0">
                <a:solidFill>
                  <a:schemeClr val="accent3">
                    <a:lumMod val="75000"/>
                  </a:schemeClr>
                </a:solidFill>
              </a:rPr>
              <a:t> Control</a:t>
            </a:r>
          </a:p>
          <a:p>
            <a:endParaRPr lang="en-US" sz="2000" b="1" dirty="0" smtClean="0">
              <a:solidFill>
                <a:schemeClr val="tx2">
                  <a:lumMod val="60000"/>
                  <a:lumOff val="40000"/>
                </a:schemeClr>
              </a:solidFill>
            </a:endParaRPr>
          </a:p>
          <a:p>
            <a:pPr lvl="1"/>
            <a:r>
              <a:rPr lang="en-US" dirty="0" smtClean="0"/>
              <a:t>The </a:t>
            </a:r>
            <a:r>
              <a:rPr lang="en-US" dirty="0" err="1" smtClean="0"/>
              <a:t>HyperLink</a:t>
            </a:r>
            <a:r>
              <a:rPr lang="en-US" dirty="0" smtClean="0"/>
              <a:t> control is like the HTML &lt;a&gt; element.</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&lt;</a:t>
            </a:r>
            <a:r>
              <a:rPr lang="en-US" sz="2000" b="1" dirty="0" err="1" smtClean="0">
                <a:solidFill>
                  <a:schemeClr val="tx2">
                    <a:lumMod val="60000"/>
                    <a:lumOff val="40000"/>
                  </a:schemeClr>
                </a:solidFill>
              </a:rPr>
              <a:t>asp:HyperLink</a:t>
            </a:r>
            <a:r>
              <a:rPr lang="en-US" sz="2000" b="1" dirty="0" smtClean="0">
                <a:solidFill>
                  <a:schemeClr val="tx2">
                    <a:lumMod val="60000"/>
                    <a:lumOff val="40000"/>
                  </a:schemeClr>
                </a:solidFill>
              </a:rPr>
              <a:t> ID="HyperLink1"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="server"&gt; </a:t>
            </a:r>
            <a:r>
              <a:rPr lang="en-US" sz="2000" b="1" dirty="0" err="1" smtClean="0">
                <a:solidFill>
                  <a:schemeClr val="tx2">
                    <a:lumMod val="60000"/>
                    <a:lumOff val="40000"/>
                  </a:schemeClr>
                </a:solidFill>
              </a:rPr>
              <a:t>HyperLink</a:t>
            </a:r>
            <a:r>
              <a:rPr lang="en-US" sz="2000" b="1" dirty="0" smtClean="0">
                <a:solidFill>
                  <a:schemeClr val="tx2">
                    <a:lumMod val="60000"/>
                    <a:lumOff val="40000"/>
                  </a:schemeClr>
                </a:solidFill>
              </a:rPr>
              <a:t> &lt;/</a:t>
            </a:r>
            <a:r>
              <a:rPr lang="en-US" sz="2000" b="1" dirty="0" err="1" smtClean="0">
                <a:solidFill>
                  <a:schemeClr val="tx2">
                    <a:lumMod val="60000"/>
                    <a:lumOff val="40000"/>
                  </a:schemeClr>
                </a:solidFill>
              </a:rPr>
              <a:t>asp:HyperLink</a:t>
            </a:r>
            <a:r>
              <a:rPr lang="en-US" sz="2000" b="1" dirty="0" smtClean="0">
                <a:solidFill>
                  <a:schemeClr val="tx2">
                    <a:lumMod val="60000"/>
                    <a:lumOff val="40000"/>
                  </a:schemeClr>
                </a:solidFill>
              </a:rPr>
              <a:t>&gt; </a:t>
            </a:r>
          </a:p>
          <a:p>
            <a:pPr>
              <a:buNone/>
            </a:pPr>
            <a:endParaRPr lang="en-US" sz="2000" b="1" dirty="0" smtClean="0">
              <a:solidFill>
                <a:schemeClr val="tx2">
                  <a:lumMod val="60000"/>
                  <a:lumOff val="40000"/>
                </a:schemeClr>
              </a:solidFill>
            </a:endParaRPr>
          </a:p>
          <a:p>
            <a:r>
              <a:rPr lang="en-US" dirty="0" smtClean="0">
                <a:solidFill>
                  <a:schemeClr val="accent3">
                    <a:lumMod val="75000"/>
                  </a:schemeClr>
                </a:solidFill>
              </a:rPr>
              <a:t>Image Control</a:t>
            </a:r>
            <a:endParaRPr lang="en-US" sz="2000" dirty="0" smtClean="0"/>
          </a:p>
          <a:p>
            <a:endParaRPr lang="en-US" dirty="0" smtClean="0"/>
          </a:p>
          <a:p>
            <a:pPr lvl="1"/>
            <a:r>
              <a:rPr lang="en-US" dirty="0" smtClean="0"/>
              <a:t>The image control is used for displaying images on the web page, or some alternative text, if the image is not available.</a:t>
            </a:r>
          </a:p>
          <a:p>
            <a:endParaRPr lang="en-US" dirty="0" smtClean="0"/>
          </a:p>
          <a:p>
            <a:pPr>
              <a:buNone/>
            </a:pPr>
            <a:r>
              <a:rPr lang="en-US" sz="2000" b="1" dirty="0" smtClean="0">
                <a:solidFill>
                  <a:schemeClr val="tx2">
                    <a:lumMod val="60000"/>
                    <a:lumOff val="40000"/>
                  </a:schemeClr>
                </a:solidFill>
              </a:rPr>
              <a:t>		&lt;</a:t>
            </a:r>
            <a:r>
              <a:rPr lang="en-US" sz="2000" b="1" dirty="0" err="1" smtClean="0">
                <a:solidFill>
                  <a:schemeClr val="tx2">
                    <a:lumMod val="60000"/>
                    <a:lumOff val="40000"/>
                  </a:schemeClr>
                </a:solidFill>
              </a:rPr>
              <a:t>asp:Image</a:t>
            </a:r>
            <a:r>
              <a:rPr lang="en-US" sz="2000" b="1" dirty="0" smtClean="0">
                <a:solidFill>
                  <a:schemeClr val="tx2">
                    <a:lumMod val="60000"/>
                    <a:lumOff val="40000"/>
                  </a:schemeClr>
                </a:solidFill>
              </a:rPr>
              <a:t> ID="Image1"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="server"&gt; </a:t>
            </a:r>
          </a:p>
          <a:p>
            <a:pPr>
              <a:buNone/>
            </a:pPr>
            <a:endParaRPr lang="en-US" sz="2000" b="1" dirty="0" smtClean="0">
              <a:solidFill>
                <a:schemeClr val="tx2">
                  <a:lumMod val="60000"/>
                  <a:lumOff val="40000"/>
                </a:schemeClr>
              </a:solidFill>
            </a:endParaRPr>
          </a:p>
          <a:p>
            <a:endParaRPr lang="en-US" sz="20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smtClean="0"/>
              <a:t>ASP.NET - Directives</a:t>
            </a:r>
          </a:p>
          <a:p>
            <a:endParaRPr lang="en-US" dirty="0" smtClean="0"/>
          </a:p>
          <a:p>
            <a:r>
              <a:rPr lang="en-US" dirty="0" smtClean="0"/>
              <a:t>ASP.NET - State Management</a:t>
            </a:r>
          </a:p>
          <a:p>
            <a:pPr lvl="1"/>
            <a:endParaRPr lang="en-US" dirty="0" smtClean="0"/>
          </a:p>
          <a:p>
            <a:pPr lvl="1"/>
            <a:r>
              <a:rPr lang="en-US" dirty="0" smtClean="0"/>
              <a:t>View State</a:t>
            </a:r>
          </a:p>
          <a:p>
            <a:pPr lvl="1"/>
            <a:r>
              <a:rPr lang="en-US" dirty="0" smtClean="0"/>
              <a:t>Session State</a:t>
            </a:r>
          </a:p>
          <a:p>
            <a:pPr lvl="1"/>
            <a:r>
              <a:rPr lang="en-US" dirty="0" smtClean="0"/>
              <a:t>Application State</a:t>
            </a:r>
          </a:p>
          <a:p>
            <a:endParaRPr lang="en-US" dirty="0" smtClean="0"/>
          </a:p>
          <a:p>
            <a:r>
              <a:rPr lang="en-US" dirty="0" smtClean="0"/>
              <a:t>ASP.NET - Validation Controls</a:t>
            </a:r>
          </a:p>
          <a:p>
            <a:endParaRPr lang="en-US" dirty="0" smtClean="0"/>
          </a:p>
          <a:p>
            <a:endParaRPr lang="en-US" sz="2400" dirty="0" smtClean="0">
              <a:cs typeface="+mj-cs"/>
            </a:endParaRPr>
          </a:p>
          <a:p>
            <a:endParaRPr lang="en-US" dirty="0" smtClean="0">
              <a:cs typeface="+mj-cs"/>
            </a:endParaRP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Directives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err="1" smtClean="0"/>
              <a:t>ASP.Net</a:t>
            </a:r>
            <a:r>
              <a:rPr lang="en-US" dirty="0" smtClean="0"/>
              <a:t> directives are instructions to specify optional settings. Ex.</a:t>
            </a:r>
          </a:p>
          <a:p>
            <a:pPr lvl="1"/>
            <a:endParaRPr lang="en-US" dirty="0" smtClean="0"/>
          </a:p>
          <a:p>
            <a:pPr lvl="1"/>
            <a:r>
              <a:rPr lang="en-US" dirty="0" smtClean="0"/>
              <a:t>Registering a custom control</a:t>
            </a:r>
          </a:p>
          <a:p>
            <a:pPr lvl="1"/>
            <a:r>
              <a:rPr lang="en-US" dirty="0" smtClean="0"/>
              <a:t>Specify page language. </a:t>
            </a:r>
          </a:p>
          <a:p>
            <a:endParaRPr lang="en-US" dirty="0" smtClean="0"/>
          </a:p>
          <a:p>
            <a:pPr lvl="1"/>
            <a:r>
              <a:rPr lang="en-US" dirty="0" smtClean="0"/>
              <a:t>These settings describe how the web forms (.</a:t>
            </a:r>
            <a:r>
              <a:rPr lang="en-US" dirty="0" err="1" smtClean="0"/>
              <a:t>aspx</a:t>
            </a:r>
            <a:r>
              <a:rPr lang="en-US" dirty="0" smtClean="0"/>
              <a:t>) or user controls (.</a:t>
            </a:r>
            <a:r>
              <a:rPr lang="en-US" dirty="0" err="1" smtClean="0"/>
              <a:t>ascx</a:t>
            </a:r>
            <a:r>
              <a:rPr lang="en-US" dirty="0" smtClean="0"/>
              <a:t>) pages are processed by the </a:t>
            </a:r>
            <a:r>
              <a:rPr lang="en-US" dirty="0" err="1" smtClean="0"/>
              <a:t>.Net</a:t>
            </a:r>
            <a:r>
              <a:rPr lang="en-US" dirty="0" smtClean="0"/>
              <a:t> framework.</a:t>
            </a:r>
          </a:p>
          <a:p>
            <a:endParaRPr lang="en-US" sz="2400" dirty="0" smtClean="0">
              <a:cs typeface="+mj-cs"/>
            </a:endParaRPr>
          </a:p>
          <a:p>
            <a:endParaRPr lang="en-US" dirty="0" smtClean="0">
              <a:cs typeface="+mj-cs"/>
            </a:endParaRP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Directives..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pPr>
              <a:buNone/>
            </a:pPr>
            <a:r>
              <a:rPr lang="en-US" sz="2000" b="1" dirty="0" smtClean="0">
                <a:solidFill>
                  <a:schemeClr val="tx2">
                    <a:lumMod val="60000"/>
                    <a:lumOff val="40000"/>
                  </a:schemeClr>
                </a:solidFill>
              </a:rPr>
              <a:t>		&lt;%@ </a:t>
            </a:r>
            <a:r>
              <a:rPr lang="en-US" sz="2000" b="1" dirty="0" err="1" smtClean="0">
                <a:solidFill>
                  <a:schemeClr val="tx2">
                    <a:lumMod val="60000"/>
                    <a:lumOff val="40000"/>
                  </a:schemeClr>
                </a:solidFill>
              </a:rPr>
              <a:t>directive_name</a:t>
            </a:r>
            <a:r>
              <a:rPr lang="en-US" sz="2000" b="1" dirty="0" smtClean="0">
                <a:solidFill>
                  <a:schemeClr val="tx2">
                    <a:lumMod val="60000"/>
                    <a:lumOff val="40000"/>
                  </a:schemeClr>
                </a:solidFill>
              </a:rPr>
              <a:t> attribute=value [attribute=value] %&gt;</a:t>
            </a:r>
          </a:p>
          <a:p>
            <a:endParaRPr lang="en-US" sz="2400" dirty="0" smtClean="0">
              <a:cs typeface="+mj-cs"/>
            </a:endParaRPr>
          </a:p>
          <a:p>
            <a:r>
              <a:rPr lang="en-US" dirty="0" smtClean="0">
                <a:solidFill>
                  <a:schemeClr val="bg2">
                    <a:lumMod val="50000"/>
                  </a:schemeClr>
                </a:solidFill>
              </a:rPr>
              <a:t>The Application Directive</a:t>
            </a:r>
          </a:p>
          <a:p>
            <a:pPr lvl="1"/>
            <a:endParaRPr lang="en-US" dirty="0" smtClean="0"/>
          </a:p>
          <a:p>
            <a:pPr lvl="1"/>
            <a:r>
              <a:rPr lang="en-US" dirty="0" smtClean="0"/>
              <a:t>Defines application-specific attributes. </a:t>
            </a:r>
          </a:p>
          <a:p>
            <a:pPr lvl="1"/>
            <a:r>
              <a:rPr lang="en-US" dirty="0" smtClean="0"/>
              <a:t>It is provided at the top of the global.aspx file.</a:t>
            </a:r>
          </a:p>
          <a:p>
            <a:pPr>
              <a:buNone/>
            </a:pPr>
            <a:endParaRPr lang="en-US" sz="2000" b="1" dirty="0" smtClean="0">
              <a:solidFill>
                <a:schemeClr val="tx2">
                  <a:lumMod val="60000"/>
                  <a:lumOff val="40000"/>
                </a:schemeClr>
              </a:solidFill>
            </a:endParaRPr>
          </a:p>
          <a:p>
            <a:pPr>
              <a:buNone/>
            </a:pPr>
            <a:r>
              <a:rPr lang="en-US" sz="2000" b="1" dirty="0" smtClean="0">
                <a:solidFill>
                  <a:schemeClr val="tx2">
                    <a:lumMod val="60000"/>
                    <a:lumOff val="40000"/>
                  </a:schemeClr>
                </a:solidFill>
              </a:rPr>
              <a:t>		&lt;%@ Application Language="C#" %&gt;</a:t>
            </a: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pic>
        <p:nvPicPr>
          <p:cNvPr id="5" name="Picture 4" descr="32-01.PNG"/>
          <p:cNvPicPr>
            <a:picLocks noChangeAspect="1"/>
          </p:cNvPicPr>
          <p:nvPr/>
        </p:nvPicPr>
        <p:blipFill>
          <a:blip r:embed="rId3" cstate="print"/>
          <a:stretch>
            <a:fillRect/>
          </a:stretch>
        </p:blipFill>
        <p:spPr>
          <a:xfrm>
            <a:off x="609600" y="5029200"/>
            <a:ext cx="7970577" cy="13716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Directives…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r>
              <a:rPr lang="en-US" dirty="0" smtClean="0">
                <a:solidFill>
                  <a:schemeClr val="bg2">
                    <a:lumMod val="50000"/>
                  </a:schemeClr>
                </a:solidFill>
              </a:rPr>
              <a:t>The Assembly Directive</a:t>
            </a:r>
          </a:p>
          <a:p>
            <a:pPr lvl="1"/>
            <a:endParaRPr lang="en-US" dirty="0" smtClean="0"/>
          </a:p>
          <a:p>
            <a:pPr lvl="1"/>
            <a:r>
              <a:rPr lang="en-US" dirty="0" smtClean="0"/>
              <a:t>The Assembly directive links an assembly to the page or the application at parse time. </a:t>
            </a:r>
          </a:p>
          <a:p>
            <a:pPr lvl="1"/>
            <a:endParaRPr lang="en-US" dirty="0" smtClean="0"/>
          </a:p>
          <a:p>
            <a:pPr lvl="1"/>
            <a:r>
              <a:rPr lang="en-US" dirty="0" smtClean="0"/>
              <a:t>This could appear either in the </a:t>
            </a:r>
            <a:r>
              <a:rPr lang="en-US" dirty="0" err="1" smtClean="0"/>
              <a:t>global.asax</a:t>
            </a:r>
            <a:r>
              <a:rPr lang="en-US" dirty="0" smtClean="0"/>
              <a:t> file for application-wide linking or in the page file or a user control file for linking to a page or user control.</a:t>
            </a:r>
          </a:p>
          <a:p>
            <a:pPr lvl="1"/>
            <a:endParaRPr lang="en-US" dirty="0" smtClean="0"/>
          </a:p>
          <a:p>
            <a:pPr lvl="1">
              <a:buNone/>
            </a:pPr>
            <a:r>
              <a:rPr lang="en-US" sz="2000" b="1" dirty="0" smtClean="0">
                <a:solidFill>
                  <a:schemeClr val="tx2">
                    <a:lumMod val="60000"/>
                    <a:lumOff val="40000"/>
                  </a:schemeClr>
                </a:solidFill>
              </a:rPr>
              <a:t>	&lt;%@ Assembly Name ="</a:t>
            </a:r>
            <a:r>
              <a:rPr lang="en-US" sz="2000" b="1" dirty="0" err="1" smtClean="0">
                <a:solidFill>
                  <a:schemeClr val="tx2">
                    <a:lumMod val="60000"/>
                    <a:lumOff val="40000"/>
                  </a:schemeClr>
                </a:solidFill>
              </a:rPr>
              <a:t>myassembly</a:t>
            </a:r>
            <a:r>
              <a:rPr lang="en-US" sz="2000" b="1" dirty="0" smtClean="0">
                <a:solidFill>
                  <a:schemeClr val="tx2">
                    <a:lumMod val="60000"/>
                    <a:lumOff val="40000"/>
                  </a:schemeClr>
                </a:solidFill>
              </a:rPr>
              <a:t>" %&gt;</a:t>
            </a:r>
          </a:p>
          <a:p>
            <a:pPr lvl="1">
              <a:buNone/>
            </a:pPr>
            <a:endParaRPr lang="en-US" sz="2000" b="1" dirty="0" smtClean="0">
              <a:solidFill>
                <a:schemeClr val="tx2">
                  <a:lumMod val="60000"/>
                  <a:lumOff val="40000"/>
                </a:schemeClr>
              </a:solidFill>
            </a:endParaRPr>
          </a:p>
          <a:p>
            <a:pPr lvl="1">
              <a:buNone/>
            </a:pPr>
            <a:endParaRPr lang="en-US" sz="2000" b="1" dirty="0" smtClean="0">
              <a:solidFill>
                <a:schemeClr val="tx2">
                  <a:lumMod val="60000"/>
                  <a:lumOff val="40000"/>
                </a:schemeClr>
              </a:solidFill>
            </a:endParaRPr>
          </a:p>
          <a:p>
            <a:endParaRPr lang="en-US" dirty="0" smtClean="0"/>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pic>
        <p:nvPicPr>
          <p:cNvPr id="5" name="Picture 4" descr="32-02.PNG"/>
          <p:cNvPicPr>
            <a:picLocks noChangeAspect="1"/>
          </p:cNvPicPr>
          <p:nvPr/>
        </p:nvPicPr>
        <p:blipFill>
          <a:blip r:embed="rId3" cstate="print"/>
          <a:stretch>
            <a:fillRect/>
          </a:stretch>
        </p:blipFill>
        <p:spPr>
          <a:xfrm>
            <a:off x="914400" y="5334000"/>
            <a:ext cx="7391400" cy="10668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Directives…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r>
              <a:rPr lang="en-US" dirty="0" smtClean="0">
                <a:solidFill>
                  <a:schemeClr val="bg2">
                    <a:lumMod val="50000"/>
                  </a:schemeClr>
                </a:solidFill>
              </a:rPr>
              <a:t>The Control Directive</a:t>
            </a:r>
          </a:p>
          <a:p>
            <a:pPr lvl="1"/>
            <a:r>
              <a:rPr lang="en-US" dirty="0" smtClean="0"/>
              <a:t>The Control directive is used with the user controls and appears in the user control (.</a:t>
            </a:r>
            <a:r>
              <a:rPr lang="en-US" dirty="0" err="1" smtClean="0"/>
              <a:t>ascx</a:t>
            </a:r>
            <a:r>
              <a:rPr lang="en-US" dirty="0" smtClean="0"/>
              <a:t>) files.</a:t>
            </a: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&lt;%@ Control Language="C#" </a:t>
            </a:r>
            <a:r>
              <a:rPr lang="en-US" sz="2000" b="1" dirty="0" err="1" smtClean="0">
                <a:solidFill>
                  <a:schemeClr val="tx2">
                    <a:lumMod val="60000"/>
                    <a:lumOff val="40000"/>
                  </a:schemeClr>
                </a:solidFill>
              </a:rPr>
              <a:t>EnableViewState</a:t>
            </a:r>
            <a:r>
              <a:rPr lang="en-US" sz="2000" b="1" dirty="0" smtClean="0">
                <a:solidFill>
                  <a:schemeClr val="tx2">
                    <a:lumMod val="60000"/>
                    <a:lumOff val="40000"/>
                  </a:schemeClr>
                </a:solidFill>
              </a:rPr>
              <a:t>="false" %&gt;</a:t>
            </a: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pic>
        <p:nvPicPr>
          <p:cNvPr id="6" name="Picture 5" descr="32-03.PNG"/>
          <p:cNvPicPr>
            <a:picLocks noChangeAspect="1"/>
          </p:cNvPicPr>
          <p:nvPr/>
        </p:nvPicPr>
        <p:blipFill>
          <a:blip r:embed="rId3" cstate="print"/>
          <a:stretch>
            <a:fillRect/>
          </a:stretch>
        </p:blipFill>
        <p:spPr>
          <a:xfrm>
            <a:off x="1143000" y="2895600"/>
            <a:ext cx="7010400" cy="3588143"/>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Directives…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cs typeface="+mj-cs"/>
            </a:endParaRPr>
          </a:p>
          <a:p>
            <a:r>
              <a:rPr lang="en-US" dirty="0" smtClean="0">
                <a:solidFill>
                  <a:schemeClr val="bg2">
                    <a:lumMod val="50000"/>
                  </a:schemeClr>
                </a:solidFill>
              </a:rPr>
              <a:t>The Implements Directive</a:t>
            </a:r>
          </a:p>
          <a:p>
            <a:endParaRPr lang="en-US" dirty="0" smtClean="0"/>
          </a:p>
          <a:p>
            <a:pPr lvl="1"/>
            <a:r>
              <a:rPr lang="en-US" dirty="0" smtClean="0"/>
              <a:t>The Implement directive indicates that the web page, master page or user control page must implement the specified </a:t>
            </a:r>
            <a:r>
              <a:rPr lang="en-US" dirty="0" err="1" smtClean="0"/>
              <a:t>.Net</a:t>
            </a:r>
            <a:r>
              <a:rPr lang="en-US" dirty="0" smtClean="0"/>
              <a:t> framework interface.</a:t>
            </a:r>
          </a:p>
          <a:p>
            <a:pPr lvl="1"/>
            <a:endParaRPr lang="en-US" sz="2200" dirty="0" smtClean="0">
              <a:cs typeface="+mj-cs"/>
            </a:endParaRPr>
          </a:p>
          <a:p>
            <a:pPr lvl="1"/>
            <a:endParaRPr lang="en-US" sz="2200" dirty="0" smtClean="0">
              <a:cs typeface="+mj-cs"/>
            </a:endParaRPr>
          </a:p>
          <a:p>
            <a:pPr>
              <a:buNone/>
            </a:pPr>
            <a:r>
              <a:rPr lang="en-US" sz="2000" b="1" dirty="0" smtClean="0">
                <a:solidFill>
                  <a:schemeClr val="tx2">
                    <a:lumMod val="60000"/>
                    <a:lumOff val="40000"/>
                  </a:schemeClr>
                </a:solidFill>
              </a:rPr>
              <a:t>		&lt;%@ Implements Interface="</a:t>
            </a:r>
            <a:r>
              <a:rPr lang="en-US" sz="2000" b="1" dirty="0" err="1" smtClean="0">
                <a:solidFill>
                  <a:schemeClr val="tx2">
                    <a:lumMod val="60000"/>
                    <a:lumOff val="40000"/>
                  </a:schemeClr>
                </a:solidFill>
              </a:rPr>
              <a:t>interface_name</a:t>
            </a:r>
            <a:r>
              <a:rPr lang="en-US" sz="2000" b="1" dirty="0" smtClean="0">
                <a:solidFill>
                  <a:schemeClr val="tx2">
                    <a:lumMod val="60000"/>
                    <a:lumOff val="40000"/>
                  </a:schemeClr>
                </a:solidFill>
              </a:rPr>
              <a:t>" %&gt;</a:t>
            </a:r>
            <a:endParaRPr lang="en-US" sz="2000" b="1" dirty="0" smtClean="0">
              <a:solidFill>
                <a:schemeClr val="tx2">
                  <a:lumMod val="60000"/>
                  <a:lumOff val="40000"/>
                </a:schemeClr>
              </a:solidFill>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Directives…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r>
              <a:rPr lang="en-US" dirty="0" smtClean="0">
                <a:solidFill>
                  <a:schemeClr val="bg2">
                    <a:lumMod val="50000"/>
                  </a:schemeClr>
                </a:solidFill>
              </a:rPr>
              <a:t>The Import Directive</a:t>
            </a:r>
          </a:p>
          <a:p>
            <a:endParaRPr lang="en-US" dirty="0" smtClean="0"/>
          </a:p>
          <a:p>
            <a:pPr lvl="1"/>
            <a:r>
              <a:rPr lang="en-US" dirty="0" smtClean="0"/>
              <a:t>The Import directive imports a namespace into a web page, user control </a:t>
            </a:r>
            <a:r>
              <a:rPr lang="en-US" dirty="0" smtClean="0"/>
              <a:t>page </a:t>
            </a:r>
            <a:r>
              <a:rPr lang="en-US" dirty="0" smtClean="0"/>
              <a:t>of application. </a:t>
            </a:r>
          </a:p>
          <a:p>
            <a:pPr lvl="1"/>
            <a:endParaRPr lang="en-US" dirty="0" smtClean="0"/>
          </a:p>
          <a:p>
            <a:pPr lvl="1"/>
            <a:r>
              <a:rPr lang="en-US" dirty="0" smtClean="0"/>
              <a:t>If the Import directive is specified in the </a:t>
            </a:r>
            <a:r>
              <a:rPr lang="en-US" dirty="0" err="1" smtClean="0"/>
              <a:t>global.asax</a:t>
            </a:r>
            <a:r>
              <a:rPr lang="en-US" dirty="0" smtClean="0"/>
              <a:t>, then it will apply to the entire application. </a:t>
            </a:r>
          </a:p>
          <a:p>
            <a:pPr lvl="1"/>
            <a:endParaRPr lang="en-US" dirty="0" smtClean="0"/>
          </a:p>
          <a:p>
            <a:pPr lvl="1"/>
            <a:r>
              <a:rPr lang="en-US" dirty="0" smtClean="0"/>
              <a:t>If it is in a page of user control page, then it would apply to that page or control.</a:t>
            </a:r>
          </a:p>
          <a:p>
            <a:endParaRPr lang="en-US" sz="2400" dirty="0" smtClean="0">
              <a:cs typeface="+mj-cs"/>
            </a:endParaRPr>
          </a:p>
          <a:p>
            <a:pPr>
              <a:buNone/>
            </a:pPr>
            <a:r>
              <a:rPr lang="en-US" sz="2000" b="1" dirty="0" smtClean="0">
                <a:solidFill>
                  <a:schemeClr val="tx2">
                    <a:lumMod val="60000"/>
                    <a:lumOff val="40000"/>
                  </a:schemeClr>
                </a:solidFill>
              </a:rPr>
              <a:t>		&lt;%@ namespace="</a:t>
            </a:r>
            <a:r>
              <a:rPr lang="en-US" sz="2000" b="1" dirty="0" err="1" smtClean="0">
                <a:solidFill>
                  <a:schemeClr val="tx2">
                    <a:lumMod val="60000"/>
                    <a:lumOff val="40000"/>
                  </a:schemeClr>
                </a:solidFill>
              </a:rPr>
              <a:t>System.Drawing</a:t>
            </a:r>
            <a:r>
              <a:rPr lang="en-US" sz="2000" b="1" dirty="0" smtClean="0">
                <a:solidFill>
                  <a:schemeClr val="tx2">
                    <a:lumMod val="60000"/>
                    <a:lumOff val="40000"/>
                  </a:schemeClr>
                </a:solidFill>
              </a:rPr>
              <a:t>" %&gt;</a:t>
            </a:r>
            <a:endParaRPr lang="en-US" sz="2000" b="1" dirty="0" smtClean="0">
              <a:solidFill>
                <a:schemeClr val="tx2">
                  <a:lumMod val="60000"/>
                  <a:lumOff val="40000"/>
                </a:schemeClr>
              </a:solidFill>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Directives…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solidFill>
                <a:schemeClr val="bg2">
                  <a:lumMod val="50000"/>
                </a:schemeClr>
              </a:solidFill>
            </a:endParaRPr>
          </a:p>
          <a:p>
            <a:r>
              <a:rPr lang="en-US" dirty="0" smtClean="0">
                <a:solidFill>
                  <a:schemeClr val="bg2">
                    <a:lumMod val="50000"/>
                  </a:schemeClr>
                </a:solidFill>
              </a:rPr>
              <a:t>The Master Directive</a:t>
            </a:r>
          </a:p>
          <a:p>
            <a:endParaRPr lang="en-US" dirty="0" smtClean="0"/>
          </a:p>
          <a:p>
            <a:pPr lvl="1"/>
            <a:r>
              <a:rPr lang="en-US" dirty="0" smtClean="0"/>
              <a:t>The Master directive specifies a page file as being the </a:t>
            </a:r>
            <a:r>
              <a:rPr lang="en-US" dirty="0" smtClean="0"/>
              <a:t>master </a:t>
            </a:r>
            <a:r>
              <a:rPr lang="en-US" dirty="0" smtClean="0"/>
              <a:t>page.</a:t>
            </a:r>
          </a:p>
          <a:p>
            <a:endParaRPr lang="en-US" dirty="0" smtClean="0">
              <a:cs typeface="+mj-cs"/>
            </a:endParaRPr>
          </a:p>
          <a:p>
            <a:pPr>
              <a:buNone/>
            </a:pPr>
            <a:r>
              <a:rPr lang="en-US" sz="2000" b="1" dirty="0" smtClean="0">
                <a:solidFill>
                  <a:schemeClr val="tx2">
                    <a:lumMod val="60000"/>
                    <a:lumOff val="40000"/>
                  </a:schemeClr>
                </a:solidFill>
              </a:rPr>
              <a:t>	&lt;%@ </a:t>
            </a:r>
            <a:r>
              <a:rPr lang="en-US" sz="2000" b="1" dirty="0" err="1" smtClean="0">
                <a:solidFill>
                  <a:schemeClr val="tx2">
                    <a:lumMod val="60000"/>
                    <a:lumOff val="40000"/>
                  </a:schemeClr>
                </a:solidFill>
              </a:rPr>
              <a:t>MasterPage</a:t>
            </a:r>
            <a:r>
              <a:rPr lang="en-US" sz="2000" b="1" dirty="0" smtClean="0">
                <a:solidFill>
                  <a:schemeClr val="tx2">
                    <a:lumMod val="60000"/>
                    <a:lumOff val="40000"/>
                  </a:schemeClr>
                </a:solidFill>
              </a:rPr>
              <a:t> Language="C#" </a:t>
            </a:r>
            <a:r>
              <a:rPr lang="en-US" sz="2000" b="1" dirty="0" err="1" smtClean="0">
                <a:solidFill>
                  <a:schemeClr val="tx2">
                    <a:lumMod val="60000"/>
                    <a:lumOff val="40000"/>
                  </a:schemeClr>
                </a:solidFill>
              </a:rPr>
              <a:t>AutoEventWireup</a:t>
            </a:r>
            <a:r>
              <a:rPr lang="en-US" sz="2000" b="1" dirty="0" smtClean="0">
                <a:solidFill>
                  <a:schemeClr val="tx2">
                    <a:lumMod val="60000"/>
                    <a:lumOff val="40000"/>
                  </a:schemeClr>
                </a:solidFill>
              </a:rPr>
              <a:t>="true" </a:t>
            </a:r>
            <a:r>
              <a:rPr lang="en-US" sz="2000" b="1" dirty="0" err="1" smtClean="0">
                <a:solidFill>
                  <a:schemeClr val="tx2">
                    <a:lumMod val="60000"/>
                    <a:lumOff val="40000"/>
                  </a:schemeClr>
                </a:solidFill>
              </a:rPr>
              <a:t>CodeFile</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SiteMater.master.cs</a:t>
            </a:r>
            <a:r>
              <a:rPr lang="en-US" sz="2000" b="1" dirty="0" smtClean="0">
                <a:solidFill>
                  <a:schemeClr val="tx2">
                    <a:lumMod val="60000"/>
                    <a:lumOff val="40000"/>
                  </a:schemeClr>
                </a:solidFill>
              </a:rPr>
              <a:t>" Inherits="</a:t>
            </a:r>
            <a:r>
              <a:rPr lang="en-US" sz="2000" b="1" dirty="0" err="1" smtClean="0">
                <a:solidFill>
                  <a:schemeClr val="tx2">
                    <a:lumMod val="60000"/>
                    <a:lumOff val="40000"/>
                  </a:schemeClr>
                </a:solidFill>
              </a:rPr>
              <a:t>SiteMaster</a:t>
            </a:r>
            <a:r>
              <a:rPr lang="en-US" sz="2000" b="1" dirty="0" smtClean="0">
                <a:solidFill>
                  <a:schemeClr val="tx2">
                    <a:lumMod val="60000"/>
                    <a:lumOff val="40000"/>
                  </a:schemeClr>
                </a:solidFill>
              </a:rPr>
              <a:t>" %&gt;</a:t>
            </a:r>
            <a:endParaRPr lang="en-US" sz="2000" b="1" dirty="0" smtClean="0">
              <a:solidFill>
                <a:schemeClr val="tx2">
                  <a:lumMod val="60000"/>
                  <a:lumOff val="40000"/>
                </a:schemeClr>
              </a:solidFill>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Directives…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cs typeface="+mj-cs"/>
            </a:endParaRPr>
          </a:p>
          <a:p>
            <a:r>
              <a:rPr lang="en-US" dirty="0" smtClean="0">
                <a:solidFill>
                  <a:schemeClr val="bg2">
                    <a:lumMod val="50000"/>
                  </a:schemeClr>
                </a:solidFill>
              </a:rPr>
              <a:t>The </a:t>
            </a:r>
            <a:r>
              <a:rPr lang="en-US" dirty="0" err="1" smtClean="0">
                <a:solidFill>
                  <a:schemeClr val="bg2">
                    <a:lumMod val="50000"/>
                  </a:schemeClr>
                </a:solidFill>
              </a:rPr>
              <a:t>MasterType</a:t>
            </a:r>
            <a:r>
              <a:rPr lang="en-US" dirty="0" smtClean="0">
                <a:solidFill>
                  <a:schemeClr val="bg2">
                    <a:lumMod val="50000"/>
                  </a:schemeClr>
                </a:solidFill>
              </a:rPr>
              <a:t> Directive</a:t>
            </a:r>
          </a:p>
          <a:p>
            <a:pPr lvl="1"/>
            <a:endParaRPr lang="en-US" dirty="0" smtClean="0"/>
          </a:p>
          <a:p>
            <a:pPr lvl="1"/>
            <a:r>
              <a:rPr lang="en-US" dirty="0" smtClean="0"/>
              <a:t>The </a:t>
            </a:r>
            <a:r>
              <a:rPr lang="en-US" dirty="0" err="1" smtClean="0"/>
              <a:t>MasterType</a:t>
            </a:r>
            <a:r>
              <a:rPr lang="en-US" dirty="0" smtClean="0"/>
              <a:t> directive assigns a class name to the Master property of a page, to make it strongly typed.</a:t>
            </a:r>
          </a:p>
          <a:p>
            <a:endParaRPr lang="en-US" sz="2400" dirty="0" smtClean="0">
              <a:cs typeface="+mj-cs"/>
            </a:endParaRPr>
          </a:p>
          <a:p>
            <a:pPr>
              <a:buNone/>
            </a:pPr>
            <a:r>
              <a:rPr lang="en-US" sz="2000" b="1" dirty="0" smtClean="0">
                <a:solidFill>
                  <a:schemeClr val="tx2">
                    <a:lumMod val="60000"/>
                    <a:lumOff val="40000"/>
                  </a:schemeClr>
                </a:solidFill>
              </a:rPr>
              <a:t>		&lt;%@ </a:t>
            </a:r>
            <a:r>
              <a:rPr lang="en-US" sz="2000" b="1" dirty="0" err="1" smtClean="0">
                <a:solidFill>
                  <a:schemeClr val="tx2">
                    <a:lumMod val="60000"/>
                    <a:lumOff val="40000"/>
                  </a:schemeClr>
                </a:solidFill>
              </a:rPr>
              <a:t>MasterType</a:t>
            </a:r>
            <a:r>
              <a:rPr lang="en-US" sz="2000" b="1" dirty="0" smtClean="0">
                <a:solidFill>
                  <a:schemeClr val="tx2">
                    <a:lumMod val="60000"/>
                    <a:lumOff val="40000"/>
                  </a:schemeClr>
                </a:solidFill>
              </a:rPr>
              <a:t> attribute="value"[attribute="value" ...] %&gt;</a:t>
            </a:r>
            <a:endParaRPr lang="en-US" sz="2000" b="1" dirty="0" smtClean="0">
              <a:solidFill>
                <a:schemeClr val="tx2">
                  <a:lumMod val="60000"/>
                  <a:lumOff val="40000"/>
                </a:schemeClr>
              </a:solidFill>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pPr rtl="0"/>
            <a:r>
              <a:rPr lang="en-US" dirty="0" smtClean="0">
                <a:solidFill>
                  <a:srgbClr val="FF0000"/>
                </a:solidFill>
                <a:cs typeface="+mn-cs"/>
              </a:rPr>
              <a:t>Directives…</a:t>
            </a:r>
            <a:endParaRPr lang="ur-PK" dirty="0">
              <a:solidFill>
                <a:srgbClr val="FF0000"/>
              </a:solidFill>
              <a:cs typeface="+mn-cs"/>
            </a:endParaRPr>
          </a:p>
        </p:txBody>
      </p:sp>
      <p:sp>
        <p:nvSpPr>
          <p:cNvPr id="3" name="Content Placeholder 2"/>
          <p:cNvSpPr>
            <a:spLocks noGrp="1"/>
          </p:cNvSpPr>
          <p:nvPr>
            <p:ph idx="1"/>
          </p:nvPr>
        </p:nvSpPr>
        <p:spPr>
          <a:xfrm>
            <a:off x="152400" y="990600"/>
            <a:ext cx="8839200" cy="5181600"/>
          </a:xfrm>
        </p:spPr>
        <p:txBody>
          <a:bodyPr>
            <a:noAutofit/>
          </a:bodyPr>
          <a:lstStyle/>
          <a:p>
            <a:r>
              <a:rPr lang="en-US" dirty="0" smtClean="0">
                <a:solidFill>
                  <a:schemeClr val="bg2">
                    <a:lumMod val="50000"/>
                  </a:schemeClr>
                </a:solidFill>
              </a:rPr>
              <a:t>The </a:t>
            </a:r>
            <a:r>
              <a:rPr lang="en-US" dirty="0" err="1" smtClean="0">
                <a:solidFill>
                  <a:schemeClr val="bg2">
                    <a:lumMod val="50000"/>
                  </a:schemeClr>
                </a:solidFill>
              </a:rPr>
              <a:t>OutputCache</a:t>
            </a:r>
            <a:r>
              <a:rPr lang="en-US" dirty="0" smtClean="0">
                <a:solidFill>
                  <a:schemeClr val="bg2">
                    <a:lumMod val="50000"/>
                  </a:schemeClr>
                </a:solidFill>
              </a:rPr>
              <a:t> Directive</a:t>
            </a:r>
          </a:p>
          <a:p>
            <a:endParaRPr lang="en-US" dirty="0" smtClean="0"/>
          </a:p>
          <a:p>
            <a:pPr lvl="1"/>
            <a:r>
              <a:rPr lang="en-US" dirty="0" smtClean="0"/>
              <a:t>The </a:t>
            </a:r>
            <a:r>
              <a:rPr lang="en-US" dirty="0" err="1" smtClean="0"/>
              <a:t>OutputCache</a:t>
            </a:r>
            <a:r>
              <a:rPr lang="en-US" dirty="0" smtClean="0"/>
              <a:t> directive controls the output caching policies of a web page or a user control.</a:t>
            </a:r>
          </a:p>
          <a:p>
            <a:pPr lvl="1"/>
            <a:endParaRPr lang="en-US" dirty="0" smtClean="0"/>
          </a:p>
          <a:p>
            <a:pPr lvl="1">
              <a:buNone/>
            </a:pPr>
            <a:r>
              <a:rPr lang="en-US" sz="2000" b="1" dirty="0" smtClean="0">
                <a:solidFill>
                  <a:schemeClr val="tx2">
                    <a:lumMod val="60000"/>
                    <a:lumOff val="40000"/>
                  </a:schemeClr>
                </a:solidFill>
              </a:rPr>
              <a:t>&lt;%@ </a:t>
            </a:r>
            <a:r>
              <a:rPr lang="en-US" sz="2000" b="1" dirty="0" err="1" smtClean="0">
                <a:solidFill>
                  <a:schemeClr val="tx2">
                    <a:lumMod val="60000"/>
                    <a:lumOff val="40000"/>
                  </a:schemeClr>
                </a:solidFill>
              </a:rPr>
              <a:t>OutputCache</a:t>
            </a:r>
            <a:r>
              <a:rPr lang="en-US" sz="2000" b="1" dirty="0" smtClean="0">
                <a:solidFill>
                  <a:schemeClr val="tx2">
                    <a:lumMod val="60000"/>
                    <a:lumOff val="40000"/>
                  </a:schemeClr>
                </a:solidFill>
              </a:rPr>
              <a:t> Duration="15" </a:t>
            </a:r>
            <a:r>
              <a:rPr lang="en-US" sz="2000" b="1" dirty="0" err="1" smtClean="0">
                <a:solidFill>
                  <a:schemeClr val="tx2">
                    <a:lumMod val="60000"/>
                    <a:lumOff val="40000"/>
                  </a:schemeClr>
                </a:solidFill>
              </a:rPr>
              <a:t>VaryByParam</a:t>
            </a:r>
            <a:r>
              <a:rPr lang="en-US" sz="2000" b="1" dirty="0" smtClean="0">
                <a:solidFill>
                  <a:schemeClr val="tx2">
                    <a:lumMod val="60000"/>
                    <a:lumOff val="40000"/>
                  </a:schemeClr>
                </a:solidFill>
              </a:rPr>
              <a:t>="None" %&gt;</a:t>
            </a:r>
            <a:endParaRPr lang="en-US" sz="2200" dirty="0" smtClean="0">
              <a:cs typeface="+mj-cs"/>
            </a:endParaRPr>
          </a:p>
          <a:p>
            <a:pPr lvl="1"/>
            <a:endParaRPr lang="en-US" sz="2200" dirty="0" smtClean="0">
              <a:cs typeface="+mj-cs"/>
            </a:endParaRPr>
          </a:p>
          <a:p>
            <a:r>
              <a:rPr lang="en-US" dirty="0" smtClean="0">
                <a:solidFill>
                  <a:schemeClr val="bg2">
                    <a:lumMod val="50000"/>
                  </a:schemeClr>
                </a:solidFill>
              </a:rPr>
              <a:t>The Page Directive</a:t>
            </a:r>
          </a:p>
          <a:p>
            <a:pPr lvl="1"/>
            <a:endParaRPr lang="en-US" dirty="0" smtClean="0"/>
          </a:p>
          <a:p>
            <a:pPr lvl="1"/>
            <a:r>
              <a:rPr lang="en-US" dirty="0" smtClean="0"/>
              <a:t>The Page directive defines the attributes specific to the page file for the page parser and the compiler.</a:t>
            </a:r>
          </a:p>
          <a:p>
            <a:endParaRPr lang="en-US" sz="2400" dirty="0" smtClean="0">
              <a:cs typeface="+mj-cs"/>
            </a:endParaRPr>
          </a:p>
          <a:p>
            <a:pPr lvl="1">
              <a:buNone/>
            </a:pPr>
            <a:r>
              <a:rPr lang="en-US" sz="2000" b="1" dirty="0" smtClean="0">
                <a:solidFill>
                  <a:schemeClr val="tx2">
                    <a:lumMod val="60000"/>
                    <a:lumOff val="40000"/>
                  </a:schemeClr>
                </a:solidFill>
              </a:rPr>
              <a:t>&lt;%@ Page Language="C#" </a:t>
            </a:r>
            <a:r>
              <a:rPr lang="en-US" sz="2000" b="1" dirty="0" err="1" smtClean="0">
                <a:solidFill>
                  <a:schemeClr val="tx2">
                    <a:lumMod val="60000"/>
                    <a:lumOff val="40000"/>
                  </a:schemeClr>
                </a:solidFill>
              </a:rPr>
              <a:t>AutoEventWireup</a:t>
            </a:r>
            <a:r>
              <a:rPr lang="en-US" sz="2000" b="1" dirty="0" smtClean="0">
                <a:solidFill>
                  <a:schemeClr val="tx2">
                    <a:lumMod val="60000"/>
                    <a:lumOff val="40000"/>
                  </a:schemeClr>
                </a:solidFill>
              </a:rPr>
              <a:t>="true" </a:t>
            </a:r>
            <a:r>
              <a:rPr lang="en-US" sz="2000" b="1" dirty="0" err="1" smtClean="0">
                <a:solidFill>
                  <a:schemeClr val="tx2">
                    <a:lumMod val="60000"/>
                    <a:lumOff val="40000"/>
                  </a:schemeClr>
                </a:solidFill>
              </a:rPr>
              <a:t>CodeFile</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Default.aspx.cs</a:t>
            </a:r>
            <a:r>
              <a:rPr lang="en-US" sz="2000" b="1" dirty="0" smtClean="0">
                <a:solidFill>
                  <a:schemeClr val="tx2">
                    <a:lumMod val="60000"/>
                    <a:lumOff val="40000"/>
                  </a:schemeClr>
                </a:solidFill>
              </a:rPr>
              <a:t>" Inherits="_Default" Trace="true" %&gt;</a:t>
            </a:r>
            <a:endParaRPr lang="en-US" sz="2000" b="1" dirty="0" smtClean="0">
              <a:solidFill>
                <a:schemeClr val="tx2">
                  <a:lumMod val="60000"/>
                  <a:lumOff val="40000"/>
                </a:schemeClr>
              </a:solidFill>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Directives…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solidFill>
                <a:schemeClr val="bg2">
                  <a:lumMod val="50000"/>
                </a:schemeClr>
              </a:solidFill>
            </a:endParaRPr>
          </a:p>
          <a:p>
            <a:r>
              <a:rPr lang="en-US" dirty="0" smtClean="0">
                <a:solidFill>
                  <a:schemeClr val="bg2">
                    <a:lumMod val="50000"/>
                  </a:schemeClr>
                </a:solidFill>
              </a:rPr>
              <a:t>The </a:t>
            </a:r>
            <a:r>
              <a:rPr lang="en-US" dirty="0" err="1" smtClean="0">
                <a:solidFill>
                  <a:schemeClr val="bg2">
                    <a:lumMod val="50000"/>
                  </a:schemeClr>
                </a:solidFill>
              </a:rPr>
              <a:t>PreviousPageType</a:t>
            </a:r>
            <a:r>
              <a:rPr lang="en-US" dirty="0" smtClean="0">
                <a:solidFill>
                  <a:schemeClr val="bg2">
                    <a:lumMod val="50000"/>
                  </a:schemeClr>
                </a:solidFill>
              </a:rPr>
              <a:t> Directive</a:t>
            </a:r>
          </a:p>
          <a:p>
            <a:pPr lvl="1"/>
            <a:endParaRPr lang="en-US" dirty="0" smtClean="0"/>
          </a:p>
          <a:p>
            <a:pPr lvl="1"/>
            <a:r>
              <a:rPr lang="en-US" dirty="0" smtClean="0"/>
              <a:t>The </a:t>
            </a:r>
            <a:r>
              <a:rPr lang="en-US" dirty="0" err="1" smtClean="0"/>
              <a:t>PreviousPageType</a:t>
            </a:r>
            <a:r>
              <a:rPr lang="en-US" dirty="0" smtClean="0"/>
              <a:t> directive assigns a class to a page, so that the page is strongly typed.</a:t>
            </a:r>
          </a:p>
          <a:p>
            <a:endParaRPr lang="en-US" dirty="0" smtClean="0">
              <a:cs typeface="+mj-cs"/>
            </a:endParaRPr>
          </a:p>
          <a:p>
            <a:pPr>
              <a:buNone/>
            </a:pPr>
            <a:r>
              <a:rPr lang="en-US" sz="2000" b="1" dirty="0" smtClean="0">
                <a:solidFill>
                  <a:schemeClr val="tx2">
                    <a:lumMod val="60000"/>
                    <a:lumOff val="40000"/>
                  </a:schemeClr>
                </a:solidFill>
              </a:rPr>
              <a:t>	&lt;%@ </a:t>
            </a:r>
            <a:r>
              <a:rPr lang="en-US" sz="2000" b="1" dirty="0" err="1" smtClean="0">
                <a:solidFill>
                  <a:schemeClr val="tx2">
                    <a:lumMod val="60000"/>
                    <a:lumOff val="40000"/>
                  </a:schemeClr>
                </a:solidFill>
              </a:rPr>
              <a:t>PreviousPageType</a:t>
            </a:r>
            <a:r>
              <a:rPr lang="en-US" sz="2000" b="1" dirty="0" smtClean="0">
                <a:solidFill>
                  <a:schemeClr val="tx2">
                    <a:lumMod val="60000"/>
                    <a:lumOff val="40000"/>
                  </a:schemeClr>
                </a:solidFill>
              </a:rPr>
              <a:t> attribute="value"[attribute="value" ...] %&gt;</a:t>
            </a:r>
            <a:endParaRPr lang="en-US" sz="2000" b="1" dirty="0" smtClean="0">
              <a:solidFill>
                <a:schemeClr val="tx2">
                  <a:lumMod val="60000"/>
                  <a:lumOff val="40000"/>
                </a:schemeClr>
              </a:solidFill>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Directives…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410200"/>
          </a:xfrm>
        </p:spPr>
        <p:txBody>
          <a:bodyPr>
            <a:noAutofit/>
          </a:bodyPr>
          <a:lstStyle/>
          <a:p>
            <a:r>
              <a:rPr lang="en-US" dirty="0" smtClean="0">
                <a:solidFill>
                  <a:schemeClr val="bg2">
                    <a:lumMod val="50000"/>
                  </a:schemeClr>
                </a:solidFill>
              </a:rPr>
              <a:t>The Reference Directive</a:t>
            </a:r>
          </a:p>
          <a:p>
            <a:pPr lvl="1"/>
            <a:endParaRPr lang="en-US" dirty="0" smtClean="0"/>
          </a:p>
          <a:p>
            <a:pPr lvl="1"/>
            <a:r>
              <a:rPr lang="en-US" dirty="0" smtClean="0"/>
              <a:t>The Reference directive indicates that another page or user control should be compiled and linked to the current page.</a:t>
            </a:r>
          </a:p>
          <a:p>
            <a:pPr lvl="1"/>
            <a:endParaRPr lang="en-US" sz="2200" dirty="0" smtClean="0">
              <a:cs typeface="+mj-cs"/>
            </a:endParaRPr>
          </a:p>
          <a:p>
            <a:pPr lvl="1">
              <a:buNone/>
            </a:pPr>
            <a:r>
              <a:rPr lang="en-US" sz="2000" b="1" dirty="0" smtClean="0">
                <a:solidFill>
                  <a:schemeClr val="tx2">
                    <a:lumMod val="60000"/>
                    <a:lumOff val="40000"/>
                  </a:schemeClr>
                </a:solidFill>
              </a:rPr>
              <a:t>	&lt;%@ Reference Page ="somepage.aspx" %&gt;</a:t>
            </a:r>
          </a:p>
          <a:p>
            <a:pPr lvl="1">
              <a:buNone/>
            </a:pPr>
            <a:endParaRPr lang="en-US" sz="2000" b="1" dirty="0" smtClean="0">
              <a:solidFill>
                <a:schemeClr val="tx2">
                  <a:lumMod val="60000"/>
                  <a:lumOff val="40000"/>
                </a:schemeClr>
              </a:solidFill>
              <a:cs typeface="+mj-cs"/>
            </a:endParaRPr>
          </a:p>
          <a:p>
            <a:r>
              <a:rPr lang="en-US" dirty="0" smtClean="0">
                <a:solidFill>
                  <a:schemeClr val="bg2">
                    <a:lumMod val="50000"/>
                  </a:schemeClr>
                </a:solidFill>
              </a:rPr>
              <a:t>The Register Directive</a:t>
            </a:r>
          </a:p>
          <a:p>
            <a:pPr lvl="1"/>
            <a:endParaRPr lang="en-US" dirty="0" smtClean="0"/>
          </a:p>
          <a:p>
            <a:pPr lvl="1"/>
            <a:r>
              <a:rPr lang="en-US" dirty="0" smtClean="0"/>
              <a:t>The Register derivative is used for registering the custom server controls and user controls.</a:t>
            </a:r>
          </a:p>
          <a:p>
            <a:pPr lvl="1">
              <a:buNone/>
            </a:pPr>
            <a:endParaRPr lang="en-US" sz="2000" b="1" dirty="0" smtClean="0">
              <a:solidFill>
                <a:schemeClr val="tx2">
                  <a:lumMod val="60000"/>
                  <a:lumOff val="40000"/>
                </a:schemeClr>
              </a:solidFill>
              <a:cs typeface="+mj-cs"/>
            </a:endParaRPr>
          </a:p>
          <a:p>
            <a:pPr>
              <a:buNone/>
            </a:pPr>
            <a:r>
              <a:rPr lang="en-US" sz="2000" b="1" dirty="0" smtClean="0">
                <a:solidFill>
                  <a:schemeClr val="tx2">
                    <a:lumMod val="60000"/>
                    <a:lumOff val="40000"/>
                  </a:schemeClr>
                </a:solidFill>
              </a:rPr>
              <a:t>		&lt;%@ Register </a:t>
            </a:r>
            <a:r>
              <a:rPr lang="en-US" sz="2000" b="1" dirty="0" err="1" smtClean="0">
                <a:solidFill>
                  <a:schemeClr val="tx2">
                    <a:lumMod val="60000"/>
                    <a:lumOff val="40000"/>
                  </a:schemeClr>
                </a:solidFill>
              </a:rPr>
              <a:t>Src</a:t>
            </a:r>
            <a:r>
              <a:rPr lang="en-US" sz="2000" b="1" dirty="0" smtClean="0">
                <a:solidFill>
                  <a:schemeClr val="tx2">
                    <a:lumMod val="60000"/>
                    <a:lumOff val="40000"/>
                  </a:schemeClr>
                </a:solidFill>
              </a:rPr>
              <a:t>="~/footer.ascx" </a:t>
            </a:r>
            <a:r>
              <a:rPr lang="en-US" sz="2000" b="1" dirty="0" err="1" smtClean="0">
                <a:solidFill>
                  <a:schemeClr val="tx2">
                    <a:lumMod val="60000"/>
                    <a:lumOff val="40000"/>
                  </a:schemeClr>
                </a:solidFill>
              </a:rPr>
              <a:t>TagName</a:t>
            </a:r>
            <a:r>
              <a:rPr lang="en-US" sz="2000" b="1" dirty="0" smtClean="0">
                <a:solidFill>
                  <a:schemeClr val="tx2">
                    <a:lumMod val="60000"/>
                    <a:lumOff val="40000"/>
                  </a:schemeClr>
                </a:solidFill>
              </a:rPr>
              <a:t>="footer" 							</a:t>
            </a:r>
            <a:r>
              <a:rPr lang="en-US" sz="2000" b="1" dirty="0" err="1" smtClean="0">
                <a:solidFill>
                  <a:schemeClr val="tx2">
                    <a:lumMod val="60000"/>
                    <a:lumOff val="40000"/>
                  </a:schemeClr>
                </a:solidFill>
              </a:rPr>
              <a:t>TagPrefix</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Tfooter</a:t>
            </a:r>
            <a:r>
              <a:rPr lang="en-US" sz="2000" b="1" dirty="0" smtClean="0">
                <a:solidFill>
                  <a:schemeClr val="tx2">
                    <a:lumMod val="60000"/>
                    <a:lumOff val="40000"/>
                  </a:schemeClr>
                </a:solidFill>
              </a:rPr>
              <a:t>" %&gt;</a:t>
            </a:r>
            <a:endParaRPr lang="en-US" sz="2000" b="1" dirty="0" smtClean="0">
              <a:solidFill>
                <a:schemeClr val="tx2">
                  <a:lumMod val="60000"/>
                  <a:lumOff val="40000"/>
                </a:schemeClr>
              </a:solidFill>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r>
              <a:rPr lang="en-US" dirty="0" smtClean="0"/>
              <a:t>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State Management</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smtClean="0"/>
              <a:t>HTTP ( Hyper Text Transfer Protocol) is a stateless protocol.</a:t>
            </a:r>
          </a:p>
          <a:p>
            <a:endParaRPr lang="en-US" dirty="0" smtClean="0"/>
          </a:p>
          <a:p>
            <a:r>
              <a:rPr lang="en-US" dirty="0" smtClean="0"/>
              <a:t>When the client disconnects from the server, the </a:t>
            </a:r>
            <a:r>
              <a:rPr lang="en-US" dirty="0" err="1" smtClean="0"/>
              <a:t>ASP.Net</a:t>
            </a:r>
            <a:r>
              <a:rPr lang="en-US" dirty="0" smtClean="0"/>
              <a:t> engine discards the page objects. </a:t>
            </a:r>
          </a:p>
          <a:p>
            <a:endParaRPr lang="en-US" dirty="0" smtClean="0"/>
          </a:p>
          <a:p>
            <a:r>
              <a:rPr lang="en-US" dirty="0" smtClean="0"/>
              <a:t>This way each web application can scale up to serve numerous requests simultaneously without running out of server memory. </a:t>
            </a:r>
          </a:p>
          <a:p>
            <a:endParaRPr lang="en-US" dirty="0" smtClean="0"/>
          </a:p>
          <a:p>
            <a:endParaRPr lang="en-US" sz="2400" dirty="0" smtClean="0">
              <a:cs typeface="+mj-cs"/>
            </a:endParaRPr>
          </a:p>
          <a:p>
            <a:endParaRPr lang="en-US" dirty="0" smtClean="0">
              <a:cs typeface="+mj-cs"/>
            </a:endParaRP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State Management..</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smtClean="0"/>
              <a:t>The current value of all the controls and variables for the current user in the current session is called the State.</a:t>
            </a:r>
          </a:p>
          <a:p>
            <a:endParaRPr lang="en-US" dirty="0" smtClean="0"/>
          </a:p>
          <a:p>
            <a:r>
              <a:rPr lang="en-US" dirty="0" err="1" smtClean="0"/>
              <a:t>ASP.Net</a:t>
            </a:r>
            <a:r>
              <a:rPr lang="en-US" dirty="0" smtClean="0"/>
              <a:t> manages four types of state:</a:t>
            </a:r>
          </a:p>
          <a:p>
            <a:pPr lvl="1"/>
            <a:endParaRPr lang="en-US" dirty="0" smtClean="0"/>
          </a:p>
          <a:p>
            <a:pPr lvl="1"/>
            <a:r>
              <a:rPr lang="en-US" dirty="0" smtClean="0"/>
              <a:t>View State</a:t>
            </a:r>
          </a:p>
          <a:p>
            <a:pPr lvl="1"/>
            <a:r>
              <a:rPr lang="en-US" dirty="0" smtClean="0"/>
              <a:t>Control State</a:t>
            </a:r>
          </a:p>
          <a:p>
            <a:pPr lvl="1"/>
            <a:r>
              <a:rPr lang="en-US" dirty="0" smtClean="0"/>
              <a:t>Session State</a:t>
            </a:r>
          </a:p>
          <a:p>
            <a:pPr lvl="1"/>
            <a:r>
              <a:rPr lang="en-US" dirty="0" smtClean="0"/>
              <a:t>Application State</a:t>
            </a:r>
          </a:p>
          <a:p>
            <a:endParaRPr lang="en-US" dirty="0" smtClean="0"/>
          </a:p>
          <a:p>
            <a:endParaRPr lang="en-US" sz="2400" dirty="0" smtClean="0">
              <a:cs typeface="+mj-cs"/>
            </a:endParaRPr>
          </a:p>
          <a:p>
            <a:endParaRPr lang="en-US" dirty="0" smtClean="0">
              <a:cs typeface="+mj-cs"/>
            </a:endParaRP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View State</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smtClean="0"/>
              <a:t>The View State is the state of the page and all its controls. </a:t>
            </a:r>
          </a:p>
          <a:p>
            <a:endParaRPr lang="en-US" dirty="0" smtClean="0"/>
          </a:p>
          <a:p>
            <a:r>
              <a:rPr lang="en-US" dirty="0" smtClean="0"/>
              <a:t>It is automatically maintained across posts by the </a:t>
            </a:r>
            <a:r>
              <a:rPr lang="en-US" dirty="0" err="1" smtClean="0"/>
              <a:t>ASP.Net</a:t>
            </a:r>
            <a:r>
              <a:rPr lang="en-US" dirty="0" smtClean="0"/>
              <a:t> framework.</a:t>
            </a:r>
          </a:p>
          <a:p>
            <a:pPr lvl="1"/>
            <a:endParaRPr lang="en-US" dirty="0" smtClean="0"/>
          </a:p>
          <a:p>
            <a:pPr lvl="1"/>
            <a:r>
              <a:rPr lang="en-US" dirty="0" smtClean="0"/>
              <a:t>When a page is sent back to the client, the changes in the properties of the page and its controls are determined and stored in the value of a hidden input field named _VIEWSTATE.</a:t>
            </a:r>
          </a:p>
          <a:p>
            <a:pPr lvl="1"/>
            <a:endParaRPr lang="en-US" dirty="0" smtClean="0"/>
          </a:p>
          <a:p>
            <a:pPr lvl="1"/>
            <a:r>
              <a:rPr lang="en-US" dirty="0" smtClean="0"/>
              <a:t>When the page is again post back the _VIEWSTATE field is sent to the server with the HTTP request.</a:t>
            </a:r>
          </a:p>
          <a:p>
            <a:endParaRPr lang="en-US" dirty="0" smtClean="0"/>
          </a:p>
          <a:p>
            <a:endParaRPr lang="en-US" sz="2400" dirty="0" smtClean="0">
              <a:cs typeface="+mj-cs"/>
            </a:endParaRPr>
          </a:p>
          <a:p>
            <a:endParaRPr lang="en-US" dirty="0" smtClean="0">
              <a:cs typeface="+mj-cs"/>
            </a:endParaRP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View State..</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smtClean="0"/>
              <a:t>The view state could be enabled or disabled for</a:t>
            </a:r>
          </a:p>
          <a:p>
            <a:endParaRPr lang="en-US" b="1" dirty="0" smtClean="0"/>
          </a:p>
          <a:p>
            <a:r>
              <a:rPr lang="en-US" dirty="0" smtClean="0">
                <a:solidFill>
                  <a:schemeClr val="bg2">
                    <a:lumMod val="50000"/>
                  </a:schemeClr>
                </a:solidFill>
              </a:rPr>
              <a:t>The entire application</a:t>
            </a:r>
          </a:p>
          <a:p>
            <a:pPr lvl="1"/>
            <a:r>
              <a:rPr lang="en-US" dirty="0" smtClean="0"/>
              <a:t>By setting the </a:t>
            </a:r>
            <a:r>
              <a:rPr lang="en-US" dirty="0" err="1" smtClean="0">
                <a:solidFill>
                  <a:schemeClr val="tx2">
                    <a:lumMod val="60000"/>
                    <a:lumOff val="40000"/>
                  </a:schemeClr>
                </a:solidFill>
              </a:rPr>
              <a:t>EnableViewState</a:t>
            </a:r>
            <a:r>
              <a:rPr lang="en-US" dirty="0" smtClean="0"/>
              <a:t> property in the </a:t>
            </a:r>
            <a:r>
              <a:rPr lang="en-US" dirty="0" smtClean="0">
                <a:solidFill>
                  <a:schemeClr val="tx2">
                    <a:lumMod val="60000"/>
                    <a:lumOff val="40000"/>
                  </a:schemeClr>
                </a:solidFill>
              </a:rPr>
              <a:t>&lt;pages&gt; </a:t>
            </a:r>
            <a:r>
              <a:rPr lang="en-US" dirty="0" smtClean="0"/>
              <a:t>section of </a:t>
            </a:r>
            <a:r>
              <a:rPr lang="en-US" dirty="0" err="1" smtClean="0"/>
              <a:t>web.config</a:t>
            </a:r>
            <a:r>
              <a:rPr lang="en-US" dirty="0" smtClean="0"/>
              <a:t> file</a:t>
            </a:r>
            <a:endParaRPr lang="en-US" b="1" dirty="0" smtClean="0"/>
          </a:p>
          <a:p>
            <a:r>
              <a:rPr lang="en-US" dirty="0" smtClean="0">
                <a:solidFill>
                  <a:schemeClr val="bg2">
                    <a:lumMod val="50000"/>
                  </a:schemeClr>
                </a:solidFill>
              </a:rPr>
              <a:t>A page</a:t>
            </a:r>
          </a:p>
          <a:p>
            <a:pPr lvl="1"/>
            <a:r>
              <a:rPr lang="en-US" dirty="0" smtClean="0"/>
              <a:t>By setting the </a:t>
            </a:r>
            <a:r>
              <a:rPr lang="en-US" dirty="0" err="1" smtClean="0">
                <a:solidFill>
                  <a:schemeClr val="tx2">
                    <a:lumMod val="60000"/>
                    <a:lumOff val="40000"/>
                  </a:schemeClr>
                </a:solidFill>
              </a:rPr>
              <a:t>EnableViewState</a:t>
            </a:r>
            <a:r>
              <a:rPr lang="en-US" dirty="0" smtClean="0"/>
              <a:t> attribute of the Page directive, as </a:t>
            </a:r>
          </a:p>
          <a:p>
            <a:pPr lvl="1">
              <a:buNone/>
            </a:pPr>
            <a:r>
              <a:rPr lang="en-US" dirty="0" smtClean="0"/>
              <a:t>	</a:t>
            </a:r>
            <a:r>
              <a:rPr lang="en-US" sz="2000" b="1" dirty="0" smtClean="0">
                <a:solidFill>
                  <a:schemeClr val="tx2">
                    <a:lumMod val="60000"/>
                    <a:lumOff val="40000"/>
                  </a:schemeClr>
                </a:solidFill>
              </a:rPr>
              <a:t>&lt;%@ Page Language="C#" </a:t>
            </a:r>
            <a:r>
              <a:rPr lang="en-US" sz="2000" b="1" dirty="0" err="1" smtClean="0">
                <a:solidFill>
                  <a:schemeClr val="tx2">
                    <a:lumMod val="60000"/>
                    <a:lumOff val="40000"/>
                  </a:schemeClr>
                </a:solidFill>
              </a:rPr>
              <a:t>EnableViewState</a:t>
            </a:r>
            <a:r>
              <a:rPr lang="en-US" sz="2000" b="1" dirty="0" smtClean="0">
                <a:solidFill>
                  <a:schemeClr val="tx2">
                    <a:lumMod val="60000"/>
                    <a:lumOff val="40000"/>
                  </a:schemeClr>
                </a:solidFill>
              </a:rPr>
              <a:t>="false" %&gt;</a:t>
            </a:r>
          </a:p>
          <a:p>
            <a:r>
              <a:rPr lang="en-US" dirty="0" smtClean="0">
                <a:solidFill>
                  <a:schemeClr val="bg2">
                    <a:lumMod val="50000"/>
                  </a:schemeClr>
                </a:solidFill>
              </a:rPr>
              <a:t>A control </a:t>
            </a:r>
            <a:endParaRPr lang="en-US" b="1" dirty="0" smtClean="0"/>
          </a:p>
          <a:p>
            <a:pPr lvl="1"/>
            <a:r>
              <a:rPr lang="en-US" dirty="0" smtClean="0"/>
              <a:t>By setting the </a:t>
            </a:r>
            <a:r>
              <a:rPr lang="en-US" dirty="0" err="1" smtClean="0">
                <a:solidFill>
                  <a:schemeClr val="tx2">
                    <a:lumMod val="60000"/>
                    <a:lumOff val="40000"/>
                  </a:schemeClr>
                </a:solidFill>
              </a:rPr>
              <a:t>Control.EnableViewState</a:t>
            </a:r>
            <a:r>
              <a:rPr lang="en-US" dirty="0" smtClean="0"/>
              <a:t> property.</a:t>
            </a:r>
          </a:p>
          <a:p>
            <a:endParaRPr lang="en-US" dirty="0" smtClean="0"/>
          </a:p>
          <a:p>
            <a:endParaRPr lang="en-US" dirty="0" smtClean="0"/>
          </a:p>
          <a:p>
            <a:endParaRPr lang="en-US" sz="2400" dirty="0" smtClean="0">
              <a:cs typeface="+mj-cs"/>
            </a:endParaRPr>
          </a:p>
          <a:p>
            <a:endParaRPr lang="en-US" dirty="0" smtClean="0">
              <a:cs typeface="+mj-cs"/>
            </a:endParaRP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View State...</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smtClean="0"/>
              <a:t>It is implemented using a view state object defined by the </a:t>
            </a:r>
            <a:r>
              <a:rPr lang="en-US" dirty="0" err="1" smtClean="0">
                <a:solidFill>
                  <a:schemeClr val="tx2">
                    <a:lumMod val="60000"/>
                    <a:lumOff val="40000"/>
                  </a:schemeClr>
                </a:solidFill>
              </a:rPr>
              <a:t>StateBag</a:t>
            </a:r>
            <a:r>
              <a:rPr lang="en-US" dirty="0" smtClean="0">
                <a:solidFill>
                  <a:schemeClr val="tx2">
                    <a:lumMod val="60000"/>
                    <a:lumOff val="40000"/>
                  </a:schemeClr>
                </a:solidFill>
              </a:rPr>
              <a:t> </a:t>
            </a:r>
            <a:r>
              <a:rPr lang="en-US" dirty="0" smtClean="0"/>
              <a:t>class.</a:t>
            </a:r>
          </a:p>
          <a:p>
            <a:endParaRPr lang="en-US" dirty="0" smtClean="0"/>
          </a:p>
          <a:p>
            <a:r>
              <a:rPr lang="en-US" dirty="0" err="1" smtClean="0">
                <a:solidFill>
                  <a:schemeClr val="tx2">
                    <a:lumMod val="60000"/>
                    <a:lumOff val="40000"/>
                  </a:schemeClr>
                </a:solidFill>
              </a:rPr>
              <a:t>StateBag</a:t>
            </a:r>
            <a:r>
              <a:rPr lang="en-US" dirty="0" smtClean="0"/>
              <a:t> class</a:t>
            </a:r>
          </a:p>
          <a:p>
            <a:pPr lvl="1"/>
            <a:endParaRPr lang="en-US" dirty="0" smtClean="0"/>
          </a:p>
          <a:p>
            <a:pPr lvl="1"/>
            <a:r>
              <a:rPr lang="en-US" dirty="0" smtClean="0"/>
              <a:t>Defines a collection of view state items. </a:t>
            </a:r>
          </a:p>
          <a:p>
            <a:pPr>
              <a:buNone/>
            </a:pPr>
            <a:r>
              <a:rPr lang="en-US" dirty="0" smtClean="0"/>
              <a:t>	</a:t>
            </a:r>
          </a:p>
          <a:p>
            <a:pPr lvl="1"/>
            <a:r>
              <a:rPr lang="en-US" dirty="0" smtClean="0"/>
              <a:t>A data structure containing attribute/value pairs, stored as strings associated with objects.</a:t>
            </a:r>
          </a:p>
          <a:p>
            <a:endParaRPr lang="en-US" sz="2400" dirty="0" smtClean="0">
              <a:cs typeface="+mj-cs"/>
            </a:endParaRPr>
          </a:p>
          <a:p>
            <a:endParaRPr lang="en-US" dirty="0" smtClean="0">
              <a:cs typeface="+mj-cs"/>
            </a:endParaRP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View State...</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smtClean="0"/>
              <a:t>The </a:t>
            </a:r>
            <a:r>
              <a:rPr lang="en-US" dirty="0" err="1" smtClean="0">
                <a:solidFill>
                  <a:schemeClr val="tx2">
                    <a:lumMod val="60000"/>
                    <a:lumOff val="40000"/>
                  </a:schemeClr>
                </a:solidFill>
              </a:rPr>
              <a:t>StateBag</a:t>
            </a:r>
            <a:r>
              <a:rPr lang="en-US" dirty="0" smtClean="0"/>
              <a:t> class has the following properties</a:t>
            </a:r>
          </a:p>
          <a:p>
            <a:endParaRPr lang="en-US" dirty="0" smtClean="0"/>
          </a:p>
          <a:p>
            <a:endParaRPr lang="en-US" dirty="0" smtClean="0"/>
          </a:p>
          <a:p>
            <a:endParaRPr lang="en-US" sz="2400" dirty="0" smtClean="0">
              <a:cs typeface="+mj-cs"/>
            </a:endParaRPr>
          </a:p>
          <a:p>
            <a:endParaRPr lang="en-US" dirty="0" smtClean="0">
              <a:cs typeface="+mj-cs"/>
            </a:endParaRP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pic>
        <p:nvPicPr>
          <p:cNvPr id="5" name="Picture 4" descr="32-05.PNG"/>
          <p:cNvPicPr>
            <a:picLocks noChangeAspect="1"/>
          </p:cNvPicPr>
          <p:nvPr/>
        </p:nvPicPr>
        <p:blipFill>
          <a:blip r:embed="rId3" cstate="print"/>
          <a:stretch>
            <a:fillRect/>
          </a:stretch>
        </p:blipFill>
        <p:spPr>
          <a:xfrm>
            <a:off x="914400" y="2819400"/>
            <a:ext cx="7367452" cy="18288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View State...</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endParaRPr lang="en-US" sz="2400" dirty="0" smtClean="0">
              <a:cs typeface="+mj-cs"/>
            </a:endParaRPr>
          </a:p>
          <a:p>
            <a:endParaRPr lang="en-US" dirty="0" smtClean="0">
              <a:cs typeface="+mj-cs"/>
            </a:endParaRP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pic>
        <p:nvPicPr>
          <p:cNvPr id="5" name="Picture 4" descr="32-06.PNG"/>
          <p:cNvPicPr>
            <a:picLocks noChangeAspect="1"/>
          </p:cNvPicPr>
          <p:nvPr/>
        </p:nvPicPr>
        <p:blipFill>
          <a:blip r:embed="rId3" cstate="print"/>
          <a:stretch>
            <a:fillRect/>
          </a:stretch>
        </p:blipFill>
        <p:spPr>
          <a:xfrm>
            <a:off x="1219200" y="1295400"/>
            <a:ext cx="7239000" cy="483027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View State...</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smtClean="0">
                <a:cs typeface="+mj-cs"/>
              </a:rPr>
              <a:t>Example</a:t>
            </a:r>
          </a:p>
          <a:p>
            <a:endParaRPr lang="en-US" sz="2400" dirty="0" smtClean="0">
              <a:cs typeface="+mj-cs"/>
            </a:endParaRPr>
          </a:p>
          <a:p>
            <a:pPr lvl="1"/>
            <a:r>
              <a:rPr lang="en-US" dirty="0" smtClean="0"/>
              <a:t>Let us keep a counter, which is incremented each time the page is post back by clicking a button on the page.</a:t>
            </a:r>
          </a:p>
          <a:p>
            <a:endParaRPr lang="en-US" dirty="0" smtClean="0"/>
          </a:p>
          <a:p>
            <a:pPr lvl="1"/>
            <a:r>
              <a:rPr lang="en-US" dirty="0" smtClean="0"/>
              <a:t>A label control shows the value in the counter.</a:t>
            </a:r>
          </a:p>
          <a:p>
            <a:pPr lvl="1"/>
            <a:endParaRPr lang="en-US" sz="2200" dirty="0" smtClean="0">
              <a:cs typeface="+mj-cs"/>
            </a:endParaRPr>
          </a:p>
          <a:p>
            <a:pPr lvl="1"/>
            <a:r>
              <a:rPr lang="en-US" dirty="0" smtClean="0">
                <a:cs typeface="+mj-cs"/>
              </a:rPr>
              <a:t>Lets do it ..</a:t>
            </a:r>
            <a:endParaRPr lang="en-US" sz="2200" dirty="0" smtClean="0">
              <a:cs typeface="+mj-cs"/>
            </a:endParaRPr>
          </a:p>
          <a:p>
            <a:endParaRPr lang="en-US" dirty="0" smtClean="0">
              <a:cs typeface="+mj-cs"/>
            </a:endParaRP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Session State</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smtClean="0"/>
              <a:t>When a user connects to an </a:t>
            </a:r>
            <a:r>
              <a:rPr lang="en-US" dirty="0" err="1" smtClean="0"/>
              <a:t>ASP.Net</a:t>
            </a:r>
            <a:r>
              <a:rPr lang="en-US" dirty="0" smtClean="0"/>
              <a:t> website, a new session object is created. </a:t>
            </a:r>
          </a:p>
          <a:p>
            <a:endParaRPr lang="en-US" dirty="0" smtClean="0"/>
          </a:p>
          <a:p>
            <a:pPr lvl="1"/>
            <a:r>
              <a:rPr lang="en-US" dirty="0" smtClean="0"/>
              <a:t>When session state is turned on, a new session state object is created for each new request. </a:t>
            </a:r>
          </a:p>
          <a:p>
            <a:endParaRPr lang="en-US" dirty="0" smtClean="0"/>
          </a:p>
          <a:p>
            <a:pPr lvl="1"/>
            <a:r>
              <a:rPr lang="en-US" dirty="0" smtClean="0"/>
              <a:t>This session state object becomes part of the context and it is available through the page.</a:t>
            </a:r>
            <a:endParaRPr lang="en-US" sz="2200" dirty="0" smtClean="0">
              <a:cs typeface="+mj-cs"/>
            </a:endParaRPr>
          </a:p>
          <a:p>
            <a:endParaRPr lang="en-US" dirty="0" smtClean="0">
              <a:cs typeface="+mj-cs"/>
            </a:endParaRPr>
          </a:p>
          <a:p>
            <a:r>
              <a:rPr lang="en-US" dirty="0" smtClean="0"/>
              <a:t>Sessions are used to keep information about the user and his preference and keep track of pending operations.</a:t>
            </a:r>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Session State..</a:t>
            </a:r>
            <a:endParaRPr lang="ur-PK" dirty="0">
              <a:solidFill>
                <a:srgbClr val="FF0000"/>
              </a:solidFill>
              <a:cs typeface="+mn-cs"/>
            </a:endParaRPr>
          </a:p>
        </p:txBody>
      </p:sp>
      <p:sp>
        <p:nvSpPr>
          <p:cNvPr id="3" name="Content Placeholder 2"/>
          <p:cNvSpPr>
            <a:spLocks noGrp="1"/>
          </p:cNvSpPr>
          <p:nvPr>
            <p:ph idx="1"/>
          </p:nvPr>
        </p:nvSpPr>
        <p:spPr>
          <a:xfrm>
            <a:off x="152400" y="1447800"/>
            <a:ext cx="8839200" cy="5181600"/>
          </a:xfrm>
        </p:spPr>
        <p:txBody>
          <a:bodyPr>
            <a:noAutofit/>
          </a:bodyPr>
          <a:lstStyle/>
          <a:p>
            <a:r>
              <a:rPr lang="en-US" dirty="0" smtClean="0"/>
              <a:t>Sessions are used to keep information about</a:t>
            </a:r>
          </a:p>
          <a:p>
            <a:pPr lvl="1"/>
            <a:endParaRPr lang="en-US" dirty="0" smtClean="0"/>
          </a:p>
          <a:p>
            <a:pPr lvl="1"/>
            <a:r>
              <a:rPr lang="en-US" dirty="0" smtClean="0"/>
              <a:t>The User </a:t>
            </a:r>
          </a:p>
          <a:p>
            <a:pPr lvl="1"/>
            <a:r>
              <a:rPr lang="en-US" dirty="0" smtClean="0"/>
              <a:t>User preferences &amp;</a:t>
            </a:r>
          </a:p>
          <a:p>
            <a:pPr lvl="1"/>
            <a:r>
              <a:rPr lang="en-US" dirty="0" smtClean="0"/>
              <a:t>Keep track of pending operations</a:t>
            </a:r>
            <a:endParaRPr lang="en-US" dirty="0" smtClean="0">
              <a:cs typeface="+mj-cs"/>
            </a:endParaRPr>
          </a:p>
          <a:p>
            <a:pPr lvl="1"/>
            <a:endParaRPr lang="en-US" sz="2200" dirty="0" smtClean="0">
              <a:cs typeface="+mj-cs"/>
            </a:endParaRPr>
          </a:p>
          <a:p>
            <a:r>
              <a:rPr lang="en-US" dirty="0" smtClean="0"/>
              <a:t>Sessions are identified and tracked with a 120-bit </a:t>
            </a:r>
            <a:r>
              <a:rPr lang="en-US" dirty="0" err="1" smtClean="0"/>
              <a:t>SessionID</a:t>
            </a:r>
            <a:r>
              <a:rPr lang="en-US" dirty="0" smtClean="0"/>
              <a:t>.</a:t>
            </a:r>
          </a:p>
          <a:p>
            <a:pPr lvl="1"/>
            <a:endParaRPr lang="en-US" dirty="0" smtClean="0"/>
          </a:p>
          <a:p>
            <a:pPr lvl="1"/>
            <a:r>
              <a:rPr lang="en-US" dirty="0" smtClean="0"/>
              <a:t>Passed from client to server and back as cookie or a modified URL. </a:t>
            </a:r>
          </a:p>
          <a:p>
            <a:endParaRPr lang="en-US" dirty="0" smtClean="0"/>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Session State…</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smtClean="0"/>
              <a:t>The </a:t>
            </a:r>
            <a:r>
              <a:rPr lang="en-US" dirty="0" err="1" smtClean="0"/>
              <a:t>SessionID</a:t>
            </a:r>
            <a:r>
              <a:rPr lang="en-US" dirty="0" smtClean="0"/>
              <a:t> is globally unique and random.</a:t>
            </a:r>
          </a:p>
          <a:p>
            <a:endParaRPr lang="en-US" dirty="0" smtClean="0"/>
          </a:p>
          <a:p>
            <a:r>
              <a:rPr lang="en-US" dirty="0" smtClean="0"/>
              <a:t>The session state object is created from the </a:t>
            </a:r>
            <a:r>
              <a:rPr lang="en-US" sz="2200" dirty="0" err="1" smtClean="0">
                <a:solidFill>
                  <a:schemeClr val="tx2">
                    <a:lumMod val="60000"/>
                    <a:lumOff val="40000"/>
                  </a:schemeClr>
                </a:solidFill>
              </a:rPr>
              <a:t>HttpSessionState</a:t>
            </a:r>
            <a:r>
              <a:rPr lang="en-US" dirty="0" smtClean="0"/>
              <a:t> class.</a:t>
            </a:r>
          </a:p>
          <a:p>
            <a:pPr lvl="1"/>
            <a:endParaRPr lang="en-US" dirty="0" smtClean="0"/>
          </a:p>
          <a:p>
            <a:pPr lvl="1"/>
            <a:r>
              <a:rPr lang="en-US" dirty="0" smtClean="0"/>
              <a:t>It defines a collection of session state items.</a:t>
            </a:r>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pic>
        <p:nvPicPr>
          <p:cNvPr id="5" name="Picture 4" descr="32-07.PNG"/>
          <p:cNvPicPr>
            <a:picLocks noChangeAspect="1"/>
          </p:cNvPicPr>
          <p:nvPr/>
        </p:nvPicPr>
        <p:blipFill>
          <a:blip r:embed="rId3" cstate="print"/>
          <a:stretch>
            <a:fillRect/>
          </a:stretch>
        </p:blipFill>
        <p:spPr>
          <a:xfrm>
            <a:off x="1219200" y="4267200"/>
            <a:ext cx="6934200" cy="2086396"/>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Session State…</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smtClean="0"/>
              <a:t>The </a:t>
            </a:r>
            <a:r>
              <a:rPr lang="en-US" dirty="0" err="1" smtClean="0">
                <a:solidFill>
                  <a:schemeClr val="tx2">
                    <a:lumMod val="60000"/>
                    <a:lumOff val="40000"/>
                  </a:schemeClr>
                </a:solidFill>
              </a:rPr>
              <a:t>HttpSessionState</a:t>
            </a:r>
            <a:r>
              <a:rPr lang="en-US" dirty="0" smtClean="0"/>
              <a:t> class has the following methods</a:t>
            </a:r>
          </a:p>
          <a:p>
            <a:pPr lvl="1"/>
            <a:endParaRPr lang="en-US" sz="2200" dirty="0" smtClean="0">
              <a:cs typeface="+mj-cs"/>
            </a:endParaRPr>
          </a:p>
          <a:p>
            <a:pPr lvl="1"/>
            <a:endParaRPr lang="en-US" dirty="0" smtClean="0">
              <a:cs typeface="+mj-cs"/>
            </a:endParaRPr>
          </a:p>
          <a:p>
            <a:pPr lvl="1"/>
            <a:endParaRPr lang="en-US" sz="2200" dirty="0" smtClean="0">
              <a:cs typeface="+mj-cs"/>
            </a:endParaRPr>
          </a:p>
          <a:p>
            <a:pPr lvl="1"/>
            <a:endParaRPr lang="en-US" dirty="0" smtClean="0">
              <a:cs typeface="+mj-cs"/>
            </a:endParaRPr>
          </a:p>
          <a:p>
            <a:pPr lvl="1"/>
            <a:endParaRPr lang="en-US" sz="2200" dirty="0" smtClean="0">
              <a:cs typeface="+mj-cs"/>
            </a:endParaRPr>
          </a:p>
          <a:p>
            <a:pPr lvl="1"/>
            <a:endParaRPr lang="en-US" dirty="0" smtClean="0">
              <a:cs typeface="+mj-cs"/>
            </a:endParaRPr>
          </a:p>
          <a:p>
            <a:pPr lvl="1"/>
            <a:endParaRPr lang="en-US" sz="2200" dirty="0" smtClean="0">
              <a:cs typeface="+mj-cs"/>
            </a:endParaRPr>
          </a:p>
          <a:p>
            <a:pPr lvl="1"/>
            <a:endParaRPr lang="en-US" dirty="0" smtClean="0">
              <a:cs typeface="+mj-cs"/>
            </a:endParaRPr>
          </a:p>
          <a:p>
            <a:r>
              <a:rPr lang="en-US" dirty="0" smtClean="0">
                <a:cs typeface="+mj-cs"/>
              </a:rPr>
              <a:t>Lets see a session example.</a:t>
            </a:r>
            <a:endParaRPr lang="en-US" sz="24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pic>
        <p:nvPicPr>
          <p:cNvPr id="6" name="Picture 5" descr="32-08.PNG"/>
          <p:cNvPicPr>
            <a:picLocks noChangeAspect="1"/>
          </p:cNvPicPr>
          <p:nvPr/>
        </p:nvPicPr>
        <p:blipFill>
          <a:blip r:embed="rId3" cstate="print"/>
          <a:stretch>
            <a:fillRect/>
          </a:stretch>
        </p:blipFill>
        <p:spPr>
          <a:xfrm>
            <a:off x="914400" y="2429499"/>
            <a:ext cx="7162800" cy="2142501"/>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Application State</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smtClean="0"/>
              <a:t>An </a:t>
            </a:r>
            <a:r>
              <a:rPr lang="en-US" dirty="0" err="1" smtClean="0"/>
              <a:t>ASP.Net</a:t>
            </a:r>
            <a:r>
              <a:rPr lang="en-US" dirty="0" smtClean="0"/>
              <a:t> application is the collection of all web pages, code and other files within a single virtual directory on a web server. </a:t>
            </a:r>
          </a:p>
          <a:p>
            <a:endParaRPr lang="en-US" dirty="0" smtClean="0"/>
          </a:p>
          <a:p>
            <a:r>
              <a:rPr lang="en-US" dirty="0" smtClean="0"/>
              <a:t>Information stored in application state, it is available to all the users.</a:t>
            </a:r>
          </a:p>
          <a:p>
            <a:endParaRPr lang="en-US" dirty="0" smtClean="0"/>
          </a:p>
          <a:p>
            <a:r>
              <a:rPr lang="en-US" dirty="0" smtClean="0"/>
              <a:t>To provide for the use of application state, </a:t>
            </a:r>
            <a:r>
              <a:rPr lang="en-US" dirty="0" err="1" smtClean="0"/>
              <a:t>ASP.Net</a:t>
            </a:r>
            <a:r>
              <a:rPr lang="en-US" dirty="0" smtClean="0"/>
              <a:t> creates an application state object for each application from the </a:t>
            </a:r>
            <a:r>
              <a:rPr lang="en-US" dirty="0" err="1" smtClean="0"/>
              <a:t>HTTPApplicationState</a:t>
            </a:r>
            <a:r>
              <a:rPr lang="en-US" dirty="0" smtClean="0"/>
              <a:t> class and stores this object in server memory.</a:t>
            </a:r>
          </a:p>
          <a:p>
            <a:endParaRPr lang="en-US" dirty="0" smtClean="0"/>
          </a:p>
          <a:p>
            <a:endParaRPr lang="en-US" sz="2400" dirty="0" smtClean="0">
              <a:cs typeface="+mj-cs"/>
            </a:endParaRPr>
          </a:p>
          <a:p>
            <a:endParaRPr lang="en-US" dirty="0" smtClean="0">
              <a:cs typeface="+mj-cs"/>
            </a:endParaRP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Application State..</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smtClean="0"/>
              <a:t>Application State is mostly used to store hit counters and other statistical data, global application data like tax rate, discount rate etc and to keep track of users visiting the site.</a:t>
            </a:r>
          </a:p>
          <a:p>
            <a:endParaRPr lang="en-US" dirty="0" smtClean="0"/>
          </a:p>
          <a:p>
            <a:endParaRPr lang="en-US" dirty="0" smtClean="0"/>
          </a:p>
          <a:p>
            <a:endParaRPr lang="en-US" dirty="0" smtClean="0"/>
          </a:p>
          <a:p>
            <a:endParaRPr lang="en-US" sz="2400" dirty="0" smtClean="0">
              <a:cs typeface="+mj-cs"/>
            </a:endParaRPr>
          </a:p>
          <a:p>
            <a:endParaRPr lang="en-US" dirty="0" smtClean="0">
              <a:cs typeface="+mj-cs"/>
            </a:endParaRP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pic>
        <p:nvPicPr>
          <p:cNvPr id="5" name="Picture 4" descr="32-09.PNG"/>
          <p:cNvPicPr>
            <a:picLocks noChangeAspect="1"/>
          </p:cNvPicPr>
          <p:nvPr/>
        </p:nvPicPr>
        <p:blipFill>
          <a:blip r:embed="rId3" cstate="print"/>
          <a:stretch>
            <a:fillRect/>
          </a:stretch>
        </p:blipFill>
        <p:spPr>
          <a:xfrm>
            <a:off x="1143000" y="3124200"/>
            <a:ext cx="6492566" cy="10668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Application State..</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smtClean="0"/>
              <a:t>Application state data is generally maintained by writing handlers for the events</a:t>
            </a:r>
          </a:p>
          <a:p>
            <a:endParaRPr lang="en-US" dirty="0" smtClean="0"/>
          </a:p>
          <a:p>
            <a:pPr lvl="1"/>
            <a:r>
              <a:rPr lang="en-US" dirty="0" err="1" smtClean="0"/>
              <a:t>Application_Start</a:t>
            </a:r>
            <a:endParaRPr lang="en-US" dirty="0" smtClean="0"/>
          </a:p>
          <a:p>
            <a:pPr lvl="1"/>
            <a:r>
              <a:rPr lang="en-US" dirty="0" err="1" smtClean="0"/>
              <a:t>Application_End</a:t>
            </a:r>
            <a:endParaRPr lang="en-US" dirty="0" smtClean="0"/>
          </a:p>
          <a:p>
            <a:pPr lvl="1"/>
            <a:r>
              <a:rPr lang="en-US" dirty="0" err="1" smtClean="0"/>
              <a:t>Application_Error</a:t>
            </a:r>
            <a:endParaRPr lang="en-US" dirty="0" smtClean="0"/>
          </a:p>
          <a:p>
            <a:pPr lvl="1"/>
            <a:r>
              <a:rPr lang="en-US" dirty="0" err="1" smtClean="0"/>
              <a:t>Session_Start</a:t>
            </a:r>
            <a:endParaRPr lang="en-US" dirty="0" smtClean="0"/>
          </a:p>
          <a:p>
            <a:pPr lvl="1"/>
            <a:r>
              <a:rPr lang="en-US" dirty="0" err="1" smtClean="0"/>
              <a:t>Session_End</a:t>
            </a:r>
            <a:endParaRPr lang="en-US" dirty="0" smtClean="0"/>
          </a:p>
          <a:p>
            <a:endParaRPr lang="en-US" dirty="0" smtClean="0"/>
          </a:p>
          <a:p>
            <a:endParaRPr lang="en-US" sz="2400" dirty="0" smtClean="0">
              <a:cs typeface="+mj-cs"/>
            </a:endParaRPr>
          </a:p>
          <a:p>
            <a:endParaRPr lang="en-US" dirty="0" smtClean="0">
              <a:cs typeface="+mj-cs"/>
            </a:endParaRP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Application State..</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smtClean="0"/>
              <a:t>The following code shows the basic syntax for storing application state information</a:t>
            </a:r>
          </a:p>
          <a:p>
            <a:endParaRPr lang="en-US" dirty="0" smtClean="0">
              <a:cs typeface="+mj-cs"/>
            </a:endParaRPr>
          </a:p>
          <a:p>
            <a:pPr>
              <a:buNone/>
            </a:pPr>
            <a:r>
              <a:rPr lang="en-US" sz="2000" b="1" dirty="0" smtClean="0">
                <a:solidFill>
                  <a:schemeClr val="tx2">
                    <a:lumMod val="60000"/>
                    <a:lumOff val="40000"/>
                  </a:schemeClr>
                </a:solidFill>
              </a:rPr>
              <a:t>	Void </a:t>
            </a:r>
            <a:r>
              <a:rPr lang="en-US" sz="2000" b="1" dirty="0" err="1" smtClean="0">
                <a:solidFill>
                  <a:schemeClr val="tx2">
                    <a:lumMod val="60000"/>
                    <a:lumOff val="40000"/>
                  </a:schemeClr>
                </a:solidFill>
              </a:rPr>
              <a:t>Application_Start</a:t>
            </a:r>
            <a:r>
              <a:rPr lang="en-US" sz="2000" b="1" dirty="0" smtClean="0">
                <a:solidFill>
                  <a:schemeClr val="tx2">
                    <a:lumMod val="60000"/>
                    <a:lumOff val="40000"/>
                  </a:schemeClr>
                </a:solidFill>
              </a:rPr>
              <a:t>(object sender, </a:t>
            </a:r>
            <a:r>
              <a:rPr lang="en-US" sz="2000" b="1" dirty="0" err="1" smtClean="0">
                <a:solidFill>
                  <a:schemeClr val="tx2">
                    <a:lumMod val="60000"/>
                    <a:lumOff val="40000"/>
                  </a:schemeClr>
                </a:solidFill>
              </a:rPr>
              <a:t>EventArgs</a:t>
            </a:r>
            <a:r>
              <a:rPr lang="en-US" sz="2000" b="1" dirty="0" smtClean="0">
                <a:solidFill>
                  <a:schemeClr val="tx2">
                    <a:lumMod val="60000"/>
                    <a:lumOff val="40000"/>
                  </a:schemeClr>
                </a:solidFill>
              </a:rPr>
              <a:t> e)</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Application["</a:t>
            </a:r>
            <a:r>
              <a:rPr lang="en-US" sz="2000" b="1" dirty="0" err="1" smtClean="0">
                <a:solidFill>
                  <a:schemeClr val="tx2">
                    <a:lumMod val="60000"/>
                    <a:lumOff val="40000"/>
                  </a:schemeClr>
                </a:solidFill>
              </a:rPr>
              <a:t>startMessage</a:t>
            </a:r>
            <a:r>
              <a:rPr lang="en-US" sz="2000" b="1" dirty="0" smtClean="0">
                <a:solidFill>
                  <a:schemeClr val="tx2">
                    <a:lumMod val="60000"/>
                    <a:lumOff val="40000"/>
                  </a:schemeClr>
                </a:solidFill>
              </a:rPr>
              <a:t>"] = "The application has started.";</a:t>
            </a:r>
          </a:p>
          <a:p>
            <a:pPr>
              <a:buNone/>
            </a:pPr>
            <a:r>
              <a:rPr lang="en-US" sz="2000" b="1" dirty="0" smtClean="0">
                <a:solidFill>
                  <a:schemeClr val="tx2">
                    <a:lumMod val="60000"/>
                    <a:lumOff val="40000"/>
                  </a:schemeClr>
                </a:solidFill>
              </a:rPr>
              <a:t>	 } </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Void </a:t>
            </a:r>
            <a:r>
              <a:rPr lang="en-US" sz="2000" b="1" dirty="0" err="1" smtClean="0">
                <a:solidFill>
                  <a:schemeClr val="tx2">
                    <a:lumMod val="60000"/>
                    <a:lumOff val="40000"/>
                  </a:schemeClr>
                </a:solidFill>
              </a:rPr>
              <a:t>Application_End</a:t>
            </a:r>
            <a:r>
              <a:rPr lang="en-US" sz="2000" b="1" dirty="0" smtClean="0">
                <a:solidFill>
                  <a:schemeClr val="tx2">
                    <a:lumMod val="60000"/>
                    <a:lumOff val="40000"/>
                  </a:schemeClr>
                </a:solidFill>
              </a:rPr>
              <a:t>(object sender, </a:t>
            </a:r>
            <a:r>
              <a:rPr lang="en-US" sz="2000" b="1" dirty="0" err="1" smtClean="0">
                <a:solidFill>
                  <a:schemeClr val="tx2">
                    <a:lumMod val="60000"/>
                    <a:lumOff val="40000"/>
                  </a:schemeClr>
                </a:solidFill>
              </a:rPr>
              <a:t>EventArgs</a:t>
            </a:r>
            <a:r>
              <a:rPr lang="en-US" sz="2000" b="1" dirty="0" smtClean="0">
                <a:solidFill>
                  <a:schemeClr val="tx2">
                    <a:lumMod val="60000"/>
                    <a:lumOff val="40000"/>
                  </a:schemeClr>
                </a:solidFill>
              </a:rPr>
              <a:t> e)</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Application["</a:t>
            </a:r>
            <a:r>
              <a:rPr lang="en-US" sz="2000" b="1" dirty="0" err="1" smtClean="0">
                <a:solidFill>
                  <a:schemeClr val="tx2">
                    <a:lumMod val="60000"/>
                    <a:lumOff val="40000"/>
                  </a:schemeClr>
                </a:solidFill>
              </a:rPr>
              <a:t>endtMessage</a:t>
            </a:r>
            <a:r>
              <a:rPr lang="en-US" sz="2000" b="1" dirty="0" smtClean="0">
                <a:solidFill>
                  <a:schemeClr val="tx2">
                    <a:lumMod val="60000"/>
                    <a:lumOff val="40000"/>
                  </a:schemeClr>
                </a:solidFill>
              </a:rPr>
              <a:t>"] = "The application has ended.";</a:t>
            </a:r>
          </a:p>
          <a:p>
            <a:pPr>
              <a:buNone/>
            </a:pPr>
            <a:r>
              <a:rPr lang="en-US" sz="2000" b="1" dirty="0" smtClean="0">
                <a:solidFill>
                  <a:schemeClr val="tx2">
                    <a:lumMod val="60000"/>
                    <a:lumOff val="40000"/>
                  </a:schemeClr>
                </a:solidFill>
              </a:rPr>
              <a:t>	 }</a:t>
            </a:r>
            <a:endParaRPr lang="en-US" sz="2000" b="1" dirty="0" smtClean="0">
              <a:solidFill>
                <a:schemeClr val="tx2">
                  <a:lumMod val="60000"/>
                  <a:lumOff val="40000"/>
                </a:schemeClr>
              </a:solidFill>
              <a:cs typeface="+mj-cs"/>
            </a:endParaRPr>
          </a:p>
          <a:p>
            <a:endParaRPr lang="en-US" dirty="0" smtClean="0">
              <a:cs typeface="+mj-cs"/>
            </a:endParaRPr>
          </a:p>
          <a:p>
            <a:pPr lvl="1"/>
            <a:endParaRPr lang="en-US" sz="2200" dirty="0" smtClean="0">
              <a:cs typeface="+mj-cs"/>
            </a:endParaRP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Validations Controls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err="1" smtClean="0"/>
              <a:t>ASP.Net</a:t>
            </a:r>
            <a:r>
              <a:rPr lang="en-US" dirty="0" smtClean="0"/>
              <a:t> validation controls validate the user input data to ensure that useless, unauthenticated or contradictory data don’t get stored.</a:t>
            </a:r>
            <a:endParaRPr lang="en-US" dirty="0" smtClean="0">
              <a:cs typeface="+mj-cs"/>
            </a:endParaRPr>
          </a:p>
          <a:p>
            <a:pPr lvl="1">
              <a:buNone/>
            </a:pPr>
            <a:endParaRPr lang="en-US" sz="2200" dirty="0" smtClean="0">
              <a:cs typeface="+mj-cs"/>
            </a:endParaRPr>
          </a:p>
          <a:p>
            <a:r>
              <a:rPr lang="en-US" dirty="0" smtClean="0"/>
              <a:t>Validation controls</a:t>
            </a:r>
          </a:p>
          <a:p>
            <a:pPr lvl="1"/>
            <a:r>
              <a:rPr lang="en-US" dirty="0" err="1" smtClean="0"/>
              <a:t>RequiredFieldValidator</a:t>
            </a:r>
            <a:endParaRPr lang="en-US" dirty="0" smtClean="0"/>
          </a:p>
          <a:p>
            <a:pPr lvl="1"/>
            <a:r>
              <a:rPr lang="en-US" dirty="0" err="1" smtClean="0"/>
              <a:t>RangeValidator</a:t>
            </a:r>
            <a:endParaRPr lang="en-US" dirty="0" smtClean="0"/>
          </a:p>
          <a:p>
            <a:pPr lvl="1"/>
            <a:r>
              <a:rPr lang="en-US" dirty="0" err="1" smtClean="0"/>
              <a:t>CompareValidator</a:t>
            </a:r>
            <a:endParaRPr lang="en-US" dirty="0" smtClean="0"/>
          </a:p>
          <a:p>
            <a:pPr lvl="1"/>
            <a:r>
              <a:rPr lang="en-US" dirty="0" err="1" smtClean="0"/>
              <a:t>RegularExpressionValidator</a:t>
            </a:r>
            <a:endParaRPr lang="en-US" dirty="0" smtClean="0"/>
          </a:p>
          <a:p>
            <a:pPr lvl="1"/>
            <a:r>
              <a:rPr lang="en-US" dirty="0" err="1" smtClean="0"/>
              <a:t>CustomValidator</a:t>
            </a:r>
            <a:endParaRPr lang="en-US" dirty="0" smtClean="0"/>
          </a:p>
          <a:p>
            <a:pPr lvl="1"/>
            <a:r>
              <a:rPr lang="en-US" dirty="0" err="1" smtClean="0"/>
              <a:t>ValidationSummary</a:t>
            </a:r>
            <a:endParaRPr lang="en-US" dirty="0" smtClean="0"/>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The </a:t>
            </a:r>
            <a:r>
              <a:rPr lang="en-US" dirty="0" err="1" smtClean="0">
                <a:solidFill>
                  <a:srgbClr val="FF0000"/>
                </a:solidFill>
                <a:cs typeface="+mn-cs"/>
              </a:rPr>
              <a:t>BaseValidator</a:t>
            </a:r>
            <a:r>
              <a:rPr lang="en-US" dirty="0" smtClean="0">
                <a:solidFill>
                  <a:srgbClr val="FF0000"/>
                </a:solidFill>
                <a:cs typeface="+mn-cs"/>
              </a:rPr>
              <a:t> Class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r>
              <a:rPr lang="en-US" dirty="0" smtClean="0"/>
              <a:t>The validation control classes inherit from the </a:t>
            </a:r>
            <a:r>
              <a:rPr lang="en-US" dirty="0" err="1" smtClean="0">
                <a:solidFill>
                  <a:schemeClr val="tx2">
                    <a:lumMod val="60000"/>
                    <a:lumOff val="40000"/>
                  </a:schemeClr>
                </a:solidFill>
              </a:rPr>
              <a:t>BaseValidator</a:t>
            </a:r>
            <a:r>
              <a:rPr lang="en-US" dirty="0" smtClean="0"/>
              <a:t> class and inherit its properties and methods.</a:t>
            </a:r>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37</a:t>
            </a:fld>
            <a:endParaRPr lang="en-US" dirty="0"/>
          </a:p>
        </p:txBody>
      </p:sp>
      <p:pic>
        <p:nvPicPr>
          <p:cNvPr id="5" name="Picture 4" descr="32-11.PNG"/>
          <p:cNvPicPr>
            <a:picLocks noChangeAspect="1"/>
          </p:cNvPicPr>
          <p:nvPr/>
        </p:nvPicPr>
        <p:blipFill>
          <a:blip r:embed="rId3" cstate="print"/>
          <a:stretch>
            <a:fillRect/>
          </a:stretch>
        </p:blipFill>
        <p:spPr>
          <a:xfrm>
            <a:off x="1066800" y="2209800"/>
            <a:ext cx="7391400" cy="4068541"/>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pPr rtl="0"/>
            <a:r>
              <a:rPr lang="en-US" dirty="0" smtClean="0">
                <a:solidFill>
                  <a:srgbClr val="FF0000"/>
                </a:solidFill>
                <a:cs typeface="+mn-cs"/>
              </a:rPr>
              <a:t>Validations Controls</a:t>
            </a:r>
            <a:endParaRPr lang="ur-PK" dirty="0">
              <a:solidFill>
                <a:srgbClr val="FF0000"/>
              </a:solidFill>
              <a:cs typeface="+mn-cs"/>
            </a:endParaRPr>
          </a:p>
        </p:txBody>
      </p:sp>
      <p:sp>
        <p:nvSpPr>
          <p:cNvPr id="3" name="Content Placeholder 2"/>
          <p:cNvSpPr>
            <a:spLocks noGrp="1"/>
          </p:cNvSpPr>
          <p:nvPr>
            <p:ph idx="1"/>
          </p:nvPr>
        </p:nvSpPr>
        <p:spPr>
          <a:xfrm>
            <a:off x="152400" y="1143000"/>
            <a:ext cx="8839200" cy="5181600"/>
          </a:xfrm>
        </p:spPr>
        <p:txBody>
          <a:bodyPr>
            <a:noAutofit/>
          </a:bodyPr>
          <a:lstStyle/>
          <a:p>
            <a:endParaRPr lang="en-US" dirty="0" smtClean="0"/>
          </a:p>
          <a:p>
            <a:r>
              <a:rPr lang="en-US" dirty="0" err="1" smtClean="0">
                <a:solidFill>
                  <a:schemeClr val="bg2">
                    <a:lumMod val="50000"/>
                  </a:schemeClr>
                </a:solidFill>
              </a:rPr>
              <a:t>RequiredFieldValidator</a:t>
            </a:r>
            <a:endParaRPr lang="en-US" dirty="0" smtClean="0">
              <a:solidFill>
                <a:schemeClr val="bg2">
                  <a:lumMod val="50000"/>
                </a:schemeClr>
              </a:solidFill>
            </a:endParaRPr>
          </a:p>
          <a:p>
            <a:pPr lvl="1"/>
            <a:endParaRPr lang="en-US" dirty="0" smtClean="0"/>
          </a:p>
          <a:p>
            <a:pPr lvl="1"/>
            <a:r>
              <a:rPr lang="en-US" dirty="0" smtClean="0"/>
              <a:t>The </a:t>
            </a:r>
            <a:r>
              <a:rPr lang="en-US" dirty="0" err="1" smtClean="0">
                <a:solidFill>
                  <a:schemeClr val="tx2">
                    <a:lumMod val="60000"/>
                    <a:lumOff val="40000"/>
                  </a:schemeClr>
                </a:solidFill>
              </a:rPr>
              <a:t>RequiredFieldValidator</a:t>
            </a:r>
            <a:r>
              <a:rPr lang="en-US" dirty="0" smtClean="0"/>
              <a:t> control ensures that the required field is not empty. </a:t>
            </a:r>
          </a:p>
          <a:p>
            <a:pPr lvl="1"/>
            <a:endParaRPr lang="en-US" dirty="0" smtClean="0"/>
          </a:p>
          <a:p>
            <a:pPr lvl="1"/>
            <a:r>
              <a:rPr lang="en-US" dirty="0" smtClean="0"/>
              <a:t>It is generally tied to a text box to force input into the text box.</a:t>
            </a:r>
          </a:p>
          <a:p>
            <a:pPr lvl="1"/>
            <a:endParaRPr lang="en-US" sz="2200" dirty="0" smtClean="0">
              <a:cs typeface="+mj-cs"/>
            </a:endParaRPr>
          </a:p>
          <a:p>
            <a:pPr lvl="1">
              <a:buNone/>
            </a:pPr>
            <a:r>
              <a:rPr lang="en-US" sz="2000" b="1" dirty="0" smtClean="0">
                <a:solidFill>
                  <a:schemeClr val="tx2">
                    <a:lumMod val="60000"/>
                    <a:lumOff val="40000"/>
                  </a:schemeClr>
                </a:solidFill>
              </a:rPr>
              <a:t>&lt;</a:t>
            </a:r>
            <a:r>
              <a:rPr lang="en-US" sz="2000" b="1" dirty="0" err="1" smtClean="0">
                <a:solidFill>
                  <a:schemeClr val="tx2">
                    <a:lumMod val="60000"/>
                    <a:lumOff val="40000"/>
                  </a:schemeClr>
                </a:solidFill>
              </a:rPr>
              <a:t>asp:RequiredFieldValidator</a:t>
            </a:r>
            <a:r>
              <a:rPr lang="en-US" sz="2000" b="1" dirty="0" smtClean="0">
                <a:solidFill>
                  <a:schemeClr val="tx2">
                    <a:lumMod val="60000"/>
                    <a:lumOff val="40000"/>
                  </a:schemeClr>
                </a:solidFill>
              </a:rPr>
              <a:t> ID="</a:t>
            </a:r>
            <a:r>
              <a:rPr lang="en-US" sz="2000" b="1" dirty="0" err="1" smtClean="0">
                <a:solidFill>
                  <a:schemeClr val="tx2">
                    <a:lumMod val="60000"/>
                    <a:lumOff val="40000"/>
                  </a:schemeClr>
                </a:solidFill>
              </a:rPr>
              <a:t>rfvcandidate</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 </a:t>
            </a:r>
            <a:r>
              <a:rPr lang="en-US" sz="2000" b="1" dirty="0" err="1" smtClean="0">
                <a:solidFill>
                  <a:schemeClr val="tx2">
                    <a:lumMod val="60000"/>
                    <a:lumOff val="40000"/>
                  </a:schemeClr>
                </a:solidFill>
              </a:rPr>
              <a:t>ControlToValidate</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ddlcandidate</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ErrorMessage</a:t>
            </a:r>
            <a:r>
              <a:rPr lang="en-US" sz="2000" b="1" dirty="0" smtClean="0">
                <a:solidFill>
                  <a:schemeClr val="tx2">
                    <a:lumMod val="60000"/>
                    <a:lumOff val="40000"/>
                  </a:schemeClr>
                </a:solidFill>
              </a:rPr>
              <a:t>="Please choose a candidate" </a:t>
            </a:r>
            <a:r>
              <a:rPr lang="en-US" sz="2000" b="1" dirty="0" err="1" smtClean="0">
                <a:solidFill>
                  <a:schemeClr val="tx2">
                    <a:lumMod val="60000"/>
                    <a:lumOff val="40000"/>
                  </a:schemeClr>
                </a:solidFill>
              </a:rPr>
              <a:t>InitialValue</a:t>
            </a:r>
            <a:r>
              <a:rPr lang="en-US" sz="2000" b="1" dirty="0" smtClean="0">
                <a:solidFill>
                  <a:schemeClr val="tx2">
                    <a:lumMod val="60000"/>
                    <a:lumOff val="40000"/>
                  </a:schemeClr>
                </a:solidFill>
              </a:rPr>
              <a:t>="Please choose a candidate” </a:t>
            </a:r>
          </a:p>
          <a:p>
            <a:pPr lvl="1">
              <a:buNone/>
            </a:pPr>
            <a:r>
              <a:rPr lang="en-US" sz="2000" b="1" dirty="0" smtClean="0">
                <a:solidFill>
                  <a:schemeClr val="tx2">
                    <a:lumMod val="60000"/>
                    <a:lumOff val="40000"/>
                  </a:schemeClr>
                </a:solidFill>
              </a:rPr>
              <a:t>&lt;/</a:t>
            </a:r>
            <a:r>
              <a:rPr lang="en-US" sz="2000" b="1" dirty="0" err="1" smtClean="0">
                <a:solidFill>
                  <a:schemeClr val="tx2">
                    <a:lumMod val="60000"/>
                    <a:lumOff val="40000"/>
                  </a:schemeClr>
                </a:solidFill>
              </a:rPr>
              <a:t>asp:RequiredFieldValidator</a:t>
            </a:r>
            <a:r>
              <a:rPr lang="en-US" sz="2000" b="1" dirty="0" smtClean="0">
                <a:solidFill>
                  <a:schemeClr val="tx2">
                    <a:lumMod val="60000"/>
                    <a:lumOff val="40000"/>
                  </a:schemeClr>
                </a:solidFill>
              </a:rPr>
              <a:t>&gt;</a:t>
            </a:r>
            <a:endParaRPr lang="en-US" sz="2000" b="1" dirty="0" smtClean="0">
              <a:solidFill>
                <a:schemeClr val="tx2">
                  <a:lumMod val="60000"/>
                  <a:lumOff val="40000"/>
                </a:schemeClr>
              </a:solidFill>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38</a:t>
            </a:fld>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pPr rtl="0"/>
            <a:r>
              <a:rPr lang="en-US" dirty="0" smtClean="0">
                <a:solidFill>
                  <a:srgbClr val="FF0000"/>
                </a:solidFill>
                <a:cs typeface="+mn-cs"/>
              </a:rPr>
              <a:t>Validations Controls..</a:t>
            </a:r>
            <a:endParaRPr lang="ur-PK" dirty="0">
              <a:solidFill>
                <a:srgbClr val="FF0000"/>
              </a:solidFill>
              <a:cs typeface="+mn-cs"/>
            </a:endParaRPr>
          </a:p>
        </p:txBody>
      </p:sp>
      <p:sp>
        <p:nvSpPr>
          <p:cNvPr id="3" name="Content Placeholder 2"/>
          <p:cNvSpPr>
            <a:spLocks noGrp="1"/>
          </p:cNvSpPr>
          <p:nvPr>
            <p:ph idx="1"/>
          </p:nvPr>
        </p:nvSpPr>
        <p:spPr>
          <a:xfrm>
            <a:off x="152400" y="990600"/>
            <a:ext cx="8839200" cy="5410200"/>
          </a:xfrm>
        </p:spPr>
        <p:txBody>
          <a:bodyPr>
            <a:noAutofit/>
          </a:bodyPr>
          <a:lstStyle/>
          <a:p>
            <a:r>
              <a:rPr lang="en-US" dirty="0" smtClean="0">
                <a:solidFill>
                  <a:schemeClr val="bg2">
                    <a:lumMod val="50000"/>
                  </a:schemeClr>
                </a:solidFill>
              </a:rPr>
              <a:t>The </a:t>
            </a:r>
            <a:r>
              <a:rPr lang="en-US" dirty="0" err="1" smtClean="0">
                <a:solidFill>
                  <a:schemeClr val="bg2">
                    <a:lumMod val="50000"/>
                  </a:schemeClr>
                </a:solidFill>
              </a:rPr>
              <a:t>RangeValidator</a:t>
            </a:r>
            <a:endParaRPr lang="en-US" dirty="0" smtClean="0"/>
          </a:p>
          <a:p>
            <a:endParaRPr lang="en-US" dirty="0" smtClean="0"/>
          </a:p>
          <a:p>
            <a:pPr lvl="1"/>
            <a:r>
              <a:rPr lang="en-US" dirty="0" smtClean="0"/>
              <a:t>The </a:t>
            </a:r>
            <a:r>
              <a:rPr lang="en-US" dirty="0" err="1" smtClean="0">
                <a:solidFill>
                  <a:schemeClr val="tx2">
                    <a:lumMod val="60000"/>
                    <a:lumOff val="40000"/>
                  </a:schemeClr>
                </a:solidFill>
              </a:rPr>
              <a:t>RangeValidator</a:t>
            </a:r>
            <a:r>
              <a:rPr lang="en-US" dirty="0" smtClean="0"/>
              <a:t> control verifies that the input value falls within a predetermined range.</a:t>
            </a:r>
          </a:p>
          <a:p>
            <a:pPr lvl="1"/>
            <a:endParaRPr lang="en-US" dirty="0" smtClean="0"/>
          </a:p>
          <a:p>
            <a:pPr lvl="1"/>
            <a:endParaRPr lang="en-US" dirty="0" smtClean="0"/>
          </a:p>
          <a:p>
            <a:pPr lvl="1"/>
            <a:endParaRPr lang="en-US" dirty="0" smtClean="0"/>
          </a:p>
          <a:p>
            <a:pPr lvl="1"/>
            <a:endParaRPr lang="en-US" dirty="0" smtClean="0"/>
          </a:p>
          <a:p>
            <a:pPr lvl="1">
              <a:buNone/>
            </a:pPr>
            <a:endParaRPr lang="en-US" dirty="0" smtClean="0">
              <a:solidFill>
                <a:schemeClr val="tx2">
                  <a:lumMod val="60000"/>
                  <a:lumOff val="40000"/>
                </a:schemeClr>
              </a:solidFill>
            </a:endParaRPr>
          </a:p>
          <a:p>
            <a:pPr lvl="1">
              <a:buNone/>
            </a:pPr>
            <a:r>
              <a:rPr lang="en-US" sz="2000" b="1" dirty="0" smtClean="0">
                <a:solidFill>
                  <a:schemeClr val="tx2">
                    <a:lumMod val="60000"/>
                    <a:lumOff val="40000"/>
                  </a:schemeClr>
                </a:solidFill>
              </a:rPr>
              <a:t>&lt;</a:t>
            </a:r>
            <a:r>
              <a:rPr lang="en-US" sz="2000" b="1" dirty="0" err="1" smtClean="0">
                <a:solidFill>
                  <a:schemeClr val="tx2">
                    <a:lumMod val="60000"/>
                    <a:lumOff val="40000"/>
                  </a:schemeClr>
                </a:solidFill>
              </a:rPr>
              <a:t>asp:RangeValidator</a:t>
            </a:r>
            <a:r>
              <a:rPr lang="en-US" sz="2000" b="1" dirty="0" smtClean="0">
                <a:solidFill>
                  <a:schemeClr val="tx2">
                    <a:lumMod val="60000"/>
                    <a:lumOff val="40000"/>
                  </a:schemeClr>
                </a:solidFill>
              </a:rPr>
              <a:t> ID="</a:t>
            </a:r>
            <a:r>
              <a:rPr lang="en-US" sz="2000" b="1" dirty="0" err="1" smtClean="0">
                <a:solidFill>
                  <a:schemeClr val="tx2">
                    <a:lumMod val="60000"/>
                    <a:lumOff val="40000"/>
                  </a:schemeClr>
                </a:solidFill>
              </a:rPr>
              <a:t>rvclass</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 </a:t>
            </a:r>
            <a:r>
              <a:rPr lang="en-US" sz="2000" b="1" dirty="0" err="1" smtClean="0">
                <a:solidFill>
                  <a:schemeClr val="tx2">
                    <a:lumMod val="60000"/>
                    <a:lumOff val="40000"/>
                  </a:schemeClr>
                </a:solidFill>
              </a:rPr>
              <a:t>ControlToValidate</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txtclass</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ErrorMessage</a:t>
            </a:r>
            <a:r>
              <a:rPr lang="en-US" sz="2000" b="1" dirty="0" smtClean="0">
                <a:solidFill>
                  <a:schemeClr val="tx2">
                    <a:lumMod val="60000"/>
                    <a:lumOff val="40000"/>
                  </a:schemeClr>
                </a:solidFill>
              </a:rPr>
              <a:t>="Enter your class (6 - 12)" </a:t>
            </a:r>
            <a:r>
              <a:rPr lang="en-US" sz="2000" b="1" dirty="0" err="1" smtClean="0">
                <a:solidFill>
                  <a:schemeClr val="tx2">
                    <a:lumMod val="60000"/>
                    <a:lumOff val="40000"/>
                  </a:schemeClr>
                </a:solidFill>
              </a:rPr>
              <a:t>MaximumValue</a:t>
            </a:r>
            <a:r>
              <a:rPr lang="en-US" sz="2000" b="1" dirty="0" smtClean="0">
                <a:solidFill>
                  <a:schemeClr val="tx2">
                    <a:lumMod val="60000"/>
                    <a:lumOff val="40000"/>
                  </a:schemeClr>
                </a:solidFill>
              </a:rPr>
              <a:t>="12" </a:t>
            </a:r>
            <a:r>
              <a:rPr lang="en-US" sz="2000" b="1" dirty="0" err="1" smtClean="0">
                <a:solidFill>
                  <a:schemeClr val="tx2">
                    <a:lumMod val="60000"/>
                    <a:lumOff val="40000"/>
                  </a:schemeClr>
                </a:solidFill>
              </a:rPr>
              <a:t>MinimumValue</a:t>
            </a:r>
            <a:r>
              <a:rPr lang="en-US" sz="2000" b="1" dirty="0" smtClean="0">
                <a:solidFill>
                  <a:schemeClr val="tx2">
                    <a:lumMod val="60000"/>
                    <a:lumOff val="40000"/>
                  </a:schemeClr>
                </a:solidFill>
              </a:rPr>
              <a:t>="6" Type="Integer"&gt; </a:t>
            </a:r>
          </a:p>
          <a:p>
            <a:pPr lvl="1">
              <a:buNone/>
            </a:pPr>
            <a:r>
              <a:rPr lang="en-US" sz="2000" b="1" dirty="0" smtClean="0">
                <a:solidFill>
                  <a:schemeClr val="tx2">
                    <a:lumMod val="60000"/>
                    <a:lumOff val="40000"/>
                  </a:schemeClr>
                </a:solidFill>
              </a:rPr>
              <a:t>&lt;/</a:t>
            </a:r>
            <a:r>
              <a:rPr lang="en-US" sz="2000" b="1" dirty="0" err="1" smtClean="0">
                <a:solidFill>
                  <a:schemeClr val="tx2">
                    <a:lumMod val="60000"/>
                    <a:lumOff val="40000"/>
                  </a:schemeClr>
                </a:solidFill>
              </a:rPr>
              <a:t>asp:RangeValidator</a:t>
            </a:r>
            <a:r>
              <a:rPr lang="en-US" sz="2000" b="1" dirty="0" smtClean="0">
                <a:solidFill>
                  <a:schemeClr val="tx2">
                    <a:lumMod val="60000"/>
                    <a:lumOff val="40000"/>
                  </a:schemeClr>
                </a:solidFill>
              </a:rPr>
              <a:t>&gt;</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39</a:t>
            </a:fld>
            <a:endParaRPr lang="en-US" dirty="0"/>
          </a:p>
        </p:txBody>
      </p:sp>
      <p:pic>
        <p:nvPicPr>
          <p:cNvPr id="5" name="Picture 4" descr="32-12.PNG"/>
          <p:cNvPicPr>
            <a:picLocks noChangeAspect="1"/>
          </p:cNvPicPr>
          <p:nvPr/>
        </p:nvPicPr>
        <p:blipFill>
          <a:blip r:embed="rId3" cstate="print"/>
          <a:stretch>
            <a:fillRect/>
          </a:stretch>
        </p:blipFill>
        <p:spPr>
          <a:xfrm>
            <a:off x="1524000" y="2819400"/>
            <a:ext cx="6605588" cy="14478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pPr rtl="0"/>
            <a:r>
              <a:rPr lang="en-US" dirty="0" smtClean="0">
                <a:solidFill>
                  <a:srgbClr val="FF0000"/>
                </a:solidFill>
                <a:cs typeface="+mn-cs"/>
              </a:rPr>
              <a:t>Validations Controls..</a:t>
            </a:r>
            <a:endParaRPr lang="ur-PK" dirty="0">
              <a:solidFill>
                <a:srgbClr val="FF0000"/>
              </a:solidFill>
              <a:cs typeface="+mn-cs"/>
            </a:endParaRPr>
          </a:p>
        </p:txBody>
      </p:sp>
      <p:sp>
        <p:nvSpPr>
          <p:cNvPr id="3" name="Content Placeholder 2"/>
          <p:cNvSpPr>
            <a:spLocks noGrp="1"/>
          </p:cNvSpPr>
          <p:nvPr>
            <p:ph idx="1"/>
          </p:nvPr>
        </p:nvSpPr>
        <p:spPr>
          <a:xfrm>
            <a:off x="152400" y="990600"/>
            <a:ext cx="8839200" cy="5410200"/>
          </a:xfrm>
        </p:spPr>
        <p:txBody>
          <a:bodyPr>
            <a:noAutofit/>
          </a:bodyPr>
          <a:lstStyle/>
          <a:p>
            <a:r>
              <a:rPr lang="en-US" dirty="0" smtClean="0">
                <a:solidFill>
                  <a:schemeClr val="bg2">
                    <a:lumMod val="50000"/>
                  </a:schemeClr>
                </a:solidFill>
              </a:rPr>
              <a:t>The </a:t>
            </a:r>
            <a:r>
              <a:rPr lang="en-US" dirty="0" err="1" smtClean="0">
                <a:solidFill>
                  <a:schemeClr val="bg2">
                    <a:lumMod val="50000"/>
                  </a:schemeClr>
                </a:solidFill>
              </a:rPr>
              <a:t>CompareValidator</a:t>
            </a:r>
            <a:endParaRPr lang="en-US" dirty="0" smtClean="0">
              <a:solidFill>
                <a:schemeClr val="bg2">
                  <a:lumMod val="50000"/>
                </a:schemeClr>
              </a:solidFill>
            </a:endParaRPr>
          </a:p>
          <a:p>
            <a:pPr lvl="1"/>
            <a:endParaRPr lang="en-US" dirty="0" smtClean="0"/>
          </a:p>
          <a:p>
            <a:pPr lvl="1"/>
            <a:r>
              <a:rPr lang="en-US" dirty="0" smtClean="0"/>
              <a:t>The </a:t>
            </a:r>
            <a:r>
              <a:rPr lang="en-US" dirty="0" err="1" smtClean="0">
                <a:solidFill>
                  <a:schemeClr val="tx2">
                    <a:lumMod val="60000"/>
                    <a:lumOff val="40000"/>
                  </a:schemeClr>
                </a:solidFill>
              </a:rPr>
              <a:t>CompareValidator</a:t>
            </a:r>
            <a:r>
              <a:rPr lang="en-US" dirty="0" smtClean="0"/>
              <a:t> control compares a value in one control with a fixed value, or, a value in another control.</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buNone/>
            </a:pPr>
            <a:endParaRPr lang="en-US" sz="2000" b="1" dirty="0" smtClean="0">
              <a:solidFill>
                <a:schemeClr val="tx2">
                  <a:lumMod val="60000"/>
                  <a:lumOff val="40000"/>
                </a:schemeClr>
              </a:solidFill>
            </a:endParaRPr>
          </a:p>
          <a:p>
            <a:pPr lvl="1">
              <a:buNone/>
            </a:pPr>
            <a:r>
              <a:rPr lang="en-US" sz="2000" b="1" dirty="0" smtClean="0">
                <a:solidFill>
                  <a:schemeClr val="tx2">
                    <a:lumMod val="60000"/>
                    <a:lumOff val="40000"/>
                  </a:schemeClr>
                </a:solidFill>
              </a:rPr>
              <a:t>&lt;</a:t>
            </a:r>
            <a:r>
              <a:rPr lang="en-US" sz="2000" b="1" dirty="0" err="1" smtClean="0">
                <a:solidFill>
                  <a:schemeClr val="tx2">
                    <a:lumMod val="60000"/>
                    <a:lumOff val="40000"/>
                  </a:schemeClr>
                </a:solidFill>
              </a:rPr>
              <a:t>asp:CompareValidator</a:t>
            </a:r>
            <a:r>
              <a:rPr lang="en-US" sz="2000" b="1" dirty="0" smtClean="0">
                <a:solidFill>
                  <a:schemeClr val="tx2">
                    <a:lumMod val="60000"/>
                    <a:lumOff val="40000"/>
                  </a:schemeClr>
                </a:solidFill>
              </a:rPr>
              <a:t> ID="CompareValidator1"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 		</a:t>
            </a:r>
            <a:r>
              <a:rPr lang="en-US" sz="2000" b="1" dirty="0" err="1" smtClean="0">
                <a:solidFill>
                  <a:schemeClr val="tx2">
                    <a:lumMod val="60000"/>
                    <a:lumOff val="40000"/>
                  </a:schemeClr>
                </a:solidFill>
              </a:rPr>
              <a:t>ErrorMessage</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CompareValidator</a:t>
            </a:r>
            <a:r>
              <a:rPr lang="en-US" sz="2000" b="1" dirty="0" smtClean="0">
                <a:solidFill>
                  <a:schemeClr val="tx2">
                    <a:lumMod val="60000"/>
                    <a:lumOff val="40000"/>
                  </a:schemeClr>
                </a:solidFill>
              </a:rPr>
              <a:t>"&gt; </a:t>
            </a:r>
          </a:p>
          <a:p>
            <a:pPr lvl="1">
              <a:buNone/>
            </a:pPr>
            <a:r>
              <a:rPr lang="en-US" sz="2000" b="1" dirty="0" smtClean="0">
                <a:solidFill>
                  <a:schemeClr val="tx2">
                    <a:lumMod val="60000"/>
                    <a:lumOff val="40000"/>
                  </a:schemeClr>
                </a:solidFill>
              </a:rPr>
              <a:t>&lt;/</a:t>
            </a:r>
            <a:r>
              <a:rPr lang="en-US" sz="2000" b="1" dirty="0" err="1" smtClean="0">
                <a:solidFill>
                  <a:schemeClr val="tx2">
                    <a:lumMod val="60000"/>
                    <a:lumOff val="40000"/>
                  </a:schemeClr>
                </a:solidFill>
              </a:rPr>
              <a:t>asp:CompareValidator</a:t>
            </a:r>
            <a:r>
              <a:rPr lang="en-US" sz="2000" b="1" dirty="0" smtClean="0">
                <a:solidFill>
                  <a:schemeClr val="tx2">
                    <a:lumMod val="60000"/>
                    <a:lumOff val="40000"/>
                  </a:schemeClr>
                </a:solidFill>
              </a:rPr>
              <a:t>&gt;</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40</a:t>
            </a:fld>
            <a:endParaRPr lang="en-US" dirty="0"/>
          </a:p>
        </p:txBody>
      </p:sp>
      <p:pic>
        <p:nvPicPr>
          <p:cNvPr id="6" name="Picture 5" descr="32-13.PNG"/>
          <p:cNvPicPr>
            <a:picLocks noChangeAspect="1"/>
          </p:cNvPicPr>
          <p:nvPr/>
        </p:nvPicPr>
        <p:blipFill>
          <a:blip r:embed="rId3" cstate="print"/>
          <a:stretch>
            <a:fillRect/>
          </a:stretch>
        </p:blipFill>
        <p:spPr>
          <a:xfrm>
            <a:off x="1676400" y="2743200"/>
            <a:ext cx="6013663" cy="19050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pPr rtl="0"/>
            <a:r>
              <a:rPr lang="en-US" dirty="0" smtClean="0">
                <a:solidFill>
                  <a:srgbClr val="FF0000"/>
                </a:solidFill>
                <a:cs typeface="+mn-cs"/>
              </a:rPr>
              <a:t>Validations Controls...</a:t>
            </a:r>
            <a:endParaRPr lang="ur-PK" dirty="0">
              <a:solidFill>
                <a:srgbClr val="FF0000"/>
              </a:solidFill>
              <a:cs typeface="+mn-cs"/>
            </a:endParaRPr>
          </a:p>
        </p:txBody>
      </p:sp>
      <p:sp>
        <p:nvSpPr>
          <p:cNvPr id="3" name="Content Placeholder 2"/>
          <p:cNvSpPr>
            <a:spLocks noGrp="1"/>
          </p:cNvSpPr>
          <p:nvPr>
            <p:ph idx="1"/>
          </p:nvPr>
        </p:nvSpPr>
        <p:spPr>
          <a:xfrm>
            <a:off x="152400" y="990600"/>
            <a:ext cx="8839200" cy="5410200"/>
          </a:xfrm>
        </p:spPr>
        <p:txBody>
          <a:bodyPr>
            <a:noAutofit/>
          </a:bodyPr>
          <a:lstStyle/>
          <a:p>
            <a:r>
              <a:rPr lang="en-US" dirty="0" smtClean="0">
                <a:solidFill>
                  <a:schemeClr val="bg2">
                    <a:lumMod val="50000"/>
                  </a:schemeClr>
                </a:solidFill>
              </a:rPr>
              <a:t>The </a:t>
            </a:r>
            <a:r>
              <a:rPr lang="en-US" dirty="0" err="1" smtClean="0">
                <a:solidFill>
                  <a:schemeClr val="bg2">
                    <a:lumMod val="50000"/>
                  </a:schemeClr>
                </a:solidFill>
              </a:rPr>
              <a:t>CustomValidator</a:t>
            </a:r>
            <a:endParaRPr lang="en-US" dirty="0" smtClean="0">
              <a:solidFill>
                <a:schemeClr val="bg2">
                  <a:lumMod val="50000"/>
                </a:schemeClr>
              </a:solidFill>
            </a:endParaRPr>
          </a:p>
          <a:p>
            <a:endParaRPr lang="en-US" sz="2000" b="1" dirty="0" smtClean="0">
              <a:solidFill>
                <a:schemeClr val="tx2">
                  <a:lumMod val="60000"/>
                  <a:lumOff val="40000"/>
                </a:schemeClr>
              </a:solidFill>
            </a:endParaRPr>
          </a:p>
          <a:p>
            <a:pPr lvl="1"/>
            <a:r>
              <a:rPr lang="en-US" dirty="0" smtClean="0"/>
              <a:t>The </a:t>
            </a:r>
            <a:r>
              <a:rPr lang="en-US" dirty="0" err="1" smtClean="0">
                <a:solidFill>
                  <a:schemeClr val="tx2">
                    <a:lumMod val="60000"/>
                    <a:lumOff val="40000"/>
                  </a:schemeClr>
                </a:solidFill>
              </a:rPr>
              <a:t>CustomValidator</a:t>
            </a:r>
            <a:r>
              <a:rPr lang="en-US" dirty="0" smtClean="0"/>
              <a:t> control allows writing application specific custom validation routines for both the client side and the server side validation.</a:t>
            </a:r>
          </a:p>
          <a:p>
            <a:pPr lvl="1"/>
            <a:endParaRPr lang="en-US" dirty="0" smtClean="0"/>
          </a:p>
          <a:p>
            <a:pPr lvl="1"/>
            <a:r>
              <a:rPr lang="en-US" dirty="0" smtClean="0"/>
              <a:t>The client side validation is accomplished through the </a:t>
            </a:r>
            <a:r>
              <a:rPr lang="en-US" dirty="0" err="1" smtClean="0">
                <a:solidFill>
                  <a:schemeClr val="tx2">
                    <a:lumMod val="60000"/>
                    <a:lumOff val="40000"/>
                  </a:schemeClr>
                </a:solidFill>
              </a:rPr>
              <a:t>ClientValidationFunction</a:t>
            </a:r>
            <a:r>
              <a:rPr lang="en-US" dirty="0" smtClean="0"/>
              <a:t> property. </a:t>
            </a:r>
          </a:p>
          <a:p>
            <a:pPr lvl="1"/>
            <a:endParaRPr lang="en-US" dirty="0" smtClean="0"/>
          </a:p>
          <a:p>
            <a:pPr lvl="1"/>
            <a:r>
              <a:rPr lang="en-US" dirty="0" smtClean="0"/>
              <a:t>The client side validation routine should be written in a scripting language, like JavaScript or VBScript, which the browser can understand.</a:t>
            </a:r>
          </a:p>
          <a:p>
            <a:endParaRPr lang="en-US" sz="2000" b="1"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pPr rtl="0"/>
            <a:r>
              <a:rPr lang="en-US" dirty="0" smtClean="0">
                <a:solidFill>
                  <a:srgbClr val="FF0000"/>
                </a:solidFill>
                <a:cs typeface="+mn-cs"/>
              </a:rPr>
              <a:t>Validations Controls...</a:t>
            </a:r>
            <a:endParaRPr lang="ur-PK" dirty="0">
              <a:solidFill>
                <a:srgbClr val="FF0000"/>
              </a:solidFill>
              <a:cs typeface="+mn-cs"/>
            </a:endParaRPr>
          </a:p>
        </p:txBody>
      </p:sp>
      <p:sp>
        <p:nvSpPr>
          <p:cNvPr id="3" name="Content Placeholder 2"/>
          <p:cNvSpPr>
            <a:spLocks noGrp="1"/>
          </p:cNvSpPr>
          <p:nvPr>
            <p:ph idx="1"/>
          </p:nvPr>
        </p:nvSpPr>
        <p:spPr>
          <a:xfrm>
            <a:off x="152400" y="990600"/>
            <a:ext cx="8839200" cy="5410200"/>
          </a:xfrm>
        </p:spPr>
        <p:txBody>
          <a:bodyPr>
            <a:noAutofit/>
          </a:bodyPr>
          <a:lstStyle/>
          <a:p>
            <a:r>
              <a:rPr lang="en-US" dirty="0" smtClean="0">
                <a:solidFill>
                  <a:schemeClr val="bg2">
                    <a:lumMod val="50000"/>
                  </a:schemeClr>
                </a:solidFill>
              </a:rPr>
              <a:t>The </a:t>
            </a:r>
            <a:r>
              <a:rPr lang="en-US" dirty="0" err="1" smtClean="0">
                <a:solidFill>
                  <a:schemeClr val="bg2">
                    <a:lumMod val="50000"/>
                  </a:schemeClr>
                </a:solidFill>
              </a:rPr>
              <a:t>CustomValidator</a:t>
            </a:r>
            <a:endParaRPr lang="en-US" dirty="0" smtClean="0">
              <a:solidFill>
                <a:schemeClr val="bg2">
                  <a:lumMod val="50000"/>
                </a:schemeClr>
              </a:solidFill>
            </a:endParaRPr>
          </a:p>
          <a:p>
            <a:endParaRPr lang="en-US" sz="2000" b="1" dirty="0" smtClean="0">
              <a:solidFill>
                <a:schemeClr val="tx2">
                  <a:lumMod val="60000"/>
                  <a:lumOff val="40000"/>
                </a:schemeClr>
              </a:solidFill>
            </a:endParaRPr>
          </a:p>
          <a:p>
            <a:pPr lvl="1"/>
            <a:r>
              <a:rPr lang="en-US" dirty="0" smtClean="0"/>
              <a:t>The server side validation routine must be called from the control </a:t>
            </a:r>
            <a:r>
              <a:rPr lang="en-US" dirty="0" err="1" smtClean="0">
                <a:solidFill>
                  <a:schemeClr val="tx2">
                    <a:lumMod val="60000"/>
                    <a:lumOff val="40000"/>
                  </a:schemeClr>
                </a:solidFill>
              </a:rPr>
              <a:t>ServerValidate</a:t>
            </a:r>
            <a:r>
              <a:rPr lang="en-US" dirty="0" smtClean="0"/>
              <a:t> event handler. </a:t>
            </a:r>
          </a:p>
          <a:p>
            <a:pPr lvl="1"/>
            <a:endParaRPr lang="en-US" dirty="0" smtClean="0"/>
          </a:p>
          <a:p>
            <a:pPr lvl="1"/>
            <a:r>
              <a:rPr lang="en-US" dirty="0" smtClean="0"/>
              <a:t>The server side validation routine should be written in any </a:t>
            </a:r>
            <a:r>
              <a:rPr lang="en-US" dirty="0" err="1" smtClean="0"/>
              <a:t>.Net</a:t>
            </a:r>
            <a:r>
              <a:rPr lang="en-US" dirty="0" smtClean="0"/>
              <a:t> language, like C#</a:t>
            </a:r>
          </a:p>
          <a:p>
            <a:pPr lvl="1"/>
            <a:endParaRPr lang="en-US" b="1" dirty="0" smtClean="0">
              <a:solidFill>
                <a:schemeClr val="tx2">
                  <a:lumMod val="60000"/>
                  <a:lumOff val="40000"/>
                </a:schemeClr>
              </a:solidFill>
            </a:endParaRPr>
          </a:p>
          <a:p>
            <a:pPr lvl="1">
              <a:buNone/>
            </a:pPr>
            <a:r>
              <a:rPr lang="en-US" sz="2000" b="1" dirty="0" smtClean="0">
                <a:solidFill>
                  <a:schemeClr val="tx2">
                    <a:lumMod val="60000"/>
                    <a:lumOff val="40000"/>
                  </a:schemeClr>
                </a:solidFill>
              </a:rPr>
              <a:t>&lt;</a:t>
            </a:r>
            <a:r>
              <a:rPr lang="en-US" sz="2000" b="1" dirty="0" err="1" smtClean="0">
                <a:solidFill>
                  <a:schemeClr val="tx2">
                    <a:lumMod val="60000"/>
                    <a:lumOff val="40000"/>
                  </a:schemeClr>
                </a:solidFill>
              </a:rPr>
              <a:t>asp:CustomValidator</a:t>
            </a:r>
            <a:r>
              <a:rPr lang="en-US" sz="2000" b="1" dirty="0" smtClean="0">
                <a:solidFill>
                  <a:schemeClr val="tx2">
                    <a:lumMod val="60000"/>
                    <a:lumOff val="40000"/>
                  </a:schemeClr>
                </a:solidFill>
              </a:rPr>
              <a:t> ID="CustomValidator1"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 	</a:t>
            </a:r>
            <a:r>
              <a:rPr lang="en-US" sz="2000" b="1" dirty="0" err="1" smtClean="0">
                <a:solidFill>
                  <a:schemeClr val="tx2">
                    <a:lumMod val="60000"/>
                    <a:lumOff val="40000"/>
                  </a:schemeClr>
                </a:solidFill>
              </a:rPr>
              <a:t>ClientValidationFunction</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cvf_func</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ErrorMessage</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CustomValidator</a:t>
            </a:r>
            <a:r>
              <a:rPr lang="en-US" sz="2000" b="1" dirty="0" smtClean="0">
                <a:solidFill>
                  <a:schemeClr val="tx2">
                    <a:lumMod val="60000"/>
                    <a:lumOff val="40000"/>
                  </a:schemeClr>
                </a:solidFill>
              </a:rPr>
              <a:t>"&gt; </a:t>
            </a:r>
          </a:p>
          <a:p>
            <a:pPr lvl="1">
              <a:buNone/>
            </a:pPr>
            <a:r>
              <a:rPr lang="en-US" sz="2000" b="1" dirty="0" smtClean="0">
                <a:solidFill>
                  <a:schemeClr val="tx2">
                    <a:lumMod val="60000"/>
                    <a:lumOff val="40000"/>
                  </a:schemeClr>
                </a:solidFill>
              </a:rPr>
              <a:t>&lt;/</a:t>
            </a:r>
            <a:r>
              <a:rPr lang="en-US" sz="2000" b="1" dirty="0" err="1" smtClean="0">
                <a:solidFill>
                  <a:schemeClr val="tx2">
                    <a:lumMod val="60000"/>
                    <a:lumOff val="40000"/>
                  </a:schemeClr>
                </a:solidFill>
              </a:rPr>
              <a:t>asp:CustomValidator</a:t>
            </a:r>
            <a:r>
              <a:rPr lang="en-US" sz="2000" b="1" dirty="0" smtClean="0">
                <a:solidFill>
                  <a:schemeClr val="tx2">
                    <a:lumMod val="60000"/>
                    <a:lumOff val="40000"/>
                  </a:schemeClr>
                </a:solidFill>
              </a:rPr>
              <a:t>&gt;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pPr rtl="0"/>
            <a:r>
              <a:rPr lang="en-US" dirty="0" smtClean="0">
                <a:solidFill>
                  <a:srgbClr val="FF0000"/>
                </a:solidFill>
                <a:cs typeface="+mn-cs"/>
              </a:rPr>
              <a:t>Validations Controls...</a:t>
            </a:r>
            <a:endParaRPr lang="ur-PK" dirty="0">
              <a:solidFill>
                <a:srgbClr val="FF0000"/>
              </a:solidFill>
              <a:cs typeface="+mn-cs"/>
            </a:endParaRPr>
          </a:p>
        </p:txBody>
      </p:sp>
      <p:sp>
        <p:nvSpPr>
          <p:cNvPr id="3" name="Content Placeholder 2"/>
          <p:cNvSpPr>
            <a:spLocks noGrp="1"/>
          </p:cNvSpPr>
          <p:nvPr>
            <p:ph idx="1"/>
          </p:nvPr>
        </p:nvSpPr>
        <p:spPr>
          <a:xfrm>
            <a:off x="152400" y="990600"/>
            <a:ext cx="8839200" cy="5410200"/>
          </a:xfrm>
        </p:spPr>
        <p:txBody>
          <a:bodyPr>
            <a:noAutofit/>
          </a:bodyPr>
          <a:lstStyle/>
          <a:p>
            <a:endParaRPr lang="en-US" dirty="0" smtClean="0">
              <a:solidFill>
                <a:schemeClr val="bg2">
                  <a:lumMod val="50000"/>
                </a:schemeClr>
              </a:solidFill>
            </a:endParaRPr>
          </a:p>
          <a:p>
            <a:r>
              <a:rPr lang="en-US" dirty="0" smtClean="0">
                <a:solidFill>
                  <a:schemeClr val="bg2">
                    <a:lumMod val="50000"/>
                  </a:schemeClr>
                </a:solidFill>
              </a:rPr>
              <a:t>The </a:t>
            </a:r>
            <a:r>
              <a:rPr lang="en-US" dirty="0" err="1" smtClean="0">
                <a:solidFill>
                  <a:schemeClr val="bg2">
                    <a:lumMod val="50000"/>
                  </a:schemeClr>
                </a:solidFill>
              </a:rPr>
              <a:t>ValidationSummary</a:t>
            </a:r>
            <a:r>
              <a:rPr lang="en-US" dirty="0" smtClean="0">
                <a:solidFill>
                  <a:schemeClr val="bg2">
                    <a:lumMod val="50000"/>
                  </a:schemeClr>
                </a:solidFill>
              </a:rPr>
              <a:t> Control</a:t>
            </a:r>
          </a:p>
          <a:p>
            <a:endParaRPr lang="en-US" dirty="0" smtClean="0"/>
          </a:p>
          <a:p>
            <a:pPr lvl="1"/>
            <a:r>
              <a:rPr lang="en-US" dirty="0" smtClean="0"/>
              <a:t>The </a:t>
            </a:r>
            <a:r>
              <a:rPr lang="en-US" dirty="0" err="1" smtClean="0">
                <a:solidFill>
                  <a:schemeClr val="tx2">
                    <a:lumMod val="60000"/>
                    <a:lumOff val="40000"/>
                  </a:schemeClr>
                </a:solidFill>
              </a:rPr>
              <a:t>ValidationSummary</a:t>
            </a:r>
            <a:r>
              <a:rPr lang="en-US" dirty="0" smtClean="0"/>
              <a:t> control does not perform any validation but shows a summary of all errors in the page. </a:t>
            </a:r>
          </a:p>
          <a:p>
            <a:pPr lvl="1"/>
            <a:endParaRPr lang="en-US" dirty="0" smtClean="0"/>
          </a:p>
          <a:p>
            <a:pPr lvl="1"/>
            <a:r>
              <a:rPr lang="en-US" dirty="0" smtClean="0"/>
              <a:t>The summary displays the values of the </a:t>
            </a:r>
            <a:r>
              <a:rPr lang="en-US" dirty="0" err="1" smtClean="0">
                <a:solidFill>
                  <a:schemeClr val="tx2">
                    <a:lumMod val="60000"/>
                    <a:lumOff val="40000"/>
                  </a:schemeClr>
                </a:solidFill>
              </a:rPr>
              <a:t>ErrorMessage</a:t>
            </a:r>
            <a:r>
              <a:rPr lang="en-US" dirty="0" smtClean="0"/>
              <a:t> property of all validation controls that failed validation.</a:t>
            </a:r>
          </a:p>
          <a:p>
            <a:endParaRPr lang="en-US" dirty="0" smtClean="0"/>
          </a:p>
          <a:p>
            <a:endParaRPr lang="en-US" sz="2000" b="1"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43</a:t>
            </a:fld>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pPr rtl="0"/>
            <a:r>
              <a:rPr lang="en-US" dirty="0" smtClean="0">
                <a:solidFill>
                  <a:srgbClr val="FF0000"/>
                </a:solidFill>
                <a:cs typeface="+mn-cs"/>
              </a:rPr>
              <a:t>Validations Controls...</a:t>
            </a:r>
            <a:endParaRPr lang="ur-PK" dirty="0">
              <a:solidFill>
                <a:srgbClr val="FF0000"/>
              </a:solidFill>
              <a:cs typeface="+mn-cs"/>
            </a:endParaRPr>
          </a:p>
        </p:txBody>
      </p:sp>
      <p:sp>
        <p:nvSpPr>
          <p:cNvPr id="3" name="Content Placeholder 2"/>
          <p:cNvSpPr>
            <a:spLocks noGrp="1"/>
          </p:cNvSpPr>
          <p:nvPr>
            <p:ph idx="1"/>
          </p:nvPr>
        </p:nvSpPr>
        <p:spPr>
          <a:xfrm>
            <a:off x="152400" y="990600"/>
            <a:ext cx="8839200" cy="5410200"/>
          </a:xfrm>
        </p:spPr>
        <p:txBody>
          <a:bodyPr>
            <a:noAutofit/>
          </a:bodyPr>
          <a:lstStyle/>
          <a:p>
            <a:endParaRPr lang="en-US" dirty="0" smtClean="0"/>
          </a:p>
          <a:p>
            <a:r>
              <a:rPr lang="en-US" dirty="0" smtClean="0"/>
              <a:t>The following two mutually inclusive properties list out the error message:</a:t>
            </a:r>
          </a:p>
          <a:p>
            <a:pPr lvl="1"/>
            <a:endParaRPr lang="en-US" dirty="0" smtClean="0">
              <a:solidFill>
                <a:schemeClr val="tx2">
                  <a:lumMod val="60000"/>
                  <a:lumOff val="40000"/>
                </a:schemeClr>
              </a:solidFill>
            </a:endParaRPr>
          </a:p>
          <a:p>
            <a:pPr lvl="1"/>
            <a:r>
              <a:rPr lang="en-US" dirty="0" err="1" smtClean="0">
                <a:solidFill>
                  <a:schemeClr val="tx2">
                    <a:lumMod val="60000"/>
                    <a:lumOff val="40000"/>
                  </a:schemeClr>
                </a:solidFill>
              </a:rPr>
              <a:t>ShowSummary</a:t>
            </a:r>
            <a:r>
              <a:rPr lang="en-US" dirty="0" smtClean="0"/>
              <a:t> shows the error messages in specified format.</a:t>
            </a:r>
          </a:p>
          <a:p>
            <a:pPr lvl="1"/>
            <a:endParaRPr lang="en-US" dirty="0" smtClean="0">
              <a:solidFill>
                <a:schemeClr val="tx2">
                  <a:lumMod val="60000"/>
                  <a:lumOff val="40000"/>
                </a:schemeClr>
              </a:solidFill>
            </a:endParaRPr>
          </a:p>
          <a:p>
            <a:pPr lvl="1"/>
            <a:r>
              <a:rPr lang="en-US" dirty="0" err="1" smtClean="0">
                <a:solidFill>
                  <a:schemeClr val="tx2">
                    <a:lumMod val="60000"/>
                    <a:lumOff val="40000"/>
                  </a:schemeClr>
                </a:solidFill>
              </a:rPr>
              <a:t>ShowMessageBox</a:t>
            </a:r>
            <a:r>
              <a:rPr lang="en-US" dirty="0" smtClean="0"/>
              <a:t> shows the error messages in a separate window.</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&lt;</a:t>
            </a:r>
            <a:r>
              <a:rPr lang="en-US" sz="2000" b="1" dirty="0" err="1" smtClean="0">
                <a:solidFill>
                  <a:schemeClr val="tx2">
                    <a:lumMod val="60000"/>
                    <a:lumOff val="40000"/>
                  </a:schemeClr>
                </a:solidFill>
              </a:rPr>
              <a:t>asp:ValidationSummary</a:t>
            </a: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ID="ValidationSummary1" </a:t>
            </a:r>
            <a:r>
              <a:rPr lang="en-US" sz="2000" b="1" dirty="0" err="1" smtClean="0">
                <a:solidFill>
                  <a:schemeClr val="tx2">
                    <a:lumMod val="60000"/>
                    <a:lumOff val="40000"/>
                  </a:schemeClr>
                </a:solidFill>
              </a:rPr>
              <a:t>runat</a:t>
            </a:r>
            <a:r>
              <a:rPr lang="en-US" sz="2000" b="1" dirty="0" smtClean="0">
                <a:solidFill>
                  <a:schemeClr val="tx2">
                    <a:lumMod val="60000"/>
                    <a:lumOff val="40000"/>
                  </a:schemeClr>
                </a:solidFill>
              </a:rPr>
              <a:t>="server" 	</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DisplayMode</a:t>
            </a:r>
            <a:r>
              <a:rPr lang="en-US" sz="2000" b="1" dirty="0" smtClean="0">
                <a:solidFill>
                  <a:schemeClr val="tx2">
                    <a:lumMod val="60000"/>
                    <a:lumOff val="40000"/>
                  </a:schemeClr>
                </a:solidFill>
              </a:rPr>
              <a:t> = "</a:t>
            </a:r>
            <a:r>
              <a:rPr lang="en-US" sz="2000" b="1" dirty="0" err="1" smtClean="0">
                <a:solidFill>
                  <a:schemeClr val="tx2">
                    <a:lumMod val="60000"/>
                    <a:lumOff val="40000"/>
                  </a:schemeClr>
                </a:solidFill>
              </a:rPr>
              <a:t>BulletList</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ShowSummary</a:t>
            </a:r>
            <a:r>
              <a:rPr lang="en-US" sz="2000" b="1" dirty="0" smtClean="0">
                <a:solidFill>
                  <a:schemeClr val="tx2">
                    <a:lumMod val="60000"/>
                    <a:lumOff val="40000"/>
                  </a:schemeClr>
                </a:solidFill>
              </a:rPr>
              <a:t> = "true" </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HeaderText</a:t>
            </a:r>
            <a:r>
              <a:rPr lang="en-US" sz="2000" b="1" dirty="0" smtClean="0">
                <a:solidFill>
                  <a:schemeClr val="tx2">
                    <a:lumMod val="60000"/>
                    <a:lumOff val="40000"/>
                  </a:schemeClr>
                </a:solidFill>
              </a:rPr>
              <a:t>="Errors:" /&gt;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44</a:t>
            </a:fld>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pPr rtl="0"/>
            <a:r>
              <a:rPr lang="en-US" dirty="0" smtClean="0">
                <a:solidFill>
                  <a:srgbClr val="FF0000"/>
                </a:solidFill>
                <a:cs typeface="+mn-cs"/>
              </a:rPr>
              <a:t>Validations Controls...</a:t>
            </a:r>
            <a:endParaRPr lang="ur-PK" dirty="0">
              <a:solidFill>
                <a:srgbClr val="FF0000"/>
              </a:solidFill>
              <a:cs typeface="+mn-cs"/>
            </a:endParaRPr>
          </a:p>
        </p:txBody>
      </p:sp>
      <p:sp>
        <p:nvSpPr>
          <p:cNvPr id="3" name="Content Placeholder 2"/>
          <p:cNvSpPr>
            <a:spLocks noGrp="1"/>
          </p:cNvSpPr>
          <p:nvPr>
            <p:ph idx="1"/>
          </p:nvPr>
        </p:nvSpPr>
        <p:spPr>
          <a:xfrm>
            <a:off x="152400" y="990600"/>
            <a:ext cx="8839200" cy="5410200"/>
          </a:xfrm>
        </p:spPr>
        <p:txBody>
          <a:bodyPr>
            <a:noAutofit/>
          </a:bodyPr>
          <a:lstStyle/>
          <a:p>
            <a:endParaRPr lang="en-US" dirty="0" smtClean="0">
              <a:solidFill>
                <a:schemeClr val="bg2">
                  <a:lumMod val="50000"/>
                </a:schemeClr>
              </a:solidFill>
            </a:endParaRPr>
          </a:p>
          <a:p>
            <a:r>
              <a:rPr lang="en-US" dirty="0" smtClean="0">
                <a:solidFill>
                  <a:schemeClr val="bg2">
                    <a:lumMod val="50000"/>
                  </a:schemeClr>
                </a:solidFill>
              </a:rPr>
              <a:t>Validation Groups</a:t>
            </a:r>
            <a:endParaRPr lang="en-US" dirty="0" smtClean="0"/>
          </a:p>
          <a:p>
            <a:pPr lvl="1"/>
            <a:endParaRPr lang="en-US" dirty="0" smtClean="0"/>
          </a:p>
          <a:p>
            <a:pPr lvl="1"/>
            <a:r>
              <a:rPr lang="en-US" dirty="0" smtClean="0"/>
              <a:t>Complex pages have different groups of information provided in different panels. </a:t>
            </a:r>
          </a:p>
          <a:p>
            <a:pPr lvl="1"/>
            <a:r>
              <a:rPr lang="en-US" dirty="0" smtClean="0"/>
              <a:t>In such a situation a need for performing validation separately for separate group, might arise.</a:t>
            </a:r>
          </a:p>
          <a:p>
            <a:pPr lvl="1"/>
            <a:r>
              <a:rPr lang="en-US" dirty="0" smtClean="0"/>
              <a:t>This kind of situation is handled using validation groups.</a:t>
            </a:r>
          </a:p>
          <a:p>
            <a:endParaRPr lang="en-US" dirty="0" smtClean="0"/>
          </a:p>
          <a:p>
            <a:r>
              <a:rPr lang="en-US" dirty="0" smtClean="0"/>
              <a:t>To create a validation group, put the input controls and the validation controls into the same logical group by setting their </a:t>
            </a:r>
            <a:r>
              <a:rPr lang="en-US" i="1" dirty="0" err="1" smtClean="0">
                <a:solidFill>
                  <a:schemeClr val="tx2">
                    <a:lumMod val="60000"/>
                    <a:lumOff val="40000"/>
                  </a:schemeClr>
                </a:solidFill>
              </a:rPr>
              <a:t>ValidationGroup</a:t>
            </a:r>
            <a:r>
              <a:rPr lang="en-US" dirty="0" smtClean="0"/>
              <a:t> property.</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45</a:t>
            </a:fld>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pPr rtl="0"/>
            <a:r>
              <a:rPr lang="en-US" dirty="0" smtClean="0">
                <a:solidFill>
                  <a:srgbClr val="FF0000"/>
                </a:solidFill>
                <a:cs typeface="+mn-cs"/>
              </a:rPr>
              <a:t>Validations Controls...</a:t>
            </a:r>
            <a:endParaRPr lang="ur-PK" dirty="0">
              <a:solidFill>
                <a:srgbClr val="FF0000"/>
              </a:solidFill>
              <a:cs typeface="+mn-cs"/>
            </a:endParaRPr>
          </a:p>
        </p:txBody>
      </p:sp>
      <p:sp>
        <p:nvSpPr>
          <p:cNvPr id="3" name="Content Placeholder 2"/>
          <p:cNvSpPr>
            <a:spLocks noGrp="1"/>
          </p:cNvSpPr>
          <p:nvPr>
            <p:ph idx="1"/>
          </p:nvPr>
        </p:nvSpPr>
        <p:spPr>
          <a:xfrm>
            <a:off x="152400" y="990600"/>
            <a:ext cx="8839200" cy="5410200"/>
          </a:xfrm>
        </p:spPr>
        <p:txBody>
          <a:bodyPr>
            <a:noAutofit/>
          </a:bodyPr>
          <a:lstStyle/>
          <a:p>
            <a:endParaRPr lang="en-US" dirty="0" smtClean="0">
              <a:solidFill>
                <a:schemeClr val="bg2">
                  <a:lumMod val="50000"/>
                </a:schemeClr>
              </a:solidFill>
            </a:endParaRPr>
          </a:p>
          <a:p>
            <a:r>
              <a:rPr lang="en-US" dirty="0" smtClean="0">
                <a:solidFill>
                  <a:schemeClr val="bg2">
                    <a:lumMod val="50000"/>
                  </a:schemeClr>
                </a:solidFill>
              </a:rPr>
              <a:t>Lets see the ex of Validations …</a:t>
            </a:r>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46</a:t>
            </a:fld>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638800"/>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endParaRPr lang="en-US" sz="4400" b="1" dirty="0" smtClean="0">
              <a:solidFill>
                <a:srgbClr val="FF0000"/>
              </a:solidFill>
              <a:latin typeface="Arial" pitchFamily="34" charset="0"/>
              <a:cs typeface="Arial" pitchFamily="34" charset="0"/>
            </a:endParaRPr>
          </a:p>
          <a:p>
            <a:pPr algn="ctr" rtl="0">
              <a:buNone/>
            </a:pPr>
            <a:r>
              <a:rPr lang="en-US" sz="4400" b="1" dirty="0" smtClean="0">
                <a:solidFill>
                  <a:srgbClr val="FF0000"/>
                </a:solidFill>
                <a:latin typeface="Arial" pitchFamily="34" charset="0"/>
                <a:cs typeface="Arial" pitchFamily="34" charset="0"/>
              </a:rPr>
              <a:t>COURSE </a:t>
            </a:r>
            <a:r>
              <a:rPr lang="en-US" sz="4400" b="1" dirty="0" smtClean="0">
                <a:solidFill>
                  <a:srgbClr val="FF0000"/>
                </a:solidFill>
                <a:latin typeface="Arial" pitchFamily="34" charset="0"/>
                <a:cs typeface="Arial" pitchFamily="34" charset="0"/>
              </a:rPr>
              <a:t>END</a:t>
            </a:r>
            <a:endParaRPr lang="ur-PK" sz="4400" b="1"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895600"/>
            <a:ext cx="8229600" cy="914400"/>
          </a:xfrm>
        </p:spPr>
        <p:txBody>
          <a:bodyPr>
            <a:normAutofit/>
          </a:bodyPr>
          <a:lstStyle/>
          <a:p>
            <a:pPr algn="ctr" rtl="0">
              <a:buNone/>
            </a:pPr>
            <a:r>
              <a:rPr lang="en-US" sz="4800" b="1" dirty="0" smtClean="0">
                <a:solidFill>
                  <a:srgbClr val="C00000"/>
                </a:solidFill>
              </a:rPr>
              <a:t>What we have learned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839200" cy="5715000"/>
          </a:xfrm>
        </p:spPr>
        <p:style>
          <a:lnRef idx="1">
            <a:schemeClr val="accent1"/>
          </a:lnRef>
          <a:fillRef idx="3">
            <a:schemeClr val="accent1"/>
          </a:fillRef>
          <a:effectRef idx="2">
            <a:schemeClr val="accent1"/>
          </a:effectRef>
          <a:fontRef idx="minor">
            <a:schemeClr val="lt1"/>
          </a:fontRef>
        </p:style>
        <p:txBody>
          <a:bodyPr>
            <a:noAutofit/>
          </a:bodyPr>
          <a:lstStyle/>
          <a:p>
            <a:endParaRPr lang="en-US" dirty="0" smtClean="0"/>
          </a:p>
          <a:p>
            <a:r>
              <a:rPr lang="en-US" dirty="0" smtClean="0"/>
              <a:t>Object Oriented Programming</a:t>
            </a:r>
          </a:p>
          <a:p>
            <a:r>
              <a:rPr lang="en-US" dirty="0" smtClean="0"/>
              <a:t>Visual C++ </a:t>
            </a:r>
          </a:p>
          <a:p>
            <a:r>
              <a:rPr lang="en-US" dirty="0" smtClean="0"/>
              <a:t>CLR Programming</a:t>
            </a:r>
          </a:p>
          <a:p>
            <a:r>
              <a:rPr lang="en-US" dirty="0" smtClean="0"/>
              <a:t>Debugging Techniques</a:t>
            </a:r>
          </a:p>
          <a:p>
            <a:r>
              <a:rPr lang="en-US" dirty="0" smtClean="0"/>
              <a:t>MFC based applications</a:t>
            </a:r>
          </a:p>
          <a:p>
            <a:r>
              <a:rPr lang="en-US" dirty="0" smtClean="0"/>
              <a:t>SDI / MDI Applications</a:t>
            </a:r>
          </a:p>
          <a:p>
            <a:r>
              <a:rPr lang="en-US" dirty="0" smtClean="0"/>
              <a:t>Windows Forms</a:t>
            </a:r>
          </a:p>
          <a:p>
            <a:r>
              <a:rPr lang="en-US" dirty="0" smtClean="0"/>
              <a:t>Web Applications</a:t>
            </a:r>
          </a:p>
          <a:p>
            <a:endParaRPr lang="en-US" dirty="0" smtClean="0"/>
          </a:p>
          <a:p>
            <a:r>
              <a:rPr lang="en-US" dirty="0" smtClean="0"/>
              <a:t>MS Visual Studio 2008 / 2010</a:t>
            </a:r>
          </a:p>
          <a:p>
            <a:pPr lvl="1"/>
            <a:endParaRPr lang="en-US" sz="2200" dirty="0" smtClean="0">
              <a:cs typeface="+mj-cs"/>
            </a:endParaRPr>
          </a:p>
          <a:p>
            <a:endParaRPr lang="en-US" sz="2400" dirty="0" smtClean="0">
              <a:cs typeface="+mj-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49</a:t>
            </a:fld>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endParaRPr lang="en-US" sz="4400" b="1" dirty="0" smtClean="0">
              <a:solidFill>
                <a:srgbClr val="FF0000"/>
              </a:solidFill>
              <a:latin typeface="Arial" pitchFamily="34" charset="0"/>
              <a:cs typeface="Arial" pitchFamily="34" charset="0"/>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50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SC444">
      <a:majorFont>
        <a:latin typeface="Calibri"/>
        <a:ea typeface=""/>
        <a:cs typeface="Arial"/>
      </a:majorFont>
      <a:minorFont>
        <a:latin typeface="Arial"/>
        <a:ea typeface=""/>
        <a:cs typeface="Arial"/>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17189</TotalTime>
  <Words>1657</Words>
  <Application>Microsoft Office PowerPoint</Application>
  <PresentationFormat>On-screen Show (4:3)</PresentationFormat>
  <Paragraphs>521</Paragraphs>
  <Slides>50</Slides>
  <Notes>49</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Slide 1</vt:lpstr>
      <vt:lpstr>Slide 2</vt:lpstr>
      <vt:lpstr>Over View</vt:lpstr>
      <vt:lpstr>Over View..</vt:lpstr>
      <vt:lpstr>Over View…</vt:lpstr>
      <vt:lpstr>Over View…</vt:lpstr>
      <vt:lpstr>Slide 7</vt:lpstr>
      <vt:lpstr>Contents</vt:lpstr>
      <vt:lpstr>Directives</vt:lpstr>
      <vt:lpstr>Directives..</vt:lpstr>
      <vt:lpstr>Directives…</vt:lpstr>
      <vt:lpstr>Directives…</vt:lpstr>
      <vt:lpstr>Directives…</vt:lpstr>
      <vt:lpstr>Directives…</vt:lpstr>
      <vt:lpstr>Directives…</vt:lpstr>
      <vt:lpstr>Directives…</vt:lpstr>
      <vt:lpstr>Directives…</vt:lpstr>
      <vt:lpstr>Directives…</vt:lpstr>
      <vt:lpstr>Directives…</vt:lpstr>
      <vt:lpstr>State Management</vt:lpstr>
      <vt:lpstr>State Management..</vt:lpstr>
      <vt:lpstr>View State</vt:lpstr>
      <vt:lpstr>View State..</vt:lpstr>
      <vt:lpstr>View State...</vt:lpstr>
      <vt:lpstr>View State...</vt:lpstr>
      <vt:lpstr>View State...</vt:lpstr>
      <vt:lpstr>View State...</vt:lpstr>
      <vt:lpstr>Session State</vt:lpstr>
      <vt:lpstr>Session State..</vt:lpstr>
      <vt:lpstr>Session State…</vt:lpstr>
      <vt:lpstr>Session State…</vt:lpstr>
      <vt:lpstr>Application State</vt:lpstr>
      <vt:lpstr>Application State..</vt:lpstr>
      <vt:lpstr>Application State..</vt:lpstr>
      <vt:lpstr>Application State..</vt:lpstr>
      <vt:lpstr>Validations Controls</vt:lpstr>
      <vt:lpstr>The BaseValidator Class</vt:lpstr>
      <vt:lpstr>Validations Controls</vt:lpstr>
      <vt:lpstr>Validations Controls..</vt:lpstr>
      <vt:lpstr>Validations Controls..</vt:lpstr>
      <vt:lpstr>Validations Controls...</vt:lpstr>
      <vt:lpstr>Validations Controls...</vt:lpstr>
      <vt:lpstr>Validations Controls...</vt:lpstr>
      <vt:lpstr>Validations Controls...</vt:lpstr>
      <vt:lpstr>Validations Controls...</vt:lpstr>
      <vt:lpstr>Validations Controls...</vt:lpstr>
      <vt:lpstr>Slide 47</vt:lpstr>
      <vt:lpstr>Slide 48</vt:lpstr>
      <vt:lpstr>Slide 49</vt:lpstr>
      <vt:lpstr>Slide 50</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07</dc:title>
  <dc:creator>Bilal</dc:creator>
  <cp:keywords>Visual Programming</cp:keywords>
  <cp:lastModifiedBy>NTS</cp:lastModifiedBy>
  <cp:revision>4804</cp:revision>
  <dcterms:created xsi:type="dcterms:W3CDTF">2012-02-27T05:45:45Z</dcterms:created>
  <dcterms:modified xsi:type="dcterms:W3CDTF">2013-07-15T10:19:37Z</dcterms:modified>
</cp:coreProperties>
</file>