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53"/>
  </p:notesMasterIdLst>
  <p:handoutMasterIdLst>
    <p:handoutMasterId r:id="rId54"/>
  </p:handoutMasterIdLst>
  <p:sldIdLst>
    <p:sldId id="634" r:id="rId2"/>
    <p:sldId id="262" r:id="rId3"/>
    <p:sldId id="927" r:id="rId4"/>
    <p:sldId id="912" r:id="rId5"/>
    <p:sldId id="918" r:id="rId6"/>
    <p:sldId id="928" r:id="rId7"/>
    <p:sldId id="936" r:id="rId8"/>
    <p:sldId id="269" r:id="rId9"/>
    <p:sldId id="754" r:id="rId10"/>
    <p:sldId id="942" r:id="rId11"/>
    <p:sldId id="943" r:id="rId12"/>
    <p:sldId id="944" r:id="rId13"/>
    <p:sldId id="945" r:id="rId14"/>
    <p:sldId id="946" r:id="rId15"/>
    <p:sldId id="947" r:id="rId16"/>
    <p:sldId id="948" r:id="rId17"/>
    <p:sldId id="949" r:id="rId18"/>
    <p:sldId id="950" r:id="rId19"/>
    <p:sldId id="953" r:id="rId20"/>
    <p:sldId id="956" r:id="rId21"/>
    <p:sldId id="957" r:id="rId22"/>
    <p:sldId id="958" r:id="rId23"/>
    <p:sldId id="959" r:id="rId24"/>
    <p:sldId id="960" r:id="rId25"/>
    <p:sldId id="961" r:id="rId26"/>
    <p:sldId id="962" r:id="rId27"/>
    <p:sldId id="963" r:id="rId28"/>
    <p:sldId id="964" r:id="rId29"/>
    <p:sldId id="965" r:id="rId30"/>
    <p:sldId id="966" r:id="rId31"/>
    <p:sldId id="967" r:id="rId32"/>
    <p:sldId id="968" r:id="rId33"/>
    <p:sldId id="969" r:id="rId34"/>
    <p:sldId id="970" r:id="rId35"/>
    <p:sldId id="971" r:id="rId36"/>
    <p:sldId id="972" r:id="rId37"/>
    <p:sldId id="979" r:id="rId38"/>
    <p:sldId id="973" r:id="rId39"/>
    <p:sldId id="974" r:id="rId40"/>
    <p:sldId id="975" r:id="rId41"/>
    <p:sldId id="976" r:id="rId42"/>
    <p:sldId id="977" r:id="rId43"/>
    <p:sldId id="980" r:id="rId44"/>
    <p:sldId id="978" r:id="rId45"/>
    <p:sldId id="981" r:id="rId46"/>
    <p:sldId id="983" r:id="rId47"/>
    <p:sldId id="982" r:id="rId48"/>
    <p:sldId id="986" r:id="rId49"/>
    <p:sldId id="984" r:id="rId50"/>
    <p:sldId id="985" r:id="rId51"/>
    <p:sldId id="287"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0" autoAdjust="0"/>
    <p:restoredTop sz="80847" autoAdjust="0"/>
  </p:normalViewPr>
  <p:slideViewPr>
    <p:cSldViewPr>
      <p:cViewPr varScale="1">
        <p:scale>
          <a:sx n="52" d="100"/>
          <a:sy n="52" d="100"/>
        </p:scale>
        <p:origin x="-1788" y="-90"/>
      </p:cViewPr>
      <p:guideLst>
        <p:guide orient="horz" pos="2160"/>
        <p:guide pos="2880"/>
      </p:guideLst>
    </p:cSldViewPr>
  </p:slideViewPr>
  <p:outlineViewPr>
    <p:cViewPr>
      <p:scale>
        <a:sx n="33" d="100"/>
        <a:sy n="33" d="100"/>
      </p:scale>
      <p:origin x="0" y="22530"/>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04/09/1434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04/09/1434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7/11/2013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7/11/2013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7/11/2013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7/11/2013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7/11/2013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7/11/2013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7/11/2013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7/11/2013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7/11/2013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7/11/2013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7/11/2013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7/11/2013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31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t>ASP.NET Pages</a:t>
            </a:r>
          </a:p>
          <a:p>
            <a:endParaRPr lang="en-US" dirty="0" smtClean="0"/>
          </a:p>
          <a:p>
            <a:pPr lvl="1"/>
            <a:r>
              <a:rPr lang="en-US" dirty="0" smtClean="0"/>
              <a:t>Modular in nature and divided into the core sections</a:t>
            </a:r>
          </a:p>
          <a:p>
            <a:pPr lvl="2"/>
            <a:endParaRPr lang="en-US" dirty="0" smtClean="0"/>
          </a:p>
          <a:p>
            <a:pPr lvl="2"/>
            <a:r>
              <a:rPr lang="en-US" dirty="0" smtClean="0"/>
              <a:t>Page directives</a:t>
            </a:r>
          </a:p>
          <a:p>
            <a:pPr lvl="1"/>
            <a:endParaRPr lang="en-US" dirty="0" smtClean="0"/>
          </a:p>
          <a:p>
            <a:pPr lvl="2"/>
            <a:r>
              <a:rPr lang="en-US" dirty="0" smtClean="0"/>
              <a:t>Code Section</a:t>
            </a:r>
          </a:p>
          <a:p>
            <a:pPr lvl="1"/>
            <a:endParaRPr lang="en-US" dirty="0" smtClean="0"/>
          </a:p>
          <a:p>
            <a:pPr lvl="2"/>
            <a:r>
              <a:rPr lang="en-US" dirty="0" smtClean="0"/>
              <a:t>Page Layout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r>
              <a:rPr lang="en-US" dirty="0" smtClean="0"/>
              <a:t>In </a:t>
            </a:r>
            <a:r>
              <a:rPr lang="en-US" dirty="0" err="1" smtClean="0"/>
              <a:t>ASP.Net</a:t>
            </a:r>
            <a:r>
              <a:rPr lang="en-US" dirty="0" smtClean="0"/>
              <a:t> an event is raised at the client end, and handled by the server. </a:t>
            </a:r>
          </a:p>
          <a:p>
            <a:pPr lvl="1"/>
            <a:endParaRPr lang="en-US" dirty="0" smtClean="0"/>
          </a:p>
          <a:p>
            <a:pPr lvl="1"/>
            <a:r>
              <a:rPr lang="en-US" dirty="0" smtClean="0"/>
              <a:t>When an event message is transmitted to the server, it checks whether the Click event has an associated event handler, and if it has, the event handler is executed.</a:t>
            </a:r>
          </a:p>
          <a:p>
            <a:pPr lvl="1"/>
            <a:endParaRPr lang="en-US" dirty="0" smtClean="0"/>
          </a:p>
          <a:p>
            <a:r>
              <a:rPr lang="en-US" dirty="0" smtClean="0">
                <a:solidFill>
                  <a:schemeClr val="accent3">
                    <a:lumMod val="75000"/>
                  </a:schemeClr>
                </a:solidFill>
              </a:rPr>
              <a:t>Types of Events</a:t>
            </a:r>
          </a:p>
          <a:p>
            <a:endParaRPr lang="en-US" dirty="0" smtClean="0"/>
          </a:p>
          <a:p>
            <a:pPr lvl="1"/>
            <a:r>
              <a:rPr lang="en-US" dirty="0" smtClean="0"/>
              <a:t>App &amp; Session Events</a:t>
            </a:r>
          </a:p>
          <a:p>
            <a:pPr lvl="1"/>
            <a:r>
              <a:rPr lang="en-US" dirty="0" smtClean="0"/>
              <a:t>Page &amp; Control Events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t>All </a:t>
            </a:r>
            <a:r>
              <a:rPr lang="en-US" dirty="0" err="1" smtClean="0"/>
              <a:t>ASP.Net</a:t>
            </a:r>
            <a:r>
              <a:rPr lang="en-US" dirty="0" smtClean="0"/>
              <a:t> controls are implemented as classes.</a:t>
            </a:r>
          </a:p>
          <a:p>
            <a:endParaRPr lang="en-US" dirty="0" smtClean="0"/>
          </a:p>
          <a:p>
            <a:r>
              <a:rPr lang="en-US" dirty="0" smtClean="0"/>
              <a:t>They have events which are fired when user performs certain action on them.</a:t>
            </a:r>
          </a:p>
          <a:p>
            <a:endParaRPr lang="en-US" dirty="0" smtClean="0"/>
          </a:p>
          <a:p>
            <a:pPr lvl="1"/>
            <a:r>
              <a:rPr lang="en-US" dirty="0" smtClean="0"/>
              <a:t>Ex, when a user clicks a button the 'Click' event is generated.</a:t>
            </a:r>
          </a:p>
          <a:p>
            <a:pPr lvl="1"/>
            <a:endParaRPr lang="en-US" dirty="0" smtClean="0"/>
          </a:p>
          <a:p>
            <a:pPr lvl="1"/>
            <a:r>
              <a:rPr lang="en-US" dirty="0" smtClean="0"/>
              <a:t>For handling these events there are in-built attributes and event handlers. </a:t>
            </a:r>
          </a:p>
          <a:p>
            <a:pPr lvl="1"/>
            <a:endParaRPr lang="en-US" dirty="0" smtClean="0"/>
          </a:p>
          <a:p>
            <a:pPr lvl="1"/>
            <a:r>
              <a:rPr lang="en-US" dirty="0" smtClean="0"/>
              <a:t>To respond to an event, the event handler is coded.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solidFill>
                  <a:schemeClr val="accent3">
                    <a:lumMod val="75000"/>
                  </a:schemeClr>
                </a:solidFill>
              </a:rPr>
              <a:t>Server Object</a:t>
            </a:r>
          </a:p>
          <a:p>
            <a:pPr lvl="1"/>
            <a:endParaRPr lang="en-US" dirty="0" smtClean="0"/>
          </a:p>
          <a:p>
            <a:pPr lvl="1"/>
            <a:r>
              <a:rPr lang="en-US" dirty="0" smtClean="0"/>
              <a:t>Instance of the </a:t>
            </a:r>
            <a:r>
              <a:rPr lang="en-US" dirty="0" err="1" smtClean="0">
                <a:solidFill>
                  <a:schemeClr val="tx2">
                    <a:lumMod val="60000"/>
                    <a:lumOff val="40000"/>
                  </a:schemeClr>
                </a:solidFill>
              </a:rPr>
              <a:t>System.Web.HttpServerUtility</a:t>
            </a:r>
            <a:r>
              <a:rPr lang="en-US" dirty="0" smtClean="0"/>
              <a:t> class. </a:t>
            </a:r>
          </a:p>
          <a:p>
            <a:endParaRPr lang="en-US" dirty="0" smtClean="0"/>
          </a:p>
          <a:p>
            <a:pPr lvl="2"/>
            <a:r>
              <a:rPr lang="en-US" dirty="0" smtClean="0"/>
              <a:t>The </a:t>
            </a:r>
            <a:r>
              <a:rPr lang="en-US" dirty="0" err="1" smtClean="0">
                <a:solidFill>
                  <a:schemeClr val="tx2">
                    <a:lumMod val="60000"/>
                    <a:lumOff val="40000"/>
                  </a:schemeClr>
                </a:solidFill>
              </a:rPr>
              <a:t>HttpServerUtility</a:t>
            </a:r>
            <a:r>
              <a:rPr lang="en-US" dirty="0" smtClean="0"/>
              <a:t> class provides numerous properties and methods to perform various jobs.</a:t>
            </a:r>
          </a:p>
          <a:p>
            <a:pPr lvl="1"/>
            <a:endParaRPr lang="en-US" dirty="0" smtClean="0"/>
          </a:p>
          <a:p>
            <a:r>
              <a:rPr lang="en-US" dirty="0" smtClean="0">
                <a:solidFill>
                  <a:schemeClr val="accent3">
                    <a:lumMod val="75000"/>
                  </a:schemeClr>
                </a:solidFill>
              </a:rPr>
              <a:t>Request Object</a:t>
            </a:r>
          </a:p>
          <a:p>
            <a:pPr lvl="1"/>
            <a:endParaRPr lang="en-US" dirty="0" smtClean="0"/>
          </a:p>
          <a:p>
            <a:pPr lvl="1"/>
            <a:r>
              <a:rPr lang="en-US" dirty="0" smtClean="0"/>
              <a:t>Instance of the </a:t>
            </a:r>
            <a:r>
              <a:rPr lang="en-US" dirty="0" err="1" smtClean="0">
                <a:solidFill>
                  <a:schemeClr val="tx2">
                    <a:lumMod val="60000"/>
                    <a:lumOff val="40000"/>
                  </a:schemeClr>
                </a:solidFill>
              </a:rPr>
              <a:t>System.Web.HttpRequest</a:t>
            </a:r>
            <a:r>
              <a:rPr lang="en-US" dirty="0" smtClean="0">
                <a:solidFill>
                  <a:schemeClr val="tx2">
                    <a:lumMod val="60000"/>
                    <a:lumOff val="40000"/>
                  </a:schemeClr>
                </a:solidFill>
              </a:rPr>
              <a:t> </a:t>
            </a:r>
            <a:r>
              <a:rPr lang="en-US" dirty="0" smtClean="0"/>
              <a:t>class. </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solidFill>
                  <a:schemeClr val="accent3">
                    <a:lumMod val="75000"/>
                  </a:schemeClr>
                </a:solidFill>
              </a:rPr>
              <a:t>Response Object</a:t>
            </a:r>
          </a:p>
          <a:p>
            <a:endParaRPr lang="en-US" dirty="0" smtClean="0"/>
          </a:p>
          <a:p>
            <a:pPr lvl="1"/>
            <a:r>
              <a:rPr lang="en-US" dirty="0" smtClean="0"/>
              <a:t>The Response object represents the server's response to the client request. </a:t>
            </a:r>
          </a:p>
          <a:p>
            <a:pPr lvl="1"/>
            <a:endParaRPr lang="en-US" dirty="0" smtClean="0"/>
          </a:p>
          <a:p>
            <a:pPr lvl="1"/>
            <a:r>
              <a:rPr lang="en-US" dirty="0" smtClean="0"/>
              <a:t>Instance of </a:t>
            </a:r>
            <a:r>
              <a:rPr lang="en-US" dirty="0" err="1" smtClean="0">
                <a:solidFill>
                  <a:schemeClr val="tx2">
                    <a:lumMod val="60000"/>
                    <a:lumOff val="40000"/>
                  </a:schemeClr>
                </a:solidFill>
              </a:rPr>
              <a:t>System.Web.HttpResponse</a:t>
            </a:r>
            <a:r>
              <a:rPr lang="en-US" dirty="0" smtClean="0"/>
              <a:t> class.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r>
              <a:rPr lang="en-US" dirty="0" smtClean="0"/>
              <a:t>ASP.NET - Server Controls</a:t>
            </a:r>
          </a:p>
          <a:p>
            <a:pPr lvl="1"/>
            <a:r>
              <a:rPr lang="en-US" dirty="0" smtClean="0">
                <a:cs typeface="+mj-cs"/>
              </a:rPr>
              <a:t>Web Controls</a:t>
            </a:r>
          </a:p>
          <a:p>
            <a:pPr lvl="1"/>
            <a:r>
              <a:rPr lang="en-US" sz="2200" dirty="0" smtClean="0">
                <a:cs typeface="+mj-cs"/>
              </a:rPr>
              <a:t>Properties of Server Controls</a:t>
            </a:r>
          </a:p>
          <a:p>
            <a:pPr lvl="1"/>
            <a:r>
              <a:rPr lang="en-US" dirty="0" smtClean="0">
                <a:cs typeface="+mj-cs"/>
              </a:rPr>
              <a:t>Methods of Server Controls</a:t>
            </a:r>
          </a:p>
          <a:p>
            <a:pPr lvl="1"/>
            <a:endParaRPr lang="en-US" sz="2200" dirty="0" smtClean="0">
              <a:cs typeface="+mj-cs"/>
            </a:endParaRPr>
          </a:p>
          <a:p>
            <a:r>
              <a:rPr lang="en-US" dirty="0" smtClean="0"/>
              <a:t>ASP.NET - HTML Server Controls</a:t>
            </a:r>
          </a:p>
          <a:p>
            <a:endParaRPr lang="en-US" dirty="0" smtClean="0"/>
          </a:p>
          <a:p>
            <a:r>
              <a:rPr lang="en-US" dirty="0" smtClean="0"/>
              <a:t>ASP.NET - HTML Client Side</a:t>
            </a:r>
          </a:p>
          <a:p>
            <a:pPr lvl="1"/>
            <a:r>
              <a:rPr lang="en-US" dirty="0" smtClean="0"/>
              <a:t>Client Side Scripts</a:t>
            </a:r>
          </a:p>
          <a:p>
            <a:pPr lvl="1"/>
            <a:r>
              <a:rPr lang="en-US" dirty="0" smtClean="0"/>
              <a:t>Client Side Source Code</a:t>
            </a:r>
          </a:p>
          <a:p>
            <a:pPr lvl="1"/>
            <a:endParaRPr lang="en-US" dirty="0" smtClean="0"/>
          </a:p>
          <a:p>
            <a:r>
              <a:rPr lang="en-US" dirty="0" smtClean="0"/>
              <a:t>ASP.NET - Basic Controls</a:t>
            </a:r>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Controls are small building blocks of the graphical user interface, which includes </a:t>
            </a:r>
          </a:p>
          <a:p>
            <a:pPr lvl="1"/>
            <a:endParaRPr lang="en-US" dirty="0" smtClean="0"/>
          </a:p>
          <a:p>
            <a:pPr lvl="1"/>
            <a:r>
              <a:rPr lang="en-US" dirty="0" smtClean="0"/>
              <a:t>Text boxes</a:t>
            </a:r>
          </a:p>
          <a:p>
            <a:pPr lvl="1"/>
            <a:r>
              <a:rPr lang="en-US" dirty="0" smtClean="0"/>
              <a:t>Buttons</a:t>
            </a:r>
          </a:p>
          <a:p>
            <a:pPr lvl="1"/>
            <a:r>
              <a:rPr lang="en-US" dirty="0" smtClean="0"/>
              <a:t>Check boxes</a:t>
            </a:r>
          </a:p>
          <a:p>
            <a:pPr lvl="1"/>
            <a:r>
              <a:rPr lang="en-US" dirty="0" smtClean="0"/>
              <a:t>List boxes</a:t>
            </a:r>
          </a:p>
          <a:p>
            <a:pPr lvl="1"/>
            <a:r>
              <a:rPr lang="en-US" dirty="0" smtClean="0"/>
              <a:t>Labels and numerous other tools.</a:t>
            </a:r>
          </a:p>
          <a:p>
            <a:pPr lvl="1"/>
            <a:endParaRPr lang="en-US" dirty="0" smtClean="0"/>
          </a:p>
          <a:p>
            <a:pPr lvl="1"/>
            <a:r>
              <a:rPr lang="en-US" dirty="0" smtClean="0"/>
              <a:t>Using these control users can enter data, make selections and indicate their preferences.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Controls are also used for structural jobs like</a:t>
            </a:r>
          </a:p>
          <a:p>
            <a:endParaRPr lang="en-US" dirty="0" smtClean="0"/>
          </a:p>
          <a:p>
            <a:pPr lvl="1"/>
            <a:r>
              <a:rPr lang="en-US" dirty="0" smtClean="0"/>
              <a:t>Validation</a:t>
            </a:r>
          </a:p>
          <a:p>
            <a:pPr lvl="1"/>
            <a:r>
              <a:rPr lang="en-US" dirty="0" smtClean="0"/>
              <a:t>Data Access</a:t>
            </a:r>
          </a:p>
          <a:p>
            <a:pPr lvl="1"/>
            <a:r>
              <a:rPr lang="en-US" dirty="0" smtClean="0"/>
              <a:t>Security</a:t>
            </a:r>
          </a:p>
          <a:p>
            <a:pPr lvl="1"/>
            <a:r>
              <a:rPr lang="en-US" dirty="0" smtClean="0"/>
              <a:t>Creating master pages</a:t>
            </a:r>
          </a:p>
          <a:p>
            <a:pPr lvl="1"/>
            <a:r>
              <a:rPr lang="en-US" dirty="0" smtClean="0"/>
              <a:t>Data manipulation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err="1" smtClean="0"/>
              <a:t>ASP.Net</a:t>
            </a:r>
            <a:r>
              <a:rPr lang="en-US" dirty="0" smtClean="0"/>
              <a:t> uses 5 types of web controls</a:t>
            </a:r>
          </a:p>
          <a:p>
            <a:endParaRPr lang="en-US" dirty="0" smtClean="0"/>
          </a:p>
          <a:p>
            <a:pPr lvl="1"/>
            <a:r>
              <a:rPr lang="en-US" dirty="0" smtClean="0"/>
              <a:t>HTML controls</a:t>
            </a:r>
          </a:p>
          <a:p>
            <a:pPr lvl="1"/>
            <a:r>
              <a:rPr lang="en-US" dirty="0" smtClean="0"/>
              <a:t>HTML Server controls</a:t>
            </a:r>
          </a:p>
          <a:p>
            <a:pPr lvl="1"/>
            <a:r>
              <a:rPr lang="en-US" dirty="0" err="1" smtClean="0"/>
              <a:t>ASP.Net</a:t>
            </a:r>
            <a:r>
              <a:rPr lang="en-US" dirty="0" smtClean="0"/>
              <a:t> Server controls</a:t>
            </a:r>
          </a:p>
          <a:p>
            <a:pPr lvl="1"/>
            <a:r>
              <a:rPr lang="en-US" dirty="0" err="1" smtClean="0"/>
              <a:t>ASP.Net</a:t>
            </a:r>
            <a:r>
              <a:rPr lang="en-US" dirty="0" smtClean="0"/>
              <a:t> Ajax Server controls</a:t>
            </a:r>
          </a:p>
          <a:p>
            <a:pPr lvl="1"/>
            <a:r>
              <a:rPr lang="en-US" dirty="0" smtClean="0"/>
              <a:t>User controls and some custom controls</a:t>
            </a:r>
          </a:p>
          <a:p>
            <a:endParaRPr lang="en-US" dirty="0" smtClean="0"/>
          </a:p>
          <a:p>
            <a:r>
              <a:rPr lang="en-US" dirty="0" smtClean="0"/>
              <a:t>These controls are the primary controls used in </a:t>
            </a:r>
            <a:r>
              <a:rPr lang="en-US" dirty="0" err="1" smtClean="0"/>
              <a:t>ASP.Net</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t>These controls could also be grouped into the following categories</a:t>
            </a:r>
          </a:p>
          <a:p>
            <a:endParaRPr lang="en-US" dirty="0" smtClean="0"/>
          </a:p>
          <a:p>
            <a:pPr lvl="1"/>
            <a:r>
              <a:rPr lang="en-US" sz="2400" dirty="0" smtClean="0">
                <a:solidFill>
                  <a:schemeClr val="accent3">
                    <a:lumMod val="75000"/>
                  </a:schemeClr>
                </a:solidFill>
              </a:rPr>
              <a:t>Validation controls </a:t>
            </a:r>
          </a:p>
          <a:p>
            <a:pPr lvl="2"/>
            <a:r>
              <a:rPr lang="en-US" dirty="0" smtClean="0"/>
              <a:t>Used to validate user input and work by running client-side script</a:t>
            </a:r>
          </a:p>
          <a:p>
            <a:endParaRPr lang="en-US" b="1" dirty="0" smtClean="0"/>
          </a:p>
          <a:p>
            <a:pPr lvl="1"/>
            <a:r>
              <a:rPr lang="en-US" sz="2400" dirty="0" smtClean="0">
                <a:solidFill>
                  <a:schemeClr val="accent3">
                    <a:lumMod val="75000"/>
                  </a:schemeClr>
                </a:solidFill>
              </a:rPr>
              <a:t>Data source controls</a:t>
            </a:r>
            <a:r>
              <a:rPr lang="en-US" dirty="0" smtClean="0"/>
              <a:t> </a:t>
            </a:r>
          </a:p>
          <a:p>
            <a:pPr lvl="2"/>
            <a:r>
              <a:rPr lang="en-US" dirty="0" smtClean="0"/>
              <a:t>Provides data binding to different data sources</a:t>
            </a:r>
          </a:p>
          <a:p>
            <a:endParaRPr lang="en-US" b="1" dirty="0" smtClean="0"/>
          </a:p>
          <a:p>
            <a:pPr lvl="1"/>
            <a:r>
              <a:rPr lang="en-US" sz="2400" dirty="0" smtClean="0">
                <a:solidFill>
                  <a:schemeClr val="accent3">
                    <a:lumMod val="75000"/>
                  </a:schemeClr>
                </a:solidFill>
              </a:rPr>
              <a:t>Data view controls</a:t>
            </a:r>
            <a:r>
              <a:rPr lang="en-US" dirty="0" smtClean="0"/>
              <a:t> </a:t>
            </a:r>
          </a:p>
          <a:p>
            <a:pPr lvl="2"/>
            <a:r>
              <a:rPr lang="en-US" dirty="0" smtClean="0"/>
              <a:t>These are various lists and tables, which can bind to data from data sources for display</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solidFill>
                  <a:schemeClr val="accent3">
                    <a:lumMod val="75000"/>
                  </a:schemeClr>
                </a:solidFill>
              </a:rPr>
              <a:t>Personalization controls</a:t>
            </a:r>
            <a:r>
              <a:rPr lang="en-US" dirty="0" smtClean="0"/>
              <a:t> </a:t>
            </a:r>
          </a:p>
          <a:p>
            <a:pPr lvl="1"/>
            <a:endParaRPr lang="en-US" dirty="0" smtClean="0"/>
          </a:p>
          <a:p>
            <a:pPr lvl="1"/>
            <a:r>
              <a:rPr lang="en-US" dirty="0" smtClean="0"/>
              <a:t>These are used for personalization of a page according to the user's preference, based on user information</a:t>
            </a:r>
          </a:p>
          <a:p>
            <a:endParaRPr lang="en-US" dirty="0" smtClean="0">
              <a:solidFill>
                <a:schemeClr val="accent3">
                  <a:lumMod val="75000"/>
                </a:schemeClr>
              </a:solidFill>
            </a:endParaRPr>
          </a:p>
          <a:p>
            <a:r>
              <a:rPr lang="en-US" dirty="0" smtClean="0">
                <a:solidFill>
                  <a:schemeClr val="accent3">
                    <a:lumMod val="75000"/>
                  </a:schemeClr>
                </a:solidFill>
              </a:rPr>
              <a:t>Login and security controls</a:t>
            </a:r>
            <a:r>
              <a:rPr lang="en-US" dirty="0" smtClean="0"/>
              <a:t> </a:t>
            </a:r>
          </a:p>
          <a:p>
            <a:pPr lvl="1"/>
            <a:endParaRPr lang="en-US" dirty="0" smtClean="0"/>
          </a:p>
          <a:p>
            <a:pPr lvl="1"/>
            <a:r>
              <a:rPr lang="en-US" dirty="0" smtClean="0"/>
              <a:t>These controls provide user authentication</a:t>
            </a:r>
          </a:p>
          <a:p>
            <a:endParaRPr lang="en-US" dirty="0" smtClean="0">
              <a:solidFill>
                <a:schemeClr val="accent3">
                  <a:lumMod val="75000"/>
                </a:schemeClr>
              </a:solidFill>
            </a:endParaRPr>
          </a:p>
          <a:p>
            <a:r>
              <a:rPr lang="en-US" dirty="0" smtClean="0">
                <a:solidFill>
                  <a:schemeClr val="accent3">
                    <a:lumMod val="75000"/>
                  </a:schemeClr>
                </a:solidFill>
              </a:rPr>
              <a:t>Master pages </a:t>
            </a:r>
          </a:p>
          <a:p>
            <a:pPr lvl="1"/>
            <a:endParaRPr lang="en-US" dirty="0" smtClean="0">
              <a:solidFill>
                <a:schemeClr val="accent3">
                  <a:lumMod val="75000"/>
                </a:schemeClr>
              </a:solidFill>
            </a:endParaRPr>
          </a:p>
          <a:p>
            <a:pPr lvl="1"/>
            <a:r>
              <a:rPr lang="en-US" dirty="0" smtClean="0"/>
              <a:t>These provides consistent layout and interface throughout the application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solidFill>
                  <a:schemeClr val="accent3">
                    <a:lumMod val="75000"/>
                  </a:schemeClr>
                </a:solidFill>
              </a:rPr>
              <a:t>Navigation controls</a:t>
            </a:r>
            <a:r>
              <a:rPr lang="en-US" dirty="0" smtClean="0"/>
              <a:t> </a:t>
            </a:r>
          </a:p>
          <a:p>
            <a:pPr lvl="1"/>
            <a:endParaRPr lang="en-US" dirty="0" smtClean="0"/>
          </a:p>
          <a:p>
            <a:pPr lvl="1"/>
            <a:r>
              <a:rPr lang="en-US" dirty="0" smtClean="0"/>
              <a:t>These helps in navigation, for example, the menus, tree view etc.</a:t>
            </a:r>
          </a:p>
          <a:p>
            <a:endParaRPr lang="en-US" dirty="0" smtClean="0">
              <a:solidFill>
                <a:schemeClr val="accent3">
                  <a:lumMod val="75000"/>
                </a:schemeClr>
              </a:solidFill>
            </a:endParaRPr>
          </a:p>
          <a:p>
            <a:r>
              <a:rPr lang="en-US" dirty="0" smtClean="0">
                <a:solidFill>
                  <a:schemeClr val="accent3">
                    <a:lumMod val="75000"/>
                  </a:schemeClr>
                </a:solidFill>
              </a:rPr>
              <a:t>Rich controls</a:t>
            </a:r>
            <a:r>
              <a:rPr lang="en-US" dirty="0" smtClean="0"/>
              <a:t> </a:t>
            </a:r>
          </a:p>
          <a:p>
            <a:pPr lvl="1"/>
            <a:endParaRPr lang="en-US" dirty="0" smtClean="0"/>
          </a:p>
          <a:p>
            <a:pPr lvl="1"/>
            <a:r>
              <a:rPr lang="en-US" dirty="0" smtClean="0"/>
              <a:t>These implements special features, for example, </a:t>
            </a:r>
          </a:p>
          <a:p>
            <a:pPr lvl="2"/>
            <a:endParaRPr lang="en-US" dirty="0" smtClean="0"/>
          </a:p>
          <a:p>
            <a:pPr lvl="2"/>
            <a:r>
              <a:rPr lang="en-US" dirty="0" err="1" smtClean="0"/>
              <a:t>AdRotator</a:t>
            </a:r>
            <a:r>
              <a:rPr lang="en-US" dirty="0" smtClean="0"/>
              <a:t> control</a:t>
            </a:r>
          </a:p>
          <a:p>
            <a:pPr lvl="2"/>
            <a:r>
              <a:rPr lang="en-US" dirty="0" err="1" smtClean="0"/>
              <a:t>FileUpload</a:t>
            </a:r>
            <a:r>
              <a:rPr lang="en-US" dirty="0" smtClean="0"/>
              <a:t> control</a:t>
            </a:r>
          </a:p>
          <a:p>
            <a:pPr lvl="2"/>
            <a:r>
              <a:rPr lang="en-US" dirty="0" smtClean="0"/>
              <a:t>Calendar control</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Basic syntax for using server controls is</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asp:controlType</a:t>
            </a:r>
            <a:r>
              <a:rPr lang="en-US" sz="2000" b="1" dirty="0" smtClean="0">
                <a:solidFill>
                  <a:schemeClr val="tx2">
                    <a:lumMod val="60000"/>
                    <a:lumOff val="40000"/>
                  </a:schemeClr>
                </a:solidFill>
              </a:rPr>
              <a:t> ID ="</a:t>
            </a:r>
            <a:r>
              <a:rPr lang="en-US" sz="2000" b="1" dirty="0" err="1" smtClean="0">
                <a:solidFill>
                  <a:schemeClr val="tx2">
                    <a:lumMod val="60000"/>
                    <a:lumOff val="40000"/>
                  </a:schemeClr>
                </a:solidFill>
              </a:rPr>
              <a:t>ControlID</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Property1=value1 						[Property2=value2] /&gt;</a:t>
            </a:r>
          </a:p>
          <a:p>
            <a:pPr lvl="1"/>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the Server Control</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a:t>
            </a:r>
            <a:r>
              <a:rPr lang="en-US" dirty="0" err="1" smtClean="0"/>
              <a:t>ASP.Net</a:t>
            </a:r>
            <a:r>
              <a:rPr lang="en-US" dirty="0" smtClean="0"/>
              <a:t> server controls are derived from the </a:t>
            </a:r>
            <a:r>
              <a:rPr lang="en-US" dirty="0" err="1" smtClean="0">
                <a:solidFill>
                  <a:schemeClr val="tx2">
                    <a:lumMod val="60000"/>
                    <a:lumOff val="40000"/>
                  </a:schemeClr>
                </a:solidFill>
              </a:rPr>
              <a:t>WebControl</a:t>
            </a:r>
            <a:r>
              <a:rPr lang="en-US" dirty="0" smtClean="0"/>
              <a:t> class and inherit all the properties, events and methods of this class.</a:t>
            </a:r>
          </a:p>
          <a:p>
            <a:endParaRPr lang="en-US" dirty="0" smtClean="0"/>
          </a:p>
          <a:p>
            <a:pPr lvl="1"/>
            <a:r>
              <a:rPr lang="en-US" dirty="0" smtClean="0"/>
              <a:t>For ex. The </a:t>
            </a:r>
            <a:r>
              <a:rPr lang="en-US" dirty="0" err="1" smtClean="0">
                <a:solidFill>
                  <a:schemeClr val="tx2">
                    <a:lumMod val="60000"/>
                    <a:lumOff val="40000"/>
                  </a:schemeClr>
                </a:solidFill>
              </a:rPr>
              <a:t>PlaceHolder</a:t>
            </a:r>
            <a:r>
              <a:rPr lang="en-US" dirty="0" smtClean="0"/>
              <a:t> control or </a:t>
            </a:r>
            <a:r>
              <a:rPr lang="en-US" dirty="0" smtClean="0">
                <a:solidFill>
                  <a:schemeClr val="tx2">
                    <a:lumMod val="60000"/>
                    <a:lumOff val="40000"/>
                  </a:schemeClr>
                </a:solidFill>
              </a:rPr>
              <a:t>XML</a:t>
            </a:r>
            <a:r>
              <a:rPr lang="en-US" dirty="0" smtClean="0"/>
              <a:t> control etc. are derived from the </a:t>
            </a:r>
            <a:r>
              <a:rPr lang="en-US" dirty="0" err="1" smtClean="0">
                <a:solidFill>
                  <a:schemeClr val="tx2">
                    <a:lumMod val="60000"/>
                    <a:lumOff val="40000"/>
                  </a:schemeClr>
                </a:solidFill>
              </a:rPr>
              <a:t>System.Web.UI.Control</a:t>
            </a:r>
            <a:r>
              <a:rPr lang="en-US" dirty="0" smtClean="0"/>
              <a:t> class.</a:t>
            </a:r>
          </a:p>
          <a:p>
            <a:endParaRPr lang="en-US" dirty="0" smtClean="0"/>
          </a:p>
          <a:p>
            <a:r>
              <a:rPr lang="en-US" dirty="0" err="1" smtClean="0">
                <a:solidFill>
                  <a:schemeClr val="tx2">
                    <a:lumMod val="60000"/>
                    <a:lumOff val="40000"/>
                  </a:schemeClr>
                </a:solidFill>
              </a:rPr>
              <a:t>WebControl</a:t>
            </a:r>
            <a:r>
              <a:rPr lang="en-US" dirty="0" smtClean="0"/>
              <a:t> class itself and some other server controls are not visually rendered.</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the Server Control..</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6" name="Picture 5" descr="W017.PNG"/>
          <p:cNvPicPr>
            <a:picLocks noChangeAspect="1"/>
          </p:cNvPicPr>
          <p:nvPr/>
        </p:nvPicPr>
        <p:blipFill>
          <a:blip r:embed="rId3" cstate="print"/>
          <a:stretch>
            <a:fillRect/>
          </a:stretch>
        </p:blipFill>
        <p:spPr>
          <a:xfrm>
            <a:off x="914400" y="1143000"/>
            <a:ext cx="7162800" cy="345349"/>
          </a:xfrm>
          <a:prstGeom prst="rect">
            <a:avLst/>
          </a:prstGeom>
        </p:spPr>
      </p:pic>
      <p:pic>
        <p:nvPicPr>
          <p:cNvPr id="8" name="Picture 7" descr="W018.PNG"/>
          <p:cNvPicPr>
            <a:picLocks noChangeAspect="1"/>
          </p:cNvPicPr>
          <p:nvPr/>
        </p:nvPicPr>
        <p:blipFill>
          <a:blip r:embed="rId4" cstate="print"/>
          <a:stretch>
            <a:fillRect/>
          </a:stretch>
        </p:blipFill>
        <p:spPr>
          <a:xfrm>
            <a:off x="914400" y="1524000"/>
            <a:ext cx="7162800" cy="48006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Methods of the Server Control</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pic>
        <p:nvPicPr>
          <p:cNvPr id="7" name="Picture 6" descr="W016.PNG"/>
          <p:cNvPicPr>
            <a:picLocks noChangeAspect="1"/>
          </p:cNvPicPr>
          <p:nvPr/>
        </p:nvPicPr>
        <p:blipFill>
          <a:blip r:embed="rId3" cstate="print"/>
          <a:stretch>
            <a:fillRect/>
          </a:stretch>
        </p:blipFill>
        <p:spPr>
          <a:xfrm>
            <a:off x="838200" y="1066800"/>
            <a:ext cx="7391400" cy="382770"/>
          </a:xfrm>
          <a:prstGeom prst="rect">
            <a:avLst/>
          </a:prstGeom>
        </p:spPr>
      </p:pic>
      <p:pic>
        <p:nvPicPr>
          <p:cNvPr id="9" name="Picture 8" descr="W025.PNG"/>
          <p:cNvPicPr>
            <a:picLocks noChangeAspect="1"/>
          </p:cNvPicPr>
          <p:nvPr/>
        </p:nvPicPr>
        <p:blipFill>
          <a:blip r:embed="rId4" cstate="print"/>
          <a:stretch>
            <a:fillRect/>
          </a:stretch>
        </p:blipFill>
        <p:spPr>
          <a:xfrm>
            <a:off x="838200" y="1447800"/>
            <a:ext cx="7391400" cy="51054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Control </a:t>
            </a:r>
            <a:r>
              <a:rPr lang="en-US" dirty="0" err="1" smtClean="0">
                <a:solidFill>
                  <a:srgbClr val="FF0000"/>
                </a:solidFill>
              </a:rPr>
              <a:t>Exs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Lets check the ex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HTML 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HTML server controls are basically the original HTML controls but enhanced to enable server side processing. </a:t>
            </a:r>
          </a:p>
          <a:p>
            <a:endParaRPr lang="en-US" dirty="0" smtClean="0"/>
          </a:p>
          <a:p>
            <a:r>
              <a:rPr lang="en-US" dirty="0" smtClean="0"/>
              <a:t>The HTML controls like the header tags, anchor tags and input elements are not processed by the server but sent to the browser for display.</a:t>
            </a:r>
          </a:p>
          <a:p>
            <a:endParaRPr lang="en-US" dirty="0" smtClean="0"/>
          </a:p>
          <a:p>
            <a:pPr lvl="1"/>
            <a:r>
              <a:rPr lang="en-US" dirty="0" smtClean="0"/>
              <a:t>Attribute </a:t>
            </a:r>
            <a:r>
              <a:rPr lang="en-US" dirty="0" err="1" smtClean="0">
                <a:solidFill>
                  <a:schemeClr val="tx2">
                    <a:lumMod val="60000"/>
                    <a:lumOff val="40000"/>
                  </a:schemeClr>
                </a:solidFill>
              </a:rPr>
              <a:t>runat</a:t>
            </a:r>
            <a:r>
              <a:rPr lang="en-US" dirty="0" smtClean="0">
                <a:solidFill>
                  <a:schemeClr val="tx2">
                    <a:lumMod val="60000"/>
                    <a:lumOff val="40000"/>
                  </a:schemeClr>
                </a:solidFill>
              </a:rPr>
              <a:t>=“server”  </a:t>
            </a:r>
            <a:r>
              <a:rPr lang="en-US" dirty="0" smtClean="0"/>
              <a:t>&amp; adding an </a:t>
            </a:r>
            <a:r>
              <a:rPr lang="en-US" dirty="0" smtClean="0">
                <a:solidFill>
                  <a:schemeClr val="tx2">
                    <a:lumMod val="60000"/>
                    <a:lumOff val="40000"/>
                  </a:schemeClr>
                </a:solidFill>
              </a:rPr>
              <a:t>id</a:t>
            </a:r>
            <a:r>
              <a:rPr lang="en-US" dirty="0" smtClean="0"/>
              <a:t> attribute.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HTML 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HTML input control</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&lt;input type="text" size="40"&gt;</a:t>
            </a:r>
          </a:p>
          <a:p>
            <a:endParaRPr lang="en-US" dirty="0" smtClean="0"/>
          </a:p>
          <a:p>
            <a:r>
              <a:rPr lang="en-US" dirty="0" smtClean="0"/>
              <a:t>It could be converted to a server control, by adding the </a:t>
            </a:r>
            <a:r>
              <a:rPr lang="en-US" dirty="0" err="1" smtClean="0"/>
              <a:t>runat</a:t>
            </a:r>
            <a:r>
              <a:rPr lang="en-US" dirty="0" smtClean="0"/>
              <a:t> and id attribute:</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&lt;input type="text" id="</a:t>
            </a:r>
            <a:r>
              <a:rPr lang="en-US" sz="2000" b="1" dirty="0" err="1" smtClean="0">
                <a:solidFill>
                  <a:schemeClr val="tx2">
                    <a:lumMod val="60000"/>
                    <a:lumOff val="40000"/>
                  </a:schemeClr>
                </a:solidFill>
              </a:rPr>
              <a:t>testtext</a:t>
            </a:r>
            <a:r>
              <a:rPr lang="en-US" sz="2000" b="1" dirty="0" smtClean="0">
                <a:solidFill>
                  <a:schemeClr val="tx2">
                    <a:lumMod val="60000"/>
                    <a:lumOff val="40000"/>
                  </a:schemeClr>
                </a:solidFill>
              </a:rPr>
              <a:t>" size="40"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HTML 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err="1" smtClean="0">
                <a:solidFill>
                  <a:schemeClr val="tx2">
                    <a:lumMod val="60000"/>
                    <a:lumOff val="40000"/>
                  </a:schemeClr>
                </a:solidFill>
              </a:rPr>
              <a:t>ASP.Net</a:t>
            </a:r>
            <a:r>
              <a:rPr lang="en-US" dirty="0" smtClean="0"/>
              <a:t> server controls can perform every job accomplished by the </a:t>
            </a:r>
            <a:r>
              <a:rPr lang="en-US" dirty="0" smtClean="0">
                <a:solidFill>
                  <a:schemeClr val="tx2">
                    <a:lumMod val="60000"/>
                    <a:lumOff val="40000"/>
                  </a:schemeClr>
                </a:solidFill>
              </a:rPr>
              <a:t>HTML</a:t>
            </a:r>
            <a:r>
              <a:rPr lang="en-US" dirty="0" smtClean="0"/>
              <a:t> server controls.</a:t>
            </a:r>
          </a:p>
          <a:p>
            <a:endParaRPr lang="en-US" dirty="0" smtClean="0"/>
          </a:p>
          <a:p>
            <a:r>
              <a:rPr lang="en-US" dirty="0" smtClean="0"/>
              <a:t>But </a:t>
            </a:r>
            <a:r>
              <a:rPr lang="en-US" dirty="0" smtClean="0">
                <a:solidFill>
                  <a:schemeClr val="tx2">
                    <a:lumMod val="60000"/>
                    <a:lumOff val="40000"/>
                  </a:schemeClr>
                </a:solidFill>
              </a:rPr>
              <a:t>HTML</a:t>
            </a:r>
            <a:r>
              <a:rPr lang="en-US" dirty="0" smtClean="0"/>
              <a:t> controls are useful in the following cases</a:t>
            </a:r>
          </a:p>
          <a:p>
            <a:endParaRPr lang="en-US" dirty="0" smtClean="0"/>
          </a:p>
          <a:p>
            <a:pPr lvl="1"/>
            <a:r>
              <a:rPr lang="en-US" dirty="0" smtClean="0"/>
              <a:t>Using static tables for layout purposes</a:t>
            </a:r>
          </a:p>
          <a:p>
            <a:endParaRPr lang="en-US" dirty="0" smtClean="0"/>
          </a:p>
          <a:p>
            <a:pPr lvl="1"/>
            <a:r>
              <a:rPr lang="en-US" dirty="0" smtClean="0"/>
              <a:t>Converting a HTML page to run under </a:t>
            </a:r>
            <a:r>
              <a:rPr lang="en-US" dirty="0" err="1" smtClean="0"/>
              <a:t>ASP.Net</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HTML Server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5" name="Picture 4" descr="W030.PNG"/>
          <p:cNvPicPr>
            <a:picLocks noChangeAspect="1"/>
          </p:cNvPicPr>
          <p:nvPr/>
        </p:nvPicPr>
        <p:blipFill>
          <a:blip r:embed="rId3" cstate="print"/>
          <a:stretch>
            <a:fillRect/>
          </a:stretch>
        </p:blipFill>
        <p:spPr>
          <a:xfrm>
            <a:off x="1600200" y="1066800"/>
            <a:ext cx="5867400" cy="531569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HTML Server Controls Ex</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This ex uses a basic HTML table for layout.</a:t>
            </a:r>
          </a:p>
          <a:p>
            <a:endParaRPr lang="en-US" dirty="0" smtClean="0"/>
          </a:p>
          <a:p>
            <a:r>
              <a:rPr lang="en-US" dirty="0" smtClean="0"/>
              <a:t>It uses some text boxes for getting input from the users like, name, address, city, state etc. </a:t>
            </a:r>
          </a:p>
          <a:p>
            <a:endParaRPr lang="en-US" dirty="0" smtClean="0"/>
          </a:p>
          <a:p>
            <a:r>
              <a:rPr lang="en-US" dirty="0" smtClean="0"/>
              <a:t>It also has a button control, which is clicked to get the user data displayed on the last row of the table.</a:t>
            </a:r>
          </a:p>
          <a:p>
            <a:endParaRPr lang="en-US" dirty="0" smtClean="0"/>
          </a:p>
          <a:p>
            <a:pPr lvl="1"/>
            <a:r>
              <a:rPr lang="en-US" dirty="0" smtClean="0"/>
              <a:t>Lets make it..</a:t>
            </a:r>
          </a:p>
          <a:p>
            <a:pPr lvl="1"/>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r>
              <a:rPr lang="en-US" dirty="0" smtClean="0">
                <a:solidFill>
                  <a:srgbClr val="FF0000"/>
                </a:solidFill>
              </a:rPr>
              <a:t>Client Side</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err="1" smtClean="0"/>
              <a:t>ASP.Net</a:t>
            </a:r>
            <a:r>
              <a:rPr lang="en-US" dirty="0" smtClean="0"/>
              <a:t> client side coding has two aspects</a:t>
            </a:r>
          </a:p>
          <a:p>
            <a:endParaRPr lang="en-US" b="1" dirty="0" smtClean="0"/>
          </a:p>
          <a:p>
            <a:r>
              <a:rPr lang="en-US" dirty="0" smtClean="0">
                <a:solidFill>
                  <a:schemeClr val="accent3">
                    <a:lumMod val="75000"/>
                  </a:schemeClr>
                </a:solidFill>
              </a:rPr>
              <a:t>Client Side Scripts</a:t>
            </a:r>
          </a:p>
          <a:p>
            <a:endParaRPr lang="en-US" dirty="0" smtClean="0"/>
          </a:p>
          <a:p>
            <a:pPr lvl="1"/>
            <a:r>
              <a:rPr lang="en-US" dirty="0" smtClean="0"/>
              <a:t>Run on the browser and in turn would speed up the execution of page. </a:t>
            </a:r>
          </a:p>
          <a:p>
            <a:pPr lvl="1"/>
            <a:endParaRPr lang="en-US" dirty="0" smtClean="0"/>
          </a:p>
          <a:p>
            <a:pPr lvl="1"/>
            <a:r>
              <a:rPr lang="en-US" dirty="0" smtClean="0"/>
              <a:t>For example, client side data validation which can catch invalid data and warn the user accordingly without making a round trip to the server.</a:t>
            </a:r>
          </a:p>
          <a:p>
            <a:pPr lvl="1"/>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r>
              <a:rPr lang="en-US" dirty="0" smtClean="0">
                <a:solidFill>
                  <a:srgbClr val="FF0000"/>
                </a:solidFill>
              </a:rPr>
              <a:t>Client Side..</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solidFill>
                  <a:schemeClr val="accent3">
                    <a:lumMod val="75000"/>
                  </a:schemeClr>
                </a:solidFill>
              </a:rPr>
              <a:t>Client Side Source Code</a:t>
            </a:r>
          </a:p>
          <a:p>
            <a:endParaRPr lang="en-US" dirty="0" smtClean="0"/>
          </a:p>
          <a:p>
            <a:pPr lvl="1"/>
            <a:r>
              <a:rPr lang="en-US" dirty="0" smtClean="0"/>
              <a:t>ASP.NET pages generate. </a:t>
            </a:r>
          </a:p>
          <a:p>
            <a:pPr lvl="1"/>
            <a:endParaRPr lang="en-US" dirty="0" smtClean="0"/>
          </a:p>
          <a:p>
            <a:pPr lvl="1"/>
            <a:r>
              <a:rPr lang="en-US" dirty="0" smtClean="0"/>
              <a:t>For ex, the HTML source code of an ASP.NET page contains a number of hidden fields and automatically injected blocks of JavaScript code, which keeps information like view state or does other jobs to make the page work.</a:t>
            </a:r>
          </a:p>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r>
              <a:rPr lang="en-US" dirty="0" smtClean="0">
                <a:solidFill>
                  <a:srgbClr val="FF0000"/>
                </a:solidFill>
              </a:rPr>
              <a:t>Client Side Scripts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All </a:t>
            </a:r>
            <a:r>
              <a:rPr lang="en-US" dirty="0" err="1" smtClean="0"/>
              <a:t>ASP.Net</a:t>
            </a:r>
            <a:r>
              <a:rPr lang="en-US" dirty="0" smtClean="0"/>
              <a:t> server controls allow calling client side code written using JavaScript. </a:t>
            </a:r>
          </a:p>
          <a:p>
            <a:endParaRPr lang="en-US" dirty="0" smtClean="0"/>
          </a:p>
          <a:p>
            <a:r>
              <a:rPr lang="en-US" dirty="0" smtClean="0"/>
              <a:t>Some </a:t>
            </a:r>
            <a:r>
              <a:rPr lang="en-US" dirty="0" err="1" smtClean="0"/>
              <a:t>ASP.Net</a:t>
            </a:r>
            <a:r>
              <a:rPr lang="en-US" dirty="0" smtClean="0"/>
              <a:t> server controls use client side scripting to provide responses to the users without posting back to the server.</a:t>
            </a:r>
          </a:p>
          <a:p>
            <a:endParaRPr lang="en-US" dirty="0" smtClean="0"/>
          </a:p>
          <a:p>
            <a:pPr lvl="1"/>
            <a:r>
              <a:rPr lang="en-US" dirty="0" smtClean="0"/>
              <a:t>Ex, the validation controls.</a:t>
            </a:r>
          </a:p>
          <a:p>
            <a:pPr lvl="1"/>
            <a:endParaRPr lang="en-US" dirty="0" smtClean="0"/>
          </a:p>
          <a:p>
            <a:r>
              <a:rPr lang="en-US" dirty="0" smtClean="0"/>
              <a:t>Apart from these scripts the Button control has a property </a:t>
            </a:r>
            <a:r>
              <a:rPr lang="en-US" dirty="0" err="1" smtClean="0">
                <a:solidFill>
                  <a:schemeClr val="tx2">
                    <a:lumMod val="60000"/>
                    <a:lumOff val="40000"/>
                  </a:schemeClr>
                </a:solidFill>
              </a:rPr>
              <a:t>OnClientClick</a:t>
            </a:r>
            <a:endParaRPr lang="en-US" dirty="0" smtClean="0"/>
          </a:p>
          <a:p>
            <a:pPr lvl="1"/>
            <a:r>
              <a:rPr lang="en-US" dirty="0" smtClean="0"/>
              <a:t>Allows executing client-side script, when the button is clicked.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r>
              <a:rPr lang="en-US" dirty="0" smtClean="0">
                <a:solidFill>
                  <a:srgbClr val="FF0000"/>
                </a:solidFill>
              </a:rPr>
              <a:t>Client Side Scripts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traditional and server HTML controls has the following events that can execute a script when they are raised.</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pic>
        <p:nvPicPr>
          <p:cNvPr id="5" name="Picture 4" descr="W031.PNG"/>
          <p:cNvPicPr>
            <a:picLocks noChangeAspect="1"/>
          </p:cNvPicPr>
          <p:nvPr/>
        </p:nvPicPr>
        <p:blipFill>
          <a:blip r:embed="rId3" cstate="print"/>
          <a:stretch>
            <a:fillRect/>
          </a:stretch>
        </p:blipFill>
        <p:spPr>
          <a:xfrm>
            <a:off x="990600" y="2743200"/>
            <a:ext cx="6934200" cy="32766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Client Side Source Code</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ASP.NET pages are generally written in two files</a:t>
            </a:r>
            <a:endParaRPr lang="en-US" b="1" dirty="0" smtClean="0"/>
          </a:p>
          <a:p>
            <a:pPr lvl="1"/>
            <a:endParaRPr lang="en-US" b="1" dirty="0" smtClean="0"/>
          </a:p>
          <a:p>
            <a:pPr lvl="1"/>
            <a:r>
              <a:rPr lang="en-US" dirty="0" smtClean="0"/>
              <a:t>The content file or the markup file (.</a:t>
            </a:r>
            <a:r>
              <a:rPr lang="en-US" dirty="0" err="1" smtClean="0"/>
              <a:t>aspx</a:t>
            </a:r>
            <a:r>
              <a:rPr lang="en-US" dirty="0" smtClean="0"/>
              <a:t>)</a:t>
            </a:r>
          </a:p>
          <a:p>
            <a:pPr lvl="1"/>
            <a:endParaRPr lang="en-US" dirty="0" smtClean="0"/>
          </a:p>
          <a:p>
            <a:pPr lvl="1"/>
            <a:r>
              <a:rPr lang="en-US" dirty="0" smtClean="0"/>
              <a:t>The code-behind file (.</a:t>
            </a:r>
            <a:r>
              <a:rPr lang="en-US" dirty="0" err="1" smtClean="0"/>
              <a:t>cs</a:t>
            </a:r>
            <a:r>
              <a:rPr lang="en-US" dirty="0" smtClean="0"/>
              <a:t>)</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Content File</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pPr lvl="1"/>
            <a:r>
              <a:rPr lang="en-US" dirty="0" smtClean="0"/>
              <a:t>The content file contains the HTML or </a:t>
            </a:r>
            <a:r>
              <a:rPr lang="en-US" dirty="0" err="1" smtClean="0"/>
              <a:t>ASP.Net</a:t>
            </a:r>
            <a:r>
              <a:rPr lang="en-US" dirty="0" smtClean="0"/>
              <a:t> controls tags and literals to form the structure of the page and the code behind file contains the class definition. </a:t>
            </a:r>
          </a:p>
          <a:p>
            <a:pPr lvl="1"/>
            <a:endParaRPr lang="en-US" dirty="0" smtClean="0"/>
          </a:p>
          <a:p>
            <a:pPr lvl="1"/>
            <a:r>
              <a:rPr lang="en-US" dirty="0" smtClean="0"/>
              <a:t>At run time, the content file is parsed and transformed into a page class.</a:t>
            </a:r>
          </a:p>
          <a:p>
            <a:endParaRPr lang="en-US" dirty="0" smtClean="0"/>
          </a:p>
          <a:p>
            <a:pPr lvl="1"/>
            <a:r>
              <a:rPr lang="en-US" dirty="0" smtClean="0"/>
              <a:t>This class along with the class definition in the code file and some other system generated code make the executable code (assembly) that processes all posted data and generates the response and sends it back to the client.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Client Side</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pPr lvl="1"/>
            <a:r>
              <a:rPr lang="en-US" dirty="0" smtClean="0"/>
              <a:t>Lets see an example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solidFill>
                  <a:schemeClr val="accent3">
                    <a:lumMod val="75000"/>
                  </a:schemeClr>
                </a:solidFill>
              </a:rPr>
              <a:t>Button Controls</a:t>
            </a:r>
          </a:p>
          <a:p>
            <a:pPr lvl="1"/>
            <a:endParaRPr lang="en-US" dirty="0" smtClean="0"/>
          </a:p>
          <a:p>
            <a:pPr lvl="1"/>
            <a:r>
              <a:rPr lang="en-US" dirty="0" smtClean="0"/>
              <a:t>03 types of button controls</a:t>
            </a:r>
          </a:p>
          <a:p>
            <a:pPr lvl="2"/>
            <a:endParaRPr lang="en-US" dirty="0" smtClean="0"/>
          </a:p>
          <a:p>
            <a:pPr lvl="2"/>
            <a:r>
              <a:rPr lang="en-US" dirty="0" smtClean="0"/>
              <a:t>Buttons</a:t>
            </a:r>
          </a:p>
          <a:p>
            <a:pPr lvl="2"/>
            <a:r>
              <a:rPr lang="en-US" dirty="0" smtClean="0"/>
              <a:t>Link buttons</a:t>
            </a:r>
          </a:p>
          <a:p>
            <a:pPr lvl="2"/>
            <a:r>
              <a:rPr lang="en-US" dirty="0" smtClean="0"/>
              <a:t>Image buttons</a:t>
            </a:r>
          </a:p>
          <a:p>
            <a:pPr lvl="2"/>
            <a:endParaRPr lang="en-US" dirty="0" smtClean="0"/>
          </a:p>
          <a:p>
            <a:r>
              <a:rPr lang="en-US" dirty="0" smtClean="0"/>
              <a:t>When a user clicks a button control, two events are raised Click and Command.</a:t>
            </a:r>
          </a:p>
          <a:p>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asp:Button</a:t>
            </a:r>
            <a:r>
              <a:rPr lang="en-US" sz="2000" b="1" dirty="0" smtClean="0">
                <a:solidFill>
                  <a:schemeClr val="tx2">
                    <a:lumMod val="60000"/>
                    <a:lumOff val="40000"/>
                  </a:schemeClr>
                </a:solidFill>
              </a:rPr>
              <a:t> ID="Button1"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onclick</a:t>
            </a:r>
            <a:r>
              <a:rPr lang="en-US" sz="2000" b="1" dirty="0" smtClean="0">
                <a:solidFill>
                  <a:schemeClr val="tx2">
                    <a:lumMod val="60000"/>
                    <a:lumOff val="40000"/>
                  </a:schemeClr>
                </a:solidFill>
              </a:rPr>
              <a:t>="Button1_Click" Text="Click" /&gt;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Properties of the Button control</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pic>
        <p:nvPicPr>
          <p:cNvPr id="5" name="Picture 4" descr="033.PNG"/>
          <p:cNvPicPr>
            <a:picLocks noChangeAspect="1"/>
          </p:cNvPicPr>
          <p:nvPr/>
        </p:nvPicPr>
        <p:blipFill>
          <a:blip r:embed="rId3" cstate="print"/>
          <a:stretch>
            <a:fillRect/>
          </a:stretch>
        </p:blipFill>
        <p:spPr>
          <a:xfrm>
            <a:off x="1143000" y="2362200"/>
            <a:ext cx="7013055" cy="35814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solidFill>
                  <a:schemeClr val="accent3">
                    <a:lumMod val="75000"/>
                  </a:schemeClr>
                </a:solidFill>
              </a:rPr>
              <a:t>Text Boxes and Labels</a:t>
            </a:r>
          </a:p>
          <a:p>
            <a:endParaRPr lang="en-US" sz="2000" dirty="0" smtClean="0"/>
          </a:p>
          <a:p>
            <a:pPr lvl="1"/>
            <a:r>
              <a:rPr lang="en-US" dirty="0" smtClean="0"/>
              <a:t>Text box controls are typically used to accept input from the user. </a:t>
            </a:r>
          </a:p>
          <a:p>
            <a:pPr lvl="1"/>
            <a:endParaRPr lang="en-US" dirty="0" smtClean="0"/>
          </a:p>
          <a:p>
            <a:pPr lvl="1"/>
            <a:r>
              <a:rPr lang="en-US" dirty="0" smtClean="0"/>
              <a:t>A text box control can accept one or more lines to text depending upon the setting of the </a:t>
            </a:r>
            <a:r>
              <a:rPr lang="en-US" dirty="0" err="1" smtClean="0">
                <a:solidFill>
                  <a:schemeClr val="tx2">
                    <a:lumMod val="60000"/>
                    <a:lumOff val="40000"/>
                  </a:schemeClr>
                </a:solidFill>
              </a:rPr>
              <a:t>TextMode</a:t>
            </a:r>
            <a:r>
              <a:rPr lang="en-US" dirty="0" smtClean="0"/>
              <a:t> attribute.</a:t>
            </a:r>
          </a:p>
          <a:p>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asp:TextBox</a:t>
            </a:r>
            <a:r>
              <a:rPr lang="en-US" sz="2000" b="1" dirty="0" smtClean="0">
                <a:solidFill>
                  <a:schemeClr val="tx2">
                    <a:lumMod val="60000"/>
                    <a:lumOff val="40000"/>
                  </a:schemeClr>
                </a:solidFill>
              </a:rPr>
              <a:t> ID="</a:t>
            </a:r>
            <a:r>
              <a:rPr lang="en-US" sz="2000" b="1" dirty="0" err="1" smtClean="0">
                <a:solidFill>
                  <a:schemeClr val="tx2">
                    <a:lumMod val="60000"/>
                    <a:lumOff val="40000"/>
                  </a:schemeClr>
                </a:solidFill>
              </a:rPr>
              <a:t>txtstate</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&gt;</a:t>
            </a:r>
          </a:p>
          <a:p>
            <a:endParaRPr lang="en-US" dirty="0" smtClean="0"/>
          </a:p>
          <a:p>
            <a:pPr lvl="1"/>
            <a:r>
              <a:rPr lang="en-US" dirty="0" smtClean="0"/>
              <a:t>Label controls provide an easy way to display text which can be changed from one execution of a page to the next. </a:t>
            </a:r>
          </a:p>
          <a:p>
            <a:endParaRPr lang="en-US" sz="2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Properties of the Text Box and Labels</a:t>
            </a:r>
            <a:endParaRPr lang="en-US" sz="2000" dirty="0" smtClean="0"/>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pic>
        <p:nvPicPr>
          <p:cNvPr id="5" name="Picture 4" descr="W032.PNG"/>
          <p:cNvPicPr>
            <a:picLocks noChangeAspect="1"/>
          </p:cNvPicPr>
          <p:nvPr/>
        </p:nvPicPr>
        <p:blipFill>
          <a:blip r:embed="rId3" cstate="print"/>
          <a:stretch>
            <a:fillRect/>
          </a:stretch>
        </p:blipFill>
        <p:spPr>
          <a:xfrm>
            <a:off x="1219200" y="2380848"/>
            <a:ext cx="6488219" cy="3486552"/>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solidFill>
                <a:schemeClr val="accent3">
                  <a:lumMod val="75000"/>
                </a:schemeClr>
              </a:solidFill>
            </a:endParaRPr>
          </a:p>
          <a:p>
            <a:r>
              <a:rPr lang="en-US" dirty="0" smtClean="0">
                <a:solidFill>
                  <a:schemeClr val="accent3">
                    <a:lumMod val="75000"/>
                  </a:schemeClr>
                </a:solidFill>
              </a:rPr>
              <a:t>Check Boxes and Radio Buttons</a:t>
            </a:r>
          </a:p>
          <a:p>
            <a:endParaRPr lang="en-US" dirty="0" smtClean="0"/>
          </a:p>
          <a:p>
            <a:pPr lvl="1"/>
            <a:r>
              <a:rPr lang="en-US" dirty="0" smtClean="0"/>
              <a:t>A check box displays a single option that the user can either check or uncheck and radio buttons present a group of options from which the user can select just one option.</a:t>
            </a:r>
          </a:p>
          <a:p>
            <a:endParaRPr lang="en-US" dirty="0" smtClean="0"/>
          </a:p>
          <a:p>
            <a:pPr lvl="1"/>
            <a:r>
              <a:rPr lang="en-US" dirty="0" smtClean="0"/>
              <a:t>To create a group of radio buttons, specify the same name for the </a:t>
            </a:r>
            <a:r>
              <a:rPr lang="en-US" dirty="0" err="1" smtClean="0">
                <a:solidFill>
                  <a:schemeClr val="tx2">
                    <a:lumMod val="60000"/>
                    <a:lumOff val="40000"/>
                  </a:schemeClr>
                </a:solidFill>
              </a:rPr>
              <a:t>GroupName</a:t>
            </a:r>
            <a:r>
              <a:rPr lang="en-US" dirty="0" smtClean="0"/>
              <a:t> attribute of each radio button in the group. </a:t>
            </a:r>
          </a:p>
          <a:p>
            <a:pPr lvl="1"/>
            <a:endParaRPr lang="en-US" dirty="0" smtClean="0"/>
          </a:p>
          <a:p>
            <a:pPr lvl="2"/>
            <a:r>
              <a:rPr lang="en-US" dirty="0" smtClean="0"/>
              <a:t>If more than one group is required in a single form specify a different group name for each group.</a:t>
            </a:r>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solidFill>
                  <a:schemeClr val="accent3">
                    <a:lumMod val="75000"/>
                  </a:schemeClr>
                </a:solidFill>
              </a:rPr>
              <a:t>Check Boxes and Radio Buttons</a:t>
            </a:r>
          </a:p>
          <a:p>
            <a:endParaRPr lang="en-US" dirty="0" smtClean="0"/>
          </a:p>
          <a:p>
            <a:pPr lvl="1"/>
            <a:r>
              <a:rPr lang="en-US" dirty="0" smtClean="0"/>
              <a:t>If check box or radio button is needed to be selected when it's initially displayed, set its </a:t>
            </a:r>
            <a:r>
              <a:rPr lang="en-US" dirty="0" smtClean="0">
                <a:solidFill>
                  <a:schemeClr val="tx2">
                    <a:lumMod val="60000"/>
                    <a:lumOff val="40000"/>
                  </a:schemeClr>
                </a:solidFill>
              </a:rPr>
              <a:t>Checked</a:t>
            </a:r>
            <a:r>
              <a:rPr lang="en-US" dirty="0" smtClean="0"/>
              <a:t> attribute to </a:t>
            </a:r>
            <a:r>
              <a:rPr lang="en-US" dirty="0" smtClean="0">
                <a:solidFill>
                  <a:schemeClr val="tx2">
                    <a:lumMod val="60000"/>
                    <a:lumOff val="40000"/>
                  </a:schemeClr>
                </a:solidFill>
              </a:rPr>
              <a:t>true</a:t>
            </a:r>
            <a:r>
              <a:rPr lang="en-US" dirty="0" smtClean="0"/>
              <a:t>. </a:t>
            </a:r>
          </a:p>
          <a:p>
            <a:pPr lvl="1"/>
            <a:endParaRPr lang="en-US" dirty="0" smtClean="0"/>
          </a:p>
          <a:p>
            <a:pPr lvl="1"/>
            <a:r>
              <a:rPr lang="en-US" dirty="0" smtClean="0"/>
              <a:t>If the </a:t>
            </a:r>
            <a:r>
              <a:rPr lang="en-US" dirty="0" smtClean="0">
                <a:solidFill>
                  <a:schemeClr val="tx2">
                    <a:lumMod val="60000"/>
                    <a:lumOff val="40000"/>
                  </a:schemeClr>
                </a:solidFill>
              </a:rPr>
              <a:t>Checked</a:t>
            </a:r>
            <a:r>
              <a:rPr lang="en-US" dirty="0" smtClean="0"/>
              <a:t> attribute is set for more than one radio button in a group, then only the last one will be selected.</a:t>
            </a:r>
          </a:p>
          <a:p>
            <a:pPr lvl="1"/>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asp:CheckBox</a:t>
            </a:r>
            <a:r>
              <a:rPr lang="en-US" sz="2000" b="1" dirty="0" smtClean="0">
                <a:solidFill>
                  <a:schemeClr val="tx2">
                    <a:lumMod val="60000"/>
                    <a:lumOff val="40000"/>
                  </a:schemeClr>
                </a:solidFill>
              </a:rPr>
              <a:t> ID= "</a:t>
            </a:r>
            <a:r>
              <a:rPr lang="en-US" sz="2000" b="1" dirty="0" err="1" smtClean="0">
                <a:solidFill>
                  <a:schemeClr val="tx2">
                    <a:lumMod val="60000"/>
                    <a:lumOff val="40000"/>
                  </a:schemeClr>
                </a:solidFill>
              </a:rPr>
              <a:t>chkoption</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 "Server"&gt; &lt;/</a:t>
            </a:r>
            <a:r>
              <a:rPr lang="en-US" sz="2000" b="1" dirty="0" err="1" smtClean="0">
                <a:solidFill>
                  <a:schemeClr val="tx2">
                    <a:lumMod val="60000"/>
                    <a:lumOff val="40000"/>
                  </a:schemeClr>
                </a:solidFill>
              </a:rPr>
              <a:t>asp:CheckBox</a:t>
            </a:r>
            <a:r>
              <a:rPr lang="en-US" sz="2000" b="1" dirty="0" smtClean="0">
                <a:solidFill>
                  <a:schemeClr val="tx2">
                    <a:lumMod val="60000"/>
                    <a:lumOff val="40000"/>
                  </a:schemeClr>
                </a:solidFill>
              </a:rPr>
              <a:t>&gt;</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asp:RadioButton</a:t>
            </a:r>
            <a:r>
              <a:rPr lang="en-US" sz="2000" b="1" dirty="0" smtClean="0">
                <a:solidFill>
                  <a:schemeClr val="tx2">
                    <a:lumMod val="60000"/>
                    <a:lumOff val="40000"/>
                  </a:schemeClr>
                </a:solidFill>
              </a:rPr>
              <a:t> ID= "</a:t>
            </a:r>
            <a:r>
              <a:rPr lang="en-US" sz="2000" b="1" dirty="0" err="1" smtClean="0">
                <a:solidFill>
                  <a:schemeClr val="tx2">
                    <a:lumMod val="60000"/>
                    <a:lumOff val="40000"/>
                  </a:schemeClr>
                </a:solidFill>
              </a:rPr>
              <a:t>rdboption</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 "Server"&gt; </a:t>
            </a:r>
          </a:p>
          <a:p>
            <a:pPr>
              <a:buNone/>
            </a:pPr>
            <a:r>
              <a:rPr lang="en-US" sz="2000" b="1" dirty="0" smtClean="0">
                <a:solidFill>
                  <a:schemeClr val="tx2">
                    <a:lumMod val="60000"/>
                    <a:lumOff val="40000"/>
                  </a:schemeClr>
                </a:solidFill>
              </a:rPr>
              <a:t>	&lt;/asp: </a:t>
            </a:r>
            <a:r>
              <a:rPr lang="en-US" sz="2000" b="1" dirty="0" err="1" smtClean="0">
                <a:solidFill>
                  <a:schemeClr val="tx2">
                    <a:lumMod val="60000"/>
                    <a:lumOff val="40000"/>
                  </a:schemeClr>
                </a:solidFill>
              </a:rPr>
              <a:t>RadioButton</a:t>
            </a:r>
            <a:r>
              <a:rPr lang="en-US" sz="2000" b="1" dirty="0" smtClean="0">
                <a:solidFill>
                  <a:schemeClr val="tx2">
                    <a:lumMod val="60000"/>
                    <a:lumOff val="40000"/>
                  </a:schemeClr>
                </a:solidFill>
              </a:rPr>
              <a:t>&gt;</a:t>
            </a:r>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Properties of the Check Boxes and Radio Buttons</a:t>
            </a:r>
          </a:p>
          <a:p>
            <a:endParaRPr lang="en-US" sz="2000" b="1" dirty="0" smtClean="0">
              <a:solidFill>
                <a:schemeClr val="tx2">
                  <a:lumMod val="60000"/>
                  <a:lumOff val="40000"/>
                </a:schemeClr>
              </a:solidFill>
            </a:endParaRPr>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pic>
        <p:nvPicPr>
          <p:cNvPr id="5" name="Picture 4" descr="W033.PNG"/>
          <p:cNvPicPr>
            <a:picLocks noChangeAspect="1"/>
          </p:cNvPicPr>
          <p:nvPr/>
        </p:nvPicPr>
        <p:blipFill>
          <a:blip r:embed="rId3" cstate="print"/>
          <a:stretch>
            <a:fillRect/>
          </a:stretch>
        </p:blipFill>
        <p:spPr>
          <a:xfrm>
            <a:off x="762001" y="2667000"/>
            <a:ext cx="7543800" cy="139352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solidFill>
                <a:schemeClr val="accent3">
                  <a:lumMod val="75000"/>
                </a:schemeClr>
              </a:solidFill>
            </a:endParaRPr>
          </a:p>
          <a:p>
            <a:r>
              <a:rPr lang="en-US" dirty="0" smtClean="0">
                <a:solidFill>
                  <a:schemeClr val="accent3">
                    <a:lumMod val="75000"/>
                  </a:schemeClr>
                </a:solidFill>
              </a:rPr>
              <a:t>List Controls</a:t>
            </a:r>
            <a:endParaRPr lang="en-US" sz="2000" dirty="0" smtClean="0">
              <a:solidFill>
                <a:schemeClr val="accent3">
                  <a:lumMod val="75000"/>
                </a:schemeClr>
              </a:solidFill>
            </a:endParaRPr>
          </a:p>
          <a:p>
            <a:pPr lvl="1"/>
            <a:endParaRPr lang="en-US" dirty="0" smtClean="0"/>
          </a:p>
          <a:p>
            <a:pPr lvl="1"/>
            <a:r>
              <a:rPr lang="en-US" dirty="0" err="1" smtClean="0"/>
              <a:t>ASP.Net</a:t>
            </a:r>
            <a:r>
              <a:rPr lang="en-US" dirty="0" smtClean="0"/>
              <a:t> provides the controls: drop-down list, list box, radio button list, check box list and bulleted list. </a:t>
            </a:r>
          </a:p>
          <a:p>
            <a:pPr lvl="1"/>
            <a:endParaRPr lang="en-US" dirty="0" smtClean="0"/>
          </a:p>
          <a:p>
            <a:pPr lvl="1"/>
            <a:r>
              <a:rPr lang="en-US" dirty="0" smtClean="0"/>
              <a:t>These control let a user choose from one or more items from the list.</a:t>
            </a:r>
          </a:p>
          <a:p>
            <a:pPr lvl="1"/>
            <a:endParaRPr lang="en-US" dirty="0" smtClean="0"/>
          </a:p>
          <a:p>
            <a:pPr lvl="1"/>
            <a:r>
              <a:rPr lang="en-US" dirty="0" smtClean="0"/>
              <a:t>List boxes and drop-down list contain one or more list items.</a:t>
            </a:r>
          </a:p>
          <a:p>
            <a:pPr lvl="1"/>
            <a:endParaRPr lang="en-US" dirty="0" smtClean="0"/>
          </a:p>
          <a:p>
            <a:pPr lvl="1"/>
            <a:r>
              <a:rPr lang="en-US" dirty="0" smtClean="0"/>
              <a:t>These lists could be loaded either by code or by the </a:t>
            </a:r>
            <a:r>
              <a:rPr lang="en-US" dirty="0" err="1" smtClean="0"/>
              <a:t>ListItem</a:t>
            </a:r>
            <a:r>
              <a:rPr lang="en-US" dirty="0" smtClean="0"/>
              <a:t> Collection Editor.</a:t>
            </a:r>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Basic syntax for list box control</a:t>
            </a:r>
            <a:endParaRPr lang="en-US" sz="2000" dirty="0" smtClean="0"/>
          </a:p>
          <a:p>
            <a:endParaRPr lang="en-US" sz="2000"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asp:ListBox</a:t>
            </a:r>
            <a:r>
              <a:rPr lang="en-US" sz="2000" b="1" dirty="0" smtClean="0">
                <a:solidFill>
                  <a:schemeClr val="tx2">
                    <a:lumMod val="60000"/>
                    <a:lumOff val="40000"/>
                  </a:schemeClr>
                </a:solidFill>
              </a:rPr>
              <a:t> ID="ListBox1"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AutoPostBack</a:t>
            </a:r>
            <a:r>
              <a:rPr lang="en-US" sz="2000" b="1" dirty="0" smtClean="0">
                <a:solidFill>
                  <a:schemeClr val="tx2">
                    <a:lumMod val="60000"/>
                    <a:lumOff val="40000"/>
                  </a:schemeClr>
                </a:solidFill>
              </a:rPr>
              <a:t>="True" </a:t>
            </a:r>
            <a:r>
              <a:rPr lang="en-US" sz="2000" b="1" dirty="0" err="1" smtClean="0">
                <a:solidFill>
                  <a:schemeClr val="tx2">
                    <a:lumMod val="60000"/>
                    <a:lumOff val="40000"/>
                  </a:schemeClr>
                </a:solidFill>
              </a:rPr>
              <a:t>OnSelectedIndexChanged</a:t>
            </a:r>
            <a:r>
              <a:rPr lang="en-US" sz="2000" b="1" dirty="0" smtClean="0">
                <a:solidFill>
                  <a:schemeClr val="tx2">
                    <a:lumMod val="60000"/>
                    <a:lumOff val="40000"/>
                  </a:schemeClr>
                </a:solidFill>
              </a:rPr>
              <a:t>="ListBox1_SelectedIndexChanged"&gt; &lt;/</a:t>
            </a:r>
            <a:r>
              <a:rPr lang="en-US" sz="2000" b="1" dirty="0" err="1" smtClean="0">
                <a:solidFill>
                  <a:schemeClr val="tx2">
                    <a:lumMod val="60000"/>
                    <a:lumOff val="40000"/>
                  </a:schemeClr>
                </a:solidFill>
              </a:rPr>
              <a:t>asp:ListBox</a:t>
            </a:r>
            <a:r>
              <a:rPr lang="en-US" sz="2000" b="1" dirty="0" smtClean="0">
                <a:solidFill>
                  <a:schemeClr val="tx2">
                    <a:lumMod val="60000"/>
                    <a:lumOff val="40000"/>
                  </a:schemeClr>
                </a:solidFill>
              </a:rPr>
              <a:t>&gt; </a:t>
            </a:r>
          </a:p>
          <a:p>
            <a:endParaRPr lang="en-US" sz="2000" dirty="0" smtClean="0"/>
          </a:p>
          <a:p>
            <a:r>
              <a:rPr lang="en-US" dirty="0" smtClean="0"/>
              <a:t>Basic syntax for a drop-down list control</a:t>
            </a:r>
            <a:endParaRPr lang="en-US" sz="2000" dirty="0" smtClean="0"/>
          </a:p>
          <a:p>
            <a:endParaRPr lang="en-US" sz="2000"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asp:DropDownList</a:t>
            </a:r>
            <a:r>
              <a:rPr lang="en-US" sz="2000" b="1" dirty="0" smtClean="0">
                <a:solidFill>
                  <a:schemeClr val="tx2">
                    <a:lumMod val="60000"/>
                    <a:lumOff val="40000"/>
                  </a:schemeClr>
                </a:solidFill>
              </a:rPr>
              <a:t> ID="DropDownList1"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AutoPostBack</a:t>
            </a:r>
            <a:r>
              <a:rPr lang="en-US" sz="2000" b="1" dirty="0" smtClean="0">
                <a:solidFill>
                  <a:schemeClr val="tx2">
                    <a:lumMod val="60000"/>
                    <a:lumOff val="40000"/>
                  </a:schemeClr>
                </a:solidFill>
              </a:rPr>
              <a:t>="True" </a:t>
            </a:r>
            <a:r>
              <a:rPr lang="en-US" sz="2000" b="1" dirty="0" err="1" smtClean="0">
                <a:solidFill>
                  <a:schemeClr val="tx2">
                    <a:lumMod val="60000"/>
                    <a:lumOff val="40000"/>
                  </a:schemeClr>
                </a:solidFill>
              </a:rPr>
              <a:t>OnSelectedIndexChanged</a:t>
            </a:r>
            <a:r>
              <a:rPr lang="en-US" sz="2000" b="1" dirty="0" smtClean="0">
                <a:solidFill>
                  <a:schemeClr val="tx2">
                    <a:lumMod val="60000"/>
                    <a:lumOff val="40000"/>
                  </a:schemeClr>
                </a:solidFill>
              </a:rPr>
              <a:t>="DropDownList1_SelectedIndexChanged"&gt; &lt;/</a:t>
            </a:r>
            <a:r>
              <a:rPr lang="en-US" sz="2000" b="1" dirty="0" err="1" smtClean="0">
                <a:solidFill>
                  <a:schemeClr val="tx2">
                    <a:lumMod val="60000"/>
                    <a:lumOff val="40000"/>
                  </a:schemeClr>
                </a:solidFill>
              </a:rPr>
              <a:t>asp:DropDownList</a:t>
            </a:r>
            <a:r>
              <a:rPr lang="en-US" sz="2000" b="1" dirty="0" smtClean="0">
                <a:solidFill>
                  <a:schemeClr val="tx2">
                    <a:lumMod val="60000"/>
                    <a:lumOff val="40000"/>
                  </a:schemeClr>
                </a:solidFill>
              </a:rPr>
              <a:t>&gt;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Properties of List box and Drop-down Lists</a:t>
            </a:r>
          </a:p>
          <a:p>
            <a:endParaRPr lang="en-US" dirty="0" smtClean="0">
              <a:solidFill>
                <a:schemeClr val="tx2">
                  <a:lumMod val="60000"/>
                  <a:lumOff val="40000"/>
                </a:schemeClr>
              </a:solidFill>
            </a:endParaRPr>
          </a:p>
          <a:p>
            <a:endParaRPr lang="en-US"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42</a:t>
            </a:fld>
            <a:endParaRPr lang="en-US" dirty="0"/>
          </a:p>
        </p:txBody>
      </p:sp>
      <p:pic>
        <p:nvPicPr>
          <p:cNvPr id="5" name="Picture 4" descr="W034.PNG"/>
          <p:cNvPicPr>
            <a:picLocks noChangeAspect="1"/>
          </p:cNvPicPr>
          <p:nvPr/>
        </p:nvPicPr>
        <p:blipFill>
          <a:blip r:embed="rId3" cstate="print"/>
          <a:stretch>
            <a:fillRect/>
          </a:stretch>
        </p:blipFill>
        <p:spPr>
          <a:xfrm>
            <a:off x="827404" y="2362200"/>
            <a:ext cx="6792596" cy="28956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Properties of each List item objects.</a:t>
            </a:r>
          </a:p>
          <a:p>
            <a:endParaRPr lang="en-US" dirty="0" smtClean="0">
              <a:solidFill>
                <a:schemeClr val="tx2">
                  <a:lumMod val="60000"/>
                  <a:lumOff val="40000"/>
                </a:schemeClr>
              </a:solidFill>
            </a:endParaRPr>
          </a:p>
          <a:p>
            <a:endParaRPr lang="en-US"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43</a:t>
            </a:fld>
            <a:endParaRPr lang="en-US" dirty="0"/>
          </a:p>
        </p:txBody>
      </p:sp>
      <p:pic>
        <p:nvPicPr>
          <p:cNvPr id="6" name="Picture 5" descr="W035.PNG"/>
          <p:cNvPicPr>
            <a:picLocks noChangeAspect="1"/>
          </p:cNvPicPr>
          <p:nvPr/>
        </p:nvPicPr>
        <p:blipFill>
          <a:blip r:embed="rId3" cstate="print"/>
          <a:stretch>
            <a:fillRect/>
          </a:stretch>
        </p:blipFill>
        <p:spPr>
          <a:xfrm>
            <a:off x="762000" y="2590800"/>
            <a:ext cx="7315200" cy="1372409"/>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List Item Collections</a:t>
            </a:r>
          </a:p>
          <a:p>
            <a:endParaRPr lang="en-US" sz="2000" b="1" dirty="0" smtClean="0">
              <a:solidFill>
                <a:schemeClr val="tx2">
                  <a:lumMod val="60000"/>
                  <a:lumOff val="40000"/>
                </a:schemeClr>
              </a:solidFill>
            </a:endParaRPr>
          </a:p>
          <a:p>
            <a:pPr lvl="1"/>
            <a:r>
              <a:rPr lang="en-US" dirty="0" smtClean="0"/>
              <a:t>The </a:t>
            </a:r>
            <a:r>
              <a:rPr lang="en-US" dirty="0" err="1" smtClean="0">
                <a:solidFill>
                  <a:schemeClr val="tx2">
                    <a:lumMod val="60000"/>
                    <a:lumOff val="40000"/>
                  </a:schemeClr>
                </a:solidFill>
              </a:rPr>
              <a:t>ListItemCollection</a:t>
            </a:r>
            <a:r>
              <a:rPr lang="en-US" dirty="0" smtClean="0"/>
              <a:t> object is a collection of </a:t>
            </a:r>
            <a:r>
              <a:rPr lang="en-US" dirty="0" err="1" smtClean="0">
                <a:solidFill>
                  <a:schemeClr val="tx2">
                    <a:lumMod val="60000"/>
                    <a:lumOff val="40000"/>
                  </a:schemeClr>
                </a:solidFill>
              </a:rPr>
              <a:t>ListItem</a:t>
            </a:r>
            <a:r>
              <a:rPr lang="en-US" dirty="0" smtClean="0"/>
              <a:t> objects.</a:t>
            </a:r>
          </a:p>
          <a:p>
            <a:pPr lvl="1"/>
            <a:r>
              <a:rPr lang="en-US" dirty="0" smtClean="0"/>
              <a:t>Each </a:t>
            </a:r>
            <a:r>
              <a:rPr lang="en-US" dirty="0" err="1" smtClean="0">
                <a:solidFill>
                  <a:schemeClr val="tx2">
                    <a:lumMod val="60000"/>
                    <a:lumOff val="40000"/>
                  </a:schemeClr>
                </a:solidFill>
              </a:rPr>
              <a:t>ListItem</a:t>
            </a:r>
            <a:r>
              <a:rPr lang="en-US" dirty="0" smtClean="0"/>
              <a:t> object represents one item in the list. </a:t>
            </a:r>
          </a:p>
          <a:p>
            <a:pPr lvl="1"/>
            <a:r>
              <a:rPr lang="en-US" dirty="0" smtClean="0"/>
              <a:t>Items in a </a:t>
            </a:r>
            <a:r>
              <a:rPr lang="en-US" dirty="0" err="1" smtClean="0">
                <a:solidFill>
                  <a:schemeClr val="tx2">
                    <a:lumMod val="60000"/>
                    <a:lumOff val="40000"/>
                  </a:schemeClr>
                </a:solidFill>
              </a:rPr>
              <a:t>ListItemCollection</a:t>
            </a:r>
            <a:r>
              <a:rPr lang="en-US" dirty="0" smtClean="0"/>
              <a:t> are numbered from 0.</a:t>
            </a:r>
          </a:p>
          <a:p>
            <a:pPr lvl="1"/>
            <a:endParaRPr lang="en-US" dirty="0" smtClean="0"/>
          </a:p>
          <a:p>
            <a:pPr lvl="1"/>
            <a:r>
              <a:rPr lang="en-US" dirty="0" smtClean="0"/>
              <a:t>When the items into a list box are loaded using strings like </a:t>
            </a:r>
            <a:r>
              <a:rPr lang="en-US" dirty="0" err="1" smtClean="0">
                <a:solidFill>
                  <a:schemeClr val="tx2">
                    <a:lumMod val="60000"/>
                    <a:lumOff val="40000"/>
                  </a:schemeClr>
                </a:solidFill>
              </a:rPr>
              <a:t>lstcolor.Items.Add</a:t>
            </a:r>
            <a:r>
              <a:rPr lang="en-US" dirty="0" smtClean="0">
                <a:solidFill>
                  <a:schemeClr val="tx2">
                    <a:lumMod val="60000"/>
                    <a:lumOff val="40000"/>
                  </a:schemeClr>
                </a:solidFill>
              </a:rPr>
              <a:t>("Blue")</a:t>
            </a:r>
            <a:r>
              <a:rPr lang="en-US" dirty="0" smtClean="0"/>
              <a:t>, then both the Text and Value properties of the list item are set to the string value.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a:t>
            </a:r>
            <a:r>
              <a:rPr lang="en-US" dirty="0" err="1" smtClean="0">
                <a:solidFill>
                  <a:schemeClr val="tx2">
                    <a:lumMod val="60000"/>
                    <a:lumOff val="40000"/>
                  </a:schemeClr>
                </a:solidFill>
              </a:rPr>
              <a:t>ListItem</a:t>
            </a:r>
            <a:r>
              <a:rPr lang="en-US" dirty="0" smtClean="0"/>
              <a:t> Collection Editor is used to add item to a drop-down list or list box. </a:t>
            </a:r>
          </a:p>
          <a:p>
            <a:endParaRPr lang="en-US" dirty="0" smtClean="0"/>
          </a:p>
          <a:p>
            <a:pPr lvl="1"/>
            <a:r>
              <a:rPr lang="en-US" dirty="0" smtClean="0"/>
              <a:t>This is used to create a static list of items.</a:t>
            </a:r>
          </a:p>
          <a:p>
            <a:pPr lvl="1"/>
            <a:endParaRPr lang="en-US" dirty="0" smtClean="0"/>
          </a:p>
          <a:p>
            <a:r>
              <a:rPr lang="en-US" dirty="0" smtClean="0"/>
              <a:t>Common Properties of List Item Collection</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45</a:t>
            </a:fld>
            <a:endParaRPr lang="en-US" dirty="0"/>
          </a:p>
        </p:txBody>
      </p:sp>
      <p:pic>
        <p:nvPicPr>
          <p:cNvPr id="5" name="Picture 4" descr="W036.PNG"/>
          <p:cNvPicPr>
            <a:picLocks noChangeAspect="1"/>
          </p:cNvPicPr>
          <p:nvPr/>
        </p:nvPicPr>
        <p:blipFill>
          <a:blip r:embed="rId3" cstate="print"/>
          <a:stretch>
            <a:fillRect/>
          </a:stretch>
        </p:blipFill>
        <p:spPr>
          <a:xfrm>
            <a:off x="990600" y="4343400"/>
            <a:ext cx="7239000" cy="1143000"/>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Common Methods of List Item Collection</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46</a:t>
            </a:fld>
            <a:endParaRPr lang="en-US" dirty="0"/>
          </a:p>
        </p:txBody>
      </p:sp>
      <p:pic>
        <p:nvPicPr>
          <p:cNvPr id="6" name="Picture 5" descr="W037.PNG"/>
          <p:cNvPicPr>
            <a:picLocks noChangeAspect="1"/>
          </p:cNvPicPr>
          <p:nvPr/>
        </p:nvPicPr>
        <p:blipFill>
          <a:blip r:embed="rId3" cstate="print"/>
          <a:stretch>
            <a:fillRect/>
          </a:stretch>
        </p:blipFill>
        <p:spPr>
          <a:xfrm>
            <a:off x="1066800" y="2133600"/>
            <a:ext cx="7086600" cy="3757663"/>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sz="2000" dirty="0" smtClean="0"/>
          </a:p>
          <a:p>
            <a:r>
              <a:rPr lang="en-US" dirty="0" smtClean="0">
                <a:solidFill>
                  <a:schemeClr val="accent3">
                    <a:lumMod val="75000"/>
                  </a:schemeClr>
                </a:solidFill>
              </a:rPr>
              <a:t>Bulleted lists and Numbered lists</a:t>
            </a:r>
          </a:p>
          <a:p>
            <a:endParaRPr lang="en-US" sz="2000" b="1" dirty="0" smtClean="0">
              <a:solidFill>
                <a:schemeClr val="tx2">
                  <a:lumMod val="60000"/>
                  <a:lumOff val="40000"/>
                </a:schemeClr>
              </a:solidFill>
            </a:endParaRPr>
          </a:p>
          <a:p>
            <a:pPr lvl="1"/>
            <a:r>
              <a:rPr lang="en-US" dirty="0" smtClean="0"/>
              <a:t>The bulleted list control creates bulleted lists or numbered lists. </a:t>
            </a:r>
          </a:p>
          <a:p>
            <a:pPr lvl="1"/>
            <a:endParaRPr lang="en-US" dirty="0" smtClean="0"/>
          </a:p>
          <a:p>
            <a:pPr lvl="1"/>
            <a:r>
              <a:rPr lang="en-US" dirty="0" smtClean="0"/>
              <a:t>These controls contain a collection of </a:t>
            </a:r>
            <a:r>
              <a:rPr lang="en-US" dirty="0" err="1" smtClean="0">
                <a:solidFill>
                  <a:schemeClr val="tx2">
                    <a:lumMod val="60000"/>
                    <a:lumOff val="40000"/>
                  </a:schemeClr>
                </a:solidFill>
              </a:rPr>
              <a:t>ListItem</a:t>
            </a:r>
            <a:r>
              <a:rPr lang="en-US" dirty="0" smtClean="0"/>
              <a:t> objects that could be referred to through the Items property of the control.</a:t>
            </a:r>
          </a:p>
          <a:p>
            <a:endParaRPr lang="en-US" sz="2000"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asp:BulletedList</a:t>
            </a:r>
            <a:r>
              <a:rPr lang="en-US" sz="2000" b="1" dirty="0" smtClean="0">
                <a:solidFill>
                  <a:schemeClr val="tx2">
                    <a:lumMod val="60000"/>
                    <a:lumOff val="40000"/>
                  </a:schemeClr>
                </a:solidFill>
              </a:rPr>
              <a:t> ID="BulletedList1"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 	&lt;/</a:t>
            </a:r>
            <a:r>
              <a:rPr lang="en-US" sz="2000" b="1" dirty="0" err="1" smtClean="0">
                <a:solidFill>
                  <a:schemeClr val="tx2">
                    <a:lumMod val="60000"/>
                    <a:lumOff val="40000"/>
                  </a:schemeClr>
                </a:solidFill>
              </a:rPr>
              <a:t>asp:BulletedList</a:t>
            </a:r>
            <a:r>
              <a:rPr lang="en-US" sz="2000" b="1" dirty="0" smtClean="0">
                <a:solidFill>
                  <a:schemeClr val="tx2">
                    <a:lumMod val="60000"/>
                    <a:lumOff val="40000"/>
                  </a:schemeClr>
                </a:solidFill>
              </a:rPr>
              <a:t>&gt;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sz="2000" dirty="0" smtClean="0"/>
          </a:p>
          <a:p>
            <a:r>
              <a:rPr lang="en-US" dirty="0" smtClean="0"/>
              <a:t>Common Properties of Bulleted List Item Collection</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48</a:t>
            </a:fld>
            <a:endParaRPr lang="en-US" dirty="0"/>
          </a:p>
        </p:txBody>
      </p:sp>
      <p:pic>
        <p:nvPicPr>
          <p:cNvPr id="5" name="Picture 4" descr="W038.PNG"/>
          <p:cNvPicPr>
            <a:picLocks noChangeAspect="1"/>
          </p:cNvPicPr>
          <p:nvPr/>
        </p:nvPicPr>
        <p:blipFill>
          <a:blip r:embed="rId3" cstate="print"/>
          <a:stretch>
            <a:fillRect/>
          </a:stretch>
        </p:blipFill>
        <p:spPr>
          <a:xfrm>
            <a:off x="838200" y="2438400"/>
            <a:ext cx="7225680" cy="19812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err="1" smtClean="0">
                <a:solidFill>
                  <a:schemeClr val="accent3">
                    <a:lumMod val="75000"/>
                  </a:schemeClr>
                </a:solidFill>
              </a:rPr>
              <a:t>HyperLink</a:t>
            </a:r>
            <a:r>
              <a:rPr lang="en-US" dirty="0" smtClean="0">
                <a:solidFill>
                  <a:schemeClr val="accent3">
                    <a:lumMod val="75000"/>
                  </a:schemeClr>
                </a:solidFill>
              </a:rPr>
              <a:t> Control</a:t>
            </a:r>
          </a:p>
          <a:p>
            <a:endParaRPr lang="en-US" sz="2000" b="1" dirty="0" smtClean="0">
              <a:solidFill>
                <a:schemeClr val="tx2">
                  <a:lumMod val="60000"/>
                  <a:lumOff val="40000"/>
                </a:schemeClr>
              </a:solidFill>
            </a:endParaRPr>
          </a:p>
          <a:p>
            <a:pPr lvl="1"/>
            <a:r>
              <a:rPr lang="en-US" dirty="0" smtClean="0"/>
              <a:t>The </a:t>
            </a:r>
            <a:r>
              <a:rPr lang="en-US" dirty="0" err="1" smtClean="0"/>
              <a:t>HyperLink</a:t>
            </a:r>
            <a:r>
              <a:rPr lang="en-US" dirty="0" smtClean="0"/>
              <a:t> control is like the HTML &lt;a&gt; element.</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asp:HyperLink</a:t>
            </a:r>
            <a:r>
              <a:rPr lang="en-US" sz="2000" b="1" dirty="0" smtClean="0">
                <a:solidFill>
                  <a:schemeClr val="tx2">
                    <a:lumMod val="60000"/>
                    <a:lumOff val="40000"/>
                  </a:schemeClr>
                </a:solidFill>
              </a:rPr>
              <a:t> ID="HyperLink1"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 </a:t>
            </a:r>
            <a:r>
              <a:rPr lang="en-US" sz="2000" b="1" dirty="0" err="1" smtClean="0">
                <a:solidFill>
                  <a:schemeClr val="tx2">
                    <a:lumMod val="60000"/>
                    <a:lumOff val="40000"/>
                  </a:schemeClr>
                </a:solidFill>
              </a:rPr>
              <a:t>HyperLink</a:t>
            </a: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asp:HyperLink</a:t>
            </a:r>
            <a:r>
              <a:rPr lang="en-US" sz="2000" b="1" dirty="0" smtClean="0">
                <a:solidFill>
                  <a:schemeClr val="tx2">
                    <a:lumMod val="60000"/>
                    <a:lumOff val="40000"/>
                  </a:schemeClr>
                </a:solidFill>
              </a:rPr>
              <a:t>&gt; </a:t>
            </a:r>
          </a:p>
          <a:p>
            <a:endParaRPr lang="en-US" sz="2000" dirty="0" smtClean="0"/>
          </a:p>
          <a:p>
            <a:r>
              <a:rPr lang="en-US" dirty="0" smtClean="0"/>
              <a:t>It has the following important properties</a:t>
            </a:r>
            <a:endParaRPr lang="en-US" sz="2000" dirty="0" smtClean="0"/>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49</a:t>
            </a:fld>
            <a:endParaRPr lang="en-US" dirty="0"/>
          </a:p>
        </p:txBody>
      </p:sp>
      <p:pic>
        <p:nvPicPr>
          <p:cNvPr id="5" name="Picture 4" descr="W039.PNG"/>
          <p:cNvPicPr>
            <a:picLocks noChangeAspect="1"/>
          </p:cNvPicPr>
          <p:nvPr/>
        </p:nvPicPr>
        <p:blipFill>
          <a:blip r:embed="rId3" cstate="print"/>
          <a:stretch>
            <a:fillRect/>
          </a:stretch>
        </p:blipFill>
        <p:spPr>
          <a:xfrm>
            <a:off x="1447800" y="4419600"/>
            <a:ext cx="6553200" cy="1487251"/>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Basic Controls…</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smtClean="0">
                <a:solidFill>
                  <a:schemeClr val="accent3">
                    <a:lumMod val="75000"/>
                  </a:schemeClr>
                </a:solidFill>
              </a:rPr>
              <a:t>Image Control</a:t>
            </a:r>
            <a:endParaRPr lang="en-US" sz="2000" dirty="0" smtClean="0"/>
          </a:p>
          <a:p>
            <a:endParaRPr lang="en-US" dirty="0" smtClean="0"/>
          </a:p>
          <a:p>
            <a:pPr lvl="1"/>
            <a:r>
              <a:rPr lang="en-US" dirty="0" smtClean="0"/>
              <a:t>The image control is used for displaying images on the web page, or some alternative text, if the image is not available.</a:t>
            </a:r>
          </a:p>
          <a:p>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asp:Image</a:t>
            </a:r>
            <a:r>
              <a:rPr lang="en-US" sz="2000" b="1" dirty="0" smtClean="0">
                <a:solidFill>
                  <a:schemeClr val="tx2">
                    <a:lumMod val="60000"/>
                    <a:lumOff val="40000"/>
                  </a:schemeClr>
                </a:solidFill>
              </a:rPr>
              <a:t> ID="Image1"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 </a:t>
            </a:r>
          </a:p>
          <a:p>
            <a:endParaRPr lang="en-US" dirty="0" smtClean="0"/>
          </a:p>
          <a:p>
            <a:r>
              <a:rPr lang="en-US" dirty="0" smtClean="0"/>
              <a:t>It has the following important properties</a:t>
            </a:r>
          </a:p>
          <a:p>
            <a:endParaRPr lang="en-US" dirty="0" smtClean="0"/>
          </a:p>
          <a:p>
            <a:endParaRPr lang="en-US" dirty="0" smtClean="0"/>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50</a:t>
            </a:fld>
            <a:endParaRPr lang="en-US" dirty="0"/>
          </a:p>
        </p:txBody>
      </p:sp>
      <p:pic>
        <p:nvPicPr>
          <p:cNvPr id="5" name="Picture 4" descr="W040.PNG"/>
          <p:cNvPicPr>
            <a:picLocks noChangeAspect="1"/>
          </p:cNvPicPr>
          <p:nvPr/>
        </p:nvPicPr>
        <p:blipFill>
          <a:blip r:embed="rId3" cstate="print"/>
          <a:stretch>
            <a:fillRect/>
          </a:stretch>
        </p:blipFill>
        <p:spPr>
          <a:xfrm>
            <a:off x="1066800" y="4612460"/>
            <a:ext cx="7162800" cy="133114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16114</TotalTime>
  <Words>1572</Words>
  <Application>Microsoft Office PowerPoint</Application>
  <PresentationFormat>On-screen Show (4:3)</PresentationFormat>
  <Paragraphs>417</Paragraphs>
  <Slides>51</Slides>
  <Notes>50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Slide 2</vt:lpstr>
      <vt:lpstr>Over View</vt:lpstr>
      <vt:lpstr>Over View..</vt:lpstr>
      <vt:lpstr>Over View…</vt:lpstr>
      <vt:lpstr>Over View…</vt:lpstr>
      <vt:lpstr>Over View…</vt:lpstr>
      <vt:lpstr>Slide 8</vt:lpstr>
      <vt:lpstr>Contents</vt:lpstr>
      <vt:lpstr>Server Controls</vt:lpstr>
      <vt:lpstr>Server Controls..</vt:lpstr>
      <vt:lpstr>Server Controls...</vt:lpstr>
      <vt:lpstr>Server Controls...</vt:lpstr>
      <vt:lpstr>Server Controls...</vt:lpstr>
      <vt:lpstr>Server Controls...</vt:lpstr>
      <vt:lpstr>Server Controls...</vt:lpstr>
      <vt:lpstr>Properties of the Server Control</vt:lpstr>
      <vt:lpstr>Properties of the Server Control..</vt:lpstr>
      <vt:lpstr>Methods of the Server Control</vt:lpstr>
      <vt:lpstr>Server Control Exs</vt:lpstr>
      <vt:lpstr>HTML Server Controls</vt:lpstr>
      <vt:lpstr>HTML Server Controls..</vt:lpstr>
      <vt:lpstr>HTML Server Controls...</vt:lpstr>
      <vt:lpstr>HTML Server Controls…</vt:lpstr>
      <vt:lpstr>HTML Server Controls Ex</vt:lpstr>
      <vt:lpstr>Client Side</vt:lpstr>
      <vt:lpstr>Client Side..</vt:lpstr>
      <vt:lpstr>Client Side Scripts</vt:lpstr>
      <vt:lpstr>Client Side Scripts</vt:lpstr>
      <vt:lpstr>Client Side Source Code</vt:lpstr>
      <vt:lpstr>Content File</vt:lpstr>
      <vt:lpstr>Client Side</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Basic Controls…</vt:lpstr>
      <vt:lpstr>Slide 51</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4626</cp:revision>
  <dcterms:created xsi:type="dcterms:W3CDTF">2012-02-27T05:45:45Z</dcterms:created>
  <dcterms:modified xsi:type="dcterms:W3CDTF">2013-07-11T10:01:31Z</dcterms:modified>
</cp:coreProperties>
</file>