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2"/>
  </p:notesMasterIdLst>
  <p:handoutMasterIdLst>
    <p:handoutMasterId r:id="rId43"/>
  </p:handoutMasterIdLst>
  <p:sldIdLst>
    <p:sldId id="634" r:id="rId2"/>
    <p:sldId id="262" r:id="rId3"/>
    <p:sldId id="877" r:id="rId4"/>
    <p:sldId id="879" r:id="rId5"/>
    <p:sldId id="895" r:id="rId6"/>
    <p:sldId id="884" r:id="rId7"/>
    <p:sldId id="927" r:id="rId8"/>
    <p:sldId id="269" r:id="rId9"/>
    <p:sldId id="754" r:id="rId10"/>
    <p:sldId id="911" r:id="rId11"/>
    <p:sldId id="912" r:id="rId12"/>
    <p:sldId id="913" r:id="rId13"/>
    <p:sldId id="914" r:id="rId14"/>
    <p:sldId id="915" r:id="rId15"/>
    <p:sldId id="916" r:id="rId16"/>
    <p:sldId id="917" r:id="rId17"/>
    <p:sldId id="918" r:id="rId18"/>
    <p:sldId id="919" r:id="rId19"/>
    <p:sldId id="920" r:id="rId20"/>
    <p:sldId id="921" r:id="rId21"/>
    <p:sldId id="922" r:id="rId22"/>
    <p:sldId id="923" r:id="rId23"/>
    <p:sldId id="924" r:id="rId24"/>
    <p:sldId id="925" r:id="rId25"/>
    <p:sldId id="926" r:id="rId26"/>
    <p:sldId id="929" r:id="rId27"/>
    <p:sldId id="928" r:id="rId28"/>
    <p:sldId id="930" r:id="rId29"/>
    <p:sldId id="931" r:id="rId30"/>
    <p:sldId id="932" r:id="rId31"/>
    <p:sldId id="935" r:id="rId32"/>
    <p:sldId id="934" r:id="rId33"/>
    <p:sldId id="936" r:id="rId34"/>
    <p:sldId id="937" r:id="rId35"/>
    <p:sldId id="938" r:id="rId36"/>
    <p:sldId id="939" r:id="rId37"/>
    <p:sldId id="940" r:id="rId38"/>
    <p:sldId id="941" r:id="rId39"/>
    <p:sldId id="942" r:id="rId40"/>
    <p:sldId id="28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0" autoAdjust="0"/>
    <p:restoredTop sz="80847" autoAdjust="0"/>
  </p:normalViewPr>
  <p:slideViewPr>
    <p:cSldViewPr>
      <p:cViewPr varScale="1">
        <p:scale>
          <a:sx n="52" d="100"/>
          <a:sy n="52" d="100"/>
        </p:scale>
        <p:origin x="-1788" y="-90"/>
      </p:cViewPr>
      <p:guideLst>
        <p:guide orient="horz" pos="2160"/>
        <p:guide pos="2880"/>
      </p:guideLst>
    </p:cSldViewPr>
  </p:slideViewPr>
  <p:outlineViewPr>
    <p:cViewPr>
      <p:scale>
        <a:sx n="33" d="100"/>
        <a:sy n="33" d="100"/>
      </p:scale>
      <p:origin x="0" y="22530"/>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03/09/1434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03/09/1434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7/10/2013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7/10/2013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7/10/2013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7/10/2013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7/10/2013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7/10/2013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7/10/2013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7/10/2013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7/10/2013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7/10/2013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7/10/2013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7/10/2013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30</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smtClean="0"/>
              <a:t>ASP is a technology that enables scripts in web pages to be executed by an Internet server.</a:t>
            </a:r>
          </a:p>
          <a:p>
            <a:endParaRPr lang="en-US" dirty="0" smtClean="0"/>
          </a:p>
          <a:p>
            <a:r>
              <a:rPr lang="en-US" dirty="0" smtClean="0"/>
              <a:t>ASP.NET is a web development platform, which provides a programming model.</a:t>
            </a:r>
          </a:p>
          <a:p>
            <a:pPr lvl="2"/>
            <a:endParaRPr lang="en-US" dirty="0" smtClean="0"/>
          </a:p>
          <a:p>
            <a:pPr lvl="2"/>
            <a:r>
              <a:rPr lang="en-US" dirty="0" smtClean="0"/>
              <a:t>To build a comprehensive software infrastructure and various services required to build up robust web application for PC, as well as mobile devices</a:t>
            </a:r>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smtClean="0"/>
              <a:t>ASP.NET has better language support, a large set of user controls, XML-based components, and integrated user authentication.</a:t>
            </a:r>
          </a:p>
          <a:p>
            <a:endParaRPr lang="en-US" dirty="0" smtClean="0"/>
          </a:p>
          <a:p>
            <a:r>
              <a:rPr lang="en-US" dirty="0" err="1" smtClean="0"/>
              <a:t>ASP.Net</a:t>
            </a:r>
            <a:r>
              <a:rPr lang="en-US" dirty="0" smtClean="0"/>
              <a:t> applications could be written in</a:t>
            </a:r>
          </a:p>
          <a:p>
            <a:endParaRPr lang="en-US" dirty="0" smtClean="0"/>
          </a:p>
          <a:p>
            <a:pPr lvl="2"/>
            <a:r>
              <a:rPr lang="en-US" dirty="0" smtClean="0"/>
              <a:t>  C#</a:t>
            </a:r>
          </a:p>
          <a:p>
            <a:pPr lvl="2"/>
            <a:r>
              <a:rPr lang="en-US" dirty="0" smtClean="0"/>
              <a:t>  Visual Basic </a:t>
            </a:r>
            <a:r>
              <a:rPr lang="en-US" dirty="0" err="1" smtClean="0"/>
              <a:t>.Net</a:t>
            </a:r>
            <a:endParaRPr lang="en-US" dirty="0" smtClean="0"/>
          </a:p>
          <a:p>
            <a:pPr lvl="2"/>
            <a:r>
              <a:rPr lang="en-US" dirty="0" smtClean="0"/>
              <a:t>  Jscript</a:t>
            </a:r>
          </a:p>
          <a:p>
            <a:pPr lvl="2"/>
            <a:r>
              <a:rPr lang="en-US" dirty="0" smtClean="0"/>
              <a:t>  J#</a:t>
            </a:r>
          </a:p>
          <a:p>
            <a:endParaRPr lang="en-US" dirty="0" smtClean="0"/>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sz="2200" dirty="0" smtClean="0"/>
          </a:p>
          <a:p>
            <a:r>
              <a:rPr lang="en-US" sz="2200" dirty="0" smtClean="0"/>
              <a:t>The </a:t>
            </a:r>
            <a:r>
              <a:rPr lang="en-US" sz="2200" dirty="0" err="1" smtClean="0"/>
              <a:t>ASP.Net</a:t>
            </a:r>
            <a:r>
              <a:rPr lang="en-US" sz="2200" dirty="0" smtClean="0"/>
              <a:t> component model provides various building blocks of </a:t>
            </a:r>
            <a:r>
              <a:rPr lang="en-US" sz="2200" dirty="0" err="1" smtClean="0"/>
              <a:t>ASP.Net</a:t>
            </a:r>
            <a:r>
              <a:rPr lang="en-US" sz="2200" dirty="0" smtClean="0"/>
              <a:t> pages. </a:t>
            </a:r>
          </a:p>
          <a:p>
            <a:endParaRPr lang="en-US" sz="2200" dirty="0" smtClean="0"/>
          </a:p>
          <a:p>
            <a:r>
              <a:rPr lang="en-US" sz="2200" dirty="0" smtClean="0"/>
              <a:t>It is an object model, which describes</a:t>
            </a:r>
          </a:p>
          <a:p>
            <a:pPr lvl="1"/>
            <a:endParaRPr lang="en-US" sz="1800" dirty="0" smtClean="0"/>
          </a:p>
          <a:p>
            <a:pPr lvl="1"/>
            <a:r>
              <a:rPr lang="en-US" sz="1800" dirty="0" smtClean="0"/>
              <a:t>Server side counterparts of almost all HTML elements or tags, like &lt;form&gt; and &lt;input&gt;.</a:t>
            </a:r>
          </a:p>
          <a:p>
            <a:pPr lvl="1"/>
            <a:endParaRPr lang="en-US" sz="1800" dirty="0" smtClean="0"/>
          </a:p>
          <a:p>
            <a:pPr lvl="1"/>
            <a:r>
              <a:rPr lang="en-US" sz="1800" dirty="0" smtClean="0"/>
              <a:t>Server controls, which help in developing complex user-interface for example the Calendar control or the </a:t>
            </a:r>
            <a:r>
              <a:rPr lang="en-US" sz="1800" dirty="0" err="1" smtClean="0"/>
              <a:t>Gridview</a:t>
            </a:r>
            <a:r>
              <a:rPr lang="en-US" sz="1800" dirty="0" smtClean="0"/>
              <a:t> control.</a:t>
            </a:r>
          </a:p>
          <a:p>
            <a:pPr lvl="1"/>
            <a:endParaRPr lang="en-US" sz="1800" dirty="0" smtClean="0"/>
          </a:p>
          <a:p>
            <a:pPr>
              <a:buNone/>
            </a:pPr>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err="1" smtClean="0">
                <a:solidFill>
                  <a:schemeClr val="accent3">
                    <a:lumMod val="75000"/>
                  </a:schemeClr>
                </a:solidFill>
              </a:rPr>
              <a:t>ASP.Net</a:t>
            </a:r>
            <a:r>
              <a:rPr lang="en-US" dirty="0" smtClean="0">
                <a:solidFill>
                  <a:schemeClr val="accent3">
                    <a:lumMod val="75000"/>
                  </a:schemeClr>
                </a:solidFill>
              </a:rPr>
              <a:t> Life Cycle</a:t>
            </a:r>
          </a:p>
          <a:p>
            <a:pPr lvl="1"/>
            <a:endParaRPr lang="en-US" dirty="0" smtClean="0"/>
          </a:p>
          <a:p>
            <a:pPr lvl="1"/>
            <a:r>
              <a:rPr lang="en-US" dirty="0" err="1" smtClean="0"/>
              <a:t>ASP.Net</a:t>
            </a:r>
            <a:r>
              <a:rPr lang="en-US" dirty="0" smtClean="0"/>
              <a:t> processes pages to produce dynamic output</a:t>
            </a:r>
          </a:p>
          <a:p>
            <a:endParaRPr lang="en-US" dirty="0" smtClean="0"/>
          </a:p>
          <a:p>
            <a:pPr lvl="1"/>
            <a:r>
              <a:rPr lang="en-US" dirty="0" smtClean="0"/>
              <a:t>The application and its pages are instantiated and processed</a:t>
            </a:r>
          </a:p>
          <a:p>
            <a:endParaRPr lang="en-US" dirty="0" smtClean="0"/>
          </a:p>
          <a:p>
            <a:pPr lvl="1"/>
            <a:r>
              <a:rPr lang="en-US" dirty="0" err="1" smtClean="0"/>
              <a:t>ASP.Net</a:t>
            </a:r>
            <a:r>
              <a:rPr lang="en-US" dirty="0" smtClean="0"/>
              <a:t> compiles the pages dynamically</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smtClean="0">
                <a:solidFill>
                  <a:schemeClr val="accent3">
                    <a:lumMod val="75000"/>
                  </a:schemeClr>
                </a:solidFill>
              </a:rPr>
              <a:t>ASP.NET Pages</a:t>
            </a:r>
          </a:p>
          <a:p>
            <a:endParaRPr lang="en-US" dirty="0" smtClean="0"/>
          </a:p>
          <a:p>
            <a:pPr lvl="1"/>
            <a:r>
              <a:rPr lang="en-US" dirty="0" smtClean="0"/>
              <a:t>Modular in nature and divided into the following core sections</a:t>
            </a:r>
          </a:p>
          <a:p>
            <a:pPr lvl="2"/>
            <a:endParaRPr lang="en-US" dirty="0" smtClean="0"/>
          </a:p>
          <a:p>
            <a:pPr lvl="2"/>
            <a:r>
              <a:rPr lang="en-US" dirty="0" smtClean="0"/>
              <a:t>Page directives</a:t>
            </a:r>
          </a:p>
          <a:p>
            <a:pPr lvl="1"/>
            <a:endParaRPr lang="en-US" dirty="0" smtClean="0"/>
          </a:p>
          <a:p>
            <a:pPr lvl="2"/>
            <a:r>
              <a:rPr lang="en-US" dirty="0" smtClean="0"/>
              <a:t>Code Section</a:t>
            </a:r>
          </a:p>
          <a:p>
            <a:pPr lvl="1"/>
            <a:endParaRPr lang="en-US" dirty="0" smtClean="0"/>
          </a:p>
          <a:p>
            <a:pPr lvl="2"/>
            <a:r>
              <a:rPr lang="en-US" dirty="0" smtClean="0"/>
              <a:t>Page Layout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sz="2400" dirty="0" smtClean="0">
              <a:cs typeface="+mj-cs"/>
            </a:endParaRPr>
          </a:p>
          <a:p>
            <a:r>
              <a:rPr lang="en-US" sz="2400" dirty="0" smtClean="0">
                <a:cs typeface="+mj-cs"/>
              </a:rPr>
              <a:t>Event Handling</a:t>
            </a:r>
          </a:p>
          <a:p>
            <a:pPr lvl="1"/>
            <a:r>
              <a:rPr lang="en-US" sz="2200" dirty="0" smtClean="0">
                <a:cs typeface="+mj-cs"/>
              </a:rPr>
              <a:t>Application Events</a:t>
            </a:r>
          </a:p>
          <a:p>
            <a:pPr lvl="1"/>
            <a:r>
              <a:rPr lang="en-US" dirty="0" smtClean="0">
                <a:cs typeface="+mj-cs"/>
              </a:rPr>
              <a:t>Session Events</a:t>
            </a:r>
          </a:p>
          <a:p>
            <a:pPr lvl="1"/>
            <a:r>
              <a:rPr lang="en-US" sz="2200" dirty="0" smtClean="0">
                <a:cs typeface="+mj-cs"/>
              </a:rPr>
              <a:t>Page &amp; Control Events</a:t>
            </a:r>
          </a:p>
          <a:p>
            <a:pPr lvl="1"/>
            <a:r>
              <a:rPr lang="en-US" dirty="0" smtClean="0">
                <a:cs typeface="+mj-cs"/>
              </a:rPr>
              <a:t>Default Events</a:t>
            </a:r>
          </a:p>
          <a:p>
            <a:pPr lvl="1"/>
            <a:endParaRPr lang="en-US" dirty="0" smtClean="0">
              <a:cs typeface="+mj-cs"/>
            </a:endParaRPr>
          </a:p>
          <a:p>
            <a:r>
              <a:rPr lang="en-US" dirty="0" smtClean="0">
                <a:cs typeface="+mj-cs"/>
              </a:rPr>
              <a:t>Server Object</a:t>
            </a:r>
          </a:p>
          <a:p>
            <a:r>
              <a:rPr lang="en-US" dirty="0" smtClean="0">
                <a:cs typeface="+mj-cs"/>
              </a:rPr>
              <a:t>Request Object</a:t>
            </a:r>
          </a:p>
          <a:p>
            <a:r>
              <a:rPr lang="en-US" dirty="0" smtClean="0">
                <a:cs typeface="+mj-cs"/>
              </a:rPr>
              <a:t>Response Object</a:t>
            </a: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Event Handling</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smtClean="0"/>
              <a:t>Event is an action or occurrence </a:t>
            </a:r>
          </a:p>
          <a:p>
            <a:pPr lvl="1"/>
            <a:endParaRPr lang="en-US" dirty="0" smtClean="0"/>
          </a:p>
          <a:p>
            <a:pPr lvl="1"/>
            <a:r>
              <a:rPr lang="en-US" dirty="0" smtClean="0"/>
              <a:t>Mouse click, </a:t>
            </a:r>
          </a:p>
          <a:p>
            <a:pPr lvl="1"/>
            <a:r>
              <a:rPr lang="en-US" dirty="0" smtClean="0"/>
              <a:t>Key press, </a:t>
            </a:r>
          </a:p>
          <a:p>
            <a:pPr lvl="1"/>
            <a:r>
              <a:rPr lang="en-US" dirty="0" smtClean="0"/>
              <a:t>Mouse movements, </a:t>
            </a:r>
          </a:p>
          <a:p>
            <a:pPr lvl="1"/>
            <a:r>
              <a:rPr lang="en-US" dirty="0" smtClean="0"/>
              <a:t>Any system generated notification. </a:t>
            </a:r>
          </a:p>
          <a:p>
            <a:pPr lvl="1"/>
            <a:endParaRPr lang="en-US" dirty="0" smtClean="0"/>
          </a:p>
          <a:p>
            <a:r>
              <a:rPr lang="en-US" dirty="0" smtClean="0"/>
              <a:t>The processes communicate through events.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rPr>
              <a:t>Event Handling..</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4800600"/>
          </a:xfrm>
        </p:spPr>
        <p:txBody>
          <a:bodyPr>
            <a:noAutofit/>
          </a:bodyPr>
          <a:lstStyle/>
          <a:p>
            <a:endParaRPr lang="en-US" dirty="0" smtClean="0"/>
          </a:p>
          <a:p>
            <a:r>
              <a:rPr lang="en-US" dirty="0" smtClean="0"/>
              <a:t>In </a:t>
            </a:r>
            <a:r>
              <a:rPr lang="en-US" dirty="0" err="1" smtClean="0"/>
              <a:t>ASP.Net</a:t>
            </a:r>
            <a:r>
              <a:rPr lang="en-US" dirty="0" smtClean="0"/>
              <a:t> an event is raised on the client, and handled in the server. </a:t>
            </a:r>
          </a:p>
          <a:p>
            <a:pPr lvl="1"/>
            <a:endParaRPr lang="en-US" dirty="0" smtClean="0"/>
          </a:p>
          <a:p>
            <a:pPr lvl="1"/>
            <a:r>
              <a:rPr lang="en-US" dirty="0" smtClean="0"/>
              <a:t>A user clicks a button displayed in the browser. A Click event is raised. </a:t>
            </a:r>
          </a:p>
          <a:p>
            <a:pPr lvl="1"/>
            <a:r>
              <a:rPr lang="en-US" dirty="0" smtClean="0"/>
              <a:t>The browser handles this client-side event by posting it to the server.</a:t>
            </a:r>
          </a:p>
          <a:p>
            <a:endParaRPr lang="en-US" dirty="0" smtClean="0"/>
          </a:p>
          <a:p>
            <a:r>
              <a:rPr lang="en-US" dirty="0" smtClean="0"/>
              <a:t>The server has a subroutine describing what to do when the event is raised, called the event-handler.</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rPr>
              <a:t>Event Handling..</a:t>
            </a:r>
            <a:endParaRPr lang="ur-PK" dirty="0">
              <a:solidFill>
                <a:srgbClr val="FF0000"/>
              </a:solidFill>
              <a:cs typeface="+mn-cs"/>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When an event message is transmitted to the server, it checks whether the Click event has an associated event handler, and if it has, the event handler is executed.</a:t>
            </a:r>
          </a:p>
          <a:p>
            <a:endParaRPr lang="en-US" dirty="0" smtClean="0"/>
          </a:p>
          <a:p>
            <a:pPr marL="342900" lvl="1" indent="-342900">
              <a:buNone/>
            </a:pPr>
            <a:r>
              <a:rPr lang="en-US" sz="2000" b="1" dirty="0" smtClean="0">
                <a:solidFill>
                  <a:schemeClr val="tx2">
                    <a:lumMod val="60000"/>
                    <a:lumOff val="40000"/>
                  </a:schemeClr>
                </a:solidFill>
              </a:rPr>
              <a:t>		private void </a:t>
            </a:r>
            <a:r>
              <a:rPr lang="en-US" sz="2000" b="1" dirty="0" err="1" smtClean="0">
                <a:solidFill>
                  <a:schemeClr val="tx2">
                    <a:lumMod val="60000"/>
                    <a:lumOff val="40000"/>
                  </a:schemeClr>
                </a:solidFill>
              </a:rPr>
              <a:t>EventName</a:t>
            </a:r>
            <a:r>
              <a:rPr lang="en-US" sz="2000" b="1" dirty="0" smtClean="0">
                <a:solidFill>
                  <a:schemeClr val="tx2">
                    <a:lumMod val="60000"/>
                    <a:lumOff val="40000"/>
                  </a:schemeClr>
                </a:solidFill>
              </a:rPr>
              <a:t> (object sender, </a:t>
            </a:r>
            <a:r>
              <a:rPr lang="en-US" sz="2000" b="1" dirty="0" err="1" smtClean="0">
                <a:solidFill>
                  <a:schemeClr val="tx2">
                    <a:lumMod val="60000"/>
                    <a:lumOff val="40000"/>
                  </a:schemeClr>
                </a:solidFill>
              </a:rPr>
              <a:t>EventArgs</a:t>
            </a:r>
            <a:r>
              <a:rPr lang="en-US" sz="2000" b="1" dirty="0" smtClean="0">
                <a:solidFill>
                  <a:schemeClr val="tx2">
                    <a:lumMod val="60000"/>
                    <a:lumOff val="40000"/>
                  </a:schemeClr>
                </a:solidFill>
              </a:rPr>
              <a:t> e);</a:t>
            </a:r>
          </a:p>
          <a:p>
            <a:endParaRPr lang="en-US" dirty="0" smtClean="0"/>
          </a:p>
          <a:p>
            <a:r>
              <a:rPr lang="en-US" dirty="0" smtClean="0"/>
              <a:t>Event Arguments</a:t>
            </a:r>
          </a:p>
          <a:p>
            <a:endParaRPr lang="en-US" dirty="0" smtClean="0"/>
          </a:p>
          <a:p>
            <a:pPr lvl="1"/>
            <a:r>
              <a:rPr lang="en-US" dirty="0" smtClean="0"/>
              <a:t>Two parameters and return void. </a:t>
            </a:r>
          </a:p>
          <a:p>
            <a:pPr lvl="2"/>
            <a:endParaRPr lang="en-US" dirty="0" smtClean="0"/>
          </a:p>
          <a:p>
            <a:pPr lvl="2"/>
            <a:r>
              <a:rPr lang="en-US" dirty="0" smtClean="0"/>
              <a:t>1st parameter represents the object raising the event.</a:t>
            </a:r>
          </a:p>
          <a:p>
            <a:pPr lvl="2"/>
            <a:r>
              <a:rPr lang="en-US" dirty="0" smtClean="0"/>
              <a:t>2ns parameter is called the event argument.</a:t>
            </a:r>
          </a:p>
          <a:p>
            <a:endParaRPr lang="en-US" dirty="0" smtClean="0"/>
          </a:p>
          <a:p>
            <a:pPr marL="342900" lvl="1" indent="-342900">
              <a:buNone/>
            </a:pPr>
            <a:r>
              <a:rPr lang="en-US" sz="2000" b="1" dirty="0" smtClean="0">
                <a:solidFill>
                  <a:schemeClr val="tx2">
                    <a:lumMod val="60000"/>
                    <a:lumOff val="40000"/>
                  </a:schemeClr>
                </a:solidFill>
              </a:rPr>
              <a:t>	</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rPr>
              <a:t>Application Events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05400"/>
          </a:xfrm>
        </p:spPr>
        <p:txBody>
          <a:bodyPr>
            <a:noAutofit/>
          </a:bodyPr>
          <a:lstStyle/>
          <a:p>
            <a:pPr>
              <a:buNone/>
            </a:pPr>
            <a:endParaRPr lang="en-US" dirty="0" smtClean="0"/>
          </a:p>
          <a:p>
            <a:pPr>
              <a:buNone/>
            </a:pPr>
            <a:r>
              <a:rPr lang="en-US" dirty="0" smtClean="0"/>
              <a:t>Some important application events are:</a:t>
            </a:r>
          </a:p>
          <a:p>
            <a:endParaRPr lang="en-US" b="1" dirty="0" smtClean="0"/>
          </a:p>
          <a:p>
            <a:r>
              <a:rPr lang="en-US" dirty="0" err="1" smtClean="0">
                <a:solidFill>
                  <a:schemeClr val="bg2">
                    <a:lumMod val="50000"/>
                  </a:schemeClr>
                </a:solidFill>
              </a:rPr>
              <a:t>Application_Start</a:t>
            </a:r>
            <a:r>
              <a:rPr lang="en-US" dirty="0" smtClean="0">
                <a:solidFill>
                  <a:schemeClr val="bg2">
                    <a:lumMod val="50000"/>
                  </a:schemeClr>
                </a:solidFill>
              </a:rPr>
              <a:t> </a:t>
            </a:r>
          </a:p>
          <a:p>
            <a:pPr lvl="1"/>
            <a:endParaRPr lang="en-US" dirty="0" smtClean="0"/>
          </a:p>
          <a:p>
            <a:pPr lvl="1"/>
            <a:r>
              <a:rPr lang="en-US" dirty="0" smtClean="0"/>
              <a:t>It is raised when the application/website is started</a:t>
            </a:r>
          </a:p>
          <a:p>
            <a:endParaRPr lang="en-US" b="1" dirty="0" smtClean="0"/>
          </a:p>
          <a:p>
            <a:r>
              <a:rPr lang="en-US" dirty="0" err="1" smtClean="0">
                <a:solidFill>
                  <a:schemeClr val="bg2">
                    <a:lumMod val="50000"/>
                  </a:schemeClr>
                </a:solidFill>
              </a:rPr>
              <a:t>Application_End</a:t>
            </a:r>
            <a:r>
              <a:rPr lang="en-US" dirty="0" smtClean="0">
                <a:solidFill>
                  <a:schemeClr val="bg2">
                    <a:lumMod val="50000"/>
                  </a:schemeClr>
                </a:solidFill>
              </a:rPr>
              <a:t> </a:t>
            </a:r>
          </a:p>
          <a:p>
            <a:pPr lvl="1"/>
            <a:endParaRPr lang="en-US" dirty="0" smtClean="0"/>
          </a:p>
          <a:p>
            <a:pPr lvl="1"/>
            <a:r>
              <a:rPr lang="en-US" dirty="0" smtClean="0"/>
              <a:t>It is raised when the application/website is stopped.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rPr>
              <a:t>Session Events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The most used Session events are</a:t>
            </a:r>
          </a:p>
          <a:p>
            <a:endParaRPr lang="en-US" b="1" dirty="0" smtClean="0"/>
          </a:p>
          <a:p>
            <a:r>
              <a:rPr lang="en-US" dirty="0" err="1" smtClean="0">
                <a:solidFill>
                  <a:schemeClr val="bg2">
                    <a:lumMod val="50000"/>
                  </a:schemeClr>
                </a:solidFill>
              </a:rPr>
              <a:t>Session_Start</a:t>
            </a:r>
            <a:endParaRPr lang="en-US" dirty="0" smtClean="0">
              <a:solidFill>
                <a:schemeClr val="bg2">
                  <a:lumMod val="50000"/>
                </a:schemeClr>
              </a:solidFill>
            </a:endParaRPr>
          </a:p>
          <a:p>
            <a:pPr lvl="1"/>
            <a:endParaRPr lang="en-US" dirty="0" smtClean="0"/>
          </a:p>
          <a:p>
            <a:pPr lvl="1"/>
            <a:r>
              <a:rPr lang="en-US" dirty="0" smtClean="0"/>
              <a:t>Raised when a user first requests a page from the application</a:t>
            </a:r>
          </a:p>
          <a:p>
            <a:endParaRPr lang="en-US" b="1" dirty="0" smtClean="0"/>
          </a:p>
          <a:p>
            <a:r>
              <a:rPr lang="en-US" dirty="0" err="1" smtClean="0">
                <a:solidFill>
                  <a:schemeClr val="bg2">
                    <a:lumMod val="50000"/>
                  </a:schemeClr>
                </a:solidFill>
              </a:rPr>
              <a:t>Session_End</a:t>
            </a:r>
            <a:endParaRPr lang="en-US" dirty="0" smtClean="0">
              <a:solidFill>
                <a:schemeClr val="bg2">
                  <a:lumMod val="50000"/>
                </a:schemeClr>
              </a:solidFill>
            </a:endParaRPr>
          </a:p>
          <a:p>
            <a:endParaRPr lang="en-US" dirty="0" smtClean="0"/>
          </a:p>
          <a:p>
            <a:pPr lvl="1"/>
            <a:r>
              <a:rPr lang="en-US" dirty="0" smtClean="0"/>
              <a:t>Raised when the session ends</a:t>
            </a:r>
          </a:p>
          <a:p>
            <a:endParaRPr lang="en-US" dirty="0" smtClean="0"/>
          </a:p>
          <a:p>
            <a:pPr lvl="1"/>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rPr>
              <a:t>Page &amp; Control Events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05400"/>
          </a:xfrm>
        </p:spPr>
        <p:txBody>
          <a:bodyPr>
            <a:noAutofit/>
          </a:bodyPr>
          <a:lstStyle/>
          <a:p>
            <a:r>
              <a:rPr lang="en-US" dirty="0" smtClean="0"/>
              <a:t>Common page and control events are..</a:t>
            </a:r>
          </a:p>
          <a:p>
            <a:endParaRPr lang="en-US" b="1" dirty="0" smtClean="0"/>
          </a:p>
          <a:p>
            <a:r>
              <a:rPr lang="en-US" dirty="0" err="1" smtClean="0">
                <a:solidFill>
                  <a:schemeClr val="bg2">
                    <a:lumMod val="50000"/>
                  </a:schemeClr>
                </a:solidFill>
              </a:rPr>
              <a:t>DataBinding</a:t>
            </a:r>
            <a:r>
              <a:rPr lang="en-US" dirty="0" smtClean="0"/>
              <a:t> </a:t>
            </a:r>
          </a:p>
          <a:p>
            <a:pPr lvl="1"/>
            <a:r>
              <a:rPr lang="en-US" dirty="0" smtClean="0"/>
              <a:t>Raised when a control bind to a data source</a:t>
            </a:r>
          </a:p>
          <a:p>
            <a:endParaRPr lang="en-US" b="1" dirty="0" smtClean="0"/>
          </a:p>
          <a:p>
            <a:r>
              <a:rPr lang="en-US" dirty="0" smtClean="0">
                <a:solidFill>
                  <a:schemeClr val="bg2">
                    <a:lumMod val="50000"/>
                  </a:schemeClr>
                </a:solidFill>
              </a:rPr>
              <a:t>Disposed</a:t>
            </a:r>
          </a:p>
          <a:p>
            <a:pPr lvl="1"/>
            <a:r>
              <a:rPr lang="en-US" dirty="0" smtClean="0"/>
              <a:t>When the page or the control is released</a:t>
            </a:r>
          </a:p>
          <a:p>
            <a:pPr lvl="1"/>
            <a:endParaRPr lang="en-US" dirty="0" smtClean="0"/>
          </a:p>
          <a:p>
            <a:r>
              <a:rPr lang="en-US" dirty="0" smtClean="0">
                <a:solidFill>
                  <a:schemeClr val="bg2">
                    <a:lumMod val="50000"/>
                  </a:schemeClr>
                </a:solidFill>
              </a:rPr>
              <a:t>Error</a:t>
            </a:r>
          </a:p>
          <a:p>
            <a:pPr lvl="1"/>
            <a:r>
              <a:rPr lang="en-US" dirty="0" smtClean="0"/>
              <a:t>It is an page event, occurs when an unhandled exception is thrown</a:t>
            </a:r>
          </a:p>
          <a:p>
            <a:pPr lvl="1"/>
            <a:endParaRPr lang="en-US" dirty="0" smtClean="0"/>
          </a:p>
          <a:p>
            <a:endParaRPr lang="en-US" dirty="0" smtClean="0"/>
          </a:p>
          <a:p>
            <a:pPr lvl="1"/>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rPr>
              <a:t>Page &amp; Control Events..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05400"/>
          </a:xfrm>
        </p:spPr>
        <p:txBody>
          <a:bodyPr>
            <a:noAutofit/>
          </a:bodyPr>
          <a:lstStyle/>
          <a:p>
            <a:r>
              <a:rPr lang="en-US" dirty="0" smtClean="0">
                <a:solidFill>
                  <a:schemeClr val="bg2">
                    <a:lumMod val="50000"/>
                  </a:schemeClr>
                </a:solidFill>
              </a:rPr>
              <a:t>Init</a:t>
            </a:r>
          </a:p>
          <a:p>
            <a:pPr lvl="1"/>
            <a:r>
              <a:rPr lang="en-US" dirty="0" smtClean="0"/>
              <a:t>Raised when the page or the control is initialized</a:t>
            </a:r>
          </a:p>
          <a:p>
            <a:endParaRPr lang="en-US" b="1" dirty="0" smtClean="0"/>
          </a:p>
          <a:p>
            <a:r>
              <a:rPr lang="en-US" dirty="0" smtClean="0">
                <a:solidFill>
                  <a:schemeClr val="bg2">
                    <a:lumMod val="50000"/>
                  </a:schemeClr>
                </a:solidFill>
              </a:rPr>
              <a:t>Load </a:t>
            </a:r>
          </a:p>
          <a:p>
            <a:pPr lvl="1"/>
            <a:r>
              <a:rPr lang="en-US" dirty="0" smtClean="0"/>
              <a:t>Raised when the page or a control is loaded</a:t>
            </a:r>
          </a:p>
          <a:p>
            <a:endParaRPr lang="en-US" b="1" dirty="0" smtClean="0"/>
          </a:p>
          <a:p>
            <a:r>
              <a:rPr lang="en-US" dirty="0" err="1" smtClean="0">
                <a:solidFill>
                  <a:schemeClr val="bg2">
                    <a:lumMod val="50000"/>
                  </a:schemeClr>
                </a:solidFill>
              </a:rPr>
              <a:t>PreRender</a:t>
            </a:r>
            <a:endParaRPr lang="en-US" dirty="0" smtClean="0">
              <a:solidFill>
                <a:schemeClr val="bg2">
                  <a:lumMod val="50000"/>
                </a:schemeClr>
              </a:solidFill>
            </a:endParaRPr>
          </a:p>
          <a:p>
            <a:pPr lvl="1"/>
            <a:r>
              <a:rPr lang="en-US" dirty="0" smtClean="0"/>
              <a:t>Raised when the page or the control is to be rendered</a:t>
            </a:r>
          </a:p>
          <a:p>
            <a:endParaRPr lang="en-US" b="1" dirty="0" smtClean="0"/>
          </a:p>
          <a:p>
            <a:r>
              <a:rPr lang="en-US" dirty="0" smtClean="0">
                <a:solidFill>
                  <a:schemeClr val="bg2">
                    <a:lumMod val="50000"/>
                  </a:schemeClr>
                </a:solidFill>
              </a:rPr>
              <a:t>Unload</a:t>
            </a:r>
          </a:p>
          <a:p>
            <a:pPr lvl="1"/>
            <a:r>
              <a:rPr lang="en-US" dirty="0" smtClean="0"/>
              <a:t>Raised when the page or control is unloaded from memory</a:t>
            </a:r>
          </a:p>
          <a:p>
            <a:endParaRPr lang="en-US" dirty="0" smtClean="0"/>
          </a:p>
          <a:p>
            <a:pPr lvl="1"/>
            <a:endParaRPr lang="en-US" dirty="0" smtClean="0"/>
          </a:p>
          <a:p>
            <a:endParaRPr lang="en-US" dirty="0" smtClean="0"/>
          </a:p>
          <a:p>
            <a:pPr lvl="1"/>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Event Handling Using Controls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r>
              <a:rPr lang="en-US" dirty="0" smtClean="0"/>
              <a:t>All </a:t>
            </a:r>
            <a:r>
              <a:rPr lang="en-US" dirty="0" err="1" smtClean="0"/>
              <a:t>ASP.Net</a:t>
            </a:r>
            <a:r>
              <a:rPr lang="en-US" dirty="0" smtClean="0"/>
              <a:t> controls are implemented as classes.</a:t>
            </a:r>
          </a:p>
          <a:p>
            <a:endParaRPr lang="en-US" dirty="0" smtClean="0"/>
          </a:p>
          <a:p>
            <a:r>
              <a:rPr lang="en-US" dirty="0" smtClean="0"/>
              <a:t>They have events which are fired when user performs certain action on them.</a:t>
            </a:r>
          </a:p>
          <a:p>
            <a:endParaRPr lang="en-US" dirty="0" smtClean="0"/>
          </a:p>
          <a:p>
            <a:pPr lvl="1"/>
            <a:r>
              <a:rPr lang="en-US" dirty="0" smtClean="0"/>
              <a:t>Ex, when a user clicks a button the 'Click' event is generated.</a:t>
            </a:r>
          </a:p>
          <a:p>
            <a:pPr lvl="1"/>
            <a:endParaRPr lang="en-US" dirty="0" smtClean="0"/>
          </a:p>
          <a:p>
            <a:pPr lvl="1"/>
            <a:r>
              <a:rPr lang="en-US" dirty="0" smtClean="0"/>
              <a:t>For handling these events there are in-built attributes and event handlers. </a:t>
            </a:r>
          </a:p>
          <a:p>
            <a:pPr lvl="1"/>
            <a:endParaRPr lang="en-US" dirty="0" smtClean="0"/>
          </a:p>
          <a:p>
            <a:pPr lvl="1"/>
            <a:r>
              <a:rPr lang="en-US" dirty="0" smtClean="0"/>
              <a:t>To respond to an event, the event handler is coded.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Event Handling Using Controls..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By default Visual Studio creates an event handler by including a Handles clause on the Sub procedure. </a:t>
            </a:r>
          </a:p>
          <a:p>
            <a:endParaRPr lang="en-US" dirty="0" smtClean="0"/>
          </a:p>
          <a:p>
            <a:r>
              <a:rPr lang="en-US" dirty="0" smtClean="0"/>
              <a:t>This clause names the control and event that the procedure handles.</a:t>
            </a:r>
          </a:p>
          <a:p>
            <a:pPr lvl="1"/>
            <a:endParaRPr lang="en-US" dirty="0" smtClean="0"/>
          </a:p>
          <a:p>
            <a:r>
              <a:rPr lang="en-US" dirty="0" smtClean="0"/>
              <a:t>Tag for a button control</a:t>
            </a:r>
          </a:p>
          <a:p>
            <a:endParaRPr lang="en-US"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asp:Button</a:t>
            </a:r>
            <a:r>
              <a:rPr lang="en-US" sz="2000" b="1" dirty="0" smtClean="0">
                <a:solidFill>
                  <a:schemeClr val="tx2">
                    <a:lumMod val="60000"/>
                    <a:lumOff val="40000"/>
                  </a:schemeClr>
                </a:solidFill>
              </a:rPr>
              <a:t> ID="</a:t>
            </a:r>
            <a:r>
              <a:rPr lang="en-US" sz="2000" b="1" dirty="0" err="1" smtClean="0">
                <a:solidFill>
                  <a:schemeClr val="tx2">
                    <a:lumMod val="60000"/>
                    <a:lumOff val="40000"/>
                  </a:schemeClr>
                </a:solidFill>
              </a:rPr>
              <a:t>btnCancel</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Text="Cancel" /&gt;</a:t>
            </a:r>
          </a:p>
          <a:p>
            <a:pPr lvl="1"/>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Event Handling Using Controls...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sz="2200" dirty="0" smtClean="0"/>
              <a:t>The event handler for the Click event:</a:t>
            </a:r>
          </a:p>
          <a:p>
            <a:endParaRPr lang="en-US" sz="2000" dirty="0" smtClean="0"/>
          </a:p>
          <a:p>
            <a:pPr>
              <a:buNone/>
            </a:pPr>
            <a:r>
              <a:rPr lang="en-US" sz="2000" b="1" dirty="0" smtClean="0">
                <a:solidFill>
                  <a:schemeClr val="tx2">
                    <a:lumMod val="60000"/>
                    <a:lumOff val="40000"/>
                  </a:schemeClr>
                </a:solidFill>
              </a:rPr>
              <a:t>	Protected Sub </a:t>
            </a:r>
            <a:r>
              <a:rPr lang="en-US" sz="2000" b="1" dirty="0" err="1" smtClean="0">
                <a:solidFill>
                  <a:schemeClr val="tx2">
                    <a:lumMod val="60000"/>
                    <a:lumOff val="40000"/>
                  </a:schemeClr>
                </a:solidFill>
              </a:rPr>
              <a:t>btnCancel_Click</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ByVal</a:t>
            </a:r>
            <a:r>
              <a:rPr lang="en-US" sz="2000" b="1" dirty="0" smtClean="0">
                <a:solidFill>
                  <a:schemeClr val="tx2">
                    <a:lumMod val="60000"/>
                    <a:lumOff val="40000"/>
                  </a:schemeClr>
                </a:solidFill>
              </a:rPr>
              <a:t> sender As Object,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ByVal</a:t>
            </a:r>
            <a:r>
              <a:rPr lang="en-US" sz="2000" b="1" dirty="0" smtClean="0">
                <a:solidFill>
                  <a:schemeClr val="tx2">
                    <a:lumMod val="60000"/>
                    <a:lumOff val="40000"/>
                  </a:schemeClr>
                </a:solidFill>
              </a:rPr>
              <a:t> e As </a:t>
            </a:r>
            <a:r>
              <a:rPr lang="en-US" sz="2000" b="1" dirty="0" err="1" smtClean="0">
                <a:solidFill>
                  <a:schemeClr val="tx2">
                    <a:lumMod val="60000"/>
                    <a:lumOff val="40000"/>
                  </a:schemeClr>
                </a:solidFill>
              </a:rPr>
              <a:t>System.EventArgs</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Handles </a:t>
            </a:r>
            <a:r>
              <a:rPr lang="en-US" sz="2000" b="1" dirty="0" err="1" smtClean="0">
                <a:solidFill>
                  <a:schemeClr val="tx2">
                    <a:lumMod val="60000"/>
                    <a:lumOff val="40000"/>
                  </a:schemeClr>
                </a:solidFill>
              </a:rPr>
              <a:t>btnCancel.Click</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End Sub</a:t>
            </a:r>
          </a:p>
          <a:p>
            <a:pPr lvl="1"/>
            <a:endParaRPr lang="en-US" dirty="0" smtClean="0"/>
          </a:p>
          <a:p>
            <a:r>
              <a:rPr lang="en-US" sz="2200" dirty="0" smtClean="0"/>
              <a:t>An event can also be coded without a Handles clause.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Event Handling Using Controls...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sz="2200" dirty="0" smtClean="0"/>
              <a:t>Then the handler must be named according to the appropriate event attribute of the control.</a:t>
            </a:r>
          </a:p>
          <a:p>
            <a:endParaRPr lang="en-US" dirty="0" smtClean="0"/>
          </a:p>
          <a:p>
            <a:pPr>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asp:Button</a:t>
            </a:r>
            <a:r>
              <a:rPr lang="en-US" sz="2000" b="1" dirty="0" smtClean="0">
                <a:solidFill>
                  <a:schemeClr val="tx2">
                    <a:lumMod val="60000"/>
                    <a:lumOff val="40000"/>
                  </a:schemeClr>
                </a:solidFill>
              </a:rPr>
              <a:t> ID="</a:t>
            </a:r>
            <a:r>
              <a:rPr lang="en-US" sz="2000" b="1" dirty="0" err="1" smtClean="0">
                <a:solidFill>
                  <a:schemeClr val="tx2">
                    <a:lumMod val="60000"/>
                    <a:lumOff val="40000"/>
                  </a:schemeClr>
                </a:solidFill>
              </a:rPr>
              <a:t>btnCancel</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Text="Cancel" </a:t>
            </a:r>
            <a:r>
              <a:rPr lang="en-US" sz="2000" b="1" dirty="0" err="1" smtClean="0">
                <a:solidFill>
                  <a:schemeClr val="tx2">
                    <a:lumMod val="60000"/>
                    <a:lumOff val="40000"/>
                  </a:schemeClr>
                </a:solidFill>
              </a:rPr>
              <a:t>Onclick</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btnCancel_Click</a:t>
            </a:r>
            <a:r>
              <a:rPr lang="en-US" sz="2000" b="1" dirty="0" smtClean="0">
                <a:solidFill>
                  <a:schemeClr val="tx2">
                    <a:lumMod val="60000"/>
                    <a:lumOff val="40000"/>
                  </a:schemeClr>
                </a:solidFill>
              </a:rPr>
              <a:t>" /&gt;</a:t>
            </a:r>
          </a:p>
          <a:p>
            <a:pPr>
              <a:buNone/>
            </a:pPr>
            <a:endParaRPr lang="en-US" sz="2000" b="1" dirty="0" smtClean="0">
              <a:solidFill>
                <a:schemeClr val="tx2">
                  <a:lumMod val="60000"/>
                  <a:lumOff val="40000"/>
                </a:schemeClr>
              </a:solidFill>
            </a:endParaRP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Protected Sub </a:t>
            </a:r>
            <a:r>
              <a:rPr lang="en-US" sz="2000" b="1" dirty="0" err="1" smtClean="0">
                <a:solidFill>
                  <a:schemeClr val="tx2">
                    <a:lumMod val="60000"/>
                    <a:lumOff val="40000"/>
                  </a:schemeClr>
                </a:solidFill>
              </a:rPr>
              <a:t>btnCancel_Click</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ByVal</a:t>
            </a:r>
            <a:r>
              <a:rPr lang="en-US" sz="2000" b="1" dirty="0" smtClean="0">
                <a:solidFill>
                  <a:schemeClr val="tx2">
                    <a:lumMod val="60000"/>
                    <a:lumOff val="40000"/>
                  </a:schemeClr>
                </a:solidFill>
              </a:rPr>
              <a:t> sender As Object,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ByVal</a:t>
            </a:r>
            <a:r>
              <a:rPr lang="en-US" sz="2000" b="1" dirty="0" smtClean="0">
                <a:solidFill>
                  <a:schemeClr val="tx2">
                    <a:lumMod val="60000"/>
                    <a:lumOff val="40000"/>
                  </a:schemeClr>
                </a:solidFill>
              </a:rPr>
              <a:t> e As </a:t>
            </a:r>
            <a:r>
              <a:rPr lang="en-US" sz="2000" b="1" dirty="0" err="1" smtClean="0">
                <a:solidFill>
                  <a:schemeClr val="tx2">
                    <a:lumMod val="60000"/>
                    <a:lumOff val="40000"/>
                  </a:schemeClr>
                </a:solidFill>
              </a:rPr>
              <a:t>System.EventArgs</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End Sub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cxnSp>
        <p:nvCxnSpPr>
          <p:cNvPr id="6" name="Straight Arrow Connector 5"/>
          <p:cNvCxnSpPr/>
          <p:nvPr/>
        </p:nvCxnSpPr>
        <p:spPr>
          <a:xfrm flipH="1" flipV="1">
            <a:off x="3657600" y="3505200"/>
            <a:ext cx="12954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Event Handling Using Controls...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Common control events</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pic>
        <p:nvPicPr>
          <p:cNvPr id="7" name="Picture 6" descr="W002.PNG"/>
          <p:cNvPicPr>
            <a:picLocks noChangeAspect="1"/>
          </p:cNvPicPr>
          <p:nvPr/>
        </p:nvPicPr>
        <p:blipFill>
          <a:blip r:embed="rId3" cstate="print"/>
          <a:stretch>
            <a:fillRect/>
          </a:stretch>
        </p:blipFill>
        <p:spPr>
          <a:xfrm>
            <a:off x="1143000" y="2667001"/>
            <a:ext cx="7086600" cy="219017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Default Events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Default event for the Page object is the Load event.</a:t>
            </a:r>
          </a:p>
          <a:p>
            <a:pPr lvl="1"/>
            <a:endParaRPr lang="en-US" dirty="0" smtClean="0"/>
          </a:p>
          <a:p>
            <a:pPr lvl="1"/>
            <a:r>
              <a:rPr lang="en-US" dirty="0" smtClean="0"/>
              <a:t>Every control has a default event. </a:t>
            </a:r>
          </a:p>
          <a:p>
            <a:pPr lvl="1"/>
            <a:endParaRPr lang="en-US" dirty="0" smtClean="0"/>
          </a:p>
          <a:p>
            <a:pPr lvl="1"/>
            <a:r>
              <a:rPr lang="en-US" dirty="0" smtClean="0"/>
              <a:t>Ex, default event for the button control is the Click event.</a:t>
            </a:r>
          </a:p>
          <a:p>
            <a:endParaRPr lang="en-US" dirty="0" smtClean="0"/>
          </a:p>
          <a:p>
            <a:r>
              <a:rPr lang="en-US" dirty="0" smtClean="0"/>
              <a:t>Default event handler could be created in Visual Studio, just by double clicking the control in design view.</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Default Events..</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6" name="Picture 5" descr="W003.PNG"/>
          <p:cNvPicPr>
            <a:picLocks noChangeAspect="1"/>
          </p:cNvPicPr>
          <p:nvPr/>
        </p:nvPicPr>
        <p:blipFill>
          <a:blip r:embed="rId3" cstate="print"/>
          <a:stretch>
            <a:fillRect/>
          </a:stretch>
        </p:blipFill>
        <p:spPr>
          <a:xfrm>
            <a:off x="1143000" y="1143000"/>
            <a:ext cx="7010400" cy="519781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Events Example</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Lets check some events practically.</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Intrinsic Objects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r>
              <a:rPr lang="en-US" dirty="0" smtClean="0"/>
              <a:t>We already discussed the page life cycle and how a page contains various controls. </a:t>
            </a:r>
          </a:p>
          <a:p>
            <a:endParaRPr lang="en-US" dirty="0" smtClean="0"/>
          </a:p>
          <a:p>
            <a:r>
              <a:rPr lang="en-US" dirty="0" smtClean="0"/>
              <a:t>The page itself is instantiated as a control object.</a:t>
            </a:r>
          </a:p>
          <a:p>
            <a:endParaRPr lang="en-US" dirty="0" smtClean="0"/>
          </a:p>
          <a:p>
            <a:r>
              <a:rPr lang="en-US" dirty="0" smtClean="0"/>
              <a:t>All web forms are basically instances of the </a:t>
            </a:r>
            <a:r>
              <a:rPr lang="en-US" dirty="0" err="1" smtClean="0"/>
              <a:t>ASP.Net</a:t>
            </a:r>
            <a:r>
              <a:rPr lang="en-US" dirty="0" smtClean="0"/>
              <a:t> Page class.</a:t>
            </a:r>
          </a:p>
          <a:p>
            <a:endParaRPr lang="en-US" dirty="0" smtClean="0"/>
          </a:p>
          <a:p>
            <a:r>
              <a:rPr lang="en-US" dirty="0" smtClean="0"/>
              <a:t>The page class has the extremely useful properties that correspond to intrinsic objects.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Intrinsic Objects..</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pPr lvl="1"/>
            <a:r>
              <a:rPr lang="fr-FR" dirty="0" smtClean="0"/>
              <a:t>Session</a:t>
            </a:r>
          </a:p>
          <a:p>
            <a:pPr lvl="1"/>
            <a:r>
              <a:rPr lang="fr-FR" dirty="0" smtClean="0"/>
              <a:t>Application</a:t>
            </a:r>
          </a:p>
          <a:p>
            <a:pPr lvl="1"/>
            <a:r>
              <a:rPr lang="fr-FR" dirty="0" smtClean="0"/>
              <a:t>Cache</a:t>
            </a:r>
          </a:p>
          <a:p>
            <a:pPr lvl="1"/>
            <a:r>
              <a:rPr lang="fr-FR" dirty="0" err="1" smtClean="0"/>
              <a:t>Request</a:t>
            </a:r>
            <a:endParaRPr lang="fr-FR" dirty="0" smtClean="0"/>
          </a:p>
          <a:p>
            <a:pPr lvl="1"/>
            <a:r>
              <a:rPr lang="fr-FR" dirty="0" err="1" smtClean="0"/>
              <a:t>Response</a:t>
            </a:r>
            <a:endParaRPr lang="fr-FR" dirty="0" smtClean="0"/>
          </a:p>
          <a:p>
            <a:pPr lvl="1"/>
            <a:r>
              <a:rPr lang="fr-FR" dirty="0" smtClean="0"/>
              <a:t>Server</a:t>
            </a:r>
          </a:p>
          <a:p>
            <a:pPr lvl="1"/>
            <a:r>
              <a:rPr lang="fr-FR" dirty="0" smtClean="0"/>
              <a:t>User</a:t>
            </a:r>
          </a:p>
          <a:p>
            <a:pPr lvl="1"/>
            <a:r>
              <a:rPr lang="fr-FR" dirty="0" smtClean="0"/>
              <a:t>Trace</a:t>
            </a:r>
          </a:p>
          <a:p>
            <a:endParaRPr lang="en-US" dirty="0" smtClean="0"/>
          </a:p>
          <a:p>
            <a:r>
              <a:rPr lang="en-US" dirty="0" smtClean="0"/>
              <a:t>Lets see the Server Object.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Object</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Server object is an instance of the </a:t>
            </a:r>
            <a:r>
              <a:rPr lang="en-US" dirty="0" err="1" smtClean="0">
                <a:solidFill>
                  <a:schemeClr val="tx2">
                    <a:lumMod val="60000"/>
                    <a:lumOff val="40000"/>
                  </a:schemeClr>
                </a:solidFill>
              </a:rPr>
              <a:t>System.Web.HttpServerUtility</a:t>
            </a:r>
            <a:r>
              <a:rPr lang="en-US" dirty="0" smtClean="0"/>
              <a:t> class. </a:t>
            </a:r>
          </a:p>
          <a:p>
            <a:endParaRPr lang="en-US" dirty="0" smtClean="0"/>
          </a:p>
          <a:p>
            <a:r>
              <a:rPr lang="en-US" dirty="0" smtClean="0"/>
              <a:t>The </a:t>
            </a:r>
            <a:r>
              <a:rPr lang="en-US" dirty="0" err="1" smtClean="0">
                <a:solidFill>
                  <a:schemeClr val="tx2">
                    <a:lumMod val="60000"/>
                    <a:lumOff val="40000"/>
                  </a:schemeClr>
                </a:solidFill>
              </a:rPr>
              <a:t>HttpServerUtility</a:t>
            </a:r>
            <a:r>
              <a:rPr lang="en-US" dirty="0" smtClean="0"/>
              <a:t> class provides numerous properties and methods to perform various jobs.</a:t>
            </a:r>
          </a:p>
          <a:p>
            <a:endParaRPr lang="en-US" dirty="0" smtClean="0"/>
          </a:p>
          <a:p>
            <a:pPr lvl="1"/>
            <a:r>
              <a:rPr lang="en-US" dirty="0" smtClean="0"/>
              <a:t>The methods and properties of the </a:t>
            </a:r>
            <a:r>
              <a:rPr lang="en-US" dirty="0" err="1" smtClean="0">
                <a:solidFill>
                  <a:schemeClr val="tx2">
                    <a:lumMod val="60000"/>
                    <a:lumOff val="40000"/>
                  </a:schemeClr>
                </a:solidFill>
              </a:rPr>
              <a:t>HttpServerUtility</a:t>
            </a:r>
            <a:r>
              <a:rPr lang="en-US" dirty="0" smtClean="0"/>
              <a:t> class are exposed through the intrinsic Server object provided by ASP.NET.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Properties of the Server Object</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r>
              <a:rPr lang="en-US" dirty="0" smtClean="0"/>
              <a:t>The following table provides a list of the properties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7" name="Picture 6" descr="W004.PNG"/>
          <p:cNvPicPr>
            <a:picLocks noChangeAspect="1"/>
          </p:cNvPicPr>
          <p:nvPr/>
        </p:nvPicPr>
        <p:blipFill>
          <a:blip r:embed="rId3" cstate="print"/>
          <a:stretch>
            <a:fillRect/>
          </a:stretch>
        </p:blipFill>
        <p:spPr>
          <a:xfrm>
            <a:off x="838201" y="2819400"/>
            <a:ext cx="7467599" cy="1219507"/>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Methods of the Server Object</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pic>
        <p:nvPicPr>
          <p:cNvPr id="6" name="Picture 5" descr="W005.PNG"/>
          <p:cNvPicPr>
            <a:picLocks noChangeAspect="1"/>
          </p:cNvPicPr>
          <p:nvPr/>
        </p:nvPicPr>
        <p:blipFill>
          <a:blip r:embed="rId3" cstate="print"/>
          <a:stretch>
            <a:fillRect/>
          </a:stretch>
        </p:blipFill>
        <p:spPr>
          <a:xfrm>
            <a:off x="1600200" y="1219200"/>
            <a:ext cx="5702747" cy="541262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Request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An instance of the </a:t>
            </a:r>
            <a:r>
              <a:rPr lang="en-US" dirty="0" err="1" smtClean="0">
                <a:solidFill>
                  <a:schemeClr val="tx2">
                    <a:lumMod val="60000"/>
                    <a:lumOff val="40000"/>
                  </a:schemeClr>
                </a:solidFill>
              </a:rPr>
              <a:t>System.Web.HttpRequest</a:t>
            </a:r>
            <a:r>
              <a:rPr lang="en-US" dirty="0" smtClean="0">
                <a:solidFill>
                  <a:schemeClr val="tx2">
                    <a:lumMod val="60000"/>
                    <a:lumOff val="40000"/>
                  </a:schemeClr>
                </a:solidFill>
              </a:rPr>
              <a:t> class</a:t>
            </a:r>
            <a:r>
              <a:rPr lang="en-US" dirty="0" smtClean="0"/>
              <a:t>. </a:t>
            </a:r>
          </a:p>
          <a:p>
            <a:endParaRPr lang="en-US" dirty="0" smtClean="0"/>
          </a:p>
          <a:p>
            <a:pPr lvl="1"/>
            <a:r>
              <a:rPr lang="en-US" dirty="0" smtClean="0"/>
              <a:t>It represents the values and properties of the HTTP request that makes the page loading into the browser.</a:t>
            </a:r>
          </a:p>
          <a:p>
            <a:endParaRPr lang="en-US" dirty="0" smtClean="0"/>
          </a:p>
          <a:p>
            <a:pPr lvl="1"/>
            <a:r>
              <a:rPr lang="en-US" dirty="0" smtClean="0"/>
              <a:t>The information presented by this object is wrapped up by the higher level abstractions (the web control model), however, this object helps in checking some information like the client browser and cookies.</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Properties of </a:t>
            </a:r>
            <a:r>
              <a:rPr lang="en-US" dirty="0" smtClean="0">
                <a:solidFill>
                  <a:srgbClr val="FF0000"/>
                </a:solidFill>
              </a:rPr>
              <a:t>Request</a:t>
            </a:r>
            <a:r>
              <a:rPr lang="en-US" dirty="0" smtClean="0">
                <a:solidFill>
                  <a:srgbClr val="FF0000"/>
                </a:solidFill>
              </a:rPr>
              <a:t> </a:t>
            </a:r>
            <a:r>
              <a:rPr lang="en-US" dirty="0" smtClean="0">
                <a:solidFill>
                  <a:srgbClr val="FF0000"/>
                </a:solidFill>
              </a:rPr>
              <a:t>Object..</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pic>
        <p:nvPicPr>
          <p:cNvPr id="7" name="Picture 6" descr="W007.PNG"/>
          <p:cNvPicPr>
            <a:picLocks noChangeAspect="1"/>
          </p:cNvPicPr>
          <p:nvPr/>
        </p:nvPicPr>
        <p:blipFill>
          <a:blip r:embed="rId3" cstate="print"/>
          <a:stretch>
            <a:fillRect/>
          </a:stretch>
        </p:blipFill>
        <p:spPr>
          <a:xfrm>
            <a:off x="914400" y="2025999"/>
            <a:ext cx="7543800" cy="3765201"/>
          </a:xfrm>
          <a:prstGeom prst="rect">
            <a:avLst/>
          </a:prstGeom>
        </p:spPr>
      </p:pic>
      <p:pic>
        <p:nvPicPr>
          <p:cNvPr id="8" name="Picture 7" descr="W009.PNG"/>
          <p:cNvPicPr>
            <a:picLocks noChangeAspect="1"/>
          </p:cNvPicPr>
          <p:nvPr/>
        </p:nvPicPr>
        <p:blipFill>
          <a:blip r:embed="rId4" cstate="print"/>
          <a:stretch>
            <a:fillRect/>
          </a:stretch>
        </p:blipFill>
        <p:spPr>
          <a:xfrm>
            <a:off x="914400" y="1676400"/>
            <a:ext cx="7543800" cy="374515"/>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Methods of the </a:t>
            </a:r>
            <a:r>
              <a:rPr lang="en-US" dirty="0" smtClean="0">
                <a:solidFill>
                  <a:srgbClr val="FF0000"/>
                </a:solidFill>
              </a:rPr>
              <a:t>Request </a:t>
            </a:r>
            <a:r>
              <a:rPr lang="en-US" dirty="0" smtClean="0">
                <a:solidFill>
                  <a:srgbClr val="FF0000"/>
                </a:solidFill>
              </a:rPr>
              <a:t>Object</a:t>
            </a:r>
            <a:endParaRPr lang="en-US" dirty="0">
              <a:solidFill>
                <a:srgbClr val="FF0000"/>
              </a:solidFill>
            </a:endParaRPr>
          </a:p>
        </p:txBody>
      </p:sp>
      <p:sp>
        <p:nvSpPr>
          <p:cNvPr id="3" name="Content Placeholder 2"/>
          <p:cNvSpPr>
            <a:spLocks noGrp="1"/>
          </p:cNvSpPr>
          <p:nvPr>
            <p:ph idx="1"/>
          </p:nvPr>
        </p:nvSpPr>
        <p:spPr>
          <a:xfrm>
            <a:off x="152400" y="1143000"/>
            <a:ext cx="8839200" cy="5105400"/>
          </a:xfrm>
        </p:spPr>
        <p:txBody>
          <a:bodyPr>
            <a:noAutofit/>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pic>
        <p:nvPicPr>
          <p:cNvPr id="6" name="Picture 5" descr="032.PNG"/>
          <p:cNvPicPr>
            <a:picLocks noChangeAspect="1"/>
          </p:cNvPicPr>
          <p:nvPr/>
        </p:nvPicPr>
        <p:blipFill>
          <a:blip r:embed="rId3" cstate="print"/>
          <a:stretch>
            <a:fillRect/>
          </a:stretch>
        </p:blipFill>
        <p:spPr>
          <a:xfrm>
            <a:off x="990600" y="1828800"/>
            <a:ext cx="7474226" cy="36576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Response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Represents the server's response to the client request. </a:t>
            </a:r>
          </a:p>
          <a:p>
            <a:pPr lvl="1"/>
            <a:endParaRPr lang="en-US" dirty="0" smtClean="0"/>
          </a:p>
          <a:p>
            <a:pPr lvl="1"/>
            <a:r>
              <a:rPr lang="en-US" dirty="0" smtClean="0"/>
              <a:t>It is an instance of the </a:t>
            </a:r>
            <a:r>
              <a:rPr lang="en-US" dirty="0" err="1" smtClean="0">
                <a:solidFill>
                  <a:schemeClr val="tx2">
                    <a:lumMod val="60000"/>
                    <a:lumOff val="40000"/>
                  </a:schemeClr>
                </a:solidFill>
              </a:rPr>
              <a:t>System.Web.HttpResponse</a:t>
            </a:r>
            <a:r>
              <a:rPr lang="en-US" dirty="0" smtClean="0"/>
              <a:t> class.</a:t>
            </a:r>
          </a:p>
          <a:p>
            <a:endParaRPr lang="en-US" dirty="0" smtClean="0"/>
          </a:p>
          <a:p>
            <a:endParaRPr lang="en-US" dirty="0" smtClean="0"/>
          </a:p>
          <a:p>
            <a:r>
              <a:rPr lang="en-US" dirty="0" smtClean="0"/>
              <a:t>In </a:t>
            </a:r>
            <a:r>
              <a:rPr lang="en-US" dirty="0" err="1" smtClean="0"/>
              <a:t>ASP.Net</a:t>
            </a:r>
            <a:r>
              <a:rPr lang="en-US" dirty="0" smtClean="0"/>
              <a:t>, the Response object does not play a vital role in sending HTML text to the client, because the server-side controls have nested, object oriented methods for rendering themselves.</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Response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The </a:t>
            </a:r>
            <a:r>
              <a:rPr lang="en-US" dirty="0" err="1" smtClean="0">
                <a:solidFill>
                  <a:schemeClr val="tx2">
                    <a:lumMod val="60000"/>
                    <a:lumOff val="40000"/>
                  </a:schemeClr>
                </a:solidFill>
              </a:rPr>
              <a:t>HttpResponse</a:t>
            </a:r>
            <a:r>
              <a:rPr lang="en-US" dirty="0" smtClean="0"/>
              <a:t> object still provides some important functionalities, like the cookie feature and the </a:t>
            </a:r>
            <a:r>
              <a:rPr lang="en-US" dirty="0" smtClean="0">
                <a:solidFill>
                  <a:schemeClr val="tx2">
                    <a:lumMod val="60000"/>
                    <a:lumOff val="40000"/>
                  </a:schemeClr>
                </a:solidFill>
              </a:rPr>
              <a:t>Redirect() </a:t>
            </a:r>
            <a:r>
              <a:rPr lang="en-US" dirty="0" smtClean="0"/>
              <a:t>method. </a:t>
            </a:r>
          </a:p>
          <a:p>
            <a:endParaRPr lang="en-US" dirty="0" smtClean="0"/>
          </a:p>
          <a:p>
            <a:r>
              <a:rPr lang="en-US" dirty="0" smtClean="0"/>
              <a:t>The </a:t>
            </a:r>
            <a:r>
              <a:rPr lang="en-US" dirty="0" err="1" smtClean="0">
                <a:solidFill>
                  <a:schemeClr val="tx2">
                    <a:lumMod val="60000"/>
                    <a:lumOff val="40000"/>
                  </a:schemeClr>
                </a:solidFill>
              </a:rPr>
              <a:t>Response.Redirect</a:t>
            </a:r>
            <a:r>
              <a:rPr lang="en-US" dirty="0" smtClean="0">
                <a:solidFill>
                  <a:schemeClr val="tx2">
                    <a:lumMod val="60000"/>
                    <a:lumOff val="40000"/>
                  </a:schemeClr>
                </a:solidFill>
              </a:rPr>
              <a:t>() </a:t>
            </a:r>
            <a:r>
              <a:rPr lang="en-US" dirty="0" smtClean="0"/>
              <a:t>method allows transferring the user to another page, inside as well as outside the application. </a:t>
            </a:r>
          </a:p>
          <a:p>
            <a:endParaRPr lang="en-US" dirty="0" smtClean="0"/>
          </a:p>
          <a:p>
            <a:pPr lvl="1"/>
            <a:r>
              <a:rPr lang="en-US" dirty="0" smtClean="0"/>
              <a:t>It requires a round trip.</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Properties of Response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pic>
        <p:nvPicPr>
          <p:cNvPr id="5" name="Picture 4" descr="W011.PNG"/>
          <p:cNvPicPr>
            <a:picLocks noChangeAspect="1"/>
          </p:cNvPicPr>
          <p:nvPr/>
        </p:nvPicPr>
        <p:blipFill>
          <a:blip r:embed="rId3" cstate="print"/>
          <a:stretch>
            <a:fillRect/>
          </a:stretch>
        </p:blipFill>
        <p:spPr>
          <a:xfrm>
            <a:off x="990599" y="1219200"/>
            <a:ext cx="7091969" cy="46482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Properties of Response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pic>
        <p:nvPicPr>
          <p:cNvPr id="7" name="Picture 6" descr="W012.PNG"/>
          <p:cNvPicPr>
            <a:picLocks noChangeAspect="1"/>
          </p:cNvPicPr>
          <p:nvPr/>
        </p:nvPicPr>
        <p:blipFill>
          <a:blip r:embed="rId3" cstate="print"/>
          <a:stretch>
            <a:fillRect/>
          </a:stretch>
        </p:blipFill>
        <p:spPr>
          <a:xfrm>
            <a:off x="685800" y="1295400"/>
            <a:ext cx="7772400" cy="414160"/>
          </a:xfrm>
          <a:prstGeom prst="rect">
            <a:avLst/>
          </a:prstGeom>
        </p:spPr>
      </p:pic>
      <p:pic>
        <p:nvPicPr>
          <p:cNvPr id="8" name="Picture 7" descr="W013.PNG"/>
          <p:cNvPicPr>
            <a:picLocks noChangeAspect="1"/>
          </p:cNvPicPr>
          <p:nvPr/>
        </p:nvPicPr>
        <p:blipFill>
          <a:blip r:embed="rId4" cstate="print"/>
          <a:stretch>
            <a:fillRect/>
          </a:stretch>
        </p:blipFill>
        <p:spPr>
          <a:xfrm>
            <a:off x="685800" y="1676400"/>
            <a:ext cx="7772400" cy="2314898"/>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Methods of Response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pic>
        <p:nvPicPr>
          <p:cNvPr id="6" name="Picture 5" descr="W014.PNG"/>
          <p:cNvPicPr>
            <a:picLocks noChangeAspect="1"/>
          </p:cNvPicPr>
          <p:nvPr/>
        </p:nvPicPr>
        <p:blipFill>
          <a:blip r:embed="rId3" cstate="print"/>
          <a:stretch>
            <a:fillRect/>
          </a:stretch>
        </p:blipFill>
        <p:spPr>
          <a:xfrm>
            <a:off x="1371600" y="1143000"/>
            <a:ext cx="6310448" cy="47244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Methods of Response Object..</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pic>
        <p:nvPicPr>
          <p:cNvPr id="7" name="Picture 6" descr="W016.PNG"/>
          <p:cNvPicPr>
            <a:picLocks noChangeAspect="1"/>
          </p:cNvPicPr>
          <p:nvPr/>
        </p:nvPicPr>
        <p:blipFill>
          <a:blip r:embed="rId3" cstate="print"/>
          <a:stretch>
            <a:fillRect/>
          </a:stretch>
        </p:blipFill>
        <p:spPr>
          <a:xfrm>
            <a:off x="838200" y="1686468"/>
            <a:ext cx="7239000" cy="374878"/>
          </a:xfrm>
          <a:prstGeom prst="rect">
            <a:avLst/>
          </a:prstGeom>
        </p:spPr>
      </p:pic>
      <p:pic>
        <p:nvPicPr>
          <p:cNvPr id="8" name="Picture 7" descr="W015.PNG"/>
          <p:cNvPicPr>
            <a:picLocks noChangeAspect="1"/>
          </p:cNvPicPr>
          <p:nvPr/>
        </p:nvPicPr>
        <p:blipFill>
          <a:blip r:embed="rId4" cstate="print"/>
          <a:stretch>
            <a:fillRect/>
          </a:stretch>
        </p:blipFill>
        <p:spPr>
          <a:xfrm>
            <a:off x="838200" y="2057400"/>
            <a:ext cx="7239000" cy="3124199"/>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Server Side Ex</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Lets see an example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15797</TotalTime>
  <Words>1071</Words>
  <Application>Microsoft Office PowerPoint</Application>
  <PresentationFormat>On-screen Show (4:3)</PresentationFormat>
  <Paragraphs>314</Paragraphs>
  <Slides>40</Slides>
  <Notes>39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Slide 2</vt:lpstr>
      <vt:lpstr>Over View</vt:lpstr>
      <vt:lpstr>Over View..</vt:lpstr>
      <vt:lpstr>Over View…</vt:lpstr>
      <vt:lpstr>Over View…</vt:lpstr>
      <vt:lpstr>Over View…</vt:lpstr>
      <vt:lpstr>Slide 8</vt:lpstr>
      <vt:lpstr>Contents</vt:lpstr>
      <vt:lpstr>Event Handling</vt:lpstr>
      <vt:lpstr>Event Handling..</vt:lpstr>
      <vt:lpstr>Event Handling..</vt:lpstr>
      <vt:lpstr>Application Events</vt:lpstr>
      <vt:lpstr>Session Events</vt:lpstr>
      <vt:lpstr>Page &amp; Control Events</vt:lpstr>
      <vt:lpstr>Page &amp; Control Events..</vt:lpstr>
      <vt:lpstr>Event Handling Using Controls</vt:lpstr>
      <vt:lpstr>Event Handling Using Controls..</vt:lpstr>
      <vt:lpstr>Event Handling Using Controls...</vt:lpstr>
      <vt:lpstr>Event Handling Using Controls...</vt:lpstr>
      <vt:lpstr>Event Handling Using Controls...</vt:lpstr>
      <vt:lpstr>Default Events</vt:lpstr>
      <vt:lpstr>Default Events..</vt:lpstr>
      <vt:lpstr>Events Example</vt:lpstr>
      <vt:lpstr>Intrinsic Objects</vt:lpstr>
      <vt:lpstr>Intrinsic Objects..</vt:lpstr>
      <vt:lpstr>Server Object</vt:lpstr>
      <vt:lpstr>Properties of the Server Object</vt:lpstr>
      <vt:lpstr>Methods of the Server Object</vt:lpstr>
      <vt:lpstr>Request Object</vt:lpstr>
      <vt:lpstr>Properties of Request Object..</vt:lpstr>
      <vt:lpstr>Methods of the Request Object</vt:lpstr>
      <vt:lpstr>Response Object</vt:lpstr>
      <vt:lpstr>Response Object..</vt:lpstr>
      <vt:lpstr>Properties of Response Object</vt:lpstr>
      <vt:lpstr>Properties of Response Object..</vt:lpstr>
      <vt:lpstr>Methods of Response Object</vt:lpstr>
      <vt:lpstr>Methods of Response Object..</vt:lpstr>
      <vt:lpstr>Server Side Ex</vt:lpstr>
      <vt:lpstr>Slide 40</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NTS</cp:lastModifiedBy>
  <cp:revision>4458</cp:revision>
  <dcterms:created xsi:type="dcterms:W3CDTF">2012-02-27T05:45:45Z</dcterms:created>
  <dcterms:modified xsi:type="dcterms:W3CDTF">2013-07-10T13:24:44Z</dcterms:modified>
</cp:coreProperties>
</file>