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1"/>
  </p:notesMasterIdLst>
  <p:handoutMasterIdLst>
    <p:handoutMasterId r:id="rId32"/>
  </p:handoutMasterIdLst>
  <p:sldIdLst>
    <p:sldId id="262" r:id="rId2"/>
    <p:sldId id="261" r:id="rId3"/>
    <p:sldId id="323" r:id="rId4"/>
    <p:sldId id="324" r:id="rId5"/>
    <p:sldId id="325" r:id="rId6"/>
    <p:sldId id="269" r:id="rId7"/>
    <p:sldId id="327" r:id="rId8"/>
    <p:sldId id="326" r:id="rId9"/>
    <p:sldId id="328" r:id="rId10"/>
    <p:sldId id="329" r:id="rId11"/>
    <p:sldId id="330" r:id="rId12"/>
    <p:sldId id="343" r:id="rId13"/>
    <p:sldId id="344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46" r:id="rId22"/>
    <p:sldId id="345" r:id="rId23"/>
    <p:sldId id="347" r:id="rId24"/>
    <p:sldId id="338" r:id="rId25"/>
    <p:sldId id="339" r:id="rId26"/>
    <p:sldId id="342" r:id="rId27"/>
    <p:sldId id="340" r:id="rId28"/>
    <p:sldId id="341" r:id="rId29"/>
    <p:sldId id="28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6271" autoAdjust="0"/>
  </p:normalViewPr>
  <p:slideViewPr>
    <p:cSldViewPr>
      <p:cViewPr varScale="1">
        <p:scale>
          <a:sx n="62" d="100"/>
          <a:sy n="62" d="100"/>
        </p:scale>
        <p:origin x="-15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29/07/1434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29/07/1434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Programming language is an artificial language designed to communicate instructions to a machine, particularly a computer.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Types of Programming Languages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 level languages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 level languages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Assembly Language</a:t>
            </a:r>
          </a:p>
          <a:p>
            <a:pPr lvl="2" algn="l" rtl="0"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Machine Language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Programming Types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Structured Programming</a:t>
            </a: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 Oriented Programming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 IDE or interactive development environment is a software application that provides comprehensive facilities to computer programmers for software development. 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IDE normally consists of a source code editor, build automation tools and a debugger.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Microsoft Visual Studio is an integrated development environment (IDE) from Microsoft Corporation.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used to develop console and graphical applications along with Windows Forms, Websites in both native code and with managed code.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supported by Microsoft Windows, Win Mobile, Win CE, .NET Framework.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 First Program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#include &lt;</a:t>
            </a: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iostream.h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namespace std;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// main() is where program execution begins.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main()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{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cout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&lt;&lt; "Hello World";	 // prints Hello World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return 0;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}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03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An example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program which gets two values from user, add them and shows the result.</a:t>
            </a: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7" name="Picture 3" descr="E:\Freelancing\VCIIT\Visual Programming\Helping Material\addNumbers.png"/>
          <p:cNvPicPr>
            <a:picLocks noChangeAspect="1" noChangeArrowheads="1"/>
          </p:cNvPicPr>
          <p:nvPr/>
        </p:nvPicPr>
        <p:blipFill>
          <a:blip r:embed="rId3" cstate="print"/>
          <a:srcRect l="21250" t="17000" r="31250" b="35000"/>
          <a:stretch>
            <a:fillRect/>
          </a:stretch>
        </p:blipFill>
        <p:spPr bwMode="auto">
          <a:xfrm>
            <a:off x="1371600" y="2514600"/>
            <a:ext cx="57912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common elements in programming languages</a:t>
            </a: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</a:endParaRP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</a:rPr>
              <a:t>Key Words</a:t>
            </a: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</a:rPr>
              <a:t>Programmer-Defined Identifiers</a:t>
            </a: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</a:rPr>
              <a:t>Operators</a:t>
            </a: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</a:rPr>
              <a:t>Punctuation</a:t>
            </a:r>
          </a:p>
          <a:p>
            <a:pPr lvl="1"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</a:rPr>
              <a:t>Syntax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Key Words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Also known as reserved words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Have a special meaning in C++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not be used for any other purpose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Key words in the example program 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main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using 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namespace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return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cout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cin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E:\Freelancing\VCIIT\Visual Programming\Helping Material\addNumbers.png"/>
          <p:cNvPicPr>
            <a:picLocks noChangeAspect="1" noChangeArrowheads="1"/>
          </p:cNvPicPr>
          <p:nvPr/>
        </p:nvPicPr>
        <p:blipFill>
          <a:blip r:embed="rId3" cstate="print"/>
          <a:srcRect l="21250" t="17000" r="31250" b="35000"/>
          <a:stretch>
            <a:fillRect/>
          </a:stretch>
        </p:blipFill>
        <p:spPr bwMode="auto">
          <a:xfrm>
            <a:off x="304800" y="1219200"/>
            <a:ext cx="8445500" cy="533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Key Words..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81000" y="21336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81000" y="25908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066800" y="25908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33400" y="33528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33400" y="39624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33400" y="48768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33400" y="60960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Identifiers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Programmer defined identifiers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Names made up by the programmer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 part of the C++ language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to represent various things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i.e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variables, functions..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Identifiers used in the example program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var1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var2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result</a:t>
            </a: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Rules for Identifiers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lnSpc>
                <a:spcPct val="90000"/>
              </a:lnSpc>
              <a:spcBef>
                <a:spcPct val="4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The first character of an identifier must be an alphabetic character or and underscore ( _ )</a:t>
            </a:r>
          </a:p>
          <a:p>
            <a:pPr algn="l" rtl="0">
              <a:lnSpc>
                <a:spcPct val="90000"/>
              </a:lnSpc>
              <a:spcBef>
                <a:spcPct val="4000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</a:endParaRPr>
          </a:p>
          <a:p>
            <a:pPr algn="l" rtl="0">
              <a:lnSpc>
                <a:spcPct val="90000"/>
              </a:lnSpc>
              <a:spcBef>
                <a:spcPct val="4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After the first character you may use alphabetic characters, numbers, or underscore characters.</a:t>
            </a:r>
          </a:p>
          <a:p>
            <a:pPr algn="l" rtl="0">
              <a:lnSpc>
                <a:spcPct val="90000"/>
              </a:lnSpc>
              <a:spcBef>
                <a:spcPct val="4000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</a:endParaRPr>
          </a:p>
          <a:p>
            <a:pPr algn="l" rtl="0">
              <a:lnSpc>
                <a:spcPct val="90000"/>
              </a:lnSpc>
              <a:spcBef>
                <a:spcPct val="4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Upper- and lowercase characters are distinct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400" dirty="0">
              <a:latin typeface="Arial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Identifiers..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Some examples of valid and Invalid Identifiers</a:t>
            </a:r>
            <a:endParaRPr lang="ur-PK" sz="2400" dirty="0">
              <a:latin typeface="Arial" pitchFamily="34" charset="0"/>
            </a:endParaRPr>
          </a:p>
        </p:txBody>
      </p:sp>
      <p:pic>
        <p:nvPicPr>
          <p:cNvPr id="6" name="Picture 5" descr="identifiers.png"/>
          <p:cNvPicPr>
            <a:picLocks noChangeAspect="1"/>
          </p:cNvPicPr>
          <p:nvPr/>
        </p:nvPicPr>
        <p:blipFill>
          <a:blip r:embed="rId3" cstate="print"/>
          <a:srcRect l="29167" t="24667" r="16667" b="24667"/>
          <a:stretch>
            <a:fillRect/>
          </a:stretch>
        </p:blipFill>
        <p:spPr>
          <a:xfrm>
            <a:off x="990600" y="2209800"/>
            <a:ext cx="6781800" cy="3964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E:\Freelancing\VCIIT\Visual Programming\Helping Material\addNumbers.png"/>
          <p:cNvPicPr>
            <a:picLocks noChangeAspect="1" noChangeArrowheads="1"/>
          </p:cNvPicPr>
          <p:nvPr/>
        </p:nvPicPr>
        <p:blipFill>
          <a:blip r:embed="rId3" cstate="print"/>
          <a:srcRect l="21250" t="17000" r="31250" b="35000"/>
          <a:stretch>
            <a:fillRect/>
          </a:stretch>
        </p:blipFill>
        <p:spPr bwMode="auto">
          <a:xfrm>
            <a:off x="304800" y="1219200"/>
            <a:ext cx="8445500" cy="533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Identifiers..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752600" y="35814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990600" y="35814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38400" y="35814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Operators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Used to perform arithmetic, logical etc operations on data.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Many types of operators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Arithmetic 	+   -   *   /   %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Logical		||   &amp;   !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Assignment	=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Conditional	?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Increment 	++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Decrement	--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Operators used in the example program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+   =   &lt;&lt;   &gt;&gt;</a:t>
            </a: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E:\Freelancing\VCIIT\Visual Programming\Helping Material\addNumbers.png"/>
          <p:cNvPicPr>
            <a:picLocks noChangeAspect="1" noChangeArrowheads="1"/>
          </p:cNvPicPr>
          <p:nvPr/>
        </p:nvPicPr>
        <p:blipFill>
          <a:blip r:embed="rId3" cstate="print"/>
          <a:srcRect l="21250" t="17000" r="31250" b="35000"/>
          <a:stretch>
            <a:fillRect/>
          </a:stretch>
        </p:blipFill>
        <p:spPr bwMode="auto">
          <a:xfrm>
            <a:off x="304800" y="1219200"/>
            <a:ext cx="8445500" cy="533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Operators..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209800" y="50292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143000" y="56388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143000" y="42672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Punctuation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Characters that mark the end of the program.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Characters that separate items in the list.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types of punctuation marks</a:t>
            </a:r>
          </a:p>
          <a:p>
            <a:pPr lvl="1" algn="l" rtl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,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;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Punctuation used in the example program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  ,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  ;</a:t>
            </a:r>
            <a:endParaRPr lang="en-US" sz="3200" b="1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E:\Freelancing\VCIIT\Visual Programming\Helping Material\addNumbers.png"/>
          <p:cNvPicPr>
            <a:picLocks noChangeAspect="1" noChangeArrowheads="1"/>
          </p:cNvPicPr>
          <p:nvPr/>
        </p:nvPicPr>
        <p:blipFill>
          <a:blip r:embed="rId3" cstate="print"/>
          <a:srcRect l="21250" t="17000" r="31250" b="35000"/>
          <a:stretch>
            <a:fillRect/>
          </a:stretch>
        </p:blipFill>
        <p:spPr bwMode="auto">
          <a:xfrm>
            <a:off x="304800" y="1219200"/>
            <a:ext cx="8445500" cy="533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Punctuation..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895600" y="50292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371600" y="35814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Syntax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The rules of grammar that must be followed when writing a program.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Controls the use of key words, operators, programmer-defined symbols, and punctuation.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Variables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A variable is a named storage location in the computer’s memory for holding a piece of data.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To create a variable in a program you must write a variable definition (also called a variable declaration)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A variable holds a specific type of data.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The variable definition specifies the type of data a variable can hold, and the variable name.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Here is the statement from our example program that defines the variables:</a:t>
            </a:r>
            <a:br>
              <a:rPr lang="en-US" sz="2400" dirty="0" smtClean="0">
                <a:latin typeface="Arial" pitchFamily="34" charset="0"/>
              </a:rPr>
            </a:br>
            <a:r>
              <a:rPr lang="en-US" sz="2400" dirty="0" smtClean="0">
                <a:latin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</a:rPr>
            </a:br>
            <a:r>
              <a:rPr lang="en-US" sz="2400" b="1" dirty="0" err="1" smtClean="0">
                <a:latin typeface="Arial" pitchFamily="34" charset="0"/>
              </a:rPr>
              <a:t>int</a:t>
            </a:r>
            <a:r>
              <a:rPr lang="en-US" sz="2400" b="1" dirty="0" smtClean="0">
                <a:latin typeface="Arial" pitchFamily="34" charset="0"/>
              </a:rPr>
              <a:t> var1, var2, result;</a:t>
            </a:r>
            <a:endParaRPr lang="en-US" sz="2400" dirty="0" smtClean="0">
              <a:latin typeface="Arial" pitchFamily="34" charset="0"/>
            </a:endParaRP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Data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5334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While doing programming in any programming language, you need to use various variables to store various information. </a:t>
            </a:r>
          </a:p>
          <a:p>
            <a:pPr algn="l" rtl="0">
              <a:buFont typeface="Wingdings" pitchFamily="2" charset="2"/>
              <a:buChar char="Ø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Variables are nothing but reserved memory locations to store values. </a:t>
            </a:r>
          </a:p>
          <a:p>
            <a:pPr algn="l" rtl="0">
              <a:buFont typeface="Wingdings" pitchFamily="2" charset="2"/>
              <a:buChar char="Ø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You may like to store information of various data type like character, wide character, integer, floating point, double floating point,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boolean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etc. </a:t>
            </a:r>
          </a:p>
          <a:p>
            <a:pPr algn="l" rtl="0">
              <a:buFont typeface="Wingdings" pitchFamily="2" charset="2"/>
              <a:buChar char="Ø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Based on the data type of a variable, the operating system allocates memory and decides what can be stored in the reserved memory.</a:t>
            </a:r>
          </a:p>
          <a:p>
            <a:pPr algn="l" rtl="0"/>
            <a:endParaRPr lang="ur-P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Data Types..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50" name="Picture 2" descr="E:\Freelancing\VCIIT\Visual Programming\Helping Material\datatypes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7183" t="22222" r="26190" b="17460"/>
          <a:stretch>
            <a:fillRect/>
          </a:stretch>
        </p:blipFill>
        <p:spPr bwMode="auto">
          <a:xfrm>
            <a:off x="381000" y="1143000"/>
            <a:ext cx="80772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Installation of Visual Studio 2008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600" y="64928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Input, Processing, and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Three steps that a program typically performs:</a:t>
            </a: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Gather input data: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from keyboard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from files on disk drives</a:t>
            </a: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Process the input data</a:t>
            </a: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Display the results as output: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send it to the screen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write to a file 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Parts of Program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>
              <a:buFont typeface="Times" pitchFamily="-16" charset="0"/>
              <a:buNone/>
            </a:pPr>
            <a:r>
              <a:rPr lang="en-US" sz="2400" dirty="0" smtClean="0">
                <a:latin typeface="Arial" pitchFamily="34" charset="0"/>
              </a:rPr>
              <a:t>// sample C++ program   		  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Comment</a:t>
            </a:r>
          </a:p>
          <a:p>
            <a:pPr algn="l" rtl="0" eaLnBrk="1" hangingPunct="1">
              <a:buFont typeface="Times" pitchFamily="-16" charset="0"/>
              <a:buNone/>
            </a:pPr>
            <a:r>
              <a:rPr lang="en-US" sz="2400" dirty="0" smtClean="0">
                <a:latin typeface="Arial" pitchFamily="34" charset="0"/>
              </a:rPr>
              <a:t>#include &lt;</a:t>
            </a:r>
            <a:r>
              <a:rPr lang="en-US" sz="2400" dirty="0" err="1" smtClean="0">
                <a:latin typeface="Arial" pitchFamily="34" charset="0"/>
              </a:rPr>
              <a:t>iostream</a:t>
            </a:r>
            <a:r>
              <a:rPr lang="en-US" sz="2400" dirty="0" smtClean="0">
                <a:latin typeface="Arial" pitchFamily="34" charset="0"/>
              </a:rPr>
              <a:t>&gt;		   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Pre processor directive</a:t>
            </a:r>
            <a:endParaRPr lang="en-US" sz="2400" dirty="0" smtClean="0">
              <a:solidFill>
                <a:srgbClr val="FF0000"/>
              </a:solidFill>
              <a:latin typeface="Arial" pitchFamily="34" charset="0"/>
            </a:endParaRPr>
          </a:p>
          <a:p>
            <a:pPr algn="l" rtl="0">
              <a:buNone/>
            </a:pPr>
            <a:r>
              <a:rPr lang="en-US" sz="2400" dirty="0" smtClean="0">
                <a:latin typeface="Arial" pitchFamily="34" charset="0"/>
              </a:rPr>
              <a:t>using namespace std;		    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Which namespace to use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					</a:t>
            </a:r>
          </a:p>
          <a:p>
            <a:pPr algn="l" rtl="0">
              <a:buNone/>
            </a:pPr>
            <a:r>
              <a:rPr lang="en-US" sz="2400" dirty="0" err="1" smtClean="0">
                <a:latin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</a:rPr>
              <a:t> main() 		     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Main function beginning</a:t>
            </a:r>
            <a:endParaRPr lang="en-US" sz="2400" dirty="0" smtClean="0">
              <a:latin typeface="Arial" pitchFamily="34" charset="0"/>
            </a:endParaRPr>
          </a:p>
          <a:p>
            <a:pPr algn="l" rtl="0">
              <a:buNone/>
            </a:pPr>
            <a:r>
              <a:rPr lang="en-US" sz="2400" dirty="0" smtClean="0">
                <a:latin typeface="Arial" pitchFamily="34" charset="0"/>
              </a:rPr>
              <a:t>{				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 beginning of block for main</a:t>
            </a:r>
            <a:endParaRPr lang="en-US" sz="2400" dirty="0" smtClean="0">
              <a:latin typeface="Arial" pitchFamily="34" charset="0"/>
            </a:endParaRPr>
          </a:p>
          <a:p>
            <a:pPr algn="l" rtl="0" eaLnBrk="1" hangingPunct="1">
              <a:buFont typeface="Times" pitchFamily="-16" charset="0"/>
              <a:buNone/>
            </a:pPr>
            <a:r>
              <a:rPr lang="en-US" sz="2400" dirty="0" smtClean="0">
                <a:latin typeface="Arial" pitchFamily="34" charset="0"/>
              </a:rPr>
              <a:t>		</a:t>
            </a:r>
            <a:r>
              <a:rPr lang="en-US" sz="2400" dirty="0" err="1" smtClean="0">
                <a:latin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</a:rPr>
              <a:t> &lt;&lt; "Hello, there!";</a:t>
            </a:r>
          </a:p>
          <a:p>
            <a:pPr algn="l" rtl="0" eaLnBrk="1" hangingPunct="1">
              <a:buFont typeface="Times" pitchFamily="-16" charset="0"/>
              <a:buNone/>
            </a:pPr>
            <a:r>
              <a:rPr lang="en-US" sz="2400" dirty="0" smtClean="0">
                <a:latin typeface="Arial" pitchFamily="34" charset="0"/>
              </a:rPr>
              <a:t>		return 0;</a:t>
            </a:r>
          </a:p>
          <a:p>
            <a:pPr algn="l" rtl="0">
              <a:buNone/>
            </a:pPr>
            <a:r>
              <a:rPr lang="en-US" sz="2400" dirty="0" smtClean="0">
                <a:latin typeface="Arial" pitchFamily="34" charset="0"/>
              </a:rPr>
              <a:t>}				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 ending of block for main</a:t>
            </a:r>
            <a:endParaRPr lang="en-US" sz="2400" dirty="0" smtClean="0">
              <a:latin typeface="Arial" pitchFamily="34" charset="0"/>
            </a:endParaRPr>
          </a:p>
          <a:p>
            <a:pPr eaLnBrk="1" hangingPunct="1"/>
            <a:endParaRPr lang="en-US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962400" y="18288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886200" y="22860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886200" y="27432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057400" y="3505200"/>
            <a:ext cx="15240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066800" y="40386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914400" y="53340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Include Directive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Inserts the contents of another file into the program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a preprocessor directive, not part of C++ language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#include lines not seen by compiler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Do not place a semicolon at end of #include line</a:t>
            </a:r>
          </a:p>
          <a:p>
            <a:pPr marL="609600" indent="-6096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Cout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Object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Displays output on the computer screen</a:t>
            </a:r>
            <a:br>
              <a:rPr lang="en-US" sz="2400" dirty="0" smtClean="0">
                <a:latin typeface="Arial" pitchFamily="34" charset="0"/>
              </a:rPr>
            </a:br>
            <a:endParaRPr lang="en-US" sz="2400" dirty="0" smtClean="0">
              <a:latin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You use the stream insertion operator &lt;&lt; to send output to </a:t>
            </a:r>
            <a:r>
              <a:rPr lang="en-US" sz="2400" dirty="0" err="1" smtClean="0">
                <a:latin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</a:rPr>
              <a:t>:</a:t>
            </a:r>
          </a:p>
          <a:p>
            <a:pPr lvl="1" algn="l" rtl="0"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			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</a:rPr>
              <a:t>cout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 &lt;&lt; "Programming is fun!";</a:t>
            </a:r>
          </a:p>
          <a:p>
            <a:pPr lvl="1" algn="l" rtl="0">
              <a:buNone/>
            </a:pPr>
            <a:endParaRPr lang="en-US" sz="2000" dirty="0" smtClean="0">
              <a:solidFill>
                <a:srgbClr val="FF0000"/>
              </a:solidFill>
              <a:latin typeface="Arial" pitchFamily="34" charset="0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Can be used to send more than one item to </a:t>
            </a:r>
            <a:r>
              <a:rPr lang="en-US" sz="2400" dirty="0" err="1" smtClean="0">
                <a:latin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</a:rPr>
              <a:t>:</a:t>
            </a:r>
            <a:br>
              <a:rPr lang="en-US" sz="2400" dirty="0" smtClean="0">
                <a:latin typeface="Arial" pitchFamily="34" charset="0"/>
              </a:rPr>
            </a:br>
            <a:endParaRPr lang="en-US" sz="2400" dirty="0" smtClean="0">
              <a:latin typeface="Arial" pitchFamily="34" charset="0"/>
            </a:endParaRPr>
          </a:p>
          <a:p>
            <a:pPr lvl="1" algn="l" rtl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</a:rPr>
              <a:t>		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</a:rPr>
              <a:t>cout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 &lt;&lt; "Hello " &lt;&lt; "there!";</a:t>
            </a:r>
          </a:p>
          <a:p>
            <a:pPr lvl="1" algn="l" rtl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</a:rPr>
              <a:t>				Or:</a:t>
            </a:r>
            <a:br>
              <a:rPr lang="en-US" sz="2400" dirty="0" smtClean="0">
                <a:latin typeface="Arial" pitchFamily="34" charset="0"/>
              </a:rPr>
            </a:br>
            <a:r>
              <a:rPr lang="en-US" sz="2400" dirty="0" smtClean="0">
                <a:latin typeface="Arial" pitchFamily="34" charset="0"/>
              </a:rPr>
              <a:t>	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</a:rPr>
              <a:t>cout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 &lt;&lt; "Hello ";</a:t>
            </a:r>
          </a:p>
          <a:p>
            <a:pPr lvl="1" algn="l" rtl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sz="2400" dirty="0" smtClean="0">
                <a:latin typeface="Arial" pitchFamily="34" charset="0"/>
              </a:rPr>
              <a:t>		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</a:rPr>
              <a:t>cout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 &lt;&lt; "there!";</a:t>
            </a: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New Line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The </a:t>
            </a:r>
            <a:r>
              <a:rPr lang="en-US" sz="2400" dirty="0" err="1" smtClean="0">
                <a:latin typeface="Arial" pitchFamily="34" charset="0"/>
              </a:rPr>
              <a:t>endl</a:t>
            </a:r>
            <a:r>
              <a:rPr lang="en-US" sz="2400" dirty="0" smtClean="0">
                <a:latin typeface="Arial" pitchFamily="34" charset="0"/>
              </a:rPr>
              <a:t> Manipulator</a:t>
            </a:r>
          </a:p>
          <a:p>
            <a:pPr lvl="1" algn="l" rtl="0">
              <a:spcBef>
                <a:spcPct val="5000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</a:rPr>
              <a:t>cout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 &lt;&lt; "Programming is “&lt;&lt;  </a:t>
            </a:r>
            <a:r>
              <a:rPr lang="en-US" sz="2000" dirty="0" err="1" smtClean="0">
                <a:latin typeface="Arial" pitchFamily="34" charset="0"/>
              </a:rPr>
              <a:t>endl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 &lt;&lt; “fun!"; </a:t>
            </a:r>
            <a:r>
              <a:rPr lang="en-US" sz="2000" dirty="0" smtClean="0">
                <a:latin typeface="Arial" pitchFamily="34" charset="0"/>
              </a:rPr>
              <a:t/>
            </a:r>
            <a:br>
              <a:rPr lang="en-US" sz="2000" dirty="0" smtClean="0">
                <a:latin typeface="Arial" pitchFamily="34" charset="0"/>
              </a:rPr>
            </a:br>
            <a:endParaRPr lang="en-US" sz="2000" dirty="0" smtClean="0">
              <a:latin typeface="Arial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</a:rPr>
              <a:t>You can also use the \n escape sequence to start a new line of output.</a:t>
            </a:r>
          </a:p>
          <a:p>
            <a:pPr algn="l" rtl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</a:rPr>
              <a:t>cout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 &lt;&lt; "Programming is </a:t>
            </a:r>
            <a:r>
              <a:rPr lang="en-US" sz="2000" dirty="0" smtClean="0">
                <a:latin typeface="Arial" pitchFamily="34" charset="0"/>
              </a:rPr>
              <a:t>\n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</a:rPr>
              <a:t> fun!";</a:t>
            </a:r>
          </a:p>
          <a:p>
            <a:pPr lvl="1" algn="l" rtl="0">
              <a:buNone/>
            </a:pPr>
            <a:endParaRPr lang="en-US" sz="2000" dirty="0" smtClean="0">
              <a:solidFill>
                <a:srgbClr val="FF0000"/>
              </a:solidFill>
              <a:latin typeface="Arial" pitchFamily="34" charset="0"/>
            </a:endParaRPr>
          </a:p>
          <a:p>
            <a:pPr algn="l" rtl="0">
              <a:spcBef>
                <a:spcPct val="5000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3" descr="Monitor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4489955"/>
            <a:ext cx="4495800" cy="183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971800" y="4838700"/>
            <a:ext cx="2362200" cy="571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000" dirty="0">
                <a:latin typeface="Courier New" pitchFamily="49" charset="0"/>
              </a:rPr>
              <a:t>Programming is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latin typeface="Courier New" pitchFamily="49" charset="0"/>
              </a:rPr>
              <a:t>fun!</a:t>
            </a:r>
            <a:endParaRPr lang="en-US" sz="36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2090</TotalTime>
  <Words>640</Words>
  <Application>Microsoft Office PowerPoint</Application>
  <PresentationFormat>On-screen Show (4:3)</PresentationFormat>
  <Paragraphs>200</Paragraphs>
  <Slides>29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Over View</vt:lpstr>
      <vt:lpstr>Over View..</vt:lpstr>
      <vt:lpstr>Over View…</vt:lpstr>
      <vt:lpstr>Over View...</vt:lpstr>
      <vt:lpstr>Slide 6</vt:lpstr>
      <vt:lpstr>An example Program</vt:lpstr>
      <vt:lpstr>C++ Program</vt:lpstr>
      <vt:lpstr>Key Words</vt:lpstr>
      <vt:lpstr>Key Words..</vt:lpstr>
      <vt:lpstr>Identifiers</vt:lpstr>
      <vt:lpstr>Rules for Identifiers</vt:lpstr>
      <vt:lpstr>Identifiers..</vt:lpstr>
      <vt:lpstr>Identifiers..</vt:lpstr>
      <vt:lpstr>Operators</vt:lpstr>
      <vt:lpstr>Operators..</vt:lpstr>
      <vt:lpstr>Punctuation</vt:lpstr>
      <vt:lpstr>Punctuation..</vt:lpstr>
      <vt:lpstr>Syntax</vt:lpstr>
      <vt:lpstr>Variables</vt:lpstr>
      <vt:lpstr>Data Types</vt:lpstr>
      <vt:lpstr>Data Types..</vt:lpstr>
      <vt:lpstr>Installation of Visual Studio 2008</vt:lpstr>
      <vt:lpstr>Input, Processing, and Output</vt:lpstr>
      <vt:lpstr>Parts of Program</vt:lpstr>
      <vt:lpstr>Include Directive</vt:lpstr>
      <vt:lpstr>Cout Object</vt:lpstr>
      <vt:lpstr>New Line</vt:lpstr>
      <vt:lpstr>Slide 29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369</cp:revision>
  <dcterms:created xsi:type="dcterms:W3CDTF">2012-02-27T05:45:45Z</dcterms:created>
  <dcterms:modified xsi:type="dcterms:W3CDTF">2013-06-07T12:27:00Z</dcterms:modified>
</cp:coreProperties>
</file>