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7"/>
  </p:notesMasterIdLst>
  <p:handoutMasterIdLst>
    <p:handoutMasterId r:id="rId48"/>
  </p:handoutMasterIdLst>
  <p:sldIdLst>
    <p:sldId id="634" r:id="rId2"/>
    <p:sldId id="262" r:id="rId3"/>
    <p:sldId id="873" r:id="rId4"/>
    <p:sldId id="875" r:id="rId5"/>
    <p:sldId id="928" r:id="rId6"/>
    <p:sldId id="876" r:id="rId7"/>
    <p:sldId id="927" r:id="rId8"/>
    <p:sldId id="929" r:id="rId9"/>
    <p:sldId id="269" r:id="rId10"/>
    <p:sldId id="754" r:id="rId11"/>
    <p:sldId id="877" r:id="rId12"/>
    <p:sldId id="878" r:id="rId13"/>
    <p:sldId id="879" r:id="rId14"/>
    <p:sldId id="930" r:id="rId15"/>
    <p:sldId id="880" r:id="rId16"/>
    <p:sldId id="881" r:id="rId17"/>
    <p:sldId id="895" r:id="rId18"/>
    <p:sldId id="896" r:id="rId19"/>
    <p:sldId id="882" r:id="rId20"/>
    <p:sldId id="883" r:id="rId21"/>
    <p:sldId id="884" r:id="rId22"/>
    <p:sldId id="886" r:id="rId23"/>
    <p:sldId id="885" r:id="rId24"/>
    <p:sldId id="897" r:id="rId25"/>
    <p:sldId id="898" r:id="rId26"/>
    <p:sldId id="899" r:id="rId27"/>
    <p:sldId id="900" r:id="rId28"/>
    <p:sldId id="901" r:id="rId29"/>
    <p:sldId id="902" r:id="rId30"/>
    <p:sldId id="903" r:id="rId31"/>
    <p:sldId id="906" r:id="rId32"/>
    <p:sldId id="904" r:id="rId33"/>
    <p:sldId id="907" r:id="rId34"/>
    <p:sldId id="908" r:id="rId35"/>
    <p:sldId id="909" r:id="rId36"/>
    <p:sldId id="910" r:id="rId37"/>
    <p:sldId id="887" r:id="rId38"/>
    <p:sldId id="888" r:id="rId39"/>
    <p:sldId id="890" r:id="rId40"/>
    <p:sldId id="891" r:id="rId41"/>
    <p:sldId id="889" r:id="rId42"/>
    <p:sldId id="892" r:id="rId43"/>
    <p:sldId id="893" r:id="rId44"/>
    <p:sldId id="894" r:id="rId45"/>
    <p:sldId id="287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70" autoAdjust="0"/>
    <p:restoredTop sz="80847" autoAdjust="0"/>
  </p:normalViewPr>
  <p:slideViewPr>
    <p:cSldViewPr>
      <p:cViewPr varScale="1">
        <p:scale>
          <a:sx n="52" d="100"/>
          <a:sy n="52" d="100"/>
        </p:scale>
        <p:origin x="-17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5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6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03/09/1434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03/09/1434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29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SDI programs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Application Wizard can generate single-document interface (SDI) applications that work with a single document and a single view.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MDI programs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Multiple - document interface (MDI) programs that can handle multiple documents with multiple views simultaneously.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The application object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program can have only one application object. </a:t>
            </a:r>
          </a:p>
          <a:p>
            <a:pPr lvl="1"/>
            <a:r>
              <a:rPr lang="en-US" dirty="0" smtClean="0"/>
              <a:t>This is defined automatically by the Application Wizard at global scope.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Document objects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document class object stores application - specific data, and a view class object displays the contents of a document object.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The View Object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Each view object can provide a different presentation of the document data or a subset of the same data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Windows Frame Object</a:t>
            </a:r>
          </a:p>
          <a:p>
            <a:endParaRPr lang="en-US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1"/>
            <a:r>
              <a:rPr lang="en-US" dirty="0" smtClean="0"/>
              <a:t>Each frame window object stores a pointer to the currently active view object. </a:t>
            </a:r>
          </a:p>
          <a:p>
            <a:pPr lvl="1"/>
            <a:endParaRPr lang="en-US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Document templates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document template class object is used to tie together a document, a view, and a window.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For an SDI application, a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CSingleDocTemplate</a:t>
            </a:r>
            <a:r>
              <a:rPr lang="en-US" dirty="0" smtClean="0"/>
              <a:t> class does this.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For an MDI application,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CMultiDocTemplate</a:t>
            </a:r>
            <a:r>
              <a:rPr lang="en-US" dirty="0" smtClean="0"/>
              <a:t> class is 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181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Message Handlers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MFC provides functions to handle just the individual messages that we are interested in and to ignore the rest.</a:t>
            </a:r>
          </a:p>
          <a:p>
            <a:endParaRPr lang="en-US" sz="2400" dirty="0" smtClean="0">
              <a:cs typeface="+mj-cs"/>
            </a:endParaRPr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Message Map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message map for a class is a table of member functions that handle Windows messages bounded by a couple of macros.</a:t>
            </a:r>
            <a:endParaRPr lang="en-US" sz="2200" dirty="0" smtClean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181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SDI Example</a:t>
            </a:r>
          </a:p>
          <a:p>
            <a:endParaRPr lang="en-US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1"/>
            <a:r>
              <a:rPr lang="en-US" dirty="0" err="1" smtClean="0"/>
              <a:t>TextEditor</a:t>
            </a:r>
            <a:endParaRPr lang="en-US" dirty="0" smtClean="0"/>
          </a:p>
          <a:p>
            <a:endParaRPr lang="en-US" sz="2400" dirty="0" smtClean="0">
              <a:cs typeface="+mj-cs"/>
            </a:endParaRPr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MDI Example</a:t>
            </a:r>
          </a:p>
          <a:p>
            <a:endParaRPr lang="en-US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1"/>
            <a:r>
              <a:rPr lang="en-US" dirty="0" smtClean="0"/>
              <a:t>Sketcher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257800"/>
          </a:xfrm>
        </p:spPr>
        <p:txBody>
          <a:bodyPr>
            <a:noAutofit/>
          </a:bodyPr>
          <a:lstStyle/>
          <a:p>
            <a:r>
              <a:rPr lang="en-US" dirty="0" smtClean="0"/>
              <a:t>Classic ASP - Active Server Pages</a:t>
            </a:r>
          </a:p>
          <a:p>
            <a:r>
              <a:rPr lang="en-US" dirty="0" smtClean="0"/>
              <a:t>ASP.NET</a:t>
            </a:r>
          </a:p>
          <a:p>
            <a:r>
              <a:rPr lang="en-US" dirty="0" smtClean="0"/>
              <a:t>ASP.NET Component Model</a:t>
            </a:r>
          </a:p>
          <a:p>
            <a:r>
              <a:rPr lang="en-US" dirty="0" smtClean="0"/>
              <a:t>Environmental Setup</a:t>
            </a:r>
          </a:p>
          <a:p>
            <a:r>
              <a:rPr lang="en-US" dirty="0" smtClean="0"/>
              <a:t>ASP.NET Life Cycle</a:t>
            </a:r>
          </a:p>
          <a:p>
            <a:r>
              <a:rPr lang="en-US" dirty="0" smtClean="0"/>
              <a:t>ASP.NET Page Stages</a:t>
            </a:r>
          </a:p>
          <a:p>
            <a:r>
              <a:rPr lang="en-US" dirty="0" smtClean="0"/>
              <a:t>ASP.NET Page Life Cycle Events</a:t>
            </a:r>
          </a:p>
          <a:p>
            <a:r>
              <a:rPr lang="en-US" dirty="0" smtClean="0"/>
              <a:t>ASP.NET Page</a:t>
            </a:r>
          </a:p>
          <a:p>
            <a:pPr lvl="1"/>
            <a:r>
              <a:rPr lang="en-US" dirty="0" smtClean="0"/>
              <a:t>Page Directive</a:t>
            </a:r>
          </a:p>
          <a:p>
            <a:pPr lvl="1"/>
            <a:r>
              <a:rPr lang="en-US" dirty="0" smtClean="0"/>
              <a:t>Code Section</a:t>
            </a:r>
          </a:p>
          <a:p>
            <a:pPr lvl="1"/>
            <a:r>
              <a:rPr lang="en-US" dirty="0" smtClean="0"/>
              <a:t>Page Layout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2400" dirty="0" smtClean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Active Server Pages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Active Server Pages (ASP), also known as Classic ASP, was introduced in 1998 as Microsoft's first server side scripting engine.</a:t>
            </a:r>
          </a:p>
          <a:p>
            <a:endParaRPr lang="en-US" dirty="0" smtClean="0"/>
          </a:p>
          <a:p>
            <a:r>
              <a:rPr lang="en-US" dirty="0" smtClean="0"/>
              <a:t>ASP is a technology that enables scripts in web pages to be executed by an Internet server.</a:t>
            </a:r>
          </a:p>
          <a:p>
            <a:endParaRPr lang="en-US" dirty="0" smtClean="0"/>
          </a:p>
          <a:p>
            <a:r>
              <a:rPr lang="en-US" dirty="0" smtClean="0"/>
              <a:t>ASP pages have the file extension .asp, and are normally written in VBScript.</a:t>
            </a:r>
          </a:p>
          <a:p>
            <a:endParaRPr lang="en-US" sz="2400" dirty="0" smtClean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ASP.NET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A web development platform, which provides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programming model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A comprehensive software infrastructure and various services required to build up robust web application for PC, as well as mobile devices. </a:t>
            </a:r>
          </a:p>
          <a:p>
            <a:endParaRPr lang="en-US" dirty="0" smtClean="0"/>
          </a:p>
          <a:p>
            <a:r>
              <a:rPr lang="en-US" sz="2200" dirty="0" smtClean="0"/>
              <a:t>ASP.NET pages are compiled, which makes them faster than Classic ASP.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ASP.NET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ASP.NET has better language support, a large set of user controls, XML-based components, and integrated user authentication.</a:t>
            </a:r>
          </a:p>
          <a:p>
            <a:endParaRPr lang="en-US" dirty="0" smtClean="0"/>
          </a:p>
          <a:p>
            <a:r>
              <a:rPr lang="en-US" dirty="0" smtClean="0"/>
              <a:t>User controls in ASP.NET can be written in different languages, including C++ and Java.</a:t>
            </a:r>
          </a:p>
          <a:p>
            <a:endParaRPr lang="en-US" dirty="0" smtClean="0"/>
          </a:p>
          <a:p>
            <a:r>
              <a:rPr lang="en-US" dirty="0" smtClean="0"/>
              <a:t>When a browser requests an ASP.NET file, the ASP.NET engine reads the file, compiles and executes the scripts in the file, and returns the result to the browser as plain HTML.</a:t>
            </a:r>
          </a:p>
          <a:p>
            <a:endParaRPr lang="en-US" sz="2400" dirty="0" smtClean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ASP.NET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endParaRPr lang="en-US" sz="2400" dirty="0" smtClean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ASP.NET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Part of Microsoft </a:t>
            </a:r>
            <a:r>
              <a:rPr lang="en-US" dirty="0" err="1" smtClean="0"/>
              <a:t>.Net</a:t>
            </a:r>
            <a:r>
              <a:rPr lang="en-US" dirty="0" smtClean="0"/>
              <a:t> platform. </a:t>
            </a:r>
          </a:p>
          <a:p>
            <a:endParaRPr lang="en-US" dirty="0" smtClean="0"/>
          </a:p>
          <a:p>
            <a:r>
              <a:rPr lang="en-US" dirty="0" err="1" smtClean="0"/>
              <a:t>ASP.Net</a:t>
            </a:r>
            <a:r>
              <a:rPr lang="en-US" dirty="0" smtClean="0"/>
              <a:t> applications could be written in either of the following languages:</a:t>
            </a:r>
          </a:p>
          <a:p>
            <a:endParaRPr lang="en-US" dirty="0" smtClean="0"/>
          </a:p>
          <a:p>
            <a:pPr lvl="2"/>
            <a:r>
              <a:rPr lang="en-US" dirty="0" smtClean="0"/>
              <a:t>  C#</a:t>
            </a:r>
          </a:p>
          <a:p>
            <a:pPr lvl="2"/>
            <a:r>
              <a:rPr lang="en-US" dirty="0" smtClean="0"/>
              <a:t>  Visual Basic </a:t>
            </a:r>
            <a:r>
              <a:rPr lang="en-US" dirty="0" err="1" smtClean="0"/>
              <a:t>.Net</a:t>
            </a:r>
            <a:endParaRPr lang="en-US" dirty="0" smtClean="0"/>
          </a:p>
          <a:p>
            <a:pPr lvl="2"/>
            <a:r>
              <a:rPr lang="en-US" dirty="0" smtClean="0"/>
              <a:t>  Jscript</a:t>
            </a:r>
          </a:p>
          <a:p>
            <a:pPr lvl="2"/>
            <a:r>
              <a:rPr lang="en-US" dirty="0" smtClean="0"/>
              <a:t>  J#</a:t>
            </a:r>
          </a:p>
          <a:p>
            <a:endParaRPr lang="en-US" sz="2400" dirty="0" smtClean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ASP.NET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err="1" smtClean="0"/>
              <a:t>ASP.Net</a:t>
            </a:r>
            <a:r>
              <a:rPr lang="en-US" dirty="0" smtClean="0"/>
              <a:t> framework helps in storing the information regarding the state of the application, which consists of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Page state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Session state</a:t>
            </a:r>
          </a:p>
          <a:p>
            <a:endParaRPr lang="en-US" dirty="0" smtClean="0"/>
          </a:p>
          <a:p>
            <a:endParaRPr lang="en-US" sz="2400" dirty="0" smtClean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ASP.NET Component Model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sz="2200" dirty="0" smtClean="0"/>
          </a:p>
          <a:p>
            <a:r>
              <a:rPr lang="en-US" sz="2200" dirty="0" smtClean="0"/>
              <a:t>The </a:t>
            </a:r>
            <a:r>
              <a:rPr lang="en-US" sz="2200" dirty="0" err="1" smtClean="0"/>
              <a:t>ASP.Net</a:t>
            </a:r>
            <a:r>
              <a:rPr lang="en-US" sz="2200" dirty="0" smtClean="0"/>
              <a:t> component model provides various building blocks of </a:t>
            </a:r>
            <a:r>
              <a:rPr lang="en-US" sz="2200" dirty="0" err="1" smtClean="0"/>
              <a:t>ASP.Net</a:t>
            </a:r>
            <a:r>
              <a:rPr lang="en-US" sz="2200" dirty="0" smtClean="0"/>
              <a:t> pages. </a:t>
            </a:r>
          </a:p>
          <a:p>
            <a:endParaRPr lang="en-US" sz="2200" dirty="0" smtClean="0"/>
          </a:p>
          <a:p>
            <a:r>
              <a:rPr lang="en-US" sz="2200" dirty="0" smtClean="0"/>
              <a:t>It is an object model, which describes: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Server side counterparts of almost all HTML elements or tags, like &lt;form&gt; and &lt;input&gt;.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Server controls, which help in developing complex user-interface for example the Calendar control or the </a:t>
            </a:r>
            <a:r>
              <a:rPr lang="en-US" sz="1800" dirty="0" err="1" smtClean="0"/>
              <a:t>Gridview</a:t>
            </a:r>
            <a:r>
              <a:rPr lang="en-US" sz="1800" dirty="0" smtClean="0"/>
              <a:t> control.</a:t>
            </a:r>
          </a:p>
          <a:p>
            <a:pPr lvl="1"/>
            <a:endParaRPr lang="en-US" sz="1800" dirty="0" smtClean="0"/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ASP.NET Component Model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pPr lvl="1"/>
            <a:endParaRPr lang="en-US" sz="1800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ASP.Net</a:t>
            </a:r>
            <a:r>
              <a:rPr lang="en-US" dirty="0" smtClean="0"/>
              <a:t> runtime transforms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aspx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/>
              <a:t>page into an instance of a class.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Which inherits from the base class Page of the </a:t>
            </a:r>
            <a:r>
              <a:rPr lang="en-US" dirty="0" err="1" smtClean="0"/>
              <a:t>.Net</a:t>
            </a:r>
            <a:r>
              <a:rPr lang="en-US" dirty="0" smtClean="0"/>
              <a:t> framework. </a:t>
            </a:r>
          </a:p>
          <a:p>
            <a:endParaRPr lang="en-US" dirty="0" smtClean="0"/>
          </a:p>
          <a:p>
            <a:r>
              <a:rPr lang="en-US" dirty="0" smtClean="0"/>
              <a:t>Each </a:t>
            </a:r>
            <a:r>
              <a:rPr lang="en-US" dirty="0" err="1" smtClean="0"/>
              <a:t>ASP.Net</a:t>
            </a:r>
            <a:r>
              <a:rPr lang="en-US" dirty="0" smtClean="0"/>
              <a:t> page is an object and all its components i.e., the server-side controls are also objects.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Environmental Setup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When we start a new web site, ASP.NET provides the starting folders and files for the site, including two files for the first web form of the site.</a:t>
            </a:r>
          </a:p>
          <a:p>
            <a:endParaRPr lang="en-US" dirty="0" smtClean="0"/>
          </a:p>
          <a:p>
            <a:r>
              <a:rPr lang="en-US" dirty="0" smtClean="0"/>
              <a:t>Similar as we created Visual C++ Projects.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Environmental Setup..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Typically a project contains the following content files: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Page file (.</a:t>
            </a:r>
            <a:r>
              <a:rPr lang="en-US" dirty="0" err="1" smtClean="0"/>
              <a:t>aspx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User control (.</a:t>
            </a:r>
            <a:r>
              <a:rPr lang="en-US" dirty="0" err="1" smtClean="0"/>
              <a:t>ascx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Web service (.</a:t>
            </a:r>
            <a:r>
              <a:rPr lang="en-US" dirty="0" err="1" smtClean="0"/>
              <a:t>asmx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Master page (.master)</a:t>
            </a:r>
          </a:p>
          <a:p>
            <a:pPr lvl="2"/>
            <a:r>
              <a:rPr lang="en-US" dirty="0" smtClean="0"/>
              <a:t>Site map (.sitemap)</a:t>
            </a:r>
          </a:p>
          <a:p>
            <a:pPr lvl="2"/>
            <a:r>
              <a:rPr lang="en-US" dirty="0" smtClean="0"/>
              <a:t>Website configuration file (.</a:t>
            </a:r>
            <a:r>
              <a:rPr lang="en-US" dirty="0" err="1" smtClean="0"/>
              <a:t>config</a:t>
            </a:r>
            <a:r>
              <a:rPr lang="en-US" dirty="0" smtClean="0"/>
              <a:t>)</a:t>
            </a:r>
            <a:endParaRPr lang="en-US" sz="2000" dirty="0" smtClean="0"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Asp.net Life Cycle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It specifies, how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ASP.Net</a:t>
            </a:r>
            <a:r>
              <a:rPr lang="en-US" dirty="0" smtClean="0"/>
              <a:t> processes pages to produce dynamic output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application and its pages are instantiated and processed</a:t>
            </a:r>
          </a:p>
          <a:p>
            <a:endParaRPr lang="en-US" dirty="0" smtClean="0"/>
          </a:p>
          <a:p>
            <a:pPr lvl="1"/>
            <a:r>
              <a:rPr lang="en-US" dirty="0" err="1" smtClean="0"/>
              <a:t>ASP.Net</a:t>
            </a:r>
            <a:r>
              <a:rPr lang="en-US" dirty="0" smtClean="0"/>
              <a:t> compiles the pages dynamically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Asp.net Life Cycle..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sz="2200" dirty="0" smtClean="0"/>
              <a:t>The </a:t>
            </a:r>
            <a:r>
              <a:rPr lang="en-US" sz="2200" dirty="0" err="1" smtClean="0"/>
              <a:t>ASP.Net</a:t>
            </a:r>
            <a:r>
              <a:rPr lang="en-US" sz="2200" dirty="0" smtClean="0"/>
              <a:t> life cycle could be divided into two groups</a:t>
            </a:r>
            <a:endParaRPr lang="en-US" dirty="0" smtClean="0"/>
          </a:p>
          <a:p>
            <a:endParaRPr lang="en-US" b="1" dirty="0" smtClean="0"/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Application Life Cycle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When user makes a request for accessing application resource, a page.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Browser sends this request to the web server and it request passes through several stages before server response gets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Asp.net Life Cycle..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Page Life Cycle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When a page is requested, it is loaded into the server memory, processed and sent to the browser.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Then it is unloaded from the memory.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At each of this steps, methods and events are available, which could be overridden according to the need of the application.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Asp.net Life Cycle..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4800600"/>
          </a:xfrm>
        </p:spPr>
        <p:txBody>
          <a:bodyPr>
            <a:noAutofit/>
          </a:bodyPr>
          <a:lstStyle/>
          <a:p>
            <a:r>
              <a:rPr lang="en-US" dirty="0" smtClean="0"/>
              <a:t>Page Life Cycle phases are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Initialization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Instantiation of the controls on the page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Restoration and maintenance of the state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Execution of the event handler codes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Page rendering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Asp.net Page Stages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181600"/>
          </a:xfrm>
        </p:spPr>
        <p:txBody>
          <a:bodyPr>
            <a:noAutofit/>
          </a:bodyPr>
          <a:lstStyle/>
          <a:p>
            <a:r>
              <a:rPr lang="en-US" dirty="0" smtClean="0"/>
              <a:t>Different stages of an </a:t>
            </a:r>
            <a:r>
              <a:rPr lang="en-US" dirty="0" err="1" smtClean="0"/>
              <a:t>ASP.Net</a:t>
            </a:r>
            <a:r>
              <a:rPr lang="en-US" dirty="0" smtClean="0"/>
              <a:t> page</a:t>
            </a:r>
          </a:p>
          <a:p>
            <a:endParaRPr lang="en-US" dirty="0" smtClean="0"/>
          </a:p>
          <a:p>
            <a:pPr lv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Page request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When </a:t>
            </a:r>
            <a:r>
              <a:rPr lang="en-US" dirty="0" err="1" smtClean="0"/>
              <a:t>ASP.Net</a:t>
            </a:r>
            <a:r>
              <a:rPr lang="en-US" dirty="0" smtClean="0"/>
              <a:t> gets a page request, it decides whether to parse and compile the page or there would be a cached version of the page, response is set accordingly.</a:t>
            </a:r>
          </a:p>
          <a:p>
            <a:endParaRPr lang="en-US" b="1" dirty="0" smtClean="0"/>
          </a:p>
          <a:p>
            <a:pPr lv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Starting of page life cycle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At this stage, the Request and Response objects are set.</a:t>
            </a:r>
          </a:p>
          <a:p>
            <a:pPr lvl="2"/>
            <a:r>
              <a:rPr lang="en-US" dirty="0" smtClean="0"/>
              <a:t>If the request is an old request or post back,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IsPostBack </a:t>
            </a:r>
            <a:r>
              <a:rPr lang="en-US" dirty="0" smtClean="0"/>
              <a:t>property of the page is set to true.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Asp.net Page Stages..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181600"/>
          </a:xfrm>
        </p:spPr>
        <p:txBody>
          <a:bodyPr>
            <a:noAutofit/>
          </a:bodyPr>
          <a:lstStyle/>
          <a:p>
            <a:pPr lvl="1"/>
            <a:endParaRPr lang="en-US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Page initialization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At this stage, the controls on the page are assigned unique ID by setting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UniqueID</a:t>
            </a:r>
            <a:r>
              <a:rPr lang="en-US" dirty="0" smtClean="0"/>
              <a:t> property and themes are applied. </a:t>
            </a:r>
          </a:p>
          <a:p>
            <a:pPr lvl="2"/>
            <a:r>
              <a:rPr lang="en-US" dirty="0" smtClean="0"/>
              <a:t>For a new request </a:t>
            </a:r>
            <a:r>
              <a:rPr lang="en-US" dirty="0" err="1" smtClean="0"/>
              <a:t>postback</a:t>
            </a:r>
            <a:r>
              <a:rPr lang="en-US" dirty="0" smtClean="0"/>
              <a:t> data is loaded and the control properties are restored to the view-state values.</a:t>
            </a:r>
          </a:p>
          <a:p>
            <a:endParaRPr lang="en-US" b="1" dirty="0" smtClean="0"/>
          </a:p>
          <a:p>
            <a:pPr lv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Page load </a:t>
            </a:r>
            <a:endParaRPr lang="en-US" dirty="0" smtClean="0"/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Control properties are set using the view state and control state values.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Asp.net Page Stages...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181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pPr lv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Validation</a:t>
            </a:r>
          </a:p>
          <a:p>
            <a:pPr lvl="2"/>
            <a:endParaRPr lang="en-US" b="1" dirty="0" smtClean="0"/>
          </a:p>
          <a:p>
            <a:pPr lvl="2"/>
            <a:r>
              <a:rPr lang="en-US" dirty="0" smtClean="0"/>
              <a:t>Validate method of the validation control is called and if it runs successfully,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IsValid</a:t>
            </a:r>
            <a:r>
              <a:rPr lang="en-US" dirty="0" smtClean="0"/>
              <a:t> property of the page is set to true.</a:t>
            </a:r>
          </a:p>
          <a:p>
            <a:endParaRPr lang="en-US" b="1" dirty="0" smtClean="0"/>
          </a:p>
          <a:p>
            <a:pPr lvl="1"/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</a:rPr>
              <a:t>Postback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 event handling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If the request is a </a:t>
            </a:r>
            <a:r>
              <a:rPr lang="en-US" dirty="0" err="1" smtClean="0"/>
              <a:t>postback</a:t>
            </a:r>
            <a:r>
              <a:rPr lang="en-US" dirty="0" smtClean="0"/>
              <a:t> (old request), the related event handler is called.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Asp.net Page Stages...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181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pPr lv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Page rendering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At this stage, view state for the page and all controls are saved.</a:t>
            </a:r>
          </a:p>
          <a:p>
            <a:pPr lvl="2"/>
            <a:r>
              <a:rPr lang="en-US" dirty="0" smtClean="0"/>
              <a:t>The page calls the Render method for each control and the output of rendering is written to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OutputStream</a:t>
            </a:r>
            <a:r>
              <a:rPr lang="en-US" dirty="0" smtClean="0"/>
              <a:t> class of the Page's Response property.</a:t>
            </a:r>
          </a:p>
          <a:p>
            <a:endParaRPr lang="en-US" b="1" dirty="0" smtClean="0"/>
          </a:p>
          <a:p>
            <a:pPr lv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Unload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The rendered page is sent to the client and page properties, such as Response and Request are unloaded and all cleanup done.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Page Life Cycle Events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181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At each stage of the page life cycle, the page raises some events, which could be coded. </a:t>
            </a:r>
          </a:p>
          <a:p>
            <a:endParaRPr lang="en-US" dirty="0" smtClean="0"/>
          </a:p>
          <a:p>
            <a:r>
              <a:rPr lang="en-US" dirty="0" smtClean="0"/>
              <a:t>An event handler is basically a function or subroutine, bound to the event, using declarative attributes like </a:t>
            </a:r>
            <a:r>
              <a:rPr lang="en-US" dirty="0" err="1" smtClean="0"/>
              <a:t>Onclick</a:t>
            </a:r>
            <a:r>
              <a:rPr lang="en-US" dirty="0" smtClean="0"/>
              <a:t> or handle.</a:t>
            </a:r>
          </a:p>
          <a:p>
            <a:endParaRPr lang="en-US" dirty="0" smtClean="0"/>
          </a:p>
          <a:p>
            <a:r>
              <a:rPr lang="en-US" dirty="0" smtClean="0"/>
              <a:t>Lets see some events.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Page Life Cycle Events..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181600"/>
          </a:xfrm>
        </p:spPr>
        <p:txBody>
          <a:bodyPr>
            <a:noAutofit/>
          </a:bodyPr>
          <a:lstStyle/>
          <a:p>
            <a:pPr lvl="1"/>
            <a:endParaRPr lang="en-US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PreInit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PreInit</a:t>
            </a:r>
            <a:r>
              <a:rPr lang="en-US" dirty="0" smtClean="0"/>
              <a:t> is the first event in page life cycle.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It checks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IsPostBack</a:t>
            </a:r>
            <a:r>
              <a:rPr lang="en-US" dirty="0" smtClean="0"/>
              <a:t> property and determines whether the page is a </a:t>
            </a:r>
            <a:r>
              <a:rPr lang="en-US" dirty="0" err="1" smtClean="0"/>
              <a:t>postback</a:t>
            </a:r>
            <a:r>
              <a:rPr lang="en-US" dirty="0" smtClean="0"/>
              <a:t>.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It sets the themes and master pages, creates dynamic controls and gets and sets profile property values.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This event can be handled by overloading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OnPreInit</a:t>
            </a:r>
            <a:r>
              <a:rPr lang="en-US" dirty="0" smtClean="0"/>
              <a:t> method or creating a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Page_PreInit</a:t>
            </a:r>
            <a:r>
              <a:rPr lang="en-US" dirty="0" smtClean="0"/>
              <a:t> handler.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Page Life Cycle Events...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181600"/>
          </a:xfrm>
        </p:spPr>
        <p:txBody>
          <a:bodyPr>
            <a:noAutofit/>
          </a:bodyPr>
          <a:lstStyle/>
          <a:p>
            <a:pPr lvl="1"/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Init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Init</a:t>
            </a:r>
            <a:r>
              <a:rPr lang="en-US" dirty="0" smtClean="0"/>
              <a:t> event initializes the control property.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This event can be handled by overloading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OnInit</a:t>
            </a:r>
            <a:r>
              <a:rPr lang="en-US" dirty="0" smtClean="0"/>
              <a:t> method or creating a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Page_Init</a:t>
            </a:r>
            <a:r>
              <a:rPr lang="en-US" dirty="0" smtClean="0"/>
              <a:t> handler.</a:t>
            </a:r>
          </a:p>
          <a:p>
            <a:endParaRPr lang="en-US" b="1" dirty="0" smtClean="0"/>
          </a:p>
          <a:p>
            <a:pPr lvl="1"/>
            <a:r>
              <a:rPr lang="en-US" sz="2400" dirty="0" err="1" smtClean="0">
                <a:solidFill>
                  <a:schemeClr val="bg2">
                    <a:lumMod val="50000"/>
                  </a:schemeClr>
                </a:solidFill>
              </a:rPr>
              <a:t>InitComplete</a:t>
            </a:r>
            <a:endParaRPr lang="en-US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2"/>
            <a:endParaRPr lang="en-US" dirty="0" smtClean="0"/>
          </a:p>
          <a:p>
            <a:pPr lvl="2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InitComplete</a:t>
            </a:r>
            <a:r>
              <a:rPr lang="en-US" dirty="0" smtClean="0"/>
              <a:t> event allows tracking of view state.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Page Life Cycle Events...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181600"/>
          </a:xfrm>
        </p:spPr>
        <p:txBody>
          <a:bodyPr>
            <a:noAutofit/>
          </a:bodyPr>
          <a:lstStyle/>
          <a:p>
            <a:pPr lvl="1"/>
            <a:endParaRPr lang="en-US" sz="24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1"/>
            <a:r>
              <a:rPr lang="en-US" sz="2400" dirty="0" err="1" smtClean="0">
                <a:solidFill>
                  <a:schemeClr val="accent3">
                    <a:lumMod val="75000"/>
                  </a:schemeClr>
                </a:solidFill>
              </a:rPr>
              <a:t>LoadViewState</a:t>
            </a:r>
            <a:endParaRPr lang="en-US" sz="24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endParaRPr lang="en-US" dirty="0" smtClean="0"/>
          </a:p>
          <a:p>
            <a:pPr lvl="2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LoadViewState</a:t>
            </a:r>
            <a:r>
              <a:rPr lang="en-US" dirty="0" smtClean="0"/>
              <a:t> event allows loading view state information into the controls.</a:t>
            </a:r>
          </a:p>
          <a:p>
            <a:endParaRPr lang="en-US" b="1" dirty="0" smtClean="0"/>
          </a:p>
          <a:p>
            <a:pPr lvl="1"/>
            <a:r>
              <a:rPr lang="en-US" sz="2400" dirty="0" err="1" smtClean="0">
                <a:solidFill>
                  <a:schemeClr val="accent3">
                    <a:lumMod val="75000"/>
                  </a:schemeClr>
                </a:solidFill>
              </a:rPr>
              <a:t>LoadPostData</a:t>
            </a:r>
            <a:endParaRPr lang="en-US" sz="24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During this phase, the contents of all the input fields defined with the &lt;form&gt; tag are processed.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Page Life Cycle Events...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5181600"/>
          </a:xfrm>
        </p:spPr>
        <p:txBody>
          <a:bodyPr>
            <a:noAutofit/>
          </a:bodyPr>
          <a:lstStyle/>
          <a:p>
            <a:endParaRPr lang="en-US" b="1" dirty="0" smtClean="0"/>
          </a:p>
          <a:p>
            <a:pPr lvl="1"/>
            <a:r>
              <a:rPr lang="en-US" sz="2400" dirty="0" err="1" smtClean="0">
                <a:solidFill>
                  <a:schemeClr val="accent3">
                    <a:lumMod val="75000"/>
                  </a:schemeClr>
                </a:solidFill>
              </a:rPr>
              <a:t>PreLoad</a:t>
            </a:r>
            <a:endParaRPr lang="en-US" sz="24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endParaRPr lang="en-US" dirty="0" smtClean="0"/>
          </a:p>
          <a:p>
            <a:pPr lvl="2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PreLoad</a:t>
            </a:r>
            <a:r>
              <a:rPr lang="en-US" dirty="0" smtClean="0"/>
              <a:t> occurs before the post back data is loaded in the controls. </a:t>
            </a:r>
          </a:p>
          <a:p>
            <a:pPr lvl="2"/>
            <a:r>
              <a:rPr lang="en-US" dirty="0" smtClean="0"/>
              <a:t>This event can be handled by overloading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OnPreLoad</a:t>
            </a:r>
            <a:r>
              <a:rPr lang="en-US" dirty="0" smtClean="0"/>
              <a:t> method or creating a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Page_PreLoad</a:t>
            </a:r>
            <a:r>
              <a:rPr lang="en-US" dirty="0" smtClean="0"/>
              <a:t> handler.</a:t>
            </a:r>
          </a:p>
          <a:p>
            <a:pPr lvl="2"/>
            <a:endParaRPr lang="en-US" dirty="0" smtClean="0"/>
          </a:p>
          <a:p>
            <a:pPr lvl="1"/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</a:rPr>
              <a:t>Load</a:t>
            </a:r>
          </a:p>
          <a:p>
            <a:pPr lvl="1"/>
            <a:endParaRPr lang="en-US" sz="24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Load event </a:t>
            </a:r>
            <a:r>
              <a:rPr lang="en-US" dirty="0" smtClean="0"/>
              <a:t>is raised for the page first and then recursively for all child controls. </a:t>
            </a:r>
          </a:p>
          <a:p>
            <a:pPr lvl="2"/>
            <a:r>
              <a:rPr lang="en-US" dirty="0" smtClean="0"/>
              <a:t>This event can be handled by overloading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OnLoad</a:t>
            </a:r>
            <a:r>
              <a:rPr lang="en-US" dirty="0" smtClean="0"/>
              <a:t> method or creating a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Page_Load</a:t>
            </a:r>
            <a:r>
              <a:rPr lang="en-US" dirty="0" smtClean="0"/>
              <a:t> handler.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Page Life Cycle Events...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5181600"/>
          </a:xfrm>
        </p:spPr>
        <p:txBody>
          <a:bodyPr>
            <a:noAutofit/>
          </a:bodyPr>
          <a:lstStyle/>
          <a:p>
            <a:endParaRPr lang="en-US" b="1" dirty="0" smtClean="0"/>
          </a:p>
          <a:p>
            <a:pPr lvl="1"/>
            <a:r>
              <a:rPr lang="en-US" sz="2400" dirty="0" err="1" smtClean="0">
                <a:solidFill>
                  <a:schemeClr val="accent3">
                    <a:lumMod val="75000"/>
                  </a:schemeClr>
                </a:solidFill>
              </a:rPr>
              <a:t>LoadComplete</a:t>
            </a:r>
            <a:endParaRPr lang="en-US" sz="24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The loading process is completed, control event handlers are run and page validation takes place. </a:t>
            </a:r>
          </a:p>
          <a:p>
            <a:pPr lvl="2"/>
            <a:r>
              <a:rPr lang="en-US" dirty="0" smtClean="0"/>
              <a:t>This event can be handled by overloading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OnLoadComplete</a:t>
            </a:r>
            <a:r>
              <a:rPr lang="en-US" dirty="0" smtClean="0"/>
              <a:t> method or creating a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Page_LoadComplete</a:t>
            </a:r>
            <a:r>
              <a:rPr lang="en-US" dirty="0" smtClean="0"/>
              <a:t> handler.</a:t>
            </a:r>
          </a:p>
          <a:p>
            <a:pPr lvl="1"/>
            <a:endParaRPr lang="en-US" sz="24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1"/>
            <a:r>
              <a:rPr lang="en-US" sz="2400" dirty="0" err="1" smtClean="0">
                <a:solidFill>
                  <a:schemeClr val="accent3">
                    <a:lumMod val="75000"/>
                  </a:schemeClr>
                </a:solidFill>
              </a:rPr>
              <a:t>PreRender</a:t>
            </a:r>
            <a:endParaRPr lang="en-US" sz="24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PreRender</a:t>
            </a:r>
            <a:r>
              <a:rPr lang="en-US" dirty="0" smtClean="0"/>
              <a:t> event occurs just before the output is rendered. </a:t>
            </a:r>
          </a:p>
          <a:p>
            <a:pPr lvl="2"/>
            <a:r>
              <a:rPr lang="en-US" dirty="0" smtClean="0"/>
              <a:t>By handling this event, pages and controls can perform any updates before the output is rendered.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Page Life Cycle Events...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5181600"/>
          </a:xfrm>
        </p:spPr>
        <p:txBody>
          <a:bodyPr>
            <a:noAutofit/>
          </a:bodyPr>
          <a:lstStyle/>
          <a:p>
            <a:pPr lvl="1">
              <a:buNone/>
            </a:pPr>
            <a:endParaRPr lang="en-US" dirty="0" smtClean="0"/>
          </a:p>
          <a:p>
            <a:pPr lvl="1"/>
            <a:r>
              <a:rPr lang="en-US" sz="2400" dirty="0" err="1" smtClean="0">
                <a:solidFill>
                  <a:schemeClr val="accent3">
                    <a:lumMod val="75000"/>
                  </a:schemeClr>
                </a:solidFill>
              </a:rPr>
              <a:t>PreRenderComplete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PreRender</a:t>
            </a:r>
            <a:r>
              <a:rPr lang="en-US" dirty="0" smtClean="0"/>
              <a:t> event is recursively fired for all child controls, this event ensures the completion of the pre-rendering phase.</a:t>
            </a:r>
          </a:p>
          <a:p>
            <a:pPr lvl="1"/>
            <a:endParaRPr lang="en-US" sz="24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1"/>
            <a:r>
              <a:rPr lang="en-US" sz="2400" dirty="0" err="1" smtClean="0">
                <a:solidFill>
                  <a:schemeClr val="accent3">
                    <a:lumMod val="75000"/>
                  </a:schemeClr>
                </a:solidFill>
              </a:rPr>
              <a:t>SaveStateComplete</a:t>
            </a:r>
            <a:endParaRPr lang="en-US" sz="24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State of control on the page is saved. </a:t>
            </a:r>
          </a:p>
          <a:p>
            <a:pPr lvl="2"/>
            <a:r>
              <a:rPr lang="en-US" dirty="0" smtClean="0"/>
              <a:t>Personalization, control state and view state information is saved.</a:t>
            </a:r>
          </a:p>
          <a:p>
            <a:pPr lvl="2"/>
            <a:r>
              <a:rPr lang="en-US" dirty="0" smtClean="0"/>
              <a:t>The HTML markup is generated. </a:t>
            </a:r>
          </a:p>
          <a:p>
            <a:pPr lvl="2"/>
            <a:r>
              <a:rPr lang="en-US" dirty="0" smtClean="0"/>
              <a:t>This stage can be handled by overriding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Render</a:t>
            </a:r>
            <a:r>
              <a:rPr lang="en-US" dirty="0" smtClean="0"/>
              <a:t> method or creating a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Page_Render</a:t>
            </a:r>
            <a:r>
              <a:rPr lang="en-US" dirty="0" smtClean="0"/>
              <a:t> handler.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Page Life Cycle Events...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5181600"/>
          </a:xfrm>
        </p:spPr>
        <p:txBody>
          <a:bodyPr>
            <a:noAutofit/>
          </a:bodyPr>
          <a:lstStyle/>
          <a:p>
            <a:pPr lvl="1">
              <a:buNone/>
            </a:pPr>
            <a:endParaRPr lang="en-US" dirty="0" smtClean="0"/>
          </a:p>
          <a:p>
            <a:pPr lvl="1"/>
            <a:r>
              <a:rPr lang="en-US" sz="2400" dirty="0" err="1" smtClean="0">
                <a:solidFill>
                  <a:schemeClr val="accent3">
                    <a:lumMod val="75000"/>
                  </a:schemeClr>
                </a:solidFill>
              </a:rPr>
              <a:t>UnLoad</a:t>
            </a:r>
            <a:endParaRPr lang="en-US" sz="24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This phase is the last phase of the page life cycle.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It raises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UnLoad</a:t>
            </a:r>
            <a:r>
              <a:rPr lang="en-US" dirty="0" smtClean="0"/>
              <a:t> event for all controls recursively and lastly for the page itself.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Final cleanup is done and all resources and references, such as database connections, are freed.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This event can be handled by modifying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OnUnLoad</a:t>
            </a:r>
            <a:r>
              <a:rPr lang="en-US" dirty="0" smtClean="0"/>
              <a:t> method or creating a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Page_UnLoad</a:t>
            </a:r>
            <a:r>
              <a:rPr lang="en-US" dirty="0" smtClean="0"/>
              <a:t> handler.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err="1" smtClean="0">
                <a:solidFill>
                  <a:srgbClr val="FF0000"/>
                </a:solidFill>
              </a:rPr>
              <a:t>Asp.Net</a:t>
            </a:r>
            <a:r>
              <a:rPr lang="en-US" dirty="0" smtClean="0">
                <a:solidFill>
                  <a:srgbClr val="FF0000"/>
                </a:solidFill>
              </a:rPr>
              <a:t> Page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It is modular in nature and can be divided into the following core sections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Page directives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Code Section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Page Layout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Page Directives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The page directives set up the environments for the page to run. 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@Page </a:t>
            </a:r>
            <a:r>
              <a:rPr lang="en-US" dirty="0" smtClean="0"/>
              <a:t>directive defines page-specific attributes used by the </a:t>
            </a:r>
            <a:r>
              <a:rPr lang="en-US" dirty="0" err="1" smtClean="0"/>
              <a:t>ASP.Net</a:t>
            </a:r>
            <a:r>
              <a:rPr lang="en-US" dirty="0" smtClean="0"/>
              <a:t> page parser and compiler.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Page Directives..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Page directives specify how the page should be processed, and which assumptions are to be taken about the page.</a:t>
            </a:r>
          </a:p>
          <a:p>
            <a:endParaRPr lang="en-US" dirty="0" smtClean="0"/>
          </a:p>
          <a:p>
            <a:r>
              <a:rPr lang="en-US" dirty="0" smtClean="0"/>
              <a:t>It allows importing namespaces, loading assemblies and registering new controls with custom tag names and namespace prefixes.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Code Section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The code section provides the handlers for the page and control events along with other functions required. </a:t>
            </a:r>
          </a:p>
          <a:p>
            <a:endParaRPr lang="en-US" dirty="0" smtClean="0"/>
          </a:p>
          <a:p>
            <a:r>
              <a:rPr lang="en-US" dirty="0" err="1" smtClean="0"/>
              <a:t>ASP.Net</a:t>
            </a:r>
            <a:r>
              <a:rPr lang="en-US" dirty="0" smtClean="0"/>
              <a:t> follows an object model.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Now, these objects raises events when something happens on the user interface, like a user clicks a button or moves the cursor.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How these events should be handled?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Code Section..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Event handlers of the controls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Which are nothing but functions bound to the controls.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code behind file provides all these event handler routines, and other functions used by the developer. </a:t>
            </a:r>
          </a:p>
          <a:p>
            <a:endParaRPr lang="en-US" dirty="0" smtClean="0"/>
          </a:p>
          <a:p>
            <a:r>
              <a:rPr lang="en-US" dirty="0" smtClean="0"/>
              <a:t>The page code could be precompiled and deployed in the form of a binary assembly.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Page Layout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The page layout provides the interface of the page. </a:t>
            </a:r>
          </a:p>
          <a:p>
            <a:endParaRPr lang="en-US" dirty="0" smtClean="0"/>
          </a:p>
          <a:p>
            <a:r>
              <a:rPr lang="en-US" dirty="0" smtClean="0"/>
              <a:t>It contains the server controls, text, inline JavaScript and HTML tags.</a:t>
            </a:r>
          </a:p>
          <a:p>
            <a:endParaRPr lang="en-US" dirty="0" smtClean="0"/>
          </a:p>
          <a:p>
            <a:r>
              <a:rPr lang="en-US" dirty="0" smtClean="0"/>
              <a:t>Sample Page Layout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&lt;!-- directives --&gt;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&lt;% @Page Title=“Page Title” Language="C#" %&gt;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Page Layout..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&lt;!-- code section --&gt;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&lt;script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runat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="server"&gt;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private 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convertoupper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(object sender,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EventArgs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e)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 string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mytext.Value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changed_text.InnerHtml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str.ToUpper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 } &lt;/script&gt;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 &lt;!-- Layout --&gt;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&lt;html&gt;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&lt;head&gt;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 &lt;title&gt; Change to Upper Case &lt;/title&gt;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&lt;/head&gt;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&lt;body&gt;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 &lt;h3&gt; Conversion to Upper Case &lt;/h3&gt;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Page Layout...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&lt;form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runat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="server"&gt;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&lt;input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runat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="server" id="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mytext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 type="text" /&gt;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&lt;input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runat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="server" id="button1" type="submit“ 				value="Enter..."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OnServerClick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="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convertoupper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"/&gt;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&lt;h3&gt; Results: &lt;/h3&gt;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&lt;span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runat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="server" id="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changed_text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 /&gt;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&lt;/form&gt;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&lt;/body&gt;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&lt;/html&gt;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5" name="Picture 4" descr="W0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7600" y="4495800"/>
            <a:ext cx="4344007" cy="1657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15605</TotalTime>
  <Words>1914</Words>
  <Application>Microsoft Office PowerPoint</Application>
  <PresentationFormat>On-screen Show (4:3)</PresentationFormat>
  <Paragraphs>432</Paragraphs>
  <Slides>45</Slides>
  <Notes>44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Slide 1</vt:lpstr>
      <vt:lpstr>Slide 2</vt:lpstr>
      <vt:lpstr>Over View</vt:lpstr>
      <vt:lpstr>Over View..</vt:lpstr>
      <vt:lpstr>Over View..</vt:lpstr>
      <vt:lpstr>Over View...</vt:lpstr>
      <vt:lpstr>Over View…</vt:lpstr>
      <vt:lpstr>Over View…</vt:lpstr>
      <vt:lpstr>Slide 9</vt:lpstr>
      <vt:lpstr>Contents</vt:lpstr>
      <vt:lpstr>Active Server Pages</vt:lpstr>
      <vt:lpstr>ASP.NET</vt:lpstr>
      <vt:lpstr>ASP.NET</vt:lpstr>
      <vt:lpstr>ASP.NET</vt:lpstr>
      <vt:lpstr>ASP.NET</vt:lpstr>
      <vt:lpstr>ASP.NET</vt:lpstr>
      <vt:lpstr>ASP.NET Component Model</vt:lpstr>
      <vt:lpstr>ASP.NET Component Model</vt:lpstr>
      <vt:lpstr>Environmental Setup</vt:lpstr>
      <vt:lpstr>Environmental Setup..</vt:lpstr>
      <vt:lpstr>Asp.net Life Cycle</vt:lpstr>
      <vt:lpstr>Asp.net Life Cycle..</vt:lpstr>
      <vt:lpstr>Asp.net Life Cycle..</vt:lpstr>
      <vt:lpstr>Asp.net Life Cycle..</vt:lpstr>
      <vt:lpstr>Asp.net Page Stages</vt:lpstr>
      <vt:lpstr>Asp.net Page Stages..</vt:lpstr>
      <vt:lpstr>Asp.net Page Stages...</vt:lpstr>
      <vt:lpstr>Asp.net Page Stages...</vt:lpstr>
      <vt:lpstr>Page Life Cycle Events</vt:lpstr>
      <vt:lpstr>Page Life Cycle Events..</vt:lpstr>
      <vt:lpstr>Page Life Cycle Events...</vt:lpstr>
      <vt:lpstr>Page Life Cycle Events...</vt:lpstr>
      <vt:lpstr>Page Life Cycle Events...</vt:lpstr>
      <vt:lpstr>Page Life Cycle Events...</vt:lpstr>
      <vt:lpstr>Page Life Cycle Events...</vt:lpstr>
      <vt:lpstr>Page Life Cycle Events...</vt:lpstr>
      <vt:lpstr>Asp.Net Page</vt:lpstr>
      <vt:lpstr>Page Directives</vt:lpstr>
      <vt:lpstr>Page Directives..</vt:lpstr>
      <vt:lpstr>Code Section</vt:lpstr>
      <vt:lpstr>Code Section..</vt:lpstr>
      <vt:lpstr>Page Layout</vt:lpstr>
      <vt:lpstr>Page Layout..</vt:lpstr>
      <vt:lpstr>Page Layout...</vt:lpstr>
      <vt:lpstr>Slide 45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07</dc:title>
  <dc:creator>Bilal</dc:creator>
  <cp:keywords>Visual Programming</cp:keywords>
  <cp:lastModifiedBy>NTS</cp:lastModifiedBy>
  <cp:revision>4404</cp:revision>
  <dcterms:created xsi:type="dcterms:W3CDTF">2012-02-27T05:45:45Z</dcterms:created>
  <dcterms:modified xsi:type="dcterms:W3CDTF">2013-07-10T11:54:03Z</dcterms:modified>
</cp:coreProperties>
</file>