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5"/>
  </p:notesMasterIdLst>
  <p:handoutMasterIdLst>
    <p:handoutMasterId r:id="rId46"/>
  </p:handoutMasterIdLst>
  <p:sldIdLst>
    <p:sldId id="634" r:id="rId2"/>
    <p:sldId id="262" r:id="rId3"/>
    <p:sldId id="808" r:id="rId4"/>
    <p:sldId id="812" r:id="rId5"/>
    <p:sldId id="876" r:id="rId6"/>
    <p:sldId id="816" r:id="rId7"/>
    <p:sldId id="822" r:id="rId8"/>
    <p:sldId id="269" r:id="rId9"/>
    <p:sldId id="754" r:id="rId10"/>
    <p:sldId id="838" r:id="rId11"/>
    <p:sldId id="839" r:id="rId12"/>
    <p:sldId id="840" r:id="rId13"/>
    <p:sldId id="841" r:id="rId14"/>
    <p:sldId id="831" r:id="rId15"/>
    <p:sldId id="844" r:id="rId16"/>
    <p:sldId id="845" r:id="rId17"/>
    <p:sldId id="846" r:id="rId18"/>
    <p:sldId id="847" r:id="rId19"/>
    <p:sldId id="848" r:id="rId20"/>
    <p:sldId id="871" r:id="rId21"/>
    <p:sldId id="870" r:id="rId22"/>
    <p:sldId id="850" r:id="rId23"/>
    <p:sldId id="851" r:id="rId24"/>
    <p:sldId id="852" r:id="rId25"/>
    <p:sldId id="842" r:id="rId26"/>
    <p:sldId id="872" r:id="rId27"/>
    <p:sldId id="853" r:id="rId28"/>
    <p:sldId id="854" r:id="rId29"/>
    <p:sldId id="855" r:id="rId30"/>
    <p:sldId id="856" r:id="rId31"/>
    <p:sldId id="843" r:id="rId32"/>
    <p:sldId id="873" r:id="rId33"/>
    <p:sldId id="857" r:id="rId34"/>
    <p:sldId id="858" r:id="rId35"/>
    <p:sldId id="859" r:id="rId36"/>
    <p:sldId id="860" r:id="rId37"/>
    <p:sldId id="861" r:id="rId38"/>
    <p:sldId id="862" r:id="rId39"/>
    <p:sldId id="863" r:id="rId40"/>
    <p:sldId id="875" r:id="rId41"/>
    <p:sldId id="864" r:id="rId42"/>
    <p:sldId id="865" r:id="rId43"/>
    <p:sldId id="287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344" autoAdjust="0"/>
    <p:restoredTop sz="80847" autoAdjust="0"/>
  </p:normalViewPr>
  <p:slideViewPr>
    <p:cSldViewPr>
      <p:cViewPr varScale="1">
        <p:scale>
          <a:sx n="52" d="100"/>
          <a:sy n="52" d="100"/>
        </p:scale>
        <p:origin x="-190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5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6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01/09/1434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01/09/1434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28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Microsoft Foundation Classes (</a:t>
            </a:r>
            <a:r>
              <a:rPr lang="en-US" b="1" dirty="0" smtClean="0"/>
              <a:t>MFC</a:t>
            </a:r>
            <a:r>
              <a:rPr lang="en-US" dirty="0" smtClean="0"/>
              <a:t>)</a:t>
            </a:r>
            <a:r>
              <a:rPr lang="en-US" b="1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set of predefined classes upon which Windows</a:t>
            </a:r>
            <a:r>
              <a:rPr lang="en-US" b="1" dirty="0" smtClean="0"/>
              <a:t> </a:t>
            </a:r>
            <a:r>
              <a:rPr lang="en-US" dirty="0" smtClean="0"/>
              <a:t>programming with Visual C++ is built.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Represents an </a:t>
            </a:r>
            <a:r>
              <a:rPr lang="en-US" dirty="0" err="1" smtClean="0"/>
              <a:t>oo</a:t>
            </a:r>
            <a:r>
              <a:rPr lang="en-US" dirty="0" smtClean="0"/>
              <a:t> approach to Windows programming that encapsulates the Windows API.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MFC does not adhere strictly to the object – oriented principles of encapsulation and data hiding.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054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A document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A document is the collection of data in our application with which the user interacts.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document object can have many view objects.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 view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Each view object can provide a different presentation of the document data or a subset of the same data. 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/>
              <a:t>SDI and MDI programs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Application Wizard can generate single-document interface (SDI) applications that work with a single document and a single view.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Multiple - document interface (MDI) programs that can handle multiple documents with multiple views simultaneously.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r>
              <a:rPr lang="en-US" dirty="0" smtClean="0"/>
              <a:t>A view is an object that provides a mechanism for displaying some or all of the data stored in a document.</a:t>
            </a:r>
          </a:p>
          <a:p>
            <a:endParaRPr lang="en-US" sz="2200" dirty="0" smtClean="0"/>
          </a:p>
          <a:p>
            <a:pPr lvl="1"/>
            <a:r>
              <a:rPr lang="en-US" dirty="0" smtClean="0"/>
              <a:t>It defines how the data is to be displayed in a window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How the user can interact with it.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Application view class be derived from the MFC class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Cview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window in which a view appears is called a frame window.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MFC incorporates a mechanism for integrating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document with its views &amp;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Each frame window with a currently active view. </a:t>
            </a:r>
          </a:p>
          <a:p>
            <a:endParaRPr lang="en-US" dirty="0" smtClean="0"/>
          </a:p>
          <a:p>
            <a:r>
              <a:rPr lang="en-US" dirty="0" smtClean="0"/>
              <a:t>A document object automatically maintains a list of pointers to its associated views.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 view object has a data member holding a pointer to the document that relates to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Executable Code for MFC program</a:t>
            </a:r>
          </a:p>
          <a:p>
            <a:r>
              <a:rPr lang="en-US" dirty="0" smtClean="0"/>
              <a:t>Creating MFC Applications</a:t>
            </a:r>
          </a:p>
          <a:p>
            <a:r>
              <a:rPr lang="en-US" dirty="0" smtClean="0"/>
              <a:t>Creating an Executable Module</a:t>
            </a:r>
          </a:p>
          <a:p>
            <a:r>
              <a:rPr lang="en-US" dirty="0" smtClean="0"/>
              <a:t>MDI Applications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Project Files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" y="1600200"/>
            <a:ext cx="4038600" cy="4525963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2200" dirty="0" smtClean="0"/>
              <a:t>19 files shown in the project, excluding ReadMe.txt.</a:t>
            </a:r>
          </a:p>
          <a:p>
            <a:pPr algn="l" rtl="0">
              <a:buFont typeface="Wingdings" pitchFamily="2" charset="2"/>
              <a:buChar char="Ø"/>
            </a:pPr>
            <a:endParaRPr lang="en-US" sz="2200" dirty="0" smtClean="0"/>
          </a:p>
          <a:p>
            <a:pPr algn="l" rtl="0">
              <a:buFont typeface="Wingdings" pitchFamily="2" charset="2"/>
              <a:buChar char="Ø"/>
            </a:pPr>
            <a:r>
              <a:rPr lang="en-US" sz="2200" dirty="0" smtClean="0"/>
              <a:t>Can view the contents of any of the file.</a:t>
            </a:r>
          </a:p>
          <a:p>
            <a:pPr algn="l" rtl="0">
              <a:buFont typeface="Wingdings" pitchFamily="2" charset="2"/>
              <a:buChar char="Ø"/>
            </a:pPr>
            <a:endParaRPr lang="en-US" sz="2200" dirty="0" smtClean="0"/>
          </a:p>
          <a:p>
            <a:pPr algn="l" rtl="0">
              <a:buFont typeface="Wingdings" pitchFamily="2" charset="2"/>
              <a:buChar char="Ø"/>
            </a:pPr>
            <a:r>
              <a:rPr lang="en-US" sz="2200" dirty="0" smtClean="0"/>
              <a:t>Contents of the file selected are displayed in the Editor window.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799" y="990600"/>
            <a:ext cx="3019697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Viewing Classes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" y="1600200"/>
            <a:ext cx="4343400" cy="4525963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400" dirty="0" smtClean="0"/>
          </a:p>
          <a:p>
            <a:pPr algn="l" rtl="0">
              <a:buFont typeface="Wingdings" pitchFamily="2" charset="2"/>
              <a:buChar char="Ø"/>
            </a:pPr>
            <a:endParaRPr lang="en-US" sz="2400" dirty="0" smtClean="0"/>
          </a:p>
          <a:p>
            <a:pPr algn="l" rtl="0">
              <a:buFont typeface="Wingdings" pitchFamily="2" charset="2"/>
              <a:buChar char="Ø"/>
            </a:pPr>
            <a:endParaRPr lang="en-US" sz="2400" dirty="0" smtClean="0"/>
          </a:p>
          <a:p>
            <a:pPr algn="l" rtl="0">
              <a:buFont typeface="Wingdings" pitchFamily="2" charset="2"/>
              <a:buChar char="Ø"/>
            </a:pPr>
            <a:r>
              <a:rPr lang="en-US" sz="2400" dirty="0" err="1" smtClean="0"/>
              <a:t>CTextEditorDoc</a:t>
            </a:r>
            <a:r>
              <a:rPr lang="en-US" sz="2400" dirty="0" smtClean="0"/>
              <a:t> shows the Class View pane in its docked state</a:t>
            </a:r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752600"/>
            <a:ext cx="3112394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Viewing Classes..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" y="1600200"/>
            <a:ext cx="5257800" cy="4525963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000" dirty="0" smtClean="0"/>
          </a:p>
          <a:p>
            <a:pPr algn="l" rtl="0">
              <a:buFont typeface="Wingdings" pitchFamily="2" charset="2"/>
              <a:buChar char="Ø"/>
            </a:pPr>
            <a:r>
              <a:rPr lang="en-US" sz="2000" dirty="0" smtClean="0"/>
              <a:t>Select Global Functions and Variables.</a:t>
            </a:r>
          </a:p>
          <a:p>
            <a:pPr algn="l" rtl="0">
              <a:buFont typeface="Wingdings" pitchFamily="2" charset="2"/>
              <a:buChar char="Ø"/>
            </a:pPr>
            <a:endParaRPr lang="en-US" sz="2000" dirty="0" smtClean="0"/>
          </a:p>
          <a:p>
            <a:pPr algn="l" rtl="0">
              <a:buFont typeface="Wingdings" pitchFamily="2" charset="2"/>
              <a:buChar char="Ø"/>
            </a:pPr>
            <a:r>
              <a:rPr lang="en-US" sz="2000" dirty="0" smtClean="0"/>
              <a:t>The application object, </a:t>
            </a:r>
            <a:r>
              <a:rPr lang="en-US" sz="2000" dirty="0" err="1" smtClean="0"/>
              <a:t>theApp</a:t>
            </a:r>
            <a:r>
              <a:rPr lang="en-US" sz="2000" dirty="0" smtClean="0"/>
              <a:t> , appears twice </a:t>
            </a:r>
          </a:p>
          <a:p>
            <a:pPr lvl="1" algn="l" rtl="0">
              <a:buFont typeface="Wingdings" pitchFamily="2" charset="2"/>
              <a:buChar char="Ø"/>
            </a:pPr>
            <a:endParaRPr lang="en-US" sz="1600" dirty="0" smtClean="0"/>
          </a:p>
          <a:p>
            <a:pPr lvl="1" algn="l" rtl="0">
              <a:buFont typeface="Wingdings" pitchFamily="2" charset="2"/>
              <a:buChar char="Ø"/>
            </a:pPr>
            <a:r>
              <a:rPr lang="en-US" sz="1600" dirty="0" smtClean="0"/>
              <a:t>There is an extern statement for </a:t>
            </a:r>
            <a:r>
              <a:rPr lang="en-US" sz="1600" dirty="0" err="1" smtClean="0"/>
              <a:t>theApp</a:t>
            </a:r>
            <a:r>
              <a:rPr lang="en-US" sz="1600" dirty="0" smtClean="0"/>
              <a:t> in </a:t>
            </a:r>
            <a:r>
              <a:rPr lang="en-US" sz="1600" dirty="0" err="1" smtClean="0"/>
              <a:t>TextEditor.h</a:t>
            </a:r>
            <a:r>
              <a:rPr lang="en-US" sz="1600" dirty="0" smtClean="0"/>
              <a:t> and the definition for </a:t>
            </a:r>
            <a:r>
              <a:rPr lang="en-US" sz="1600" dirty="0" err="1" smtClean="0"/>
              <a:t>theApp</a:t>
            </a:r>
            <a:r>
              <a:rPr lang="en-US" sz="1600" dirty="0" smtClean="0"/>
              <a:t> is in TextEditor.cpp . </a:t>
            </a:r>
          </a:p>
          <a:p>
            <a:pPr algn="l" rtl="0">
              <a:buFont typeface="Wingdings" pitchFamily="2" charset="2"/>
              <a:buChar char="Ø"/>
            </a:pPr>
            <a:endParaRPr lang="en-US" sz="2000" dirty="0" smtClean="0"/>
          </a:p>
          <a:p>
            <a:pPr lvl="1" algn="l" rtl="0">
              <a:buFont typeface="Wingdings" pitchFamily="2" charset="2"/>
              <a:buChar char="Ø"/>
            </a:pPr>
            <a:r>
              <a:rPr lang="en-US" sz="1600" dirty="0" smtClean="0"/>
              <a:t>Double - click either of the appearances of </a:t>
            </a:r>
            <a:r>
              <a:rPr lang="en-US" sz="1600" dirty="0" err="1" smtClean="0"/>
              <a:t>theApp</a:t>
            </a:r>
            <a:r>
              <a:rPr lang="en-US" sz="1600" dirty="0" smtClean="0"/>
              <a:t> in Class View, it will leads to the corresponding statement.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2010" y="1600200"/>
            <a:ext cx="329339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Viewing Classes..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" y="1600200"/>
            <a:ext cx="5257800" cy="48006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200" dirty="0" smtClean="0"/>
          </a:p>
          <a:p>
            <a:pPr algn="l" rtl="0">
              <a:buFont typeface="Wingdings" pitchFamily="2" charset="2"/>
              <a:buChar char="Ø"/>
            </a:pPr>
            <a:r>
              <a:rPr lang="en-US" sz="2200" dirty="0" smtClean="0"/>
              <a:t>Indicators is an array of indicators recording the status of </a:t>
            </a:r>
          </a:p>
          <a:p>
            <a:pPr algn="l" rtl="0">
              <a:buFont typeface="Wingdings" pitchFamily="2" charset="2"/>
              <a:buChar char="Ø"/>
            </a:pPr>
            <a:endParaRPr lang="en-US" sz="2200" dirty="0" smtClean="0"/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/>
              <a:t>caps lock 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/>
              <a:t>num lock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/>
              <a:t>scroll lock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/>
          </a:p>
          <a:p>
            <a:pPr algn="l" rtl="0">
              <a:buFont typeface="Wingdings" pitchFamily="2" charset="2"/>
              <a:buChar char="Ø"/>
            </a:pPr>
            <a:r>
              <a:rPr lang="en-US" sz="2200" dirty="0" smtClean="0"/>
              <a:t>The remaining three variables relate to the management of the toolbars in the application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2010" y="1600200"/>
            <a:ext cx="329339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Class Definitions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CTextEditorApp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//Definition of this class</a:t>
            </a:r>
          </a:p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TextEditor.h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 main header file for the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TextEditor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application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pragma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once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ifndef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__AFXWIN_H__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#error "include '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stdafx.h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' before including this file for PCH"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endif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#include "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resource.h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 		// main symbols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CTextEditorApp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 public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CWinAppEx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public: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CTextEditorApp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Class Definitions..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Overrides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public: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BOOL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InitInstance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Implementation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BOOL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m_bHiColorIcons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PreLoadState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LoadCustomState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SaveCustomState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afx_msg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OnAppAbout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DECLARE_MESSAGE_MAP()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extern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CTextEditorApp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theApp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 Description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CTextEditorApp</a:t>
            </a:r>
            <a:r>
              <a:rPr lang="en-US" dirty="0" smtClean="0"/>
              <a:t> class derives from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CWinAppEx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 constructor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virtual function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InitInstance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 lvl="1"/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dirty="0" smtClean="0"/>
              <a:t>A function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OnAppAbout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 lvl="1"/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dirty="0" smtClean="0"/>
              <a:t>3 functions concerned with dealing with the application state</a:t>
            </a:r>
          </a:p>
          <a:p>
            <a:pPr lvl="1"/>
            <a:endParaRPr lang="en-US" dirty="0" smtClean="0"/>
          </a:p>
          <a:p>
            <a:pPr lvl="1"/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Description..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macro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DECLARE_MESSAGE_MAP()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is concerned with defining which Windows messages are handled by which function members of the class.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macro appears in the definition of any class that process Windows messages.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Frame Window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486400"/>
          </a:xfrm>
        </p:spPr>
        <p:txBody>
          <a:bodyPr>
            <a:normAutofit fontScale="70000" lnSpcReduction="20000"/>
          </a:bodyPr>
          <a:lstStyle/>
          <a:p>
            <a:r>
              <a:rPr lang="en-US" sz="3100" dirty="0" smtClean="0"/>
              <a:t>The application frame window for SDI program is created by an object of the class </a:t>
            </a:r>
            <a:r>
              <a:rPr lang="en-US" sz="31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CMainFrame</a:t>
            </a:r>
            <a:endParaRPr lang="en-US" sz="31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6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CMainFrame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 public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CFrameWndEx</a:t>
            </a:r>
            <a:endParaRPr lang="en-US" sz="26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protected: 		// create from serialization only</a:t>
            </a:r>
          </a:p>
          <a:p>
            <a:pPr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CMainFrame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DECLARE_DYNCREATE(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CMainFrame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Attributes</a:t>
            </a:r>
          </a:p>
          <a:p>
            <a:pPr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public:</a:t>
            </a:r>
          </a:p>
          <a:p>
            <a:pPr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// Overrides</a:t>
            </a:r>
          </a:p>
          <a:p>
            <a:pPr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public:</a:t>
            </a:r>
          </a:p>
          <a:p>
            <a:pPr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BOOL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PreCreateWindow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(CREATESTRUCT &amp;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cs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BOOL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LoadFrame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(UINT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nIDResource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DWORD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dwDefaultStyle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</a:t>
            </a:r>
          </a:p>
          <a:p>
            <a:pPr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WS_OVERLAPPEDWINDOW | FWS_ADDTOTITLE,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CWnd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			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pParentWnd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NULL,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CCreateContext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pContext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NULL);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Frame Window..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486400"/>
          </a:xfrm>
        </p:spPr>
        <p:txBody>
          <a:bodyPr>
            <a:normAutofit fontScale="70000" lnSpcReduction="20000"/>
          </a:bodyPr>
          <a:lstStyle/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Implementation</a:t>
            </a:r>
          </a:p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public:</a:t>
            </a:r>
          </a:p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~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CMainFrame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ifdef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_DEBUG</a:t>
            </a:r>
          </a:p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void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AssertValid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const;</a:t>
            </a:r>
          </a:p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void Dump(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CDumpContext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dc) const;</a:t>
            </a:r>
          </a:p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endif</a:t>
            </a:r>
            <a:endParaRPr lang="en-US" sz="26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protected:	// control bar embedded members</a:t>
            </a:r>
          </a:p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CMFCMenuBar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m_wndMenuBar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CMFCToolBar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m_wndToolBar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CMFCStatusBar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m_wndStatusBar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CMFCToolBarImages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m_UserImages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Generated message map functions</a:t>
            </a:r>
          </a:p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protected:</a:t>
            </a:r>
          </a:p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afx_msg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OnCreate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(LPCREATESTRUCT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lpCreateStruct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afx_msg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void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OnViewCustomize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afx_msg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LRESULT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OnToolbarCreateNew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(WPARAM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wp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LPARAM </a:t>
            </a:r>
            <a:r>
              <a:rPr lang="en-US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lp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 lvl="2">
              <a:buNone/>
            </a:pP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DECLARE_MESSAGE_MAP()</a:t>
            </a:r>
          </a:p>
          <a:p>
            <a:pPr lvl="1">
              <a:buNone/>
            </a:pP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Description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Parent class is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CFrameWndEx</a:t>
            </a:r>
            <a:r>
              <a:rPr lang="en-US" dirty="0" smtClean="0"/>
              <a:t> which provides most of the functionality required for our application frame window.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Derived class includes 4 protected data members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66800" y="32004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err="1" smtClean="0"/>
              <a:t>m_wndMenuBar</a:t>
            </a:r>
            <a:endParaRPr lang="en-US" dirty="0"/>
          </a:p>
        </p:txBody>
      </p:sp>
      <p:sp>
        <p:nvSpPr>
          <p:cNvPr id="6" name="Flowchart: Alternate Process 5"/>
          <p:cNvSpPr/>
          <p:nvPr/>
        </p:nvSpPr>
        <p:spPr>
          <a:xfrm>
            <a:off x="5105400" y="3200400"/>
            <a:ext cx="1981200" cy="609600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err="1" smtClean="0"/>
              <a:t>CMFCMenuBar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276600" y="3505200"/>
            <a:ext cx="1447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066800" y="39624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err="1" smtClean="0"/>
              <a:t>m_wndToolBar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5105400" y="3962400"/>
            <a:ext cx="1981200" cy="609600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err="1" smtClean="0"/>
              <a:t>CMFCToolBar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276600" y="4267200"/>
            <a:ext cx="1447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066800" y="47244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err="1" smtClean="0"/>
              <a:t>m_wndStatusBar</a:t>
            </a:r>
            <a:endParaRPr lang="en-US" dirty="0"/>
          </a:p>
        </p:txBody>
      </p:sp>
      <p:sp>
        <p:nvSpPr>
          <p:cNvPr id="14" name="Flowchart: Alternate Process 13"/>
          <p:cNvSpPr/>
          <p:nvPr/>
        </p:nvSpPr>
        <p:spPr>
          <a:xfrm>
            <a:off x="5105400" y="4724400"/>
            <a:ext cx="1981200" cy="609600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err="1" smtClean="0"/>
              <a:t>CMFCStatusBar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276600" y="5029200"/>
            <a:ext cx="1447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066800" y="5486400"/>
            <a:ext cx="1981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err="1" smtClean="0"/>
              <a:t>m_UserImages</a:t>
            </a:r>
            <a:endParaRPr lang="en-US" dirty="0"/>
          </a:p>
        </p:txBody>
      </p:sp>
      <p:sp>
        <p:nvSpPr>
          <p:cNvPr id="17" name="Flowchart: Alternate Process 16"/>
          <p:cNvSpPr/>
          <p:nvPr/>
        </p:nvSpPr>
        <p:spPr>
          <a:xfrm>
            <a:off x="5105400" y="5486400"/>
            <a:ext cx="2514600" cy="609600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err="1" smtClean="0"/>
              <a:t>CMFCToolBarImages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276600" y="5791200"/>
            <a:ext cx="1447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Description..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first three of these objects create and manage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Menu bar</a:t>
            </a:r>
          </a:p>
          <a:p>
            <a:pPr lvl="1"/>
            <a:r>
              <a:rPr lang="en-US" dirty="0" smtClean="0"/>
              <a:t>Toolbar that provides buttons to access standard menu functions</a:t>
            </a:r>
          </a:p>
          <a:p>
            <a:pPr lvl="1"/>
            <a:r>
              <a:rPr lang="en-US" dirty="0" smtClean="0"/>
              <a:t>Status bar that appears at the bottom of the application window.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fourth objects hold the images that are to appear on toolbar buttons.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Document Class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Definition of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CTextEditorDoc</a:t>
            </a:r>
            <a:r>
              <a:rPr lang="en-US" dirty="0" smtClean="0"/>
              <a:t> class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CTextEditorDoc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 public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CDocument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protected: // create from serialization only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CTextEditorDoc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DECLARE_DYNCREATE(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CTextEditorDoc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Attributes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public: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Operations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public: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Document Class..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Overrides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public: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BOOL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OnNewDocument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void Serialize(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CArchive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ifdef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SHARED_HANDLERS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virtual 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InitializeSearchContent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virtual 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OnDrawThumbnail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(CDC &amp; dc, LPRECT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lprcBounds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endif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	// SHARED_HANDLERS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Implementation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public: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~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CTextEditorDoc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ifdef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_DEBUG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virtual 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AssertValid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const;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virtual void Dump(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CDumpContext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dc) const;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endif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Document Class…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protected: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Generated message map functions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protected: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DECLARE_MESSAGE_MAP()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ifdef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SHARED_HANDLERS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// Helper function that sets search content for a Search Handler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SetSearchContent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(const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CString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value);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endif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// SHARED_HANDLERS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ifdef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SHARED_HANDLERS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private: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CString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m_strSearchContent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CString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m_strThumbnailContent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endif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// SHARED_HANDLERS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Description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DECLARE_DYNCREATE()</a:t>
            </a:r>
            <a:r>
              <a:rPr lang="en-US" sz="2000" dirty="0" smtClean="0"/>
              <a:t> </a:t>
            </a:r>
            <a:r>
              <a:rPr lang="en-US" dirty="0" smtClean="0"/>
              <a:t>macro enables an object of the class to be created dynamically by synthesizing it from data read from a file.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Saving an SDI document object, the frame window that contains the view is saved along with data.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Reading and writing a document object to a file is supported by a process called </a:t>
            </a:r>
            <a:r>
              <a:rPr lang="en-US" b="1" dirty="0" smtClean="0"/>
              <a:t>serialization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Description..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r>
              <a:rPr lang="en-US" b="1" dirty="0" smtClean="0"/>
              <a:t>Serialization</a:t>
            </a:r>
          </a:p>
          <a:p>
            <a:endParaRPr lang="en-US" b="1" dirty="0" smtClean="0"/>
          </a:p>
          <a:p>
            <a:pPr lvl="1"/>
            <a:r>
              <a:rPr lang="en-US" dirty="0" smtClean="0"/>
              <a:t>It is a process of taking an object and converting into a form so that it can be transported across the network or can be persisted in the storage location.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storage location can be physical file or a database or a Cache.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form contains the state of the object so that by this format, we can construct the same object a later point in time, which is called </a:t>
            </a:r>
            <a:r>
              <a:rPr lang="en-US" b="1" dirty="0" err="1" smtClean="0"/>
              <a:t>Deserialization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View Class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The view class in our SDI application is defined as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CTextEditorView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 public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CEditView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protected: 		// create from serialization only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CTextEditorView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DECLARE_DYNCREATE(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CTextEditorView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Attributes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public: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CTextEditorDoc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GetDocument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const;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Operations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public: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View Class..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Overrides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public: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BOOL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PreCreateWindow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(CREATESTRUCT 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protected: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BOOL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OnPreparePrinting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CPrintInfo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pInfo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OnBeginPrinting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(CDC*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pDC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CPrintInfo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pInfo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OnEndPrinting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(CDC*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pDC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CPrintInfo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pInfo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Implementation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public: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~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CTextEditorView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ifdef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_DEBUG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AssertValid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const;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virtual void Dump(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CDumpContext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dc) const;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endif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Class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protected: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Generated message map functions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protected:</a:t>
            </a: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afx_msg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OnFilePrintPreview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afx_msg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OnRButtonUp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(UINT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nFlags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CPoint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point);</a:t>
            </a: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afx_msg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OnContextMenu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CWnd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pWnd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CPoint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point);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DECLARE_MESSAGE_MAP()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ifndef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_DEBUG // debug version in TextEditorView.cpp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inline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CTextEditorDoc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CTextEditorView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GetDocument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const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 return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reinterpret_cast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CTextEditorDoc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&gt; 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m_pDocument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 }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endif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Description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View class is derived from the class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CEditView</a:t>
            </a:r>
            <a:r>
              <a:rPr lang="en-US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already includes basic text handling facilities.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GetDocument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dirty="0" smtClean="0"/>
              <a:t> function returns a pointer to the document object corresponding to the view.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It will be used to access data in the document object when we add our own extensions to the view class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Executable Module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2 implementations of the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CTextEditorView</a:t>
            </a:r>
            <a:r>
              <a:rPr lang="en-US" sz="2000" dirty="0" smtClean="0"/>
              <a:t> </a:t>
            </a:r>
            <a:r>
              <a:rPr lang="en-US" dirty="0" smtClean="0"/>
              <a:t>class member function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GetDocument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One in the </a:t>
            </a:r>
            <a:r>
              <a:rPr lang="en-US" sz="1800" dirty="0" smtClean="0"/>
              <a:t>.</a:t>
            </a:r>
            <a:r>
              <a:rPr lang="en-US" sz="1800" dirty="0" err="1" smtClean="0"/>
              <a:t>cpp</a:t>
            </a:r>
            <a:r>
              <a:rPr lang="en-US" sz="1800" dirty="0" smtClean="0"/>
              <a:t> </a:t>
            </a:r>
            <a:r>
              <a:rPr lang="en-US" dirty="0" smtClean="0"/>
              <a:t>file for the </a:t>
            </a: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CEditView</a:t>
            </a:r>
            <a:r>
              <a:rPr lang="en-US" sz="1800" dirty="0" smtClean="0"/>
              <a:t> </a:t>
            </a:r>
            <a:r>
              <a:rPr lang="en-US" dirty="0" smtClean="0"/>
              <a:t>class is used for the debug version of the program.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This is used during program development.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Executable Module..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For release version it is placed after the class definition in the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TextEditorView.h</a:t>
            </a:r>
            <a:r>
              <a:rPr lang="en-US" sz="2000" dirty="0" smtClean="0"/>
              <a:t> </a:t>
            </a:r>
            <a:r>
              <a:rPr lang="en-US" dirty="0" smtClean="0"/>
              <a:t>file.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This version is declared as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inline</a:t>
            </a:r>
            <a:r>
              <a:rPr lang="en-US" sz="1800" dirty="0" smtClean="0"/>
              <a:t> </a:t>
            </a:r>
            <a:r>
              <a:rPr lang="en-US" dirty="0" smtClean="0"/>
              <a:t>and it does not validate the document pointer.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GetDocument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sz="2000" dirty="0" smtClean="0"/>
              <a:t> </a:t>
            </a:r>
            <a:r>
              <a:rPr lang="en-US" dirty="0" smtClean="0"/>
              <a:t>function provides a link to the document object. </a:t>
            </a:r>
          </a:p>
          <a:p>
            <a:pPr lvl="1"/>
            <a:r>
              <a:rPr lang="en-US" dirty="0" smtClean="0"/>
              <a:t>Can call any of the functions in the interface to the document class using the pointer to the document that the function returns.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Result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524000"/>
            <a:ext cx="7542028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Crux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We can sum up the operation of the application to 4 steps: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Creating an application object, </a:t>
            </a:r>
            <a:r>
              <a:rPr lang="en-US" dirty="0" err="1" smtClean="0"/>
              <a:t>theApp</a:t>
            </a:r>
            <a:r>
              <a:rPr lang="en-US" dirty="0" smtClean="0"/>
              <a:t> 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Executing </a:t>
            </a:r>
            <a:r>
              <a:rPr lang="en-US" dirty="0" err="1" smtClean="0"/>
              <a:t>WinMain</a:t>
            </a:r>
            <a:r>
              <a:rPr lang="en-US" dirty="0" smtClean="0"/>
              <a:t>() , which is supplied by MFC.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WinMain</a:t>
            </a:r>
            <a:r>
              <a:rPr lang="en-US" dirty="0" smtClean="0"/>
              <a:t>() calling </a:t>
            </a:r>
            <a:r>
              <a:rPr lang="en-US" dirty="0" err="1" smtClean="0"/>
              <a:t>InitInstance</a:t>
            </a:r>
            <a:r>
              <a:rPr lang="en-US" dirty="0" smtClean="0"/>
              <a:t>() , which creates the document template, the main frame window, the document, and the view.</a:t>
            </a:r>
          </a:p>
          <a:p>
            <a:endParaRPr lang="en-US" dirty="0" smtClean="0"/>
          </a:p>
          <a:p>
            <a:pPr lvl="1"/>
            <a:r>
              <a:rPr lang="en-US" dirty="0" err="1" smtClean="0"/>
              <a:t>WinMain</a:t>
            </a:r>
            <a:r>
              <a:rPr lang="en-US" dirty="0" smtClean="0"/>
              <a:t>() calling Run() , which executes the main message loop to acquire and dispatch Windows messages.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MDI Application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Now we will create MDI application using the MFC Application Wizard. </a:t>
            </a:r>
          </a:p>
          <a:p>
            <a:endParaRPr lang="en-US" dirty="0" smtClean="0"/>
          </a:p>
          <a:p>
            <a:r>
              <a:rPr lang="en-US" dirty="0" smtClean="0"/>
              <a:t>Project name </a:t>
            </a:r>
            <a:r>
              <a:rPr lang="en-US" b="1" dirty="0" smtClean="0"/>
              <a:t>Sketcher</a:t>
            </a:r>
          </a:p>
          <a:p>
            <a:endParaRPr lang="en-US" dirty="0" smtClean="0"/>
          </a:p>
          <a:p>
            <a:r>
              <a:rPr lang="en-US" dirty="0" smtClean="0"/>
              <a:t>Few differences as compared to SDI </a:t>
            </a:r>
            <a:r>
              <a:rPr lang="en-US" dirty="0" smtClean="0"/>
              <a:t>application.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MDI Application..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For the Application type group of options: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Leave the default option, Multiple documents, but opt out of Tabbed documents.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Select MFC standard as the project style and Windows Native/Default as the Visual style and colors option.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Keep the Use Unicode libraries option.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MDI Application…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Under the Document Template Properties set of options in the Application Wizard dialog box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Specify the file extension as </a:t>
            </a:r>
            <a:r>
              <a:rPr lang="en-US" dirty="0" err="1" smtClean="0"/>
              <a:t>ske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Change the Generated Classes set of options at their default settings so that the base class for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CSketcherView</a:t>
            </a:r>
            <a:r>
              <a:rPr lang="en-US" dirty="0" smtClean="0"/>
              <a:t> class is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CView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MDI Application…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An extra class for our Application compared with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TextEditor</a:t>
            </a:r>
            <a:r>
              <a:rPr lang="en-US" dirty="0" smtClean="0"/>
              <a:t> example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057400"/>
            <a:ext cx="5715000" cy="4621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flipH="1">
            <a:off x="4343400" y="2667000"/>
            <a:ext cx="7620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MDI Application…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extra class is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CChildFrame</a:t>
            </a:r>
            <a:r>
              <a:rPr lang="en-US" dirty="0" smtClean="0"/>
              <a:t> derived from the MFC class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CMDIChildWndEx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This class provides a frame window for a view of the document that appears inside the application window created by a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CMainFrame</a:t>
            </a:r>
            <a:r>
              <a:rPr lang="en-US" dirty="0" smtClean="0"/>
              <a:t> object.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With an SDI application, there is a single document with a single view, so the view is displayed in the client area of the main frame window.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MDI Application…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In an MDI application, you can have multiple documents open, and each document can have multiple views. </a:t>
            </a:r>
          </a:p>
          <a:p>
            <a:endParaRPr lang="en-US" dirty="0" smtClean="0"/>
          </a:p>
          <a:p>
            <a:r>
              <a:rPr lang="en-US" dirty="0" smtClean="0"/>
              <a:t>To accomplish this, each view of a document in the program has its own child frame window created by an object of the class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CChildFrame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Running the Program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Build the program in exactly the same way as the previous example.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2209800"/>
            <a:ext cx="4267200" cy="4013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Running the Program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For Multiple Documents it will be like this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012216"/>
            <a:ext cx="6019800" cy="4083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14506</TotalTime>
  <Words>1359</Words>
  <Application>Microsoft Office PowerPoint</Application>
  <PresentationFormat>On-screen Show (4:3)</PresentationFormat>
  <Paragraphs>429</Paragraphs>
  <Slides>43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Slide 1</vt:lpstr>
      <vt:lpstr>Slide 2</vt:lpstr>
      <vt:lpstr>Over View</vt:lpstr>
      <vt:lpstr>Over View..</vt:lpstr>
      <vt:lpstr>Over View...</vt:lpstr>
      <vt:lpstr>Over View…</vt:lpstr>
      <vt:lpstr>Over View…</vt:lpstr>
      <vt:lpstr>Slide 8</vt:lpstr>
      <vt:lpstr>Contents</vt:lpstr>
      <vt:lpstr>Project Files</vt:lpstr>
      <vt:lpstr>Viewing Classes</vt:lpstr>
      <vt:lpstr>Viewing Classes..</vt:lpstr>
      <vt:lpstr>Viewing Classes..</vt:lpstr>
      <vt:lpstr>Class Definitions</vt:lpstr>
      <vt:lpstr>Class Definitions..</vt:lpstr>
      <vt:lpstr> Description</vt:lpstr>
      <vt:lpstr>Description..</vt:lpstr>
      <vt:lpstr>Frame Window</vt:lpstr>
      <vt:lpstr>Frame Window..</vt:lpstr>
      <vt:lpstr>Description</vt:lpstr>
      <vt:lpstr>Description..</vt:lpstr>
      <vt:lpstr>Document Class</vt:lpstr>
      <vt:lpstr>Document Class..</vt:lpstr>
      <vt:lpstr>Document Class…</vt:lpstr>
      <vt:lpstr>Description</vt:lpstr>
      <vt:lpstr>Description..</vt:lpstr>
      <vt:lpstr>View Class</vt:lpstr>
      <vt:lpstr>View Class..</vt:lpstr>
      <vt:lpstr>Class View…</vt:lpstr>
      <vt:lpstr>Description</vt:lpstr>
      <vt:lpstr>Executable Module</vt:lpstr>
      <vt:lpstr>Executable Module..</vt:lpstr>
      <vt:lpstr>Result</vt:lpstr>
      <vt:lpstr>Crux</vt:lpstr>
      <vt:lpstr>MDI Application</vt:lpstr>
      <vt:lpstr>MDI Application..</vt:lpstr>
      <vt:lpstr>MDI Application…</vt:lpstr>
      <vt:lpstr>MDI Application…</vt:lpstr>
      <vt:lpstr>MDI Application…</vt:lpstr>
      <vt:lpstr>MDI Application…</vt:lpstr>
      <vt:lpstr>Running the Program</vt:lpstr>
      <vt:lpstr>Running the Program</vt:lpstr>
      <vt:lpstr>Slide 43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07</dc:title>
  <dc:creator>Bilal</dc:creator>
  <cp:keywords>Visual Programming</cp:keywords>
  <cp:lastModifiedBy>NTS</cp:lastModifiedBy>
  <cp:revision>4063</cp:revision>
  <dcterms:created xsi:type="dcterms:W3CDTF">2012-02-27T05:45:45Z</dcterms:created>
  <dcterms:modified xsi:type="dcterms:W3CDTF">2013-07-08T09:09:59Z</dcterms:modified>
</cp:coreProperties>
</file>