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4" r:id="rId1"/>
  </p:sldMasterIdLst>
  <p:notesMasterIdLst>
    <p:notesMasterId r:id="rId32"/>
  </p:notesMasterIdLst>
  <p:handoutMasterIdLst>
    <p:handoutMasterId r:id="rId33"/>
  </p:handoutMasterIdLst>
  <p:sldIdLst>
    <p:sldId id="634" r:id="rId2"/>
    <p:sldId id="262" r:id="rId3"/>
    <p:sldId id="775" r:id="rId4"/>
    <p:sldId id="777" r:id="rId5"/>
    <p:sldId id="787" r:id="rId6"/>
    <p:sldId id="778" r:id="rId7"/>
    <p:sldId id="796" r:id="rId8"/>
    <p:sldId id="780" r:id="rId9"/>
    <p:sldId id="799" r:id="rId10"/>
    <p:sldId id="782" r:id="rId11"/>
    <p:sldId id="806" r:id="rId12"/>
    <p:sldId id="269" r:id="rId13"/>
    <p:sldId id="754" r:id="rId14"/>
    <p:sldId id="808" r:id="rId15"/>
    <p:sldId id="811" r:id="rId16"/>
    <p:sldId id="812" r:id="rId17"/>
    <p:sldId id="813" r:id="rId18"/>
    <p:sldId id="809" r:id="rId19"/>
    <p:sldId id="807" r:id="rId20"/>
    <p:sldId id="814" r:id="rId21"/>
    <p:sldId id="815" r:id="rId22"/>
    <p:sldId id="816" r:id="rId23"/>
    <p:sldId id="817" r:id="rId24"/>
    <p:sldId id="818" r:id="rId25"/>
    <p:sldId id="819" r:id="rId26"/>
    <p:sldId id="820" r:id="rId27"/>
    <p:sldId id="821" r:id="rId28"/>
    <p:sldId id="810" r:id="rId29"/>
    <p:sldId id="822" r:id="rId30"/>
    <p:sldId id="287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70" autoAdjust="0"/>
    <p:restoredTop sz="80847" autoAdjust="0"/>
  </p:normalViewPr>
  <p:slideViewPr>
    <p:cSldViewPr>
      <p:cViewPr varScale="1">
        <p:scale>
          <a:sx n="62" d="100"/>
          <a:sy n="62" d="100"/>
        </p:scale>
        <p:origin x="-1356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540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146"/>
    </p:cViewPr>
  </p:sorterViewPr>
  <p:notesViewPr>
    <p:cSldViewPr>
      <p:cViewPr varScale="1">
        <p:scale>
          <a:sx n="59" d="100"/>
          <a:sy n="59" d="100"/>
        </p:scale>
        <p:origin x="-2508" y="-78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ur-PK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881E9AF1-8403-41E7-9D3D-CDE5072CE771}" type="datetimeFigureOut">
              <a:rPr lang="ur-PK" smtClean="0"/>
              <a:pPr/>
              <a:t>26/08/1434</a:t>
            </a:fld>
            <a:endParaRPr lang="ur-P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ur-P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C8FDF66B-D211-4805-98E1-7FEA28AF8281}" type="slidenum">
              <a:rPr lang="ur-PK" smtClean="0"/>
              <a:pPr/>
              <a:t>‹#›</a:t>
            </a:fld>
            <a:endParaRPr lang="ur-P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ur-P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BA31D0AC-E463-4F28-BC2E-3E33ECB3D3E8}" type="datetimeFigureOut">
              <a:rPr lang="ur-PK" smtClean="0"/>
              <a:pPr/>
              <a:t>26/08/1434</a:t>
            </a:fld>
            <a:endParaRPr lang="ur-P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ur-P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ur-P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E380ABCA-AE86-43D9-980A-EAF15D237110}" type="slidenum">
              <a:rPr lang="ur-PK" smtClean="0"/>
              <a:pPr/>
              <a:t>‹#›</a:t>
            </a:fld>
            <a:endParaRPr lang="ur-P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/>
            <a:endParaRPr lang="ur-PK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ur-P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9FF5E-457C-40DE-80D7-9781BDD9FEBF}" type="datetime1">
              <a:rPr lang="en-US" smtClean="0"/>
              <a:pPr/>
              <a:t>7/4/2013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ur-P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l" rtl="0">
              <a:buFont typeface="Wingdings" pitchFamily="2" charset="2"/>
              <a:buChar char="Ø"/>
              <a:defRPr sz="2400"/>
            </a:lvl1pPr>
            <a:lvl2pPr algn="l" rtl="0">
              <a:buFont typeface="Wingdings" pitchFamily="2" charset="2"/>
              <a:buChar char="Ø"/>
              <a:defRPr sz="2200"/>
            </a:lvl2pPr>
            <a:lvl3pPr algn="l" rtl="0">
              <a:buFont typeface="Wingdings" pitchFamily="2" charset="2"/>
              <a:buChar char="Ø"/>
              <a:defRPr sz="2000"/>
            </a:lvl3pPr>
            <a:lvl4pPr algn="l" rtl="0">
              <a:buFont typeface="Wingdings" pitchFamily="2" charset="2"/>
              <a:buChar char="Ø"/>
              <a:defRPr/>
            </a:lvl4pPr>
            <a:lvl5pPr algn="l" rtl="0">
              <a:buFont typeface="Wingdings" pitchFamily="2" charset="2"/>
              <a:buChar char="Ø"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ur-PK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59F84-96E2-4978-A2BE-97D088165532}" type="datetime1">
              <a:rPr lang="en-US" smtClean="0"/>
              <a:pPr/>
              <a:t>7/4/2013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5600" y="6356350"/>
            <a:ext cx="3352800" cy="365125"/>
          </a:xfrm>
        </p:spPr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04800" y="6356350"/>
            <a:ext cx="2133600" cy="365125"/>
          </a:xfrm>
        </p:spPr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0B67E-9BF0-439A-94FB-AEFA9107FB06}" type="datetime1">
              <a:rPr lang="en-US" smtClean="0"/>
              <a:pPr/>
              <a:t>7/4/2013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44D5AD-B325-49C3-8CC4-A1BACB7509ED}" type="datetime1">
              <a:rPr lang="en-US" smtClean="0"/>
              <a:pPr/>
              <a:t>7/4/2013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039AB-B8B3-4BFE-8602-CCA057421A38}" type="datetime1">
              <a:rPr lang="en-US" smtClean="0"/>
              <a:pPr/>
              <a:t>7/4/2013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EA8AC-292C-4CEF-B15C-904C509FEB56}" type="datetime1">
              <a:rPr lang="en-US" smtClean="0"/>
              <a:pPr/>
              <a:t>7/4/2013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DEF80-0D63-4592-85AC-85019895A149}" type="datetime1">
              <a:rPr lang="en-US" smtClean="0"/>
              <a:pPr/>
              <a:t>7/4/2013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B57C39-29A6-413A-949C-B690334A38BC}" type="datetime1">
              <a:rPr lang="en-US" smtClean="0"/>
              <a:pPr/>
              <a:t>7/4/2013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r-P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E1419-AD70-4BF8-88CF-47EF8C22D162}" type="datetime1">
              <a:rPr lang="en-US" smtClean="0"/>
              <a:pPr/>
              <a:t>7/4/2013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597EE-FAAC-43E3-92C1-5291B6ED96D1}" type="datetime1">
              <a:rPr lang="en-US" smtClean="0"/>
              <a:pPr/>
              <a:t>7/4/2013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58EF0-7C93-4C29-B238-9E869F828D15}" type="datetime1">
              <a:rPr lang="en-US" smtClean="0"/>
              <a:pPr/>
              <a:t>7/4/2013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81629A-1E02-4CB9-85BD-9F72E5D33190}" type="datetime1">
              <a:rPr lang="en-US" smtClean="0"/>
              <a:pPr/>
              <a:t>7/4/2013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r-PK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057400" y="2886670"/>
            <a:ext cx="5029200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LESSON  </a:t>
            </a:r>
            <a:r>
              <a:rPr lang="en-US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26</a:t>
            </a:r>
            <a:endParaRPr lang="en-US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98637"/>
            <a:ext cx="8229600" cy="2925763"/>
          </a:xfrm>
        </p:spPr>
        <p:txBody>
          <a:bodyPr>
            <a:normAutofit/>
          </a:bodyPr>
          <a:lstStyle/>
          <a:p>
            <a:pPr algn="ctr" rtl="0">
              <a:buNone/>
            </a:pPr>
            <a:r>
              <a:rPr lang="en-US" sz="4800" b="1" dirty="0" smtClean="0"/>
              <a:t>Overview </a:t>
            </a:r>
          </a:p>
          <a:p>
            <a:pPr algn="ctr" rtl="0">
              <a:buNone/>
            </a:pPr>
            <a:r>
              <a:rPr lang="en-US" sz="4800" b="1" dirty="0" smtClean="0"/>
              <a:t>of</a:t>
            </a:r>
          </a:p>
          <a:p>
            <a:pPr algn="ctr" rtl="0">
              <a:buNone/>
            </a:pPr>
            <a:r>
              <a:rPr lang="en-US" sz="4800" b="1" dirty="0" smtClean="0"/>
              <a:t>Previous Lesson(s)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382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Over View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95400"/>
            <a:ext cx="8839200" cy="5029200"/>
          </a:xfrm>
        </p:spPr>
        <p:txBody>
          <a:bodyPr>
            <a:normAutofit/>
          </a:bodyPr>
          <a:lstStyle/>
          <a:p>
            <a:r>
              <a:rPr lang="en-US" dirty="0" smtClean="0"/>
              <a:t>Windows Programming</a:t>
            </a:r>
          </a:p>
          <a:p>
            <a:endParaRPr lang="en-US" dirty="0" smtClean="0"/>
          </a:p>
          <a:p>
            <a:pPr lvl="1"/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WinMain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()</a:t>
            </a:r>
            <a:r>
              <a:rPr lang="en-US" dirty="0" smtClean="0"/>
              <a:t> 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Where execution of the program begins and basic program initialization is carried out.</a:t>
            </a:r>
          </a:p>
          <a:p>
            <a:pPr lvl="2"/>
            <a:endParaRPr lang="en-US" dirty="0" smtClean="0"/>
          </a:p>
          <a:p>
            <a:pPr lvl="1"/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WndProc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()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Called by Windows to process messages for the application. 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Contains the larger portion of code deals in responding to messages caused by user input of one kind or another.</a:t>
            </a:r>
            <a:endParaRPr lang="en-US" b="1" dirty="0" smtClean="0"/>
          </a:p>
          <a:p>
            <a:pPr lvl="2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Over View..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006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1</a:t>
            </a:r>
            <a:r>
              <a:rPr lang="en-US" baseline="30000" dirty="0" smtClean="0"/>
              <a:t>st</a:t>
            </a:r>
            <a:r>
              <a:rPr lang="en-US" dirty="0" smtClean="0"/>
              <a:t> we have to define the type of window we want to create.</a:t>
            </a:r>
          </a:p>
          <a:p>
            <a:endParaRPr lang="en-US" b="1" dirty="0" smtClean="0"/>
          </a:p>
          <a:p>
            <a:pPr lvl="1"/>
            <a:r>
              <a:rPr lang="en-US" dirty="0" smtClean="0"/>
              <a:t>Windows defines a special </a:t>
            </a:r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struct</a:t>
            </a:r>
            <a:r>
              <a:rPr lang="en-US" dirty="0" smtClean="0"/>
              <a:t> type </a:t>
            </a:r>
          </a:p>
          <a:p>
            <a:pPr lvl="1"/>
            <a:endParaRPr lang="en-US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lvl="1">
              <a:buNone/>
            </a:pP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WNDCLASSEX</a:t>
            </a:r>
            <a:r>
              <a:rPr lang="en-US" b="1" dirty="0" smtClean="0"/>
              <a:t>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It contains the data specified by a window.</a:t>
            </a:r>
            <a:endParaRPr lang="en-US" b="1" dirty="0" smtClean="0"/>
          </a:p>
          <a:p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</a:rPr>
              <a:t>WNDCLASSEX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3340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struct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WNDCLASSEX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{	UINT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cbSize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; 		</a:t>
            </a:r>
            <a:r>
              <a:rPr lang="en-US" sz="2000" b="1" dirty="0" smtClean="0">
                <a:solidFill>
                  <a:srgbClr val="00B050"/>
                </a:solidFill>
              </a:rPr>
              <a:t>// Size of this object in bytes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UINT style; 			</a:t>
            </a:r>
            <a:r>
              <a:rPr lang="en-US" sz="2000" b="1" dirty="0" smtClean="0">
                <a:solidFill>
                  <a:srgbClr val="00B050"/>
                </a:solidFill>
              </a:rPr>
              <a:t>// Window style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WNDPROC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lpfnWndProc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; </a:t>
            </a:r>
            <a:r>
              <a:rPr lang="en-US" sz="2000" b="1" dirty="0" smtClean="0">
                <a:solidFill>
                  <a:srgbClr val="00B050"/>
                </a:solidFill>
              </a:rPr>
              <a:t>// Pointer to message processing function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int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cbClsExtra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; 		</a:t>
            </a:r>
            <a:r>
              <a:rPr lang="en-US" sz="2000" b="1" dirty="0" smtClean="0">
                <a:solidFill>
                  <a:srgbClr val="00B050"/>
                </a:solidFill>
              </a:rPr>
              <a:t>// Extra bytes after the window class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int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cbWndExtra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; 		</a:t>
            </a:r>
            <a:r>
              <a:rPr lang="en-US" sz="2000" b="1" dirty="0" smtClean="0">
                <a:solidFill>
                  <a:srgbClr val="00B050"/>
                </a:solidFill>
              </a:rPr>
              <a:t>// Extra bytes after the window instance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HINSTANCE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hInstance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; 	</a:t>
            </a:r>
            <a:r>
              <a:rPr lang="en-US" sz="2000" b="1" dirty="0" smtClean="0">
                <a:solidFill>
                  <a:srgbClr val="00B050"/>
                </a:solidFill>
              </a:rPr>
              <a:t>// The application instance handle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HICON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hIcon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; 		</a:t>
            </a:r>
            <a:r>
              <a:rPr lang="en-US" sz="2000" b="1" dirty="0" smtClean="0">
                <a:solidFill>
                  <a:srgbClr val="00B050"/>
                </a:solidFill>
              </a:rPr>
              <a:t>// The application icon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HCURSOR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hCursor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; 	</a:t>
            </a:r>
            <a:r>
              <a:rPr lang="en-US" sz="2000" b="1" dirty="0" smtClean="0">
                <a:solidFill>
                  <a:srgbClr val="00B050"/>
                </a:solidFill>
              </a:rPr>
              <a:t>// The window cursor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HBRUSH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hbrBackground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; </a:t>
            </a:r>
            <a:r>
              <a:rPr lang="en-US" sz="2000" b="1" dirty="0" smtClean="0">
                <a:solidFill>
                  <a:srgbClr val="00B050"/>
                </a:solidFill>
              </a:rPr>
              <a:t>// The brush defining the background color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LPCTSTR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lpszMenuName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; </a:t>
            </a:r>
            <a:r>
              <a:rPr lang="en-US" sz="2000" b="1" dirty="0" smtClean="0">
                <a:solidFill>
                  <a:srgbClr val="00B050"/>
                </a:solidFill>
              </a:rPr>
              <a:t>// A pointer to the name of the menu 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LPCTSTR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lpszClassName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; </a:t>
            </a:r>
            <a:r>
              <a:rPr lang="en-US" sz="2000" b="1" dirty="0" smtClean="0">
                <a:solidFill>
                  <a:srgbClr val="00B050"/>
                </a:solidFill>
              </a:rPr>
              <a:t>// A pointer to the class name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HICON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hIconSm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;	 </a:t>
            </a:r>
            <a:r>
              <a:rPr lang="en-US" sz="2000" b="1" dirty="0" smtClean="0">
                <a:solidFill>
                  <a:srgbClr val="00B050"/>
                </a:solidFill>
              </a:rPr>
              <a:t>// A small icon associated with the window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};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Over View…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143000"/>
            <a:ext cx="8839200" cy="51816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2</a:t>
            </a:r>
            <a:r>
              <a:rPr lang="en-US" baseline="30000" dirty="0" smtClean="0"/>
              <a:t>nd</a:t>
            </a:r>
            <a:r>
              <a:rPr lang="en-US" dirty="0" smtClean="0"/>
              <a:t> </a:t>
            </a:r>
            <a:r>
              <a:rPr lang="en-US" dirty="0" smtClean="0"/>
              <a:t>step is to tell Windows about our defined structure. </a:t>
            </a:r>
          </a:p>
          <a:p>
            <a:endParaRPr lang="en-US" dirty="0" smtClean="0"/>
          </a:p>
          <a:p>
            <a:r>
              <a:rPr lang="en-US" dirty="0" smtClean="0"/>
              <a:t>This is done using the Windows API function </a:t>
            </a:r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RegisterClassEx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() </a:t>
            </a:r>
            <a:endParaRPr lang="en-US" dirty="0" smtClean="0"/>
          </a:p>
          <a:p>
            <a:endParaRPr lang="en-US" dirty="0" smtClean="0"/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RegisterClassEx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(&amp;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WindowClass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);</a:t>
            </a: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Over View…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143000"/>
            <a:ext cx="8839200" cy="51816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pPr lvl="1"/>
            <a:endParaRPr lang="en-US" dirty="0" smtClean="0"/>
          </a:p>
          <a:p>
            <a:r>
              <a:rPr lang="en-US" dirty="0" smtClean="0"/>
              <a:t>Each instance of the application must make sure that it registers the window classes that it needs.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CreateWindow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()</a:t>
            </a:r>
            <a:r>
              <a:rPr lang="en-US" dirty="0" smtClean="0"/>
              <a:t> function is now used for creating a window whom characteristics are already known.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7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Over View…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143000"/>
            <a:ext cx="8839200" cy="5257800"/>
          </a:xfrm>
        </p:spPr>
        <p:txBody>
          <a:bodyPr>
            <a:normAutofit/>
          </a:bodyPr>
          <a:lstStyle/>
          <a:p>
            <a:endParaRPr lang="en-US" sz="2200" dirty="0" smtClean="0"/>
          </a:p>
          <a:p>
            <a:r>
              <a:rPr lang="en-US" sz="2200" dirty="0" smtClean="0"/>
              <a:t>The last task that </a:t>
            </a:r>
            <a:r>
              <a:rPr lang="en-US" sz="22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WinMain</a:t>
            </a:r>
            <a:r>
              <a:rPr lang="en-US" sz="22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() </a:t>
            </a:r>
            <a:r>
              <a:rPr lang="en-US" sz="2200" dirty="0" smtClean="0"/>
              <a:t>needs to do is dealing with the messages that Windows may have queued for our application.</a:t>
            </a:r>
          </a:p>
          <a:p>
            <a:endParaRPr lang="en-US" dirty="0" smtClean="0"/>
          </a:p>
          <a:p>
            <a:pPr lvl="1"/>
            <a:r>
              <a:rPr lang="en-US" sz="2000" dirty="0" smtClean="0"/>
              <a:t>2 kinds of Win messages</a:t>
            </a:r>
          </a:p>
          <a:p>
            <a:endParaRPr lang="en-US" dirty="0" smtClean="0"/>
          </a:p>
          <a:p>
            <a:r>
              <a:rPr lang="en-US" dirty="0" smtClean="0"/>
              <a:t>Queued Messages</a:t>
            </a:r>
          </a:p>
          <a:p>
            <a:pPr lvl="1"/>
            <a:endParaRPr lang="en-US" sz="2000" dirty="0" smtClean="0"/>
          </a:p>
          <a:p>
            <a:pPr lvl="1"/>
            <a:r>
              <a:rPr lang="en-US" sz="2000" dirty="0" smtClean="0"/>
              <a:t>Windows places in a </a:t>
            </a:r>
            <a:r>
              <a:rPr lang="en-US" sz="2000" dirty="0" smtClean="0"/>
              <a:t>queue and </a:t>
            </a:r>
            <a:r>
              <a:rPr lang="en-US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WinMain</a:t>
            </a: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()</a:t>
            </a:r>
            <a:r>
              <a:rPr lang="en-US" sz="2000" dirty="0" smtClean="0"/>
              <a:t> function extract these messages from the queue for  processing.</a:t>
            </a:r>
          </a:p>
          <a:p>
            <a:pPr lvl="1"/>
            <a:endParaRPr lang="en-US" sz="2000" dirty="0" smtClean="0"/>
          </a:p>
          <a:p>
            <a:pPr lvl="1"/>
            <a:r>
              <a:rPr lang="en-US" sz="2000" dirty="0" smtClean="0"/>
              <a:t>The code in </a:t>
            </a:r>
            <a:r>
              <a:rPr lang="en-US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WinMain</a:t>
            </a: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() </a:t>
            </a:r>
            <a:r>
              <a:rPr lang="en-US" sz="2000" dirty="0" smtClean="0"/>
              <a:t>that does this is called the message loop.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8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Over View…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143000"/>
            <a:ext cx="8839200" cy="5257800"/>
          </a:xfrm>
        </p:spPr>
        <p:txBody>
          <a:bodyPr>
            <a:normAutofit/>
          </a:bodyPr>
          <a:lstStyle/>
          <a:p>
            <a:endParaRPr lang="en-US" sz="2200" dirty="0" smtClean="0"/>
          </a:p>
          <a:p>
            <a:r>
              <a:rPr lang="en-US" dirty="0" smtClean="0"/>
              <a:t>Non - Queued Messages</a:t>
            </a:r>
          </a:p>
          <a:p>
            <a:pPr lvl="1"/>
            <a:endParaRPr lang="en-US" sz="2000" dirty="0" smtClean="0"/>
          </a:p>
          <a:p>
            <a:pPr lvl="1"/>
            <a:r>
              <a:rPr lang="en-US" sz="2000" dirty="0" smtClean="0"/>
              <a:t>There are non - queued messages that result in the </a:t>
            </a:r>
            <a:r>
              <a:rPr lang="en-US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WndProc</a:t>
            </a: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() </a:t>
            </a:r>
            <a:r>
              <a:rPr lang="en-US" sz="2000" dirty="0" smtClean="0"/>
              <a:t>function being called directly by Windows. </a:t>
            </a:r>
          </a:p>
          <a:p>
            <a:pPr lvl="1"/>
            <a:endParaRPr lang="en-US" sz="2000" dirty="0" smtClean="0"/>
          </a:p>
          <a:p>
            <a:pPr lvl="1"/>
            <a:r>
              <a:rPr lang="en-US" sz="2000" dirty="0" smtClean="0"/>
              <a:t>A lot of the non - queued messages arise as a consequence of processing queued messages.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9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Over View…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2578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Message Processing</a:t>
            </a:r>
          </a:p>
          <a:p>
            <a:endParaRPr lang="en-US" sz="2200" dirty="0" smtClean="0"/>
          </a:p>
          <a:p>
            <a:r>
              <a:rPr lang="en-US" sz="22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WinMain</a:t>
            </a:r>
            <a:r>
              <a:rPr lang="en-US" sz="22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()</a:t>
            </a:r>
            <a:r>
              <a:rPr lang="en-US" sz="2200" dirty="0" smtClean="0"/>
              <a:t> contained nothing that was application - specific beyond the general appearance of the application window.</a:t>
            </a:r>
          </a:p>
          <a:p>
            <a:endParaRPr lang="en-US" sz="2200" dirty="0" smtClean="0"/>
          </a:p>
          <a:p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WndProc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()</a:t>
            </a:r>
          </a:p>
          <a:p>
            <a:pPr lvl="2"/>
            <a:endParaRPr lang="en-US" dirty="0" smtClean="0"/>
          </a:p>
          <a:p>
            <a:pPr lvl="1"/>
            <a:r>
              <a:rPr lang="en-US" dirty="0" smtClean="0"/>
              <a:t>Windows </a:t>
            </a:r>
            <a:r>
              <a:rPr lang="en-US" dirty="0" smtClean="0"/>
              <a:t>calls this function each time a message for your main application window is dispatched.</a:t>
            </a:r>
            <a:endParaRPr lang="en-US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10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8382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Over View…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pic>
        <p:nvPicPr>
          <p:cNvPr id="5" name="Content Placeholder 4" descr="022.PN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762000" y="990600"/>
            <a:ext cx="7696200" cy="56388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3886200" y="6248400"/>
            <a:ext cx="1447800" cy="3048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en-US" dirty="0" smtClean="0"/>
              <a:t>Program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371600" y="2819400"/>
            <a:ext cx="6477000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TODAY’S LESSON</a:t>
            </a:r>
            <a:endParaRPr lang="en-US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Contents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00600"/>
          </a:xfrm>
        </p:spPr>
        <p:txBody>
          <a:bodyPr>
            <a:normAutofit/>
          </a:bodyPr>
          <a:lstStyle/>
          <a:p>
            <a:r>
              <a:rPr lang="en-US" dirty="0" smtClean="0"/>
              <a:t>MFC</a:t>
            </a:r>
          </a:p>
          <a:p>
            <a:r>
              <a:rPr lang="en-US" dirty="0" smtClean="0"/>
              <a:t>Notation</a:t>
            </a:r>
          </a:p>
          <a:p>
            <a:r>
              <a:rPr lang="en-US" dirty="0" smtClean="0"/>
              <a:t>Program Structure</a:t>
            </a:r>
          </a:p>
          <a:p>
            <a:endParaRPr lang="en-US" dirty="0" smtClean="0"/>
          </a:p>
          <a:p>
            <a:r>
              <a:rPr lang="en-US" dirty="0" smtClean="0"/>
              <a:t>Windows Forms</a:t>
            </a:r>
          </a:p>
          <a:p>
            <a:endParaRPr lang="en-US" dirty="0" smtClean="0"/>
          </a:p>
          <a:p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906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MS Foundation Classes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2578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 smtClean="0"/>
              <a:t>Microsoft Foundation Classes </a:t>
            </a:r>
            <a:r>
              <a:rPr lang="en-US" dirty="0" smtClean="0"/>
              <a:t>(</a:t>
            </a:r>
            <a:r>
              <a:rPr lang="en-US" b="1" dirty="0" smtClean="0"/>
              <a:t>MFC</a:t>
            </a:r>
            <a:r>
              <a:rPr lang="en-US" dirty="0" smtClean="0"/>
              <a:t>)</a:t>
            </a:r>
            <a:r>
              <a:rPr lang="en-US" b="1" dirty="0" smtClean="0"/>
              <a:t> </a:t>
            </a:r>
            <a:r>
              <a:rPr lang="en-US" dirty="0" smtClean="0"/>
              <a:t>are a set of </a:t>
            </a:r>
            <a:r>
              <a:rPr lang="en-US" dirty="0" smtClean="0"/>
              <a:t>predefined </a:t>
            </a:r>
            <a:r>
              <a:rPr lang="en-US" dirty="0" smtClean="0"/>
              <a:t>classes upon which </a:t>
            </a:r>
            <a:r>
              <a:rPr lang="en-US" dirty="0" smtClean="0"/>
              <a:t>Windows</a:t>
            </a:r>
            <a:r>
              <a:rPr lang="en-US" b="1" dirty="0" smtClean="0"/>
              <a:t> </a:t>
            </a:r>
            <a:r>
              <a:rPr lang="en-US" dirty="0" smtClean="0"/>
              <a:t>programming </a:t>
            </a:r>
            <a:r>
              <a:rPr lang="en-US" dirty="0" smtClean="0"/>
              <a:t>with Visual C++ is built. </a:t>
            </a:r>
            <a:endParaRPr lang="en-US" dirty="0" smtClean="0"/>
          </a:p>
          <a:p>
            <a:endParaRPr lang="en-US" dirty="0" smtClean="0"/>
          </a:p>
          <a:p>
            <a:pPr lvl="1"/>
            <a:r>
              <a:rPr lang="en-US" dirty="0" smtClean="0"/>
              <a:t>Represent </a:t>
            </a:r>
            <a:r>
              <a:rPr lang="en-US" dirty="0" smtClean="0"/>
              <a:t>an </a:t>
            </a:r>
            <a:r>
              <a:rPr lang="en-US" dirty="0" err="1" smtClean="0"/>
              <a:t>oo</a:t>
            </a:r>
            <a:r>
              <a:rPr lang="en-US" dirty="0" smtClean="0"/>
              <a:t> </a:t>
            </a:r>
            <a:r>
              <a:rPr lang="en-US" dirty="0" smtClean="0"/>
              <a:t>approach </a:t>
            </a:r>
            <a:r>
              <a:rPr lang="en-US" dirty="0" smtClean="0"/>
              <a:t>to Windows </a:t>
            </a:r>
            <a:r>
              <a:rPr lang="en-US" dirty="0" smtClean="0"/>
              <a:t>programming that encapsulates the Windows API. </a:t>
            </a:r>
            <a:endParaRPr lang="en-US" dirty="0" smtClean="0"/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MFC </a:t>
            </a:r>
            <a:r>
              <a:rPr lang="en-US" dirty="0" smtClean="0"/>
              <a:t>does not adhere strictly to </a:t>
            </a:r>
            <a:r>
              <a:rPr lang="en-US" dirty="0" smtClean="0"/>
              <a:t>the object – oriented principles </a:t>
            </a:r>
            <a:r>
              <a:rPr lang="en-US" dirty="0" smtClean="0"/>
              <a:t>of encapsulation and data </a:t>
            </a:r>
            <a:r>
              <a:rPr lang="en-US" dirty="0" smtClean="0"/>
              <a:t>hiding</a:t>
            </a:r>
            <a:r>
              <a:rPr lang="en-US" dirty="0" smtClean="0"/>
              <a:t>.</a:t>
            </a:r>
            <a:endParaRPr lang="en-US" dirty="0" smtClean="0"/>
          </a:p>
          <a:p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906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MS Foundation Classes..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2578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The process of writing a Windows program involves creating and using MFC objects or </a:t>
            </a:r>
            <a:r>
              <a:rPr lang="en-US" dirty="0" smtClean="0"/>
              <a:t>objects of </a:t>
            </a:r>
            <a:r>
              <a:rPr lang="en-US" dirty="0" smtClean="0"/>
              <a:t>classes derived from MFC. 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In </a:t>
            </a:r>
            <a:r>
              <a:rPr lang="en-US" dirty="0" smtClean="0"/>
              <a:t>the </a:t>
            </a:r>
            <a:r>
              <a:rPr lang="en-US" dirty="0" smtClean="0"/>
              <a:t>main part, we derive our </a:t>
            </a:r>
            <a:r>
              <a:rPr lang="en-US" dirty="0" smtClean="0"/>
              <a:t>own classes from </a:t>
            </a:r>
            <a:r>
              <a:rPr lang="en-US" dirty="0" smtClean="0"/>
              <a:t>MFC.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Assistance </a:t>
            </a:r>
            <a:r>
              <a:rPr lang="en-US" dirty="0" smtClean="0"/>
              <a:t>from the specialized tools in Visual C</a:t>
            </a:r>
            <a:r>
              <a:rPr lang="en-US" dirty="0" smtClean="0"/>
              <a:t>++.</a:t>
            </a:r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906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MS Foundation Classes..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2578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The objects </a:t>
            </a:r>
            <a:r>
              <a:rPr lang="en-US" dirty="0" smtClean="0"/>
              <a:t>of these MFC </a:t>
            </a:r>
            <a:r>
              <a:rPr lang="en-US" dirty="0" smtClean="0"/>
              <a:t>class types </a:t>
            </a:r>
            <a:r>
              <a:rPr lang="en-US" dirty="0" smtClean="0"/>
              <a:t>incorporate member </a:t>
            </a:r>
            <a:r>
              <a:rPr lang="en-US" dirty="0" smtClean="0"/>
              <a:t>functions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For </a:t>
            </a:r>
            <a:r>
              <a:rPr lang="en-US" dirty="0" smtClean="0"/>
              <a:t>communicating </a:t>
            </a:r>
            <a:r>
              <a:rPr lang="en-US" dirty="0" smtClean="0"/>
              <a:t>with Windows</a:t>
            </a:r>
            <a:r>
              <a:rPr lang="en-US" dirty="0" smtClean="0"/>
              <a:t>, </a:t>
            </a:r>
            <a:endParaRPr lang="en-US" dirty="0" smtClean="0"/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For </a:t>
            </a:r>
            <a:r>
              <a:rPr lang="en-US" dirty="0" smtClean="0"/>
              <a:t>processing Windows </a:t>
            </a:r>
            <a:r>
              <a:rPr lang="en-US" dirty="0" smtClean="0"/>
              <a:t>messages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For </a:t>
            </a:r>
            <a:r>
              <a:rPr lang="en-US" dirty="0" smtClean="0"/>
              <a:t>sending messages to each other.</a:t>
            </a:r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906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MS Foundation Classes..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2578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These derived </a:t>
            </a:r>
            <a:r>
              <a:rPr lang="en-US" dirty="0" smtClean="0"/>
              <a:t>classes, </a:t>
            </a:r>
            <a:r>
              <a:rPr lang="en-US" dirty="0" smtClean="0"/>
              <a:t>inherit </a:t>
            </a:r>
            <a:r>
              <a:rPr lang="en-US" dirty="0" smtClean="0"/>
              <a:t>all of the members of their base classes. </a:t>
            </a:r>
            <a:endParaRPr lang="en-US" dirty="0" smtClean="0"/>
          </a:p>
          <a:p>
            <a:endParaRPr lang="en-US" dirty="0" smtClean="0"/>
          </a:p>
          <a:p>
            <a:pPr lvl="1"/>
            <a:r>
              <a:rPr lang="en-US" dirty="0" smtClean="0"/>
              <a:t>So we simply need </a:t>
            </a:r>
            <a:r>
              <a:rPr lang="en-US" dirty="0" smtClean="0"/>
              <a:t>to do </a:t>
            </a:r>
            <a:r>
              <a:rPr lang="en-US" dirty="0" smtClean="0"/>
              <a:t>is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Add </a:t>
            </a:r>
            <a:r>
              <a:rPr lang="en-US" dirty="0" smtClean="0"/>
              <a:t>data </a:t>
            </a:r>
            <a:r>
              <a:rPr lang="en-US" dirty="0" smtClean="0"/>
              <a:t>members 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Function </a:t>
            </a:r>
            <a:r>
              <a:rPr lang="en-US" dirty="0" smtClean="0"/>
              <a:t>members to customize the classes to provide </a:t>
            </a:r>
            <a:r>
              <a:rPr lang="en-US" dirty="0" smtClean="0"/>
              <a:t>the application </a:t>
            </a:r>
            <a:r>
              <a:rPr lang="en-US" dirty="0" smtClean="0"/>
              <a:t>- </a:t>
            </a:r>
            <a:r>
              <a:rPr lang="en-US" dirty="0" smtClean="0"/>
              <a:t>specific functionality. </a:t>
            </a:r>
          </a:p>
          <a:p>
            <a:endParaRPr lang="en-US" dirty="0" smtClean="0"/>
          </a:p>
          <a:p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17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382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MFC Notation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3340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All the classes in MFC have names beginning with </a:t>
            </a:r>
            <a:r>
              <a:rPr lang="en-US" dirty="0" smtClean="0"/>
              <a:t>C.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Ex. </a:t>
            </a:r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CDocument</a:t>
            </a:r>
            <a:r>
              <a:rPr lang="en-US" dirty="0" smtClean="0"/>
              <a:t> or </a:t>
            </a:r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Cview</a:t>
            </a:r>
            <a:endParaRPr lang="en-US" dirty="0" smtClean="0"/>
          </a:p>
          <a:p>
            <a:endParaRPr lang="en-US" dirty="0" smtClean="0"/>
          </a:p>
          <a:p>
            <a:pPr lvl="1"/>
            <a:r>
              <a:rPr lang="en-US" dirty="0" smtClean="0"/>
              <a:t>So we will use this notation in our customized classes as well.</a:t>
            </a:r>
          </a:p>
          <a:p>
            <a:endParaRPr lang="en-US" dirty="0" smtClean="0"/>
          </a:p>
          <a:p>
            <a:r>
              <a:rPr lang="en-US" dirty="0" smtClean="0"/>
              <a:t>Data </a:t>
            </a:r>
            <a:r>
              <a:rPr lang="en-US" dirty="0" smtClean="0"/>
              <a:t>members of an MFC class are </a:t>
            </a:r>
            <a:r>
              <a:rPr lang="en-US" dirty="0" smtClean="0"/>
              <a:t>prefixed </a:t>
            </a:r>
            <a:r>
              <a:rPr lang="en-US" dirty="0" smtClean="0"/>
              <a:t>with m_ </a:t>
            </a:r>
            <a:r>
              <a:rPr lang="en-US" dirty="0" smtClean="0"/>
              <a:t>.</a:t>
            </a:r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18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382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Program Structure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3340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#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include &lt;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afxwin.h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&gt; 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// 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For the class library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It </a:t>
            </a:r>
            <a:r>
              <a:rPr lang="en-US" dirty="0" smtClean="0"/>
              <a:t>contains the </a:t>
            </a:r>
            <a:r>
              <a:rPr lang="en-US" dirty="0" smtClean="0"/>
              <a:t>definitions for many </a:t>
            </a:r>
            <a:r>
              <a:rPr lang="en-US" dirty="0" smtClean="0"/>
              <a:t>MFC classes. </a:t>
            </a:r>
            <a:endParaRPr lang="en-US" dirty="0" smtClean="0"/>
          </a:p>
          <a:p>
            <a:endParaRPr lang="en-US" dirty="0" smtClean="0"/>
          </a:p>
          <a:p>
            <a:pPr lvl="1"/>
            <a:r>
              <a:rPr lang="en-US" dirty="0" smtClean="0"/>
              <a:t>Allows to </a:t>
            </a:r>
            <a:r>
              <a:rPr lang="en-US" dirty="0" smtClean="0"/>
              <a:t>derive </a:t>
            </a:r>
            <a:r>
              <a:rPr lang="en-US" dirty="0" smtClean="0"/>
              <a:t>our </a:t>
            </a:r>
            <a:r>
              <a:rPr lang="en-US" dirty="0" smtClean="0"/>
              <a:t>own classes from MFC</a:t>
            </a:r>
            <a:r>
              <a:rPr lang="en-US" dirty="0" smtClean="0"/>
              <a:t>.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We </a:t>
            </a:r>
            <a:r>
              <a:rPr lang="en-US" dirty="0" smtClean="0"/>
              <a:t>only need to derive two classes from MFC</a:t>
            </a:r>
            <a:r>
              <a:rPr lang="en-US" dirty="0" smtClean="0"/>
              <a:t>:</a:t>
            </a:r>
          </a:p>
          <a:p>
            <a:pPr lvl="1"/>
            <a:endParaRPr lang="en-US" b="1" dirty="0" smtClean="0"/>
          </a:p>
          <a:p>
            <a:pPr lvl="1"/>
            <a:r>
              <a:rPr lang="en-US" b="1" dirty="0" smtClean="0"/>
              <a:t>Application class </a:t>
            </a:r>
          </a:p>
          <a:p>
            <a:pPr lvl="1"/>
            <a:endParaRPr lang="en-US" b="1" dirty="0" smtClean="0"/>
          </a:p>
          <a:p>
            <a:pPr lvl="1"/>
            <a:r>
              <a:rPr lang="en-US" b="1" dirty="0" smtClean="0"/>
              <a:t>W</a:t>
            </a:r>
            <a:r>
              <a:rPr lang="en-US" b="1" dirty="0" smtClean="0"/>
              <a:t>indow class</a:t>
            </a:r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19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382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Program Structure..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3340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b="1" dirty="0" smtClean="0"/>
              <a:t>Application class</a:t>
            </a:r>
          </a:p>
          <a:p>
            <a:endParaRPr lang="en-US" b="1" dirty="0" smtClean="0"/>
          </a:p>
          <a:p>
            <a:pPr lvl="1"/>
            <a:r>
              <a:rPr lang="en-US" dirty="0" smtClean="0"/>
              <a:t>The class </a:t>
            </a:r>
            <a:r>
              <a:rPr lang="en-US" sz="18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CWinApp</a:t>
            </a:r>
            <a:r>
              <a:rPr lang="en-US" sz="1800" dirty="0" smtClean="0"/>
              <a:t> </a:t>
            </a:r>
            <a:r>
              <a:rPr lang="en-US" dirty="0" smtClean="0"/>
              <a:t>is fundamental to any Windows program written using MFC. </a:t>
            </a:r>
            <a:endParaRPr lang="en-US" dirty="0" smtClean="0"/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An </a:t>
            </a:r>
            <a:r>
              <a:rPr lang="en-US" dirty="0" smtClean="0"/>
              <a:t>object of </a:t>
            </a:r>
            <a:r>
              <a:rPr lang="en-US" dirty="0" smtClean="0"/>
              <a:t>this class </a:t>
            </a:r>
            <a:r>
              <a:rPr lang="en-US" dirty="0" smtClean="0"/>
              <a:t>includes everything necessary for starting, initializing, running, and closing the application. </a:t>
            </a:r>
            <a:endParaRPr lang="en-US" dirty="0" smtClean="0"/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We need </a:t>
            </a:r>
            <a:r>
              <a:rPr lang="en-US" dirty="0" smtClean="0"/>
              <a:t>to produce the application to derive </a:t>
            </a:r>
            <a:r>
              <a:rPr lang="en-US" dirty="0" smtClean="0"/>
              <a:t>our </a:t>
            </a:r>
            <a:r>
              <a:rPr lang="en-US" dirty="0" smtClean="0"/>
              <a:t>own application class from </a:t>
            </a:r>
            <a:r>
              <a:rPr lang="en-US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CWinApp</a:t>
            </a:r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20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382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Program Structure...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3340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</a:p>
          <a:p>
            <a:pPr>
              <a:buNone/>
            </a:pPr>
            <a:r>
              <a:rPr lang="en-US" sz="2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sz="2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class </a:t>
            </a:r>
            <a:r>
              <a:rPr lang="en-US" sz="22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COurApp</a:t>
            </a:r>
            <a:r>
              <a:rPr lang="en-US" sz="2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: public </a:t>
            </a:r>
            <a:r>
              <a:rPr lang="en-US" sz="22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CWinApp</a:t>
            </a:r>
            <a:endParaRPr lang="en-US" sz="22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en-US" sz="2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{</a:t>
            </a:r>
            <a:endParaRPr lang="en-US" sz="22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en-US" sz="2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public</a:t>
            </a:r>
            <a:r>
              <a:rPr lang="en-US" sz="2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:</a:t>
            </a:r>
          </a:p>
          <a:p>
            <a:pPr>
              <a:buNone/>
            </a:pPr>
            <a:r>
              <a:rPr lang="en-US" sz="2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virtual </a:t>
            </a:r>
            <a:r>
              <a:rPr lang="en-US" sz="2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BOOL </a:t>
            </a:r>
            <a:r>
              <a:rPr lang="en-US" sz="22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InitInstance</a:t>
            </a:r>
            <a:r>
              <a:rPr lang="en-US" sz="2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();</a:t>
            </a:r>
            <a:endParaRPr lang="en-US" sz="22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en-US" sz="2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};</a:t>
            </a:r>
          </a:p>
          <a:p>
            <a:pPr>
              <a:buNone/>
            </a:pPr>
            <a:endParaRPr lang="en-US" sz="22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lvl="1"/>
            <a:r>
              <a:rPr lang="en-US" sz="2000" dirty="0" smtClean="0"/>
              <a:t>This function is </a:t>
            </a:r>
            <a:r>
              <a:rPr lang="en-US" sz="2000" dirty="0" smtClean="0"/>
              <a:t>defined </a:t>
            </a:r>
            <a:r>
              <a:rPr lang="en-US" sz="2000" dirty="0" smtClean="0"/>
              <a:t>as a virtual function in the base </a:t>
            </a:r>
            <a:r>
              <a:rPr lang="en-US" sz="2000" dirty="0" smtClean="0"/>
              <a:t>class.</a:t>
            </a:r>
          </a:p>
          <a:p>
            <a:endParaRPr lang="en-US" sz="2200" dirty="0" smtClean="0"/>
          </a:p>
          <a:p>
            <a:pPr lvl="1"/>
            <a:r>
              <a:rPr lang="en-US" sz="2000" dirty="0" smtClean="0"/>
              <a:t>Simply redefining it. </a:t>
            </a:r>
          </a:p>
          <a:p>
            <a:endParaRPr lang="en-US" sz="2200" dirty="0" smtClean="0"/>
          </a:p>
          <a:p>
            <a:pPr lvl="1"/>
            <a:r>
              <a:rPr lang="en-US" sz="2000" dirty="0" smtClean="0"/>
              <a:t>All </a:t>
            </a:r>
            <a:r>
              <a:rPr lang="en-US" sz="2000" dirty="0" smtClean="0"/>
              <a:t>the other data </a:t>
            </a:r>
            <a:r>
              <a:rPr lang="en-US" sz="2000" dirty="0" smtClean="0"/>
              <a:t>and function </a:t>
            </a:r>
            <a:r>
              <a:rPr lang="en-US" sz="2000" dirty="0" smtClean="0"/>
              <a:t>members </a:t>
            </a:r>
            <a:r>
              <a:rPr lang="en-US" sz="2000" dirty="0" smtClean="0"/>
              <a:t>inherited </a:t>
            </a:r>
            <a:r>
              <a:rPr lang="en-US" sz="2000" dirty="0" smtClean="0"/>
              <a:t>from </a:t>
            </a:r>
            <a:r>
              <a:rPr lang="en-US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CWinApp</a:t>
            </a:r>
            <a:r>
              <a:rPr lang="en-US" sz="2000" dirty="0" smtClean="0"/>
              <a:t> unchanged.</a:t>
            </a: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382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Program Structure...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3340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b="1" dirty="0" smtClean="0"/>
              <a:t>Window class</a:t>
            </a:r>
          </a:p>
          <a:p>
            <a:endParaRPr lang="en-US" b="1" dirty="0" smtClean="0"/>
          </a:p>
          <a:p>
            <a:pPr lvl="1"/>
            <a:r>
              <a:rPr lang="en-US" dirty="0" smtClean="0"/>
              <a:t>Frame Window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MFC </a:t>
            </a:r>
            <a:r>
              <a:rPr lang="en-US" dirty="0" smtClean="0"/>
              <a:t>application needs a window as the interface to the </a:t>
            </a:r>
            <a:r>
              <a:rPr lang="en-US" dirty="0" smtClean="0"/>
              <a:t>user.</a:t>
            </a:r>
          </a:p>
          <a:p>
            <a:pPr lvl="2"/>
            <a:endParaRPr lang="en-US" dirty="0" smtClean="0"/>
          </a:p>
          <a:p>
            <a:pPr lvl="1"/>
            <a:r>
              <a:rPr lang="en-US" dirty="0" smtClean="0"/>
              <a:t>So we derive </a:t>
            </a:r>
            <a:r>
              <a:rPr lang="en-US" dirty="0" smtClean="0"/>
              <a:t>a window class </a:t>
            </a:r>
            <a:r>
              <a:rPr lang="en-US" dirty="0" smtClean="0"/>
              <a:t>from </a:t>
            </a:r>
            <a:r>
              <a:rPr lang="en-US" dirty="0" smtClean="0"/>
              <a:t>the MFC class </a:t>
            </a:r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CFrameWnd</a:t>
            </a:r>
            <a:endParaRPr lang="en-US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lvl="2"/>
            <a:endParaRPr lang="en-US" dirty="0" smtClean="0"/>
          </a:p>
          <a:p>
            <a:pPr lvl="2"/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CFrameWnd</a:t>
            </a:r>
            <a:r>
              <a:rPr lang="en-US" dirty="0" smtClean="0"/>
              <a:t> </a:t>
            </a:r>
            <a:r>
              <a:rPr lang="en-US" dirty="0" smtClean="0"/>
              <a:t>class provides everything for creating and managing a </a:t>
            </a:r>
            <a:r>
              <a:rPr lang="en-US" dirty="0" smtClean="0"/>
              <a:t>window.</a:t>
            </a:r>
          </a:p>
          <a:p>
            <a:endParaRPr lang="en-US" b="1" dirty="0" smtClean="0"/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382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Program Structure...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3340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class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COurWnd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: public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CFrameWnd</a:t>
            </a: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{</a:t>
            </a: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public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: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	// 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Constructor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	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COurWnd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()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	{</a:t>
            </a: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		Create(0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,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L"Our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Dumb MFC Application");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	}</a:t>
            </a: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};</a:t>
            </a: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The </a:t>
            </a:r>
            <a:r>
              <a:rPr lang="en-US" dirty="0" smtClean="0"/>
              <a:t>Create() function that </a:t>
            </a:r>
            <a:r>
              <a:rPr lang="en-US" dirty="0" smtClean="0"/>
              <a:t>in </a:t>
            </a:r>
            <a:r>
              <a:rPr lang="en-US" dirty="0" smtClean="0"/>
              <a:t>the constructor is inherited from the base class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It </a:t>
            </a:r>
            <a:r>
              <a:rPr lang="en-US" dirty="0" smtClean="0"/>
              <a:t>creates </a:t>
            </a:r>
            <a:r>
              <a:rPr lang="en-US" dirty="0" smtClean="0"/>
              <a:t>the window </a:t>
            </a:r>
            <a:r>
              <a:rPr lang="en-US" dirty="0" smtClean="0"/>
              <a:t>and attaches it to the </a:t>
            </a:r>
            <a:r>
              <a:rPr lang="en-US" dirty="0" err="1" smtClean="0"/>
              <a:t>COurWnd</a:t>
            </a:r>
            <a:r>
              <a:rPr lang="en-US" dirty="0" smtClean="0"/>
              <a:t> object that is being created</a:t>
            </a:r>
            <a:r>
              <a:rPr lang="en-US" dirty="0" smtClean="0"/>
              <a:t>.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382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Program Structure...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3340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pPr lvl="1"/>
            <a:r>
              <a:rPr lang="en-US" dirty="0" smtClean="0"/>
              <a:t>The </a:t>
            </a:r>
            <a:r>
              <a:rPr lang="en-US" dirty="0" smtClean="0"/>
              <a:t>1</a:t>
            </a:r>
            <a:r>
              <a:rPr lang="en-US" dirty="0" smtClean="0"/>
              <a:t>st </a:t>
            </a:r>
            <a:r>
              <a:rPr lang="en-US" dirty="0" smtClean="0"/>
              <a:t>argument value for the 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Create() </a:t>
            </a:r>
            <a:r>
              <a:rPr lang="en-US" dirty="0" smtClean="0"/>
              <a:t>function, 0, </a:t>
            </a:r>
            <a:r>
              <a:rPr lang="en-US" dirty="0" smtClean="0"/>
              <a:t>specifies the base class default attributes.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The 2nd argument specifies </a:t>
            </a:r>
            <a:r>
              <a:rPr lang="en-US" dirty="0" smtClean="0"/>
              <a:t>the window name that is used in the window title bar</a:t>
            </a:r>
            <a:r>
              <a:rPr lang="en-US" dirty="0" smtClean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382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Completing Program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3340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Having </a:t>
            </a:r>
            <a:r>
              <a:rPr lang="en-US" dirty="0" smtClean="0"/>
              <a:t>defined </a:t>
            </a:r>
            <a:r>
              <a:rPr lang="en-US" dirty="0" smtClean="0"/>
              <a:t>a window class for the application, </a:t>
            </a:r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InitInstance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()</a:t>
            </a:r>
            <a:r>
              <a:rPr lang="en-US" dirty="0" smtClean="0"/>
              <a:t> function in </a:t>
            </a:r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COurApp</a:t>
            </a:r>
            <a:r>
              <a:rPr lang="en-US" dirty="0" smtClean="0"/>
              <a:t> class</a:t>
            </a:r>
            <a:endParaRPr lang="en-US" dirty="0" smtClean="0"/>
          </a:p>
          <a:p>
            <a:pPr>
              <a:buNone/>
            </a:pP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BOOL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COurApp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::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InitInstance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(void)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{</a:t>
            </a: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// 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Construct a window object in the free store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m_pMainWnd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= new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COurWnd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;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m_pMainWnd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- 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&gt;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ShowWindow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m_nCmdShow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);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 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// ...and display it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return 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TRUE;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}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382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Completing Program..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3340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pPr lvl="1"/>
            <a:r>
              <a:rPr lang="en-US" dirty="0" smtClean="0"/>
              <a:t>The </a:t>
            </a:r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InitInstance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()</a:t>
            </a:r>
            <a:r>
              <a:rPr lang="en-US" dirty="0" smtClean="0"/>
              <a:t> function constructs a main window object for the application </a:t>
            </a:r>
            <a:r>
              <a:rPr lang="en-US" dirty="0" smtClean="0"/>
              <a:t>by using </a:t>
            </a:r>
            <a:r>
              <a:rPr lang="en-US" dirty="0" smtClean="0"/>
              <a:t>the operator </a:t>
            </a:r>
            <a:r>
              <a:rPr lang="en-US" dirty="0" smtClean="0"/>
              <a:t>new.</a:t>
            </a:r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 lvl="1"/>
            <a:r>
              <a:rPr lang="en-US" dirty="0" smtClean="0"/>
              <a:t>Stores </a:t>
            </a:r>
            <a:r>
              <a:rPr lang="en-US" dirty="0" smtClean="0"/>
              <a:t>the address that is returned in the variable </a:t>
            </a:r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m_pMainWnd</a:t>
            </a:r>
            <a:r>
              <a:rPr lang="en-US" dirty="0" smtClean="0"/>
              <a:t>, </a:t>
            </a:r>
            <a:r>
              <a:rPr lang="en-US" dirty="0" smtClean="0"/>
              <a:t>which </a:t>
            </a:r>
            <a:r>
              <a:rPr lang="en-US" dirty="0" smtClean="0"/>
              <a:t>is an </a:t>
            </a:r>
            <a:r>
              <a:rPr lang="en-US" dirty="0" smtClean="0"/>
              <a:t>inherited member of </a:t>
            </a:r>
            <a:r>
              <a:rPr lang="en-US" dirty="0" smtClean="0"/>
              <a:t>class </a:t>
            </a:r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COurApp</a:t>
            </a:r>
            <a:endParaRPr lang="en-US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lvl="1"/>
            <a:endParaRPr lang="en-US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en-US" dirty="0" smtClean="0"/>
              <a:t>An instance of our application </a:t>
            </a:r>
            <a:r>
              <a:rPr lang="en-US" dirty="0" smtClean="0"/>
              <a:t>class </a:t>
            </a:r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COurApp</a:t>
            </a:r>
            <a:r>
              <a:rPr lang="en-US" dirty="0" smtClean="0"/>
              <a:t> </a:t>
            </a:r>
            <a:r>
              <a:rPr lang="en-US" dirty="0" smtClean="0"/>
              <a:t>must exist before </a:t>
            </a:r>
            <a:r>
              <a:rPr lang="en-US" dirty="0" smtClean="0"/>
              <a:t>Main</a:t>
            </a:r>
            <a:r>
              <a:rPr lang="en-US" dirty="0" smtClean="0"/>
              <a:t>() is </a:t>
            </a:r>
            <a:r>
              <a:rPr lang="en-US" dirty="0" smtClean="0"/>
              <a:t>executed</a:t>
            </a:r>
          </a:p>
          <a:p>
            <a:endParaRPr lang="en-US" dirty="0" smtClean="0"/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COurApp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AnApplication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;	 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// Define an application object</a:t>
            </a: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382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Program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3340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Lets check the code..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27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382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Window Forms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3340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A Windows form is an entity that represents a window of some kind. 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A </a:t>
            </a:r>
            <a:r>
              <a:rPr lang="en-US" dirty="0" smtClean="0"/>
              <a:t>Windows form is encapsulated by </a:t>
            </a:r>
            <a:r>
              <a:rPr lang="en-US" dirty="0" smtClean="0"/>
              <a:t>a subclass </a:t>
            </a:r>
            <a:r>
              <a:rPr lang="en-US" dirty="0" smtClean="0"/>
              <a:t>of the System::Windows::Forms::Form </a:t>
            </a:r>
            <a:r>
              <a:rPr lang="en-US" dirty="0" smtClean="0"/>
              <a:t>class. 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To </a:t>
            </a:r>
            <a:r>
              <a:rPr lang="en-US" dirty="0" smtClean="0"/>
              <a:t>see just how </a:t>
            </a:r>
            <a:r>
              <a:rPr lang="en-US" dirty="0" smtClean="0"/>
              <a:t>easy it’s </a:t>
            </a:r>
            <a:r>
              <a:rPr lang="en-US" dirty="0" smtClean="0"/>
              <a:t>going to be, </a:t>
            </a:r>
            <a:r>
              <a:rPr lang="en-US" dirty="0" smtClean="0"/>
              <a:t>we create </a:t>
            </a:r>
            <a:r>
              <a:rPr lang="en-US" dirty="0" smtClean="0"/>
              <a:t>a basic window using Windows Forms that has a standard menu.</a:t>
            </a:r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28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382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Program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3340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Lets check the code..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29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4525963"/>
          </a:xfrm>
        </p:spPr>
        <p:txBody>
          <a:bodyPr/>
          <a:lstStyle/>
          <a:p>
            <a:pPr algn="l" rtl="0"/>
            <a:endParaRPr lang="en-US" dirty="0" smtClean="0">
              <a:solidFill>
                <a:srgbClr val="FF0000"/>
              </a:solidFill>
            </a:endParaRPr>
          </a:p>
          <a:p>
            <a:pPr algn="l" rtl="0"/>
            <a:endParaRPr lang="en-US" dirty="0" smtClean="0">
              <a:solidFill>
                <a:srgbClr val="FF0000"/>
              </a:solidFill>
            </a:endParaRPr>
          </a:p>
          <a:p>
            <a:pPr algn="l" rtl="0"/>
            <a:endParaRPr lang="en-US" dirty="0" smtClean="0">
              <a:solidFill>
                <a:srgbClr val="FF0000"/>
              </a:solidFill>
            </a:endParaRPr>
          </a:p>
          <a:p>
            <a:pPr algn="ctr" rtl="0">
              <a:buNone/>
            </a:pPr>
            <a:endParaRPr lang="en-US" sz="44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algn="ctr" rtl="0">
              <a:buNone/>
            </a:pPr>
            <a:r>
              <a:rPr lang="en-US" sz="4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Thank You</a:t>
            </a:r>
            <a:endParaRPr lang="ur-PK" sz="4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SC444">
      <a:majorFont>
        <a:latin typeface="Calibri"/>
        <a:ea typeface=""/>
        <a:cs typeface="Arial"/>
      </a:majorFont>
      <a:minorFont>
        <a:latin typeface="Arial"/>
        <a:ea typeface=""/>
        <a:cs typeface="Arial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12984</TotalTime>
  <Words>839</Words>
  <Application>Microsoft Office PowerPoint</Application>
  <PresentationFormat>On-screen Show (4:3)</PresentationFormat>
  <Paragraphs>288</Paragraphs>
  <Slides>30</Slides>
  <Notes>29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Office Theme</vt:lpstr>
      <vt:lpstr>Slide 1</vt:lpstr>
      <vt:lpstr>Slide 2</vt:lpstr>
      <vt:lpstr>Over View</vt:lpstr>
      <vt:lpstr>Over View..</vt:lpstr>
      <vt:lpstr>WNDCLASSEX</vt:lpstr>
      <vt:lpstr>Over View…</vt:lpstr>
      <vt:lpstr>Over View…</vt:lpstr>
      <vt:lpstr>Over View…</vt:lpstr>
      <vt:lpstr>Over View…</vt:lpstr>
      <vt:lpstr>Over View…</vt:lpstr>
      <vt:lpstr>Over View…</vt:lpstr>
      <vt:lpstr>Slide 12</vt:lpstr>
      <vt:lpstr>Contents</vt:lpstr>
      <vt:lpstr>MS Foundation Classes</vt:lpstr>
      <vt:lpstr>MS Foundation Classes..</vt:lpstr>
      <vt:lpstr>MS Foundation Classes..</vt:lpstr>
      <vt:lpstr>MS Foundation Classes..</vt:lpstr>
      <vt:lpstr>MFC Notation</vt:lpstr>
      <vt:lpstr>Program Structure</vt:lpstr>
      <vt:lpstr>Program Structure..</vt:lpstr>
      <vt:lpstr>Program Structure...</vt:lpstr>
      <vt:lpstr>Program Structure...</vt:lpstr>
      <vt:lpstr>Program Structure...</vt:lpstr>
      <vt:lpstr>Program Structure...</vt:lpstr>
      <vt:lpstr>Completing Program</vt:lpstr>
      <vt:lpstr>Completing Program..</vt:lpstr>
      <vt:lpstr>Program</vt:lpstr>
      <vt:lpstr>Window Forms</vt:lpstr>
      <vt:lpstr>Program</vt:lpstr>
      <vt:lpstr>Slide 30</vt:lpstr>
    </vt:vector>
  </TitlesOfParts>
  <Company>GHAZALA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Lesson 07</dc:title>
  <dc:creator>Bilal</dc:creator>
  <cp:keywords>Visual Programming</cp:keywords>
  <cp:lastModifiedBy>Bilal</cp:lastModifiedBy>
  <cp:revision>3681</cp:revision>
  <dcterms:created xsi:type="dcterms:W3CDTF">2012-02-27T05:45:45Z</dcterms:created>
  <dcterms:modified xsi:type="dcterms:W3CDTF">2013-07-04T11:25:41Z</dcterms:modified>
</cp:coreProperties>
</file>