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8"/>
  </p:notesMasterIdLst>
  <p:handoutMasterIdLst>
    <p:handoutMasterId r:id="rId39"/>
  </p:handoutMasterIdLst>
  <p:sldIdLst>
    <p:sldId id="634" r:id="rId2"/>
    <p:sldId id="262" r:id="rId3"/>
    <p:sldId id="759" r:id="rId4"/>
    <p:sldId id="762" r:id="rId5"/>
    <p:sldId id="765" r:id="rId6"/>
    <p:sldId id="768" r:id="rId7"/>
    <p:sldId id="775" r:id="rId8"/>
    <p:sldId id="776" r:id="rId9"/>
    <p:sldId id="269" r:id="rId10"/>
    <p:sldId id="754" r:id="rId11"/>
    <p:sldId id="777" r:id="rId12"/>
    <p:sldId id="787" r:id="rId13"/>
    <p:sldId id="788" r:id="rId14"/>
    <p:sldId id="789" r:id="rId15"/>
    <p:sldId id="790" r:id="rId16"/>
    <p:sldId id="795" r:id="rId17"/>
    <p:sldId id="791" r:id="rId18"/>
    <p:sldId id="778" r:id="rId19"/>
    <p:sldId id="796" r:id="rId20"/>
    <p:sldId id="793" r:id="rId21"/>
    <p:sldId id="798" r:id="rId22"/>
    <p:sldId id="797" r:id="rId23"/>
    <p:sldId id="780" r:id="rId24"/>
    <p:sldId id="799" r:id="rId25"/>
    <p:sldId id="781" r:id="rId26"/>
    <p:sldId id="801" r:id="rId27"/>
    <p:sldId id="800" r:id="rId28"/>
    <p:sldId id="782" r:id="rId29"/>
    <p:sldId id="783" r:id="rId30"/>
    <p:sldId id="802" r:id="rId31"/>
    <p:sldId id="784" r:id="rId32"/>
    <p:sldId id="803" r:id="rId33"/>
    <p:sldId id="805" r:id="rId34"/>
    <p:sldId id="804" r:id="rId35"/>
    <p:sldId id="806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0" autoAdjust="0"/>
    <p:restoredTop sz="80847" autoAdjust="0"/>
  </p:normalViewPr>
  <p:slideViewPr>
    <p:cSldViewPr>
      <p:cViewPr varScale="1">
        <p:scale>
          <a:sx n="52" d="100"/>
          <a:sy n="52" d="100"/>
        </p:scale>
        <p:origin x="-17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24/08/1434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24/08/1434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25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Visual C++  provides us with 3 basic ways of creating an interactive Windows application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Using the Windows API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Using the Microsoft Foundation Classes.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Using Windows Forms.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0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437996"/>
            <a:ext cx="8305800" cy="4962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Windows program is mostly event – driven.</a:t>
            </a:r>
          </a:p>
          <a:p>
            <a:endParaRPr lang="en-US" dirty="0" smtClean="0"/>
          </a:p>
          <a:p>
            <a:r>
              <a:rPr lang="en-US" dirty="0" smtClean="0"/>
              <a:t>Events in a Windows application are occurrences.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Clicking the mouse.</a:t>
            </a:r>
          </a:p>
          <a:p>
            <a:pPr lvl="1"/>
            <a:r>
              <a:rPr lang="en-US" dirty="0" smtClean="0"/>
              <a:t>Pressing a key.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342900" lvl="1" indent="-342900"/>
            <a:r>
              <a:rPr lang="en-US" dirty="0" smtClean="0"/>
              <a:t>Message queue for an application is just a sequence of such messages waiting to be processed by the application.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is the function we can use to sending the messages to our applications.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Windows accesses the function through a pointer to a function.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DefWindowProc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is used to pass a message back to Windows.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Provides default message processing.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Where execution of the program begins and basic program initialization is carried out.</a:t>
            </a:r>
          </a:p>
          <a:p>
            <a:pPr lvl="2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Called by Windows to process messages for the application.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Contains the larger portion of code deals in responding to messages caused by user input of one kind or another.</a:t>
            </a:r>
            <a:endParaRPr lang="en-US" b="1" dirty="0" smtClean="0"/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020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1" y="1295400"/>
            <a:ext cx="5943599" cy="5029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Specifying a Program Window</a:t>
            </a:r>
          </a:p>
          <a:p>
            <a:r>
              <a:rPr lang="en-US" dirty="0" smtClean="0"/>
              <a:t>Creating a Program Window</a:t>
            </a:r>
          </a:p>
          <a:p>
            <a:r>
              <a:rPr lang="en-US" dirty="0" smtClean="0"/>
              <a:t>Dealing with Windows Messages</a:t>
            </a:r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endParaRPr lang="en-US" dirty="0" smtClean="0"/>
          </a:p>
          <a:p>
            <a:r>
              <a:rPr lang="en-US" dirty="0" smtClean="0"/>
              <a:t>Message Processing Functions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WndProc</a:t>
            </a:r>
            <a:r>
              <a:rPr lang="en-US" dirty="0" smtClean="0"/>
              <a:t>() Function</a:t>
            </a:r>
          </a:p>
          <a:p>
            <a:pPr lvl="1"/>
            <a:r>
              <a:rPr lang="en-US" dirty="0" smtClean="0"/>
              <a:t>Decoding a Windows Message</a:t>
            </a:r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endParaRPr lang="en-US" dirty="0" smtClean="0"/>
          </a:p>
          <a:p>
            <a:r>
              <a:rPr lang="en-US" dirty="0" smtClean="0"/>
              <a:t>Program Organization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Specifying a Program Win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we have to define the type of window we want to create.</a:t>
            </a:r>
          </a:p>
          <a:p>
            <a:endParaRPr lang="en-US" b="1" dirty="0" smtClean="0"/>
          </a:p>
          <a:p>
            <a:pPr lvl="1"/>
            <a:r>
              <a:rPr lang="en-US" dirty="0" smtClean="0"/>
              <a:t>Windows defines a special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dirty="0" smtClean="0"/>
              <a:t> type 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WNDCLASSEX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contains the data specified by a window.</a:t>
            </a:r>
            <a:endParaRPr lang="en-US" b="1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WNDCLASSEX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UINT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cbSize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Size of this object in bytes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UINT style; 			</a:t>
            </a:r>
            <a:r>
              <a:rPr lang="en-US" sz="2000" b="1" dirty="0" smtClean="0">
                <a:solidFill>
                  <a:srgbClr val="00B050"/>
                </a:solidFill>
              </a:rPr>
              <a:t>// Window style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WNDPROC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lpfnWndProc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Pointer to message processing function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cbClsExtra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Extra bytes after the window class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cbWndExtra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Extra bytes after the window instance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HINSTANCE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hInstance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The application instance handle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HICON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hIcon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The application icon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HCURSOR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hCursor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The window cursor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HBRUSH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hbrBackground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The brush defining the background color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LPCTSTR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lpszMenuName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A pointer to the name of the menu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LPCTSTR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lpszClassName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A pointer to the class name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HICON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hIconSm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</a:t>
            </a:r>
            <a:r>
              <a:rPr lang="en-US" sz="2000" b="1" dirty="0" smtClean="0">
                <a:solidFill>
                  <a:srgbClr val="00B050"/>
                </a:solidFill>
              </a:rPr>
              <a:t>// A small icon associated with the window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WNDCLASSEX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Create a window class object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Now we simply need to fill the values for the members of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</a:t>
            </a:r>
            <a:endParaRPr lang="en-US" sz="2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Setting the value for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cbSize</a:t>
            </a:r>
            <a:r>
              <a:rPr lang="en-US" sz="2000" dirty="0" smtClean="0"/>
              <a:t> member of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000" dirty="0" smtClean="0"/>
              <a:t> is easy when you use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sizeof</a:t>
            </a:r>
            <a:r>
              <a:rPr lang="en-US" sz="2000" dirty="0" smtClean="0"/>
              <a:t> operator: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WindowClass.cbSize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sizeof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(WNDCLASSEX);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The style member of the </a:t>
            </a:r>
            <a:r>
              <a:rPr lang="en-US" sz="2000" dirty="0" err="1" smtClean="0"/>
              <a:t>struct</a:t>
            </a:r>
            <a:r>
              <a:rPr lang="en-US" sz="2000" dirty="0" smtClean="0"/>
              <a:t> determines various aspects of the window’s behavior.</a:t>
            </a:r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WindowClass.style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CS_HREDRAW | CS_VREDRAW;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WNDPROC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lpfnWndProc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Pointer to message processing function</a:t>
            </a:r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 smtClean="0"/>
          </a:p>
          <a:p>
            <a:pPr lvl="1"/>
            <a:r>
              <a:rPr lang="en-US" sz="2000" dirty="0" smtClean="0"/>
              <a:t>It stores a pointer to the function in our program that handles messages for the created window.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cbClsExtra</a:t>
            </a:r>
            <a:r>
              <a:rPr lang="en-US" sz="2200" dirty="0" smtClean="0"/>
              <a:t> and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cbWndExtra</a:t>
            </a:r>
            <a:r>
              <a:rPr lang="en-US" sz="2200" dirty="0" smtClean="0"/>
              <a:t> allows to ask that extra space be provided internally to Windows for our own use.</a:t>
            </a:r>
          </a:p>
          <a:p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Normally it is not required so they must set to zero.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HINSTANCE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hInstance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The application instance handle</a:t>
            </a:r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 smtClean="0"/>
          </a:p>
          <a:p>
            <a:pPr lvl="1"/>
            <a:r>
              <a:rPr lang="en-US" sz="2000" dirty="0" smtClean="0"/>
              <a:t>It holds the handle for the current application instance, so we should set this to the </a:t>
            </a:r>
            <a:r>
              <a:rPr lang="en-US" sz="2000" dirty="0" err="1" smtClean="0"/>
              <a:t>hInstance</a:t>
            </a:r>
            <a:r>
              <a:rPr lang="en-US" sz="2000" dirty="0" smtClean="0"/>
              <a:t> value that was passed to </a:t>
            </a:r>
            <a:r>
              <a:rPr lang="en-US" sz="2000" dirty="0" err="1" smtClean="0"/>
              <a:t>WinMain</a:t>
            </a:r>
            <a:r>
              <a:rPr lang="en-US" sz="2000" dirty="0" smtClean="0"/>
              <a:t>() by Windows.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HICON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hIcon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The application icon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HCURSOR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hCursor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The window cursor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HBRUSH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hbrBackground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endParaRPr lang="en-US" sz="2000" dirty="0" smtClean="0"/>
          </a:p>
          <a:p>
            <a:r>
              <a:rPr lang="en-US" sz="2200" dirty="0" smtClean="0"/>
              <a:t>These members are handles that defines</a:t>
            </a:r>
            <a:endParaRPr lang="en-US" sz="2000" dirty="0" smtClean="0"/>
          </a:p>
          <a:p>
            <a:pPr lvl="1"/>
            <a:r>
              <a:rPr lang="en-US" sz="2000" dirty="0" smtClean="0"/>
              <a:t>Icon that represents the application when minimized.</a:t>
            </a:r>
          </a:p>
          <a:p>
            <a:pPr lvl="1"/>
            <a:r>
              <a:rPr lang="en-US" sz="2000" dirty="0" smtClean="0"/>
              <a:t>Cursor the window uses</a:t>
            </a:r>
          </a:p>
          <a:p>
            <a:pPr lvl="1"/>
            <a:r>
              <a:rPr lang="en-US" sz="2000" dirty="0" smtClean="0"/>
              <a:t>Background color of the client area of the window.</a:t>
            </a:r>
          </a:p>
          <a:p>
            <a:endParaRPr lang="en-US" dirty="0" smtClean="0"/>
          </a:p>
          <a:p>
            <a:r>
              <a:rPr lang="en-US" dirty="0" smtClean="0"/>
              <a:t>These are set using Windows API functions.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WindowClass.hIcon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LoadIcon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(0, IDI_APPLICATION);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WindowClass.hCursor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LoadCursor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(0, IDC_ARROW);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lpszMenuName</a:t>
            </a:r>
            <a:r>
              <a:rPr lang="en-US" sz="2200" dirty="0" smtClean="0"/>
              <a:t> member is set to the name of a resource defining the window menu, or to zero if there is no menu for the window. </a:t>
            </a:r>
          </a:p>
          <a:p>
            <a:endParaRPr lang="en-US" sz="2000" dirty="0" smtClean="0"/>
          </a:p>
          <a:p>
            <a:r>
              <a:rPr lang="en-US" sz="2200" dirty="0" smtClean="0"/>
              <a:t>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lpszClassName</a:t>
            </a:r>
            <a:r>
              <a:rPr lang="en-US" sz="2200" dirty="0" smtClean="0"/>
              <a:t> member of 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200" dirty="0" smtClean="0"/>
              <a:t> stores the name that is supplied to identify this particular class of window. </a:t>
            </a:r>
          </a:p>
          <a:p>
            <a:endParaRPr lang="en-US" sz="2200" dirty="0" smtClean="0"/>
          </a:p>
          <a:p>
            <a:pPr lvl="1"/>
            <a:r>
              <a:rPr lang="en-US" sz="2000" dirty="0" smtClean="0"/>
              <a:t>We need to keep track of this name because we will need it again when window will created.</a:t>
            </a:r>
          </a:p>
          <a:p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last member is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hIconSm</a:t>
            </a:r>
            <a:endParaRPr lang="en-US" sz="2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200" dirty="0" smtClean="0"/>
          </a:p>
          <a:p>
            <a:pPr lvl="1"/>
            <a:r>
              <a:rPr lang="en-US" sz="2000" dirty="0" smtClean="0"/>
              <a:t>It identifies a small icon associated with the window class.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a Program Win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step is to tell Windows about our defined structure. </a:t>
            </a:r>
          </a:p>
          <a:p>
            <a:endParaRPr lang="en-US" dirty="0" smtClean="0"/>
          </a:p>
          <a:p>
            <a:r>
              <a:rPr lang="en-US" dirty="0" smtClean="0"/>
              <a:t>This is done using the Windows API 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RegisterClassEx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RegisterClassEx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(&amp;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address of the </a:t>
            </a:r>
            <a:r>
              <a:rPr lang="en-US" dirty="0" err="1" smtClean="0"/>
              <a:t>struct</a:t>
            </a:r>
            <a:r>
              <a:rPr lang="en-US" dirty="0" smtClean="0"/>
              <a:t> is passed to the function and Windows extracts all the values of the structure members.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a Program Win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This process is called </a:t>
            </a:r>
            <a:r>
              <a:rPr lang="en-US" b="1" dirty="0" smtClean="0"/>
              <a:t>registering </a:t>
            </a:r>
            <a:r>
              <a:rPr lang="en-US" dirty="0" smtClean="0"/>
              <a:t>the window class.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instance of the application must make sure that it registers the window classes that it needs.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CreateWindow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is now used for creating a window whom characteristics are already known.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a Program Win..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		 </a:t>
            </a:r>
            <a:r>
              <a:rPr lang="en-US" sz="2200" b="1" dirty="0" smtClean="0">
                <a:solidFill>
                  <a:srgbClr val="00B050"/>
                </a:solidFill>
              </a:rPr>
              <a:t>// Window handle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...</a:t>
            </a:r>
          </a:p>
          <a:p>
            <a:pPr>
              <a:buNone/>
            </a:pP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CreateWindow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szAppName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			 </a:t>
            </a:r>
            <a:r>
              <a:rPr lang="en-US" sz="2200" b="1" dirty="0" smtClean="0">
                <a:solidFill>
                  <a:srgbClr val="00B050"/>
                </a:solidFill>
              </a:rPr>
              <a:t>// the window class name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"A Basic Window the Hard Way", 	</a:t>
            </a:r>
            <a:r>
              <a:rPr lang="en-US" sz="2200" b="1" dirty="0" smtClean="0">
                <a:solidFill>
                  <a:srgbClr val="00B050"/>
                </a:solidFill>
              </a:rPr>
              <a:t>// The window title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WS_OVERLAPPEDWINDOW, 	</a:t>
            </a:r>
            <a:r>
              <a:rPr lang="en-US" sz="2200" b="1" dirty="0" smtClean="0">
                <a:solidFill>
                  <a:srgbClr val="00B050"/>
                </a:solidFill>
              </a:rPr>
              <a:t>// Window style as overlapped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CW_USEDEFAULT, 		</a:t>
            </a:r>
            <a:r>
              <a:rPr lang="en-US" sz="2200" b="1" dirty="0" smtClean="0">
                <a:solidFill>
                  <a:srgbClr val="00B050"/>
                </a:solidFill>
              </a:rPr>
              <a:t>// Default screen position of upper left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CW_USEDEFAULT, 		</a:t>
            </a:r>
            <a:r>
              <a:rPr lang="en-US" sz="2200" b="1" dirty="0" smtClean="0">
                <a:solidFill>
                  <a:srgbClr val="00B050"/>
                </a:solidFill>
              </a:rPr>
              <a:t>// corner of our window as </a:t>
            </a:r>
            <a:r>
              <a:rPr lang="en-US" sz="2200" b="1" dirty="0" err="1" smtClean="0">
                <a:solidFill>
                  <a:srgbClr val="00B050"/>
                </a:solidFill>
              </a:rPr>
              <a:t>x,y</a:t>
            </a:r>
            <a:r>
              <a:rPr lang="en-US" sz="2200" b="1" dirty="0" smtClean="0">
                <a:solidFill>
                  <a:srgbClr val="00B050"/>
                </a:solidFill>
              </a:rPr>
              <a:t>...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CW_USEDEFAULT, 		</a:t>
            </a:r>
            <a:r>
              <a:rPr lang="en-US" sz="2200" b="1" dirty="0" smtClean="0">
                <a:solidFill>
                  <a:srgbClr val="00B050"/>
                </a:solidFill>
              </a:rPr>
              <a:t>// Default window size, width...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CW_USEDEFAULT, 		</a:t>
            </a:r>
            <a:r>
              <a:rPr lang="en-US" sz="2200" b="1" dirty="0" smtClean="0">
                <a:solidFill>
                  <a:srgbClr val="00B050"/>
                </a:solidFill>
              </a:rPr>
              <a:t>// ... height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0, 				</a:t>
            </a:r>
            <a:r>
              <a:rPr lang="en-US" sz="2200" b="1" dirty="0" smtClean="0">
                <a:solidFill>
                  <a:srgbClr val="00B050"/>
                </a:solidFill>
              </a:rPr>
              <a:t>// No parent window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0, 				</a:t>
            </a:r>
            <a:r>
              <a:rPr lang="en-US" sz="2200" b="1" dirty="0" smtClean="0">
                <a:solidFill>
                  <a:srgbClr val="00B050"/>
                </a:solidFill>
              </a:rPr>
              <a:t>// No menu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hInstance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			</a:t>
            </a:r>
            <a:r>
              <a:rPr lang="en-US" sz="2200" b="1" dirty="0" smtClean="0">
                <a:solidFill>
                  <a:srgbClr val="00B050"/>
                </a:solidFill>
              </a:rPr>
              <a:t>// Program Instance handle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0 				</a:t>
            </a:r>
            <a:r>
              <a:rPr lang="en-US" sz="2200" b="1" dirty="0" smtClean="0">
                <a:solidFill>
                  <a:srgbClr val="00B050"/>
                </a:solidFill>
              </a:rPr>
              <a:t>// No window creation data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a Program Win..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HWND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</a:t>
            </a:r>
            <a:r>
              <a:rPr lang="en-US" sz="2000" b="1" dirty="0" smtClean="0">
                <a:solidFill>
                  <a:srgbClr val="00B050"/>
                </a:solidFill>
              </a:rPr>
              <a:t> // Window handle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variable </a:t>
            </a:r>
            <a:r>
              <a:rPr lang="en-US" dirty="0" err="1" smtClean="0"/>
              <a:t>hWnd</a:t>
            </a:r>
            <a:r>
              <a:rPr lang="en-US" dirty="0" smtClean="0"/>
              <a:t> of type HWND is a 32 - bit integer handle to a window.</a:t>
            </a:r>
          </a:p>
          <a:p>
            <a:pPr lvl="1"/>
            <a:endParaRPr lang="en-US" b="1" dirty="0" smtClean="0"/>
          </a:p>
          <a:p>
            <a:r>
              <a:rPr lang="en-US" dirty="0" smtClean="0"/>
              <a:t>Window now exists but is not yet displayed. </a:t>
            </a:r>
          </a:p>
          <a:p>
            <a:endParaRPr lang="en-US" dirty="0" smtClean="0"/>
          </a:p>
          <a:p>
            <a:r>
              <a:rPr lang="en-US" dirty="0" smtClean="0"/>
              <a:t>So now we need to call another Win API function to get it displayed.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b="1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a Program Win...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ShowWindow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nCmdShow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</a:t>
            </a:r>
            <a:r>
              <a:rPr lang="en-US" sz="2200" b="1" dirty="0" smtClean="0">
                <a:solidFill>
                  <a:srgbClr val="00B050"/>
                </a:solidFill>
              </a:rPr>
              <a:t>// Display the window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</a:t>
            </a:r>
            <a:r>
              <a:rPr lang="en-US" dirty="0" smtClean="0"/>
              <a:t> identifies the window and is the handle returned by the 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CreateWindow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nCmdShow</a:t>
            </a:r>
            <a:r>
              <a:rPr lang="en-US" dirty="0" smtClean="0"/>
              <a:t> indicates how the window is to appear onscreen.</a:t>
            </a:r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Dealing with Windows Messages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2578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The last task that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200" dirty="0" smtClean="0"/>
              <a:t>needs to do is dealing with the messages that Windows may have queued for our application.</a:t>
            </a:r>
          </a:p>
          <a:p>
            <a:endParaRPr lang="en-US" dirty="0" smtClean="0"/>
          </a:p>
          <a:p>
            <a:pPr lvl="1"/>
            <a:r>
              <a:rPr lang="en-US" sz="2000" dirty="0" smtClean="0"/>
              <a:t>2 kinds of Win messages</a:t>
            </a:r>
          </a:p>
          <a:p>
            <a:endParaRPr lang="en-US" dirty="0" smtClean="0"/>
          </a:p>
          <a:p>
            <a:r>
              <a:rPr lang="en-US" dirty="0" smtClean="0"/>
              <a:t>Queued Messages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Windows places in a queue.</a:t>
            </a:r>
          </a:p>
          <a:p>
            <a:pPr lvl="1"/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000" dirty="0" smtClean="0"/>
              <a:t> function extract these messages from the queue for  processing.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code in </a:t>
            </a:r>
            <a:r>
              <a:rPr lang="en-US" sz="2000" dirty="0" err="1" smtClean="0"/>
              <a:t>WinMain</a:t>
            </a:r>
            <a:r>
              <a:rPr lang="en-US" sz="2000" dirty="0" smtClean="0"/>
              <a:t>() that does this is called the message loop.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Dealing with Windows Messages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2578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Non - Queued Messages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There are non - queued messages that result in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000" dirty="0" smtClean="0"/>
              <a:t>function being called directly by Windows.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 lot of the non - queued messages arise as a consequence of processing queued messages.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The Message Loop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Retrieving messages from the message queue is done using the </a:t>
            </a:r>
            <a:r>
              <a:rPr lang="en-US" b="1" dirty="0" smtClean="0"/>
              <a:t>message pump </a:t>
            </a:r>
            <a:r>
              <a:rPr lang="en-US" dirty="0" smtClean="0"/>
              <a:t>or</a:t>
            </a:r>
            <a:r>
              <a:rPr lang="en-US" b="1" dirty="0" smtClean="0"/>
              <a:t> message loop</a:t>
            </a:r>
          </a:p>
          <a:p>
            <a:endParaRPr lang="en-US" b="1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MSG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	</a:t>
            </a:r>
            <a:r>
              <a:rPr lang="en-US" sz="2000" b="1" dirty="0" smtClean="0">
                <a:solidFill>
                  <a:srgbClr val="00B050"/>
                </a:solidFill>
              </a:rPr>
              <a:t>// Windows message structure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while(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GetMessage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0, 0, 0) == TRUE) </a:t>
            </a:r>
            <a:r>
              <a:rPr lang="en-US" sz="2000" b="1" dirty="0" smtClean="0">
                <a:solidFill>
                  <a:srgbClr val="00B050"/>
                </a:solidFill>
              </a:rPr>
              <a:t>// Get any messages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TranslateMessage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</a:t>
            </a:r>
            <a:r>
              <a:rPr lang="en-US" sz="2000" b="1" dirty="0" smtClean="0">
                <a:solidFill>
                  <a:srgbClr val="00B050"/>
                </a:solidFill>
              </a:rPr>
              <a:t>// Translate the message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DispatchMessage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	</a:t>
            </a:r>
            <a:r>
              <a:rPr lang="en-US" sz="2000" b="1" dirty="0" smtClean="0">
                <a:solidFill>
                  <a:srgbClr val="00B050"/>
                </a:solidFill>
              </a:rPr>
              <a:t> // Dispatch the message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The Message Loop..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GetMessage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/>
              <a:t>Retrieves a message from the queue.</a:t>
            </a:r>
          </a:p>
          <a:p>
            <a:endParaRPr lang="en-US" sz="2000" dirty="0" smtClean="0"/>
          </a:p>
          <a:p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TranslateMessage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/>
              <a:t>Performs any conversion necessary on the message retrieved.</a:t>
            </a:r>
          </a:p>
          <a:p>
            <a:endParaRPr lang="en-US" sz="2000" dirty="0" smtClean="0"/>
          </a:p>
          <a:p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DispatchMessage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1"/>
            <a:endParaRPr lang="en-US" dirty="0" smtClean="0"/>
          </a:p>
          <a:p>
            <a:pPr lvl="1"/>
            <a:r>
              <a:rPr lang="en-US" sz="2000" dirty="0" smtClean="0"/>
              <a:t>Causes Windows to call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000" dirty="0" smtClean="0"/>
              <a:t> function in application to deal with the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WinMain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Lets check the code in IDE …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Message Processing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200" dirty="0" smtClean="0"/>
              <a:t> contained nothing that was application - specific beyond the general appearance of the application window.</a:t>
            </a:r>
          </a:p>
          <a:p>
            <a:endParaRPr lang="en-US" sz="2200" dirty="0" smtClean="0"/>
          </a:p>
          <a:p>
            <a:r>
              <a:rPr lang="en-US" sz="2200" dirty="0" smtClean="0"/>
              <a:t>All of the code that makes the application behave in the way that we want is included in the message processing part of the program.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Windows calls this function each time a message for your main application window is dispatched.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WndProc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 prototype of our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is: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LRESULT CALLBACK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WindowProc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HWND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UINT message,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WPARAM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wParam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LPARAM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lParam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endParaRPr lang="en-US" dirty="0" smtClean="0"/>
          </a:p>
          <a:p>
            <a:pPr lvl="1"/>
            <a:r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LRESULT</a:t>
            </a:r>
            <a:r>
              <a:rPr lang="en-US" smtClean="0"/>
              <a:t> </a:t>
            </a:r>
            <a:r>
              <a:rPr lang="en-US" dirty="0" smtClean="0"/>
              <a:t>is a type defined by Windows and is equivalent to type long.</a:t>
            </a:r>
          </a:p>
          <a:p>
            <a:pPr lvl="1"/>
            <a:r>
              <a:rPr lang="en-US" dirty="0" smtClean="0"/>
              <a:t>As the function is called by Windows through a pointer, so we need to qualify the function 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CALLBACK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WndProc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02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8077200" cy="2514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Decoding Win Message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054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Message that window is sending to 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200" dirty="0" smtClean="0"/>
              <a:t>needs to be decoded.</a:t>
            </a:r>
          </a:p>
          <a:p>
            <a:endParaRPr lang="en-US" sz="2200" dirty="0" smtClean="0"/>
          </a:p>
          <a:p>
            <a:r>
              <a:rPr lang="en-US" sz="2200" dirty="0" smtClean="0"/>
              <a:t>A switch statement is used for decoding in 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200" dirty="0" smtClean="0"/>
              <a:t> function.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Switch statement is something like this ..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Decoding Win Message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05400"/>
          </a:xfrm>
        </p:spPr>
        <p:txBody>
          <a:bodyPr>
            <a:normAutofit fontScale="70000" lnSpcReduction="20000"/>
          </a:bodyPr>
          <a:lstStyle/>
          <a:p>
            <a:endParaRPr lang="en-US" sz="2200" dirty="0" smtClean="0"/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switch(message)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case WM_PAINT: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00B050"/>
                </a:solidFill>
              </a:rPr>
              <a:t>// Code to deal with drawing the client area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break;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case WM_LBUTTONDOWN: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00B050"/>
                </a:solidFill>
              </a:rPr>
              <a:t>// Code to deal with the left mouse button being pressed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break;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case WM_LBUTTONUP: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00B050"/>
                </a:solidFill>
              </a:rPr>
              <a:t>// Code to deal with the left mouse button being released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break;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case WM_DESTROY: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00B050"/>
                </a:solidFill>
              </a:rPr>
              <a:t>// Code to deal with a window being destroyed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break;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default: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00B050"/>
                </a:solidFill>
              </a:rPr>
              <a:t>// Code to handle any other messages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WndProc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will see it in IDE..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 Simple window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Already </a:t>
            </a:r>
            <a:r>
              <a:rPr lang="en-US" dirty="0" err="1" smtClean="0"/>
              <a:t>dicuss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to handle messages. </a:t>
            </a:r>
          </a:p>
          <a:p>
            <a:endParaRPr lang="en-US" dirty="0" smtClean="0"/>
          </a:p>
          <a:p>
            <a:r>
              <a:rPr lang="en-US" dirty="0" smtClean="0"/>
              <a:t>So we have enough to create an app Windows program just using the Windows API.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windows.h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Insert code for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Insert code for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Organization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022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62000" y="990600"/>
            <a:ext cx="7696200" cy="5638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447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12706</TotalTime>
  <Words>815</Words>
  <Application>Microsoft Office PowerPoint</Application>
  <PresentationFormat>On-screen Show (4:3)</PresentationFormat>
  <Paragraphs>360</Paragraphs>
  <Slides>36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View...</vt:lpstr>
      <vt:lpstr>Slide 9</vt:lpstr>
      <vt:lpstr>Contents</vt:lpstr>
      <vt:lpstr>Specifying a Program Win</vt:lpstr>
      <vt:lpstr>WNDCLASSEX</vt:lpstr>
      <vt:lpstr>WNDCLASSEX..</vt:lpstr>
      <vt:lpstr>WNDCLASSEX..</vt:lpstr>
      <vt:lpstr>WNDCLASSEX...</vt:lpstr>
      <vt:lpstr>WNDCLASSEX...</vt:lpstr>
      <vt:lpstr>WNDCLASSEX...</vt:lpstr>
      <vt:lpstr>Creating a Program Win</vt:lpstr>
      <vt:lpstr>Creating a Program Win</vt:lpstr>
      <vt:lpstr>Creating a Program Win..</vt:lpstr>
      <vt:lpstr>Creating a Program Win..</vt:lpstr>
      <vt:lpstr>Creating a Program Win...</vt:lpstr>
      <vt:lpstr>Dealing with Windows Messages</vt:lpstr>
      <vt:lpstr>Dealing with Windows Messages</vt:lpstr>
      <vt:lpstr>The Message Loop</vt:lpstr>
      <vt:lpstr>The Message Loop..</vt:lpstr>
      <vt:lpstr>WinMain()</vt:lpstr>
      <vt:lpstr>Message Processing</vt:lpstr>
      <vt:lpstr>WndProc()</vt:lpstr>
      <vt:lpstr>WndProc()</vt:lpstr>
      <vt:lpstr>Decoding Win Message</vt:lpstr>
      <vt:lpstr>Decoding Win Message</vt:lpstr>
      <vt:lpstr>WndProc()</vt:lpstr>
      <vt:lpstr>A Simple window Program</vt:lpstr>
      <vt:lpstr>Program Organization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3553</cp:revision>
  <dcterms:created xsi:type="dcterms:W3CDTF">2012-02-27T05:45:45Z</dcterms:created>
  <dcterms:modified xsi:type="dcterms:W3CDTF">2013-07-02T14:12:13Z</dcterms:modified>
</cp:coreProperties>
</file>