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8"/>
  </p:notesMasterIdLst>
  <p:handoutMasterIdLst>
    <p:handoutMasterId r:id="rId39"/>
  </p:handoutMasterIdLst>
  <p:sldIdLst>
    <p:sldId id="634" r:id="rId2"/>
    <p:sldId id="262" r:id="rId3"/>
    <p:sldId id="779" r:id="rId4"/>
    <p:sldId id="780" r:id="rId5"/>
    <p:sldId id="778" r:id="rId6"/>
    <p:sldId id="756" r:id="rId7"/>
    <p:sldId id="757" r:id="rId8"/>
    <p:sldId id="269" r:id="rId9"/>
    <p:sldId id="754" r:id="rId10"/>
    <p:sldId id="759" r:id="rId11"/>
    <p:sldId id="758" r:id="rId12"/>
    <p:sldId id="760" r:id="rId13"/>
    <p:sldId id="761" r:id="rId14"/>
    <p:sldId id="762" r:id="rId15"/>
    <p:sldId id="763" r:id="rId16"/>
    <p:sldId id="764" r:id="rId17"/>
    <p:sldId id="765" r:id="rId18"/>
    <p:sldId id="766" r:id="rId19"/>
    <p:sldId id="767" r:id="rId20"/>
    <p:sldId id="768" r:id="rId21"/>
    <p:sldId id="769" r:id="rId22"/>
    <p:sldId id="770" r:id="rId23"/>
    <p:sldId id="771" r:id="rId24"/>
    <p:sldId id="772" r:id="rId25"/>
    <p:sldId id="773" r:id="rId26"/>
    <p:sldId id="774" r:id="rId27"/>
    <p:sldId id="775" r:id="rId28"/>
    <p:sldId id="776" r:id="rId29"/>
    <p:sldId id="777" r:id="rId30"/>
    <p:sldId id="781" r:id="rId31"/>
    <p:sldId id="782" r:id="rId32"/>
    <p:sldId id="783" r:id="rId33"/>
    <p:sldId id="784" r:id="rId34"/>
    <p:sldId id="785" r:id="rId35"/>
    <p:sldId id="786" r:id="rId36"/>
    <p:sldId id="287"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170" autoAdjust="0"/>
    <p:restoredTop sz="80847" autoAdjust="0"/>
  </p:normalViewPr>
  <p:slideViewPr>
    <p:cSldViewPr>
      <p:cViewPr varScale="1">
        <p:scale>
          <a:sx n="52" d="100"/>
          <a:sy n="52" d="100"/>
        </p:scale>
        <p:origin x="-1788" y="-90"/>
      </p:cViewPr>
      <p:guideLst>
        <p:guide orient="horz" pos="2160"/>
        <p:guide pos="2880"/>
      </p:guideLst>
    </p:cSldViewPr>
  </p:slideViewPr>
  <p:outlineViewPr>
    <p:cViewPr>
      <p:scale>
        <a:sx n="33" d="100"/>
        <a:sy n="33" d="100"/>
      </p:scale>
      <p:origin x="0" y="25404"/>
    </p:cViewPr>
  </p:outlineViewPr>
  <p:notesTextViewPr>
    <p:cViewPr>
      <p:scale>
        <a:sx n="100" d="100"/>
        <a:sy n="100" d="100"/>
      </p:scale>
      <p:origin x="0" y="0"/>
    </p:cViewPr>
  </p:notesTextViewPr>
  <p:sorterViewPr>
    <p:cViewPr>
      <p:scale>
        <a:sx n="66" d="100"/>
        <a:sy n="66" d="100"/>
      </p:scale>
      <p:origin x="0" y="1146"/>
    </p:cViewPr>
  </p:sorterViewPr>
  <p:notesViewPr>
    <p:cSldViewPr>
      <p:cViewPr varScale="1">
        <p:scale>
          <a:sx n="59" d="100"/>
          <a:sy n="59"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81E9AF1-8403-41E7-9D3D-CDE5072CE771}" type="datetimeFigureOut">
              <a:rPr lang="ur-PK" smtClean="0"/>
              <a:pPr/>
              <a:t>23/08/1434</a:t>
            </a:fld>
            <a:endParaRPr lang="ur-PK"/>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8FDF66B-D211-4805-98E1-7FEA28AF8281}"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31D0AC-E463-4F28-BC2E-3E33ECB3D3E8}" type="datetimeFigureOut">
              <a:rPr lang="ur-PK" smtClean="0"/>
              <a:pPr/>
              <a:t>23/08/1434</a:t>
            </a:fld>
            <a:endParaRPr lang="ur-P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ur-P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80ABCA-AE86-43D9-980A-EAF15D237110}"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ur-P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ur-PK"/>
          </a:p>
        </p:txBody>
      </p:sp>
      <p:sp>
        <p:nvSpPr>
          <p:cNvPr id="4" name="Date Placeholder 3"/>
          <p:cNvSpPr>
            <a:spLocks noGrp="1"/>
          </p:cNvSpPr>
          <p:nvPr>
            <p:ph type="dt" sz="half" idx="10"/>
          </p:nvPr>
        </p:nvSpPr>
        <p:spPr/>
        <p:txBody>
          <a:bodyPr/>
          <a:lstStyle/>
          <a:p>
            <a:fld id="{B549FF5E-457C-40DE-80D7-9781BDD9FEBF}" type="datetime1">
              <a:rPr lang="en-US" smtClean="0"/>
              <a:pPr/>
              <a:t>7/1/2013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ur-PK" dirty="0"/>
          </a:p>
        </p:txBody>
      </p:sp>
      <p:sp>
        <p:nvSpPr>
          <p:cNvPr id="3" name="Content Placeholder 2"/>
          <p:cNvSpPr>
            <a:spLocks noGrp="1"/>
          </p:cNvSpPr>
          <p:nvPr>
            <p:ph idx="1"/>
          </p:nvPr>
        </p:nvSpPr>
        <p:spPr/>
        <p:txBody>
          <a:bodyPr/>
          <a:lstStyle>
            <a:lvl1pPr algn="l" rtl="0">
              <a:buFont typeface="Wingdings" pitchFamily="2" charset="2"/>
              <a:buChar char="Ø"/>
              <a:defRPr sz="2400"/>
            </a:lvl1pPr>
            <a:lvl2pPr algn="l" rtl="0">
              <a:buFont typeface="Wingdings" pitchFamily="2" charset="2"/>
              <a:buChar char="Ø"/>
              <a:defRPr sz="2200"/>
            </a:lvl2pPr>
            <a:lvl3pPr algn="l" rtl="0">
              <a:buFont typeface="Wingdings" pitchFamily="2" charset="2"/>
              <a:buChar char="Ø"/>
              <a:defRPr sz="2000"/>
            </a:lvl3pPr>
            <a:lvl4pPr algn="l" rtl="0">
              <a:buFont typeface="Wingdings" pitchFamily="2" charset="2"/>
              <a:buChar char="Ø"/>
              <a:defRPr/>
            </a:lvl4pPr>
            <a:lvl5pPr algn="l" rtl="0">
              <a:buFont typeface="Wingdings" pitchFamily="2" charset="2"/>
              <a:buChar char="Ø"/>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Date Placeholder 3"/>
          <p:cNvSpPr>
            <a:spLocks noGrp="1"/>
          </p:cNvSpPr>
          <p:nvPr>
            <p:ph type="dt" sz="half" idx="10"/>
          </p:nvPr>
        </p:nvSpPr>
        <p:spPr/>
        <p:txBody>
          <a:bodyPr/>
          <a:lstStyle/>
          <a:p>
            <a:fld id="{3B959F84-96E2-4978-A2BE-97D088165532}" type="datetime1">
              <a:rPr lang="en-US" smtClean="0"/>
              <a:pPr/>
              <a:t>7/1/2013</a:t>
            </a:fld>
            <a:endParaRPr lang="en-US"/>
          </a:p>
        </p:txBody>
      </p:sp>
      <p:sp>
        <p:nvSpPr>
          <p:cNvPr id="5" name="Footer Placeholder 4"/>
          <p:cNvSpPr>
            <a:spLocks noGrp="1"/>
          </p:cNvSpPr>
          <p:nvPr>
            <p:ph type="ftr" sz="quarter" idx="11"/>
          </p:nvPr>
        </p:nvSpPr>
        <p:spPr>
          <a:xfrm>
            <a:off x="2895600" y="6356350"/>
            <a:ext cx="3352800" cy="365125"/>
          </a:xfrm>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a:xfrm>
            <a:off x="304800" y="6356350"/>
            <a:ext cx="2133600" cy="365125"/>
          </a:xfrm>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ur-P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50B67E-9BF0-439A-94FB-AEFA9107FB06}" type="datetime1">
              <a:rPr lang="en-US" smtClean="0"/>
              <a:pPr/>
              <a:t>7/1/2013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Date Placeholder 4"/>
          <p:cNvSpPr>
            <a:spLocks noGrp="1"/>
          </p:cNvSpPr>
          <p:nvPr>
            <p:ph type="dt" sz="half" idx="10"/>
          </p:nvPr>
        </p:nvSpPr>
        <p:spPr/>
        <p:txBody>
          <a:bodyPr/>
          <a:lstStyle/>
          <a:p>
            <a:fld id="{0444D5AD-B325-49C3-8CC4-A1BACB7509ED}" type="datetime1">
              <a:rPr lang="en-US" smtClean="0"/>
              <a:pPr/>
              <a:t>7/1/2013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ur-P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7" name="Date Placeholder 6"/>
          <p:cNvSpPr>
            <a:spLocks noGrp="1"/>
          </p:cNvSpPr>
          <p:nvPr>
            <p:ph type="dt" sz="half" idx="10"/>
          </p:nvPr>
        </p:nvSpPr>
        <p:spPr/>
        <p:txBody>
          <a:bodyPr/>
          <a:lstStyle/>
          <a:p>
            <a:fld id="{114039AB-B8B3-4BFE-8602-CCA057421A38}" type="datetime1">
              <a:rPr lang="en-US" smtClean="0"/>
              <a:pPr/>
              <a:t>7/1/2013</a:t>
            </a:fld>
            <a:endParaRPr lang="en-US"/>
          </a:p>
        </p:txBody>
      </p:sp>
      <p:sp>
        <p:nvSpPr>
          <p:cNvPr id="8" name="Footer Placeholder 7"/>
          <p:cNvSpPr>
            <a:spLocks noGrp="1"/>
          </p:cNvSpPr>
          <p:nvPr>
            <p:ph type="ftr" sz="quarter" idx="11"/>
          </p:nvPr>
        </p:nvSpPr>
        <p:spPr/>
        <p:txBody>
          <a:bodyPr/>
          <a:lstStyle/>
          <a:p>
            <a:r>
              <a:rPr lang="en-US" smtClean="0"/>
              <a:t>Visual Programming by Muhammad Bilal Zafar</a:t>
            </a: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Date Placeholder 2"/>
          <p:cNvSpPr>
            <a:spLocks noGrp="1"/>
          </p:cNvSpPr>
          <p:nvPr>
            <p:ph type="dt" sz="half" idx="10"/>
          </p:nvPr>
        </p:nvSpPr>
        <p:spPr/>
        <p:txBody>
          <a:bodyPr/>
          <a:lstStyle/>
          <a:p>
            <a:fld id="{211EA8AC-292C-4CEF-B15C-904C509FEB56}" type="datetime1">
              <a:rPr lang="en-US" smtClean="0"/>
              <a:pPr/>
              <a:t>7/1/2013</a:t>
            </a:fld>
            <a:endParaRPr lang="en-US"/>
          </a:p>
        </p:txBody>
      </p:sp>
      <p:sp>
        <p:nvSpPr>
          <p:cNvPr id="4" name="Footer Placeholder 3"/>
          <p:cNvSpPr>
            <a:spLocks noGrp="1"/>
          </p:cNvSpPr>
          <p:nvPr>
            <p:ph type="ftr" sz="quarter" idx="11"/>
          </p:nvPr>
        </p:nvSpPr>
        <p:spPr/>
        <p:txBody>
          <a:bodyPr/>
          <a:lstStyle/>
          <a:p>
            <a:r>
              <a:rPr lang="en-US" smtClean="0"/>
              <a:t>Visual Programming by Muhammad Bilal Zafar</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8DEF80-0D63-4592-85AC-85019895A149}" type="datetime1">
              <a:rPr lang="en-US" smtClean="0"/>
              <a:pPr/>
              <a:t>7/1/2013</a:t>
            </a:fld>
            <a:endParaRPr lang="en-US"/>
          </a:p>
        </p:txBody>
      </p:sp>
      <p:sp>
        <p:nvSpPr>
          <p:cNvPr id="3" name="Footer Placeholder 2"/>
          <p:cNvSpPr>
            <a:spLocks noGrp="1"/>
          </p:cNvSpPr>
          <p:nvPr>
            <p:ph type="ftr" sz="quarter" idx="11"/>
          </p:nvPr>
        </p:nvSpPr>
        <p:spPr/>
        <p:txBody>
          <a:bodyPr/>
          <a:lstStyle/>
          <a:p>
            <a:r>
              <a:rPr lang="en-US" smtClean="0"/>
              <a:t>Visual Programming by Muhammad Bilal Zafar</a:t>
            </a:r>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ur-P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B57C39-29A6-413A-949C-B690334A38BC}" type="datetime1">
              <a:rPr lang="en-US" smtClean="0"/>
              <a:pPr/>
              <a:t>7/1/2013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ur-P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r-P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E1419-AD70-4BF8-88CF-47EF8C22D162}" type="datetime1">
              <a:rPr lang="en-US" smtClean="0"/>
              <a:pPr/>
              <a:t>7/1/2013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781597EE-FAAC-43E3-92C1-5291B6ED96D1}" type="datetime1">
              <a:rPr lang="en-US" smtClean="0"/>
              <a:pPr/>
              <a:t>7/1/2013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ur-P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88858EF0-7C93-4C29-B238-9E869F828D15}" type="datetime1">
              <a:rPr lang="en-US" smtClean="0"/>
              <a:pPr/>
              <a:t>7/1/2013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ur-PK"/>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481629A-1E02-4CB9-85BD-9F72E5D33190}" type="datetime1">
              <a:rPr lang="en-US" smtClean="0"/>
              <a:pPr/>
              <a:t>7/1/2013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smtClean="0"/>
              <a:t>Visual Programming by Muhammad Bilal Zafar</a:t>
            </a:r>
            <a:endParaRPr lang="en-US"/>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r-PK"/>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57400" y="2886670"/>
            <a:ext cx="50292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LESSON  </a:t>
            </a: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24</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98637"/>
            <a:ext cx="8229600" cy="2925763"/>
          </a:xfrm>
        </p:spPr>
        <p:txBody>
          <a:bodyPr>
            <a:normAutofit/>
          </a:bodyPr>
          <a:lstStyle/>
          <a:p>
            <a:pPr algn="ctr" rtl="0">
              <a:buNone/>
            </a:pPr>
            <a:r>
              <a:rPr lang="en-US" sz="4800" b="1" dirty="0" smtClean="0"/>
              <a:t>Overview </a:t>
            </a:r>
          </a:p>
          <a:p>
            <a:pPr algn="ctr" rtl="0">
              <a:buNone/>
            </a:pPr>
            <a:r>
              <a:rPr lang="en-US" sz="4800" b="1" dirty="0" smtClean="0"/>
              <a:t>of</a:t>
            </a:r>
          </a:p>
          <a:p>
            <a:pPr algn="ctr" rtl="0">
              <a:buNone/>
            </a:pPr>
            <a:r>
              <a:rPr lang="en-US" sz="4800" b="1" dirty="0" smtClean="0"/>
              <a:t>Previous Lesson(s)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dirty="0"/>
          </a:p>
        </p:txBody>
      </p:sp>
      <p:sp>
        <p:nvSpPr>
          <p:cNvPr id="6" name="Content Placeholder 5"/>
          <p:cNvSpPr>
            <a:spLocks noGrp="1"/>
          </p:cNvSpPr>
          <p:nvPr>
            <p:ph idx="1"/>
          </p:nvPr>
        </p:nvSpPr>
        <p:spPr>
          <a:xfrm>
            <a:off x="304800" y="914400"/>
            <a:ext cx="8610600" cy="5486400"/>
          </a:xfrm>
        </p:spPr>
        <p:txBody>
          <a:bodyPr>
            <a:normAutofit/>
          </a:bodyPr>
          <a:lstStyle/>
          <a:p>
            <a:endParaRPr lang="en-US" dirty="0" smtClean="0"/>
          </a:p>
          <a:p>
            <a:r>
              <a:rPr lang="en-US" dirty="0" smtClean="0"/>
              <a:t>Debugger</a:t>
            </a:r>
          </a:p>
          <a:p>
            <a:pPr lvl="1"/>
            <a:endParaRPr lang="en-US" dirty="0" smtClean="0"/>
          </a:p>
          <a:p>
            <a:pPr lvl="1"/>
            <a:r>
              <a:rPr lang="en-US" dirty="0" smtClean="0"/>
              <a:t>A program that controls the execution of program code in such a way that we can step through the source code one line at a time, or run to a particular point in the program.</a:t>
            </a:r>
          </a:p>
          <a:p>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dirty="0"/>
          </a:p>
        </p:txBody>
      </p:sp>
      <p:sp>
        <p:nvSpPr>
          <p:cNvPr id="6" name="Content Placeholder 5"/>
          <p:cNvSpPr>
            <a:spLocks noGrp="1"/>
          </p:cNvSpPr>
          <p:nvPr>
            <p:ph idx="1"/>
          </p:nvPr>
        </p:nvSpPr>
        <p:spPr>
          <a:xfrm>
            <a:off x="304800" y="914400"/>
            <a:ext cx="8610600" cy="5486400"/>
          </a:xfrm>
        </p:spPr>
        <p:txBody>
          <a:bodyPr>
            <a:normAutofit/>
          </a:bodyPr>
          <a:lstStyle/>
          <a:p>
            <a:endParaRPr lang="en-US" dirty="0" smtClean="0"/>
          </a:p>
          <a:p>
            <a:r>
              <a:rPr lang="en-US" dirty="0" smtClean="0"/>
              <a:t>Debugger..</a:t>
            </a:r>
          </a:p>
          <a:p>
            <a:pPr lvl="1"/>
            <a:endParaRPr lang="en-US" dirty="0" smtClean="0"/>
          </a:p>
          <a:p>
            <a:pPr lvl="1"/>
            <a:r>
              <a:rPr lang="en-US" dirty="0" smtClean="0"/>
              <a:t>Local Debugging</a:t>
            </a:r>
          </a:p>
          <a:p>
            <a:pPr lvl="2"/>
            <a:r>
              <a:rPr lang="en-US" dirty="0" smtClean="0"/>
              <a:t>Debugging process and the source code are deployed on the same machine.</a:t>
            </a:r>
          </a:p>
          <a:p>
            <a:pPr lvl="2"/>
            <a:endParaRPr lang="en-US" dirty="0" smtClean="0"/>
          </a:p>
          <a:p>
            <a:pPr lvl="1"/>
            <a:r>
              <a:rPr lang="en-US" dirty="0" smtClean="0"/>
              <a:t>Remote Debugging</a:t>
            </a:r>
          </a:p>
          <a:p>
            <a:pPr lvl="2"/>
            <a:r>
              <a:rPr lang="en-US" dirty="0" smtClean="0"/>
              <a:t>Source program is running on a separate machine and the debugging takes place on an isolated box</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dirty="0"/>
          </a:p>
        </p:txBody>
      </p:sp>
      <p:sp>
        <p:nvSpPr>
          <p:cNvPr id="6" name="Content Placeholder 5"/>
          <p:cNvSpPr>
            <a:spLocks noGrp="1"/>
          </p:cNvSpPr>
          <p:nvPr>
            <p:ph idx="1"/>
          </p:nvPr>
        </p:nvSpPr>
        <p:spPr>
          <a:xfrm>
            <a:off x="304800" y="914400"/>
            <a:ext cx="8610600" cy="5486400"/>
          </a:xfrm>
        </p:spPr>
        <p:txBody>
          <a:bodyPr>
            <a:normAutofit/>
          </a:bodyPr>
          <a:lstStyle/>
          <a:p>
            <a:endParaRPr lang="en-US" dirty="0" smtClean="0"/>
          </a:p>
          <a:p>
            <a:r>
              <a:rPr lang="en-US" dirty="0" smtClean="0"/>
              <a:t>Debugger…</a:t>
            </a:r>
          </a:p>
          <a:p>
            <a:pPr lvl="1"/>
            <a:endParaRPr lang="en-US" dirty="0" smtClean="0"/>
          </a:p>
          <a:p>
            <a:pPr lvl="1"/>
            <a:r>
              <a:rPr lang="en-US" smtClean="0"/>
              <a:t>A </a:t>
            </a:r>
            <a:r>
              <a:rPr lang="en-US" dirty="0" smtClean="0"/>
              <a:t>breakpoint is a point in our program where the debugger automatically suspends execution when in debugging mode.</a:t>
            </a:r>
          </a:p>
          <a:p>
            <a:endParaRPr lang="en-US" dirty="0" smtClean="0"/>
          </a:p>
          <a:p>
            <a:endParaRPr lang="en-US" dirty="0" smtClean="0"/>
          </a:p>
          <a:p>
            <a:pPr lvl="1"/>
            <a:r>
              <a:rPr lang="en-US" dirty="0" smtClean="0"/>
              <a:t>A trace-point is a special kind of breakpoint that has a custom action associated with it.</a:t>
            </a:r>
          </a:p>
          <a:p>
            <a:pPr lvl="1"/>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4800600"/>
          </a:xfrm>
        </p:spPr>
        <p:txBody>
          <a:bodyPr>
            <a:normAutofit/>
          </a:bodyPr>
          <a:lstStyle/>
          <a:p>
            <a:endParaRPr lang="en-US" dirty="0" smtClean="0"/>
          </a:p>
          <a:p>
            <a:r>
              <a:rPr lang="en-US" dirty="0" smtClean="0"/>
              <a:t> </a:t>
            </a:r>
            <a:r>
              <a:rPr lang="en-US" dirty="0" smtClean="0">
                <a:solidFill>
                  <a:schemeClr val="tx2">
                    <a:lumMod val="60000"/>
                    <a:lumOff val="40000"/>
                  </a:schemeClr>
                </a:solidFill>
              </a:rPr>
              <a:t>assert()</a:t>
            </a:r>
            <a:r>
              <a:rPr lang="en-US" dirty="0" smtClean="0"/>
              <a:t> library function is used, that is declared in the </a:t>
            </a:r>
            <a:r>
              <a:rPr lang="en-US" dirty="0" err="1" smtClean="0">
                <a:solidFill>
                  <a:schemeClr val="tx2">
                    <a:lumMod val="60000"/>
                    <a:lumOff val="40000"/>
                  </a:schemeClr>
                </a:solidFill>
              </a:rPr>
              <a:t>cassert</a:t>
            </a:r>
            <a:r>
              <a:rPr lang="en-US" dirty="0" smtClean="0"/>
              <a:t> header to check logical conditions</a:t>
            </a:r>
          </a:p>
          <a:p>
            <a:endParaRPr lang="en-US" dirty="0" smtClean="0"/>
          </a:p>
          <a:p>
            <a:endParaRPr lang="en-US" dirty="0" smtClean="0"/>
          </a:p>
          <a:p>
            <a:r>
              <a:rPr lang="en-US" dirty="0" smtClean="0"/>
              <a:t>Assertions in C++/ CLI programs</a:t>
            </a:r>
          </a:p>
          <a:p>
            <a:endParaRPr lang="en-US" dirty="0" smtClean="0"/>
          </a:p>
          <a:p>
            <a:pPr lvl="1"/>
            <a:r>
              <a:rPr lang="en-US" dirty="0" smtClean="0"/>
              <a:t>The </a:t>
            </a:r>
            <a:r>
              <a:rPr lang="en-US" dirty="0" smtClean="0">
                <a:solidFill>
                  <a:schemeClr val="tx2">
                    <a:lumMod val="60000"/>
                    <a:lumOff val="40000"/>
                  </a:schemeClr>
                </a:solidFill>
              </a:rPr>
              <a:t>static Assert() </a:t>
            </a:r>
            <a:r>
              <a:rPr lang="en-US" dirty="0" smtClean="0"/>
              <a:t>function in the Debug and Trace classes provides an assertion capability in CLR programs.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4800600"/>
          </a:xfrm>
        </p:spPr>
        <p:txBody>
          <a:bodyPr>
            <a:normAutofit/>
          </a:bodyPr>
          <a:lstStyle/>
          <a:p>
            <a:endParaRPr lang="en-US" dirty="0" smtClean="0"/>
          </a:p>
          <a:p>
            <a:endParaRPr lang="en-US" dirty="0" smtClean="0"/>
          </a:p>
          <a:p>
            <a:r>
              <a:rPr lang="en-US" dirty="0" smtClean="0"/>
              <a:t>C++/CLI classes for debugging</a:t>
            </a:r>
          </a:p>
          <a:p>
            <a:endParaRPr lang="en-US" dirty="0" smtClean="0"/>
          </a:p>
          <a:p>
            <a:pPr lvl="1"/>
            <a:r>
              <a:rPr lang="en-US" dirty="0" smtClean="0"/>
              <a:t>The Debug and Assert classes defined in the </a:t>
            </a:r>
            <a:r>
              <a:rPr lang="en-US" dirty="0" smtClean="0">
                <a:solidFill>
                  <a:schemeClr val="tx2">
                    <a:lumMod val="60000"/>
                    <a:lumOff val="40000"/>
                  </a:schemeClr>
                </a:solidFill>
              </a:rPr>
              <a:t>System::Diagnostics </a:t>
            </a:r>
            <a:r>
              <a:rPr lang="en-US" dirty="0" smtClean="0"/>
              <a:t>namespace provide functions for </a:t>
            </a:r>
          </a:p>
          <a:p>
            <a:pPr lvl="1"/>
            <a:endParaRPr lang="en-US" dirty="0" smtClean="0"/>
          </a:p>
          <a:p>
            <a:pPr lvl="2"/>
            <a:r>
              <a:rPr lang="en-US" dirty="0" smtClean="0"/>
              <a:t>Tracing execution</a:t>
            </a:r>
          </a:p>
          <a:p>
            <a:pPr lvl="2"/>
            <a:endParaRPr lang="en-US" dirty="0" smtClean="0"/>
          </a:p>
          <a:p>
            <a:pPr lvl="2"/>
            <a:r>
              <a:rPr lang="en-US" dirty="0" smtClean="0"/>
              <a:t>Generating debugging output in CLR programs.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71600" y="2819400"/>
            <a:ext cx="64770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TODAY’S LESSON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Windows programming basics</a:t>
            </a:r>
          </a:p>
          <a:p>
            <a:r>
              <a:rPr lang="en-US" dirty="0" smtClean="0"/>
              <a:t>Elements of a window</a:t>
            </a:r>
          </a:p>
          <a:p>
            <a:r>
              <a:rPr lang="en-US" dirty="0" smtClean="0"/>
              <a:t>Windows Programs and the Operating System</a:t>
            </a:r>
          </a:p>
          <a:p>
            <a:r>
              <a:rPr lang="en-US" dirty="0" smtClean="0"/>
              <a:t>Event - Driven Programs</a:t>
            </a:r>
          </a:p>
          <a:p>
            <a:r>
              <a:rPr lang="en-US" dirty="0" smtClean="0"/>
              <a:t>Windows Messages</a:t>
            </a:r>
          </a:p>
          <a:p>
            <a:r>
              <a:rPr lang="en-US" dirty="0" smtClean="0"/>
              <a:t>The Windows API</a:t>
            </a:r>
          </a:p>
          <a:p>
            <a:r>
              <a:rPr lang="en-US" dirty="0" smtClean="0"/>
              <a:t>Windows Data Types</a:t>
            </a:r>
          </a:p>
          <a:p>
            <a:r>
              <a:rPr lang="en-US" dirty="0" smtClean="0"/>
              <a:t>Notation in Windows </a:t>
            </a:r>
            <a:r>
              <a:rPr lang="en-US" dirty="0" smtClean="0"/>
              <a:t>Program</a:t>
            </a:r>
          </a:p>
          <a:p>
            <a:r>
              <a:rPr lang="en-US" dirty="0" smtClean="0"/>
              <a:t>Structure of a Windows Program</a:t>
            </a:r>
            <a:endParaRPr lang="en-US" dirty="0" smtClean="0"/>
          </a:p>
          <a:p>
            <a:endParaRPr lang="en-US" b="1" dirty="0" smtClean="0"/>
          </a:p>
          <a:p>
            <a:endParaRPr lang="en-US" b="1" dirty="0" smtClean="0"/>
          </a:p>
          <a:p>
            <a:endParaRPr lang="en-US" dirty="0" smtClean="0"/>
          </a:p>
          <a:p>
            <a:pPr lvl="1"/>
            <a:endParaRPr lang="en-US" dirty="0" smtClean="0"/>
          </a:p>
          <a:p>
            <a:pPr lvl="1"/>
            <a:endParaRPr lang="en-US" dirty="0" smtClean="0"/>
          </a:p>
          <a:p>
            <a:pPr lvl="1"/>
            <a:endParaRPr lang="en-US" dirty="0" smtClean="0"/>
          </a:p>
          <a:p>
            <a:pPr lvl="1"/>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Windows Programming Concepts</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r>
              <a:rPr lang="en-US" dirty="0" smtClean="0"/>
              <a:t>In this portion we will discuss basic ideas that are involved in every Windows program in C++. </a:t>
            </a:r>
          </a:p>
          <a:p>
            <a:endParaRPr lang="en-US" dirty="0" smtClean="0"/>
          </a:p>
          <a:p>
            <a:r>
              <a:rPr lang="en-US" dirty="0" smtClean="0"/>
              <a:t>Develop a program that uses the Windows operating system API directly. </a:t>
            </a:r>
          </a:p>
          <a:p>
            <a:pPr lvl="1"/>
            <a:r>
              <a:rPr lang="en-US" dirty="0" smtClean="0"/>
              <a:t>Gives us understanding how a Windows application works behinds the scenes.</a:t>
            </a:r>
          </a:p>
          <a:p>
            <a:endParaRPr lang="en-US" dirty="0" smtClean="0"/>
          </a:p>
          <a:p>
            <a:r>
              <a:rPr lang="en-US" dirty="0" smtClean="0"/>
              <a:t>Microsoft Foundation Classes, known as the MFC.</a:t>
            </a:r>
          </a:p>
          <a:p>
            <a:endParaRPr lang="en-US" dirty="0" smtClean="0"/>
          </a:p>
          <a:p>
            <a:r>
              <a:rPr lang="en-US" dirty="0" smtClean="0"/>
              <a:t>Windows Forms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Windows Programming Basics</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endParaRPr lang="en-US" dirty="0" smtClean="0"/>
          </a:p>
          <a:p>
            <a:r>
              <a:rPr lang="en-US" dirty="0" smtClean="0"/>
              <a:t>Visual C++  provides us with 3 basic ways of creating an interactive Windows application</a:t>
            </a:r>
          </a:p>
          <a:p>
            <a:endParaRPr lang="en-US" dirty="0" smtClean="0"/>
          </a:p>
          <a:p>
            <a:pPr lvl="1"/>
            <a:endParaRPr lang="en-US" dirty="0" smtClean="0"/>
          </a:p>
          <a:p>
            <a:pPr lvl="1"/>
            <a:r>
              <a:rPr lang="en-US" dirty="0" smtClean="0"/>
              <a:t>Using the Windows API</a:t>
            </a:r>
          </a:p>
          <a:p>
            <a:pPr lvl="2"/>
            <a:endParaRPr lang="en-US" b="1" dirty="0" smtClean="0"/>
          </a:p>
          <a:p>
            <a:pPr lvl="2"/>
            <a:r>
              <a:rPr lang="en-US" dirty="0" smtClean="0"/>
              <a:t>This is the fundamental interface that the Windows operating system provides for communications between itself and the applications that are executing under its control.</a:t>
            </a:r>
          </a:p>
          <a:p>
            <a:endParaRPr lang="en-US" dirty="0" smtClean="0"/>
          </a:p>
          <a:p>
            <a:pPr>
              <a:buNone/>
            </a:pP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Windows Programming Basics..</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fontScale="92500"/>
          </a:bodyPr>
          <a:lstStyle/>
          <a:p>
            <a:endParaRPr lang="en-US" dirty="0" smtClean="0"/>
          </a:p>
          <a:p>
            <a:r>
              <a:rPr lang="en-US" dirty="0" smtClean="0"/>
              <a:t>Using the Microsoft Foundation Classes.</a:t>
            </a:r>
          </a:p>
          <a:p>
            <a:pPr lvl="1"/>
            <a:endParaRPr lang="en-US" b="1" dirty="0" smtClean="0"/>
          </a:p>
          <a:p>
            <a:pPr lvl="1"/>
            <a:r>
              <a:rPr lang="en-US" dirty="0" smtClean="0"/>
              <a:t>A set of C++ classes that encapsulate the Windows API.</a:t>
            </a:r>
          </a:p>
          <a:p>
            <a:pPr lvl="1"/>
            <a:endParaRPr lang="en-US" dirty="0" smtClean="0"/>
          </a:p>
          <a:p>
            <a:endParaRPr lang="en-US" dirty="0" smtClean="0"/>
          </a:p>
          <a:p>
            <a:r>
              <a:rPr lang="en-US" dirty="0" smtClean="0"/>
              <a:t>Using Windows Forms. </a:t>
            </a:r>
          </a:p>
          <a:p>
            <a:endParaRPr lang="en-US" dirty="0" smtClean="0"/>
          </a:p>
          <a:p>
            <a:pPr lvl="1"/>
            <a:r>
              <a:rPr lang="en-US" dirty="0" smtClean="0"/>
              <a:t>Form - based development mechanism for creating applications that execute with the CLR.</a:t>
            </a:r>
          </a:p>
          <a:p>
            <a:pPr lvl="1"/>
            <a:r>
              <a:rPr lang="en-US" dirty="0" smtClean="0"/>
              <a:t>Using Windows Forms is by far the fastest and easiest mechanism for generating an application because the amount of code that you have to write is greatly reduced compared with the other two possibilities.</a:t>
            </a:r>
          </a:p>
          <a:p>
            <a:endParaRPr lang="en-US" dirty="0" smtClean="0"/>
          </a:p>
          <a:p>
            <a:pPr>
              <a:buNone/>
            </a:pP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Elements of a Window</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endParaRPr lang="en-US" dirty="0" smtClean="0"/>
          </a:p>
          <a:p>
            <a:r>
              <a:rPr lang="en-US" dirty="0" smtClean="0"/>
              <a:t>Most probably you will inevitably be familiar with most.</a:t>
            </a:r>
          </a:p>
          <a:p>
            <a:endParaRPr lang="en-US" dirty="0" smtClean="0"/>
          </a:p>
          <a:p>
            <a:r>
              <a:rPr lang="en-US" dirty="0" smtClean="0"/>
              <a:t>Still we will see some common understanding of what the terms mean.</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Elements of a Window..</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dirty="0"/>
          </a:p>
        </p:txBody>
      </p:sp>
      <p:pic>
        <p:nvPicPr>
          <p:cNvPr id="5" name="Picture 4" descr="018.PNG"/>
          <p:cNvPicPr>
            <a:picLocks noChangeAspect="1"/>
          </p:cNvPicPr>
          <p:nvPr/>
        </p:nvPicPr>
        <p:blipFill>
          <a:blip r:embed="rId3" cstate="print"/>
          <a:stretch>
            <a:fillRect/>
          </a:stretch>
        </p:blipFill>
        <p:spPr>
          <a:xfrm>
            <a:off x="457200" y="1437996"/>
            <a:ext cx="8305800" cy="4962803"/>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Windows Program &amp; OS</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endParaRPr lang="en-US" dirty="0" smtClean="0"/>
          </a:p>
          <a:p>
            <a:r>
              <a:rPr lang="en-US" dirty="0" smtClean="0"/>
              <a:t>When a Programmer writes a Windows program, it is a slave to the operating system and Windows is in control.</a:t>
            </a:r>
          </a:p>
          <a:p>
            <a:endParaRPr lang="en-US" dirty="0" smtClean="0"/>
          </a:p>
          <a:p>
            <a:pPr lvl="1"/>
            <a:r>
              <a:rPr lang="en-US" dirty="0" smtClean="0"/>
              <a:t>Program didn’t interact directly with the hardware.</a:t>
            </a:r>
          </a:p>
          <a:p>
            <a:endParaRPr lang="en-US" dirty="0" smtClean="0"/>
          </a:p>
          <a:p>
            <a:pPr lvl="1"/>
            <a:r>
              <a:rPr lang="en-US" dirty="0" smtClean="0"/>
              <a:t>Windows – middle man role.</a:t>
            </a:r>
          </a:p>
          <a:p>
            <a:pPr lvl="1"/>
            <a:endParaRPr lang="en-US" dirty="0" smtClean="0"/>
          </a:p>
          <a:p>
            <a:r>
              <a:rPr lang="en-US" dirty="0" smtClean="0"/>
              <a:t>Why this is so.??</a:t>
            </a:r>
          </a:p>
          <a:p>
            <a:pPr lvl="1"/>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Windows Program &amp; OS..</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endParaRPr lang="en-US" sz="2200" dirty="0" smtClean="0"/>
          </a:p>
          <a:p>
            <a:pPr marL="742950" lvl="2" indent="-342900"/>
            <a:r>
              <a:rPr lang="en-US" sz="2200" dirty="0" smtClean="0"/>
              <a:t>Someone has to play the role of boss to manage the sharing of machine resources.</a:t>
            </a:r>
          </a:p>
          <a:p>
            <a:endParaRPr lang="en-US" sz="2200" dirty="0" smtClean="0"/>
          </a:p>
          <a:p>
            <a:endParaRPr lang="en-US" sz="2200" dirty="0" smtClean="0"/>
          </a:p>
          <a:p>
            <a:pPr lvl="1"/>
            <a:r>
              <a:rPr lang="en-US" dirty="0" smtClean="0"/>
              <a:t>Windows embodies a standard user interface and needs to be in charge to enforce that standard.</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Event Driven Programs</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endParaRPr lang="en-US" dirty="0" smtClean="0"/>
          </a:p>
          <a:p>
            <a:r>
              <a:rPr lang="en-US" dirty="0" smtClean="0"/>
              <a:t>A Windows program is mostly event - driven , so it essentially waits around for something to happen.</a:t>
            </a:r>
          </a:p>
          <a:p>
            <a:endParaRPr lang="en-US" dirty="0" smtClean="0"/>
          </a:p>
          <a:p>
            <a:pPr lvl="1"/>
            <a:endParaRPr lang="en-US" dirty="0" smtClean="0"/>
          </a:p>
          <a:p>
            <a:pPr lvl="1"/>
            <a:r>
              <a:rPr lang="en-US" dirty="0" smtClean="0"/>
              <a:t>A significant part of the code of a Windows application is dedicated to processing events that are caused by external actions of the user.</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Event Driven Programs..</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r>
              <a:rPr lang="en-US" dirty="0" smtClean="0"/>
              <a:t>Events in a Windows application are occurrences.</a:t>
            </a:r>
          </a:p>
          <a:p>
            <a:pPr lvl="1"/>
            <a:endParaRPr lang="en-US" dirty="0" smtClean="0"/>
          </a:p>
          <a:p>
            <a:pPr lvl="1"/>
            <a:r>
              <a:rPr lang="en-US" dirty="0" smtClean="0"/>
              <a:t>Clicking the mouse.</a:t>
            </a:r>
          </a:p>
          <a:p>
            <a:pPr lvl="1"/>
            <a:r>
              <a:rPr lang="en-US" dirty="0" smtClean="0"/>
              <a:t>Pressing a key.</a:t>
            </a:r>
          </a:p>
          <a:p>
            <a:pPr lvl="1"/>
            <a:r>
              <a:rPr lang="en-US" dirty="0" smtClean="0"/>
              <a:t>A timer reaching zero. </a:t>
            </a:r>
          </a:p>
          <a:p>
            <a:pPr lvl="1"/>
            <a:endParaRPr lang="en-US" dirty="0" smtClean="0"/>
          </a:p>
          <a:p>
            <a:r>
              <a:rPr lang="en-US" dirty="0" smtClean="0"/>
              <a:t>Windows operating system records each event in a message.</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Event Driven Programs…</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r>
              <a:rPr lang="en-US" dirty="0" smtClean="0"/>
              <a:t>Windows Message</a:t>
            </a:r>
          </a:p>
          <a:p>
            <a:pPr lvl="1"/>
            <a:endParaRPr lang="en-US" dirty="0" smtClean="0"/>
          </a:p>
          <a:p>
            <a:pPr lvl="1"/>
            <a:r>
              <a:rPr lang="en-US" dirty="0" smtClean="0"/>
              <a:t>It is simply a record of the data relating to an event.</a:t>
            </a:r>
          </a:p>
          <a:p>
            <a:pPr lvl="1"/>
            <a:r>
              <a:rPr lang="en-US" dirty="0" smtClean="0"/>
              <a:t>Message queue for an application is just a sequence of such messages waiting to be processed by the application.</a:t>
            </a:r>
          </a:p>
          <a:p>
            <a:endParaRPr lang="en-US" dirty="0" smtClean="0"/>
          </a:p>
          <a:p>
            <a:r>
              <a:rPr lang="en-US" dirty="0" smtClean="0"/>
              <a:t>By sending a message, Windows can tell our program that </a:t>
            </a:r>
          </a:p>
          <a:p>
            <a:endParaRPr lang="en-US" dirty="0" smtClean="0"/>
          </a:p>
          <a:p>
            <a:pPr lvl="1"/>
            <a:r>
              <a:rPr lang="en-US" dirty="0" smtClean="0"/>
              <a:t>some action needs to be taken or</a:t>
            </a:r>
          </a:p>
          <a:p>
            <a:pPr lvl="1"/>
            <a:r>
              <a:rPr lang="en-US" dirty="0" smtClean="0"/>
              <a:t>an event such as a mouse click has occurred.</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Event Driven Programs…</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endParaRPr lang="en-US" dirty="0" smtClean="0"/>
          </a:p>
          <a:p>
            <a:r>
              <a:rPr lang="en-US" dirty="0" smtClean="0"/>
              <a:t>A Windows program must contain a function specifically for handling these messages. </a:t>
            </a:r>
          </a:p>
          <a:p>
            <a:endParaRPr lang="en-US" dirty="0" smtClean="0"/>
          </a:p>
          <a:p>
            <a:pPr lvl="1"/>
            <a:r>
              <a:rPr lang="en-US" dirty="0" err="1" smtClean="0">
                <a:solidFill>
                  <a:schemeClr val="tx2">
                    <a:lumMod val="60000"/>
                    <a:lumOff val="40000"/>
                  </a:schemeClr>
                </a:solidFill>
              </a:rPr>
              <a:t>WindowProc</a:t>
            </a:r>
            <a:r>
              <a:rPr lang="en-US" dirty="0" smtClean="0">
                <a:solidFill>
                  <a:schemeClr val="tx2">
                    <a:lumMod val="60000"/>
                    <a:lumOff val="40000"/>
                  </a:schemeClr>
                </a:solidFill>
              </a:rPr>
              <a:t>() </a:t>
            </a:r>
            <a:r>
              <a:rPr lang="en-US" dirty="0" smtClean="0"/>
              <a:t>is the function we can use to sending the messages to our applications.</a:t>
            </a:r>
          </a:p>
          <a:p>
            <a:endParaRPr lang="en-US" dirty="0" smtClean="0"/>
          </a:p>
          <a:p>
            <a:pPr lvl="2"/>
            <a:r>
              <a:rPr lang="en-US" dirty="0" smtClean="0"/>
              <a:t>Windows accesses the function through a pointer to a function.</a:t>
            </a:r>
          </a:p>
          <a:p>
            <a:pPr lvl="1"/>
            <a:endParaRPr lang="en-US" dirty="0" smtClean="0"/>
          </a:p>
          <a:p>
            <a:pPr lvl="1"/>
            <a:r>
              <a:rPr lang="en-US" dirty="0" err="1" smtClean="0">
                <a:solidFill>
                  <a:schemeClr val="tx2">
                    <a:lumMod val="60000"/>
                    <a:lumOff val="40000"/>
                  </a:schemeClr>
                </a:solidFill>
              </a:rPr>
              <a:t>DefWindowProc</a:t>
            </a:r>
            <a:r>
              <a:rPr lang="en-US" dirty="0" smtClean="0">
                <a:solidFill>
                  <a:schemeClr val="tx2">
                    <a:lumMod val="60000"/>
                    <a:lumOff val="40000"/>
                  </a:schemeClr>
                </a:solidFill>
              </a:rPr>
              <a:t>()</a:t>
            </a:r>
            <a:r>
              <a:rPr lang="en-US" dirty="0" smtClean="0"/>
              <a:t> is used to pass a message back to Windows.</a:t>
            </a:r>
          </a:p>
          <a:p>
            <a:pPr lvl="2"/>
            <a:endParaRPr lang="en-US" dirty="0" smtClean="0"/>
          </a:p>
          <a:p>
            <a:pPr lvl="2"/>
            <a:r>
              <a:rPr lang="en-US" dirty="0" smtClean="0"/>
              <a:t>Provides default message processing.</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Windows API</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r>
              <a:rPr lang="en-US" dirty="0" smtClean="0"/>
              <a:t>All of the communications between any Windows application and Windows itself use the Windows application programming interface (API).</a:t>
            </a:r>
          </a:p>
          <a:p>
            <a:endParaRPr lang="en-US" dirty="0" smtClean="0"/>
          </a:p>
          <a:p>
            <a:pPr lvl="1"/>
            <a:r>
              <a:rPr lang="en-US" dirty="0" smtClean="0"/>
              <a:t>100 of API’s.</a:t>
            </a:r>
          </a:p>
          <a:p>
            <a:pPr lvl="1"/>
            <a:endParaRPr lang="en-US" dirty="0" smtClean="0"/>
          </a:p>
          <a:p>
            <a:pPr lvl="1"/>
            <a:r>
              <a:rPr lang="en-US" dirty="0" smtClean="0"/>
              <a:t>Covers all aspects of the communications between Windows and our application.</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Windows Data Types</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endParaRPr lang="en-US" dirty="0" smtClean="0"/>
          </a:p>
          <a:p>
            <a:r>
              <a:rPr lang="en-US" dirty="0" smtClean="0"/>
              <a:t>Windows defines a significant number of data types that are used to specify function parameter types and return types in the Windows API.</a:t>
            </a:r>
          </a:p>
          <a:p>
            <a:pPr lvl="1"/>
            <a:endParaRPr lang="en-US" dirty="0" smtClean="0"/>
          </a:p>
          <a:p>
            <a:pPr lvl="1"/>
            <a:r>
              <a:rPr lang="en-US" dirty="0" smtClean="0"/>
              <a:t>Each of these Windows types will map to some C++ type.</a:t>
            </a:r>
          </a:p>
          <a:p>
            <a:pPr lvl="1"/>
            <a:endParaRPr lang="en-US" dirty="0" smtClean="0"/>
          </a:p>
          <a:p>
            <a:pPr lvl="1"/>
            <a:r>
              <a:rPr lang="en-US" dirty="0" smtClean="0"/>
              <a:t>Mapping between Windows types and C++ types can change, using windows type is essential where it applies.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Windows Data Types..</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r>
              <a:rPr lang="en-US" dirty="0" smtClean="0"/>
              <a:t>Some of the most common win data types are</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dirty="0"/>
          </a:p>
        </p:txBody>
      </p:sp>
      <p:pic>
        <p:nvPicPr>
          <p:cNvPr id="5" name="Picture 4" descr="WinDataTypes-01.PNG"/>
          <p:cNvPicPr>
            <a:picLocks noChangeAspect="1"/>
          </p:cNvPicPr>
          <p:nvPr/>
        </p:nvPicPr>
        <p:blipFill>
          <a:blip r:embed="rId3" cstate="print"/>
          <a:stretch>
            <a:fillRect/>
          </a:stretch>
        </p:blipFill>
        <p:spPr>
          <a:xfrm>
            <a:off x="609600" y="1981200"/>
            <a:ext cx="8001000" cy="396240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Windows Data Types…</a:t>
            </a:r>
            <a:endParaRPr lang="ur-PK" dirty="0">
              <a:solidFill>
                <a:srgbClr val="FF0000"/>
              </a:solidFill>
              <a:cs typeface="+mn-cs"/>
            </a:endParaRPr>
          </a:p>
        </p:txBody>
      </p:sp>
      <p:pic>
        <p:nvPicPr>
          <p:cNvPr id="6" name="Content Placeholder 5" descr="WinDataTypes-02.PNG"/>
          <p:cNvPicPr>
            <a:picLocks noGrp="1" noChangeAspect="1"/>
          </p:cNvPicPr>
          <p:nvPr>
            <p:ph idx="1"/>
          </p:nvPr>
        </p:nvPicPr>
        <p:blipFill>
          <a:blip r:embed="rId3" cstate="print"/>
          <a:stretch>
            <a:fillRect/>
          </a:stretch>
        </p:blipFill>
        <p:spPr>
          <a:xfrm>
            <a:off x="609600" y="1447800"/>
            <a:ext cx="8001000" cy="3581400"/>
          </a:xfrm>
        </p:spPr>
      </p:pic>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dirty="0"/>
          </a:p>
        </p:txBody>
      </p:sp>
      <p:sp>
        <p:nvSpPr>
          <p:cNvPr id="7" name="TextBox 6"/>
          <p:cNvSpPr txBox="1"/>
          <p:nvPr/>
        </p:nvSpPr>
        <p:spPr>
          <a:xfrm>
            <a:off x="685800" y="5410200"/>
            <a:ext cx="7772400" cy="369332"/>
          </a:xfrm>
          <a:prstGeom prst="rect">
            <a:avLst/>
          </a:prstGeom>
          <a:noFill/>
        </p:spPr>
        <p:txBody>
          <a:bodyPr wrap="square" rtlCol="1">
            <a:spAutoFit/>
          </a:bodyPr>
          <a:lstStyle/>
          <a:p>
            <a:pPr>
              <a:buFont typeface="Wingdings" pitchFamily="2" charset="2"/>
              <a:buChar char="Ø"/>
            </a:pPr>
            <a:r>
              <a:rPr lang="en-US" dirty="0" smtClean="0"/>
              <a:t>  All windows data types are contained in the header </a:t>
            </a:r>
            <a:r>
              <a:rPr lang="en-US" dirty="0" err="1" smtClean="0"/>
              <a:t>windows.h</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Notation</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r>
              <a:rPr lang="en-US" dirty="0" smtClean="0"/>
              <a:t>In many Windows programs, variable names have a prefix.</a:t>
            </a:r>
          </a:p>
          <a:p>
            <a:pPr lvl="1"/>
            <a:endParaRPr lang="en-US" dirty="0" smtClean="0"/>
          </a:p>
          <a:p>
            <a:pPr lvl="1"/>
            <a:r>
              <a:rPr lang="en-US" dirty="0" smtClean="0"/>
              <a:t>Indicates what is the kind of value the variable holds.</a:t>
            </a:r>
          </a:p>
          <a:p>
            <a:pPr lvl="1"/>
            <a:endParaRPr lang="en-US" dirty="0" smtClean="0"/>
          </a:p>
          <a:p>
            <a:pPr lvl="1"/>
            <a:r>
              <a:rPr lang="en-US" dirty="0" smtClean="0"/>
              <a:t>How it will be used. </a:t>
            </a:r>
          </a:p>
          <a:p>
            <a:pPr lvl="1"/>
            <a:endParaRPr lang="en-US" dirty="0" smtClean="0"/>
          </a:p>
          <a:p>
            <a:pPr lvl="1"/>
            <a:endParaRPr lang="en-US" dirty="0" smtClean="0"/>
          </a:p>
          <a:p>
            <a:pPr lvl="1"/>
            <a:r>
              <a:rPr lang="en-US" dirty="0" smtClean="0"/>
              <a:t>Quite a few prefixes used in combination.</a:t>
            </a:r>
          </a:p>
          <a:p>
            <a:pPr lvl="2"/>
            <a:endParaRPr lang="en-US" dirty="0" smtClean="0"/>
          </a:p>
          <a:p>
            <a:pPr lvl="2"/>
            <a:r>
              <a:rPr lang="en-US" dirty="0" smtClean="0"/>
              <a:t>Ex: the prefix </a:t>
            </a:r>
            <a:r>
              <a:rPr lang="en-US" dirty="0" err="1" smtClean="0">
                <a:solidFill>
                  <a:schemeClr val="tx2">
                    <a:lumMod val="60000"/>
                    <a:lumOff val="40000"/>
                  </a:schemeClr>
                </a:solidFill>
              </a:rPr>
              <a:t>lpfn</a:t>
            </a:r>
            <a:r>
              <a:rPr lang="en-US" dirty="0" smtClean="0"/>
              <a:t> signifies a long pointer to a function</a:t>
            </a:r>
            <a:r>
              <a:rPr lang="en-US" b="1" dirty="0" smtClean="0"/>
              <a:t>.</a:t>
            </a:r>
          </a:p>
          <a:p>
            <a:pPr lvl="2"/>
            <a:endParaRPr lang="en-US" b="1" dirty="0" smtClean="0"/>
          </a:p>
          <a:p>
            <a:pPr lvl="2"/>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Notation..</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pPr lvl="2"/>
            <a:endParaRPr lang="en-US" b="1" dirty="0" smtClean="0"/>
          </a:p>
          <a:p>
            <a:pPr lvl="2"/>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dirty="0"/>
          </a:p>
        </p:txBody>
      </p:sp>
      <p:pic>
        <p:nvPicPr>
          <p:cNvPr id="5" name="Picture 4" descr="019.PNG"/>
          <p:cNvPicPr>
            <a:picLocks noChangeAspect="1"/>
          </p:cNvPicPr>
          <p:nvPr/>
        </p:nvPicPr>
        <p:blipFill>
          <a:blip r:embed="rId3" cstate="print"/>
          <a:stretch>
            <a:fillRect/>
          </a:stretch>
        </p:blipFill>
        <p:spPr>
          <a:xfrm>
            <a:off x="685800" y="1371600"/>
            <a:ext cx="7924800" cy="40386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Structure of a Windows </a:t>
            </a:r>
            <a:r>
              <a:rPr lang="en-US" dirty="0" err="1" smtClean="0">
                <a:solidFill>
                  <a:srgbClr val="FF0000"/>
                </a:solidFill>
                <a:cs typeface="+mn-cs"/>
              </a:rPr>
              <a:t>Prog</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r>
              <a:rPr lang="en-US" dirty="0" smtClean="0"/>
              <a:t>A Windows program minimally contain two functions.</a:t>
            </a:r>
          </a:p>
          <a:p>
            <a:pPr lvl="1"/>
            <a:endParaRPr lang="en-US" dirty="0" smtClean="0"/>
          </a:p>
          <a:p>
            <a:pPr lvl="1"/>
            <a:r>
              <a:rPr lang="en-US" dirty="0" err="1" smtClean="0">
                <a:solidFill>
                  <a:schemeClr val="tx2">
                    <a:lumMod val="60000"/>
                    <a:lumOff val="40000"/>
                  </a:schemeClr>
                </a:solidFill>
              </a:rPr>
              <a:t>WinMain</a:t>
            </a:r>
            <a:r>
              <a:rPr lang="en-US" dirty="0" smtClean="0">
                <a:solidFill>
                  <a:schemeClr val="tx2">
                    <a:lumMod val="60000"/>
                    <a:lumOff val="40000"/>
                  </a:schemeClr>
                </a:solidFill>
              </a:rPr>
              <a:t>()</a:t>
            </a:r>
            <a:r>
              <a:rPr lang="en-US" dirty="0" smtClean="0"/>
              <a:t> </a:t>
            </a:r>
          </a:p>
          <a:p>
            <a:pPr lvl="2"/>
            <a:r>
              <a:rPr lang="en-US" dirty="0" smtClean="0"/>
              <a:t>Where execution of the program begins and basic program initialization is carried out.</a:t>
            </a:r>
          </a:p>
          <a:p>
            <a:pPr lvl="2"/>
            <a:endParaRPr lang="en-US" dirty="0" smtClean="0"/>
          </a:p>
          <a:p>
            <a:pPr lvl="1"/>
            <a:r>
              <a:rPr lang="en-US" dirty="0" err="1" smtClean="0">
                <a:solidFill>
                  <a:schemeClr val="tx2">
                    <a:lumMod val="60000"/>
                    <a:lumOff val="40000"/>
                  </a:schemeClr>
                </a:solidFill>
              </a:rPr>
              <a:t>WindowProc</a:t>
            </a:r>
            <a:r>
              <a:rPr lang="en-US" dirty="0" smtClean="0">
                <a:solidFill>
                  <a:schemeClr val="tx2">
                    <a:lumMod val="60000"/>
                    <a:lumOff val="40000"/>
                  </a:schemeClr>
                </a:solidFill>
              </a:rPr>
              <a:t>()</a:t>
            </a:r>
          </a:p>
          <a:p>
            <a:pPr lvl="2"/>
            <a:r>
              <a:rPr lang="en-US" dirty="0" smtClean="0"/>
              <a:t>Called by Windows to process messages for the application. </a:t>
            </a:r>
          </a:p>
          <a:p>
            <a:pPr lvl="2"/>
            <a:endParaRPr lang="en-US" dirty="0" smtClean="0"/>
          </a:p>
          <a:p>
            <a:pPr lvl="2"/>
            <a:r>
              <a:rPr lang="en-US" dirty="0" smtClean="0"/>
              <a:t>Contains the larger portion of code deals in responding to messages caused by user input of one kind or another.</a:t>
            </a:r>
            <a:endParaRPr lang="en-US" b="1" dirty="0" smtClean="0"/>
          </a:p>
          <a:p>
            <a:pPr lvl="2"/>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Structure of a Windows </a:t>
            </a:r>
            <a:r>
              <a:rPr lang="en-US" dirty="0" err="1" smtClean="0">
                <a:solidFill>
                  <a:srgbClr val="FF0000"/>
                </a:solidFill>
                <a:cs typeface="+mn-cs"/>
              </a:rPr>
              <a:t>Prog</a:t>
            </a:r>
            <a:r>
              <a:rPr lang="en-US" dirty="0" smtClean="0">
                <a:solidFill>
                  <a:srgbClr val="FF0000"/>
                </a:solidFill>
                <a:cs typeface="+mn-cs"/>
              </a:rPr>
              <a:t>..</a:t>
            </a:r>
            <a:endParaRPr lang="ur-PK" dirty="0">
              <a:solidFill>
                <a:srgbClr val="FF0000"/>
              </a:solidFill>
              <a:cs typeface="+mn-cs"/>
            </a:endParaRPr>
          </a:p>
        </p:txBody>
      </p:sp>
      <p:pic>
        <p:nvPicPr>
          <p:cNvPr id="5" name="Content Placeholder 4" descr="020.PNG"/>
          <p:cNvPicPr>
            <a:picLocks noGrp="1" noChangeAspect="1"/>
          </p:cNvPicPr>
          <p:nvPr>
            <p:ph idx="1"/>
          </p:nvPr>
        </p:nvPicPr>
        <p:blipFill>
          <a:blip r:embed="rId3" cstate="print"/>
          <a:stretch>
            <a:fillRect/>
          </a:stretch>
        </p:blipFill>
        <p:spPr>
          <a:xfrm>
            <a:off x="1524001" y="1295400"/>
            <a:ext cx="5943599" cy="5029200"/>
          </a:xfrm>
        </p:spPr>
      </p:pic>
      <p:sp>
        <p:nvSpPr>
          <p:cNvPr id="4" name="Slide Number Placeholder 3"/>
          <p:cNvSpPr>
            <a:spLocks noGrp="1"/>
          </p:cNvSpPr>
          <p:nvPr>
            <p:ph type="sldNum" sz="quarter" idx="12"/>
          </p:nvPr>
        </p:nvSpPr>
        <p:spPr/>
        <p:txBody>
          <a:bodyPr/>
          <a:lstStyle/>
          <a:p>
            <a:fld id="{0AD2A1D3-94CF-4BE8-B9A0-75EFE4C74F95}"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Structure of a Windows </a:t>
            </a:r>
            <a:r>
              <a:rPr lang="en-US" dirty="0" err="1" smtClean="0">
                <a:solidFill>
                  <a:srgbClr val="FF0000"/>
                </a:solidFill>
                <a:cs typeface="+mn-cs"/>
              </a:rPr>
              <a:t>Prog</a:t>
            </a:r>
            <a:r>
              <a:rPr lang="en-US" dirty="0" smtClean="0">
                <a:solidFill>
                  <a:srgbClr val="FF0000"/>
                </a:solidFill>
                <a:cs typeface="+mn-cs"/>
              </a:rPr>
              <a:t>…</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endParaRPr lang="en-US" dirty="0" smtClean="0"/>
          </a:p>
          <a:p>
            <a:r>
              <a:rPr lang="en-US" dirty="0" err="1" smtClean="0">
                <a:solidFill>
                  <a:schemeClr val="tx2">
                    <a:lumMod val="60000"/>
                    <a:lumOff val="40000"/>
                  </a:schemeClr>
                </a:solidFill>
              </a:rPr>
              <a:t>WinMain</a:t>
            </a:r>
            <a:r>
              <a:rPr lang="en-US" dirty="0" smtClean="0">
                <a:solidFill>
                  <a:schemeClr val="tx2">
                    <a:lumMod val="60000"/>
                    <a:lumOff val="40000"/>
                  </a:schemeClr>
                </a:solidFill>
              </a:rPr>
              <a:t>() </a:t>
            </a:r>
            <a:r>
              <a:rPr lang="en-US" dirty="0" smtClean="0"/>
              <a:t>communicates with Windows by calling some of the Windows API functions. </a:t>
            </a:r>
          </a:p>
          <a:p>
            <a:endParaRPr lang="en-US" dirty="0" smtClean="0"/>
          </a:p>
          <a:p>
            <a:r>
              <a:rPr lang="en-US" dirty="0" smtClean="0"/>
              <a:t>Same applies to </a:t>
            </a:r>
            <a:r>
              <a:rPr lang="en-US" dirty="0" err="1" smtClean="0">
                <a:solidFill>
                  <a:schemeClr val="tx2">
                    <a:lumMod val="60000"/>
                    <a:lumOff val="40000"/>
                  </a:schemeClr>
                </a:solidFill>
              </a:rPr>
              <a:t>WindowProc</a:t>
            </a:r>
            <a:r>
              <a:rPr lang="en-US" dirty="0" smtClean="0">
                <a:solidFill>
                  <a:schemeClr val="tx2">
                    <a:lumMod val="60000"/>
                    <a:lumOff val="40000"/>
                  </a:schemeClr>
                </a:solidFill>
              </a:rPr>
              <a:t>()</a:t>
            </a:r>
            <a:r>
              <a:rPr lang="en-US" dirty="0" smtClean="0"/>
              <a:t>.</a:t>
            </a:r>
          </a:p>
          <a:p>
            <a:endParaRPr lang="en-US" dirty="0" smtClean="0"/>
          </a:p>
          <a:p>
            <a:r>
              <a:rPr lang="en-US" dirty="0" smtClean="0"/>
              <a:t>Integrating factor in Windows program is Windows.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err="1" smtClean="0">
                <a:solidFill>
                  <a:srgbClr val="FF0000"/>
                </a:solidFill>
                <a:cs typeface="+mn-cs"/>
              </a:rPr>
              <a:t>WinMain</a:t>
            </a:r>
            <a:r>
              <a:rPr lang="en-US" dirty="0" smtClean="0">
                <a:solidFill>
                  <a:srgbClr val="FF0000"/>
                </a:solidFill>
                <a:cs typeface="+mn-cs"/>
              </a:rPr>
              <a:t>()</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endParaRPr lang="en-US" dirty="0" smtClean="0"/>
          </a:p>
          <a:p>
            <a:r>
              <a:rPr lang="en-US" dirty="0" smtClean="0"/>
              <a:t>The </a:t>
            </a:r>
            <a:r>
              <a:rPr lang="en-US" dirty="0" err="1" smtClean="0">
                <a:solidFill>
                  <a:schemeClr val="tx2">
                    <a:lumMod val="60000"/>
                    <a:lumOff val="40000"/>
                  </a:schemeClr>
                </a:solidFill>
              </a:rPr>
              <a:t>WinMain</a:t>
            </a:r>
            <a:r>
              <a:rPr lang="en-US" dirty="0" smtClean="0">
                <a:solidFill>
                  <a:schemeClr val="tx2">
                    <a:lumMod val="60000"/>
                    <a:lumOff val="40000"/>
                  </a:schemeClr>
                </a:solidFill>
              </a:rPr>
              <a:t>() </a:t>
            </a:r>
            <a:r>
              <a:rPr lang="en-US" dirty="0" smtClean="0"/>
              <a:t>function = </a:t>
            </a:r>
            <a:r>
              <a:rPr lang="en-US" dirty="0" smtClean="0">
                <a:solidFill>
                  <a:schemeClr val="tx2">
                    <a:lumMod val="60000"/>
                    <a:lumOff val="40000"/>
                  </a:schemeClr>
                </a:solidFill>
              </a:rPr>
              <a:t>main() </a:t>
            </a:r>
            <a:r>
              <a:rPr lang="en-US" dirty="0" smtClean="0"/>
              <a:t>function.</a:t>
            </a:r>
          </a:p>
          <a:p>
            <a:endParaRPr lang="en-US" dirty="0" smtClean="0"/>
          </a:p>
          <a:p>
            <a:r>
              <a:rPr lang="en-US" dirty="0" smtClean="0"/>
              <a:t>To allow Windows to pass data to it, </a:t>
            </a:r>
            <a:r>
              <a:rPr lang="en-US" dirty="0" err="1" smtClean="0"/>
              <a:t>WinMain</a:t>
            </a:r>
            <a:r>
              <a:rPr lang="en-US" dirty="0" smtClean="0"/>
              <a:t>() has four parameters and a return value of type int.</a:t>
            </a:r>
          </a:p>
          <a:p>
            <a:endParaRPr lang="en-US" dirty="0" smtClean="0"/>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WINAPI </a:t>
            </a:r>
            <a:r>
              <a:rPr lang="en-US" sz="2000" b="1" dirty="0" err="1" smtClean="0">
                <a:solidFill>
                  <a:schemeClr val="tx2">
                    <a:lumMod val="60000"/>
                    <a:lumOff val="40000"/>
                  </a:schemeClr>
                </a:solidFill>
              </a:rPr>
              <a:t>WinMain</a:t>
            </a:r>
            <a:r>
              <a:rPr lang="en-US" sz="2000" b="1" dirty="0" smtClean="0">
                <a:solidFill>
                  <a:schemeClr val="tx2">
                    <a:lumMod val="60000"/>
                    <a:lumOff val="40000"/>
                  </a:schemeClr>
                </a:solidFill>
              </a:rPr>
              <a:t> ( HINSTANCE </a:t>
            </a:r>
            <a:r>
              <a:rPr lang="en-US" sz="2000" b="1" dirty="0" err="1" smtClean="0">
                <a:solidFill>
                  <a:schemeClr val="tx2">
                    <a:lumMod val="60000"/>
                    <a:lumOff val="40000"/>
                  </a:schemeClr>
                </a:solidFill>
              </a:rPr>
              <a:t>hInstance</a:t>
            </a:r>
            <a:r>
              <a:rPr lang="en-US" sz="2000" b="1" dirty="0" smtClean="0">
                <a:solidFill>
                  <a:schemeClr val="tx2">
                    <a:lumMod val="60000"/>
                    <a:lumOff val="40000"/>
                  </a:schemeClr>
                </a:solidFill>
              </a:rPr>
              <a:t>,</a:t>
            </a:r>
          </a:p>
          <a:p>
            <a:pPr>
              <a:buNone/>
            </a:pPr>
            <a:r>
              <a:rPr lang="en-US" sz="2000" b="1" dirty="0" smtClean="0">
                <a:solidFill>
                  <a:schemeClr val="tx2">
                    <a:lumMod val="60000"/>
                    <a:lumOff val="40000"/>
                  </a:schemeClr>
                </a:solidFill>
              </a:rPr>
              <a:t>				HINSTANCE </a:t>
            </a:r>
            <a:r>
              <a:rPr lang="en-US" sz="2000" b="1" dirty="0" err="1" smtClean="0">
                <a:solidFill>
                  <a:schemeClr val="tx2">
                    <a:lumMod val="60000"/>
                    <a:lumOff val="40000"/>
                  </a:schemeClr>
                </a:solidFill>
              </a:rPr>
              <a:t>hPrevInstance</a:t>
            </a:r>
            <a:r>
              <a:rPr lang="en-US" sz="2000" b="1" dirty="0" smtClean="0">
                <a:solidFill>
                  <a:schemeClr val="tx2">
                    <a:lumMod val="60000"/>
                    <a:lumOff val="40000"/>
                  </a:schemeClr>
                </a:solidFill>
              </a:rPr>
              <a:t>,</a:t>
            </a:r>
          </a:p>
          <a:p>
            <a:pPr>
              <a:buNone/>
            </a:pPr>
            <a:r>
              <a:rPr lang="en-US" sz="2000" b="1" dirty="0" smtClean="0">
                <a:solidFill>
                  <a:schemeClr val="tx2">
                    <a:lumMod val="60000"/>
                    <a:lumOff val="40000"/>
                  </a:schemeClr>
                </a:solidFill>
              </a:rPr>
              <a:t>				LPSTR </a:t>
            </a:r>
            <a:r>
              <a:rPr lang="en-US" sz="2000" b="1" dirty="0" err="1" smtClean="0">
                <a:solidFill>
                  <a:schemeClr val="tx2">
                    <a:lumMod val="60000"/>
                    <a:lumOff val="40000"/>
                  </a:schemeClr>
                </a:solidFill>
              </a:rPr>
              <a:t>lpCmdLine</a:t>
            </a:r>
            <a:r>
              <a:rPr lang="en-US" sz="2000" b="1" dirty="0" smtClean="0">
                <a:solidFill>
                  <a:schemeClr val="tx2">
                    <a:lumMod val="60000"/>
                    <a:lumOff val="40000"/>
                  </a:schemeClr>
                </a:solidFill>
              </a:rPr>
              <a:t>,</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nCmdShow</a:t>
            </a:r>
            <a:r>
              <a:rPr lang="en-US" sz="2000" b="1" dirty="0" smtClean="0">
                <a:solidFill>
                  <a:schemeClr val="tx2">
                    <a:lumMod val="60000"/>
                    <a:lumOff val="40000"/>
                  </a:schemeClr>
                </a:solidFill>
              </a:rPr>
              <a:t>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err="1" smtClean="0">
                <a:solidFill>
                  <a:srgbClr val="FF0000"/>
                </a:solidFill>
                <a:cs typeface="+mn-cs"/>
              </a:rPr>
              <a:t>WinMain</a:t>
            </a:r>
            <a:r>
              <a:rPr lang="en-US" dirty="0" smtClean="0">
                <a:solidFill>
                  <a:srgbClr val="FF0000"/>
                </a:solidFill>
                <a:cs typeface="+mn-cs"/>
              </a:rPr>
              <a:t>()..</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WINAPI</a:t>
            </a:r>
          </a:p>
          <a:p>
            <a:pPr>
              <a:buNone/>
            </a:pPr>
            <a:endParaRPr lang="en-US" sz="2000" b="1" dirty="0" smtClean="0">
              <a:solidFill>
                <a:schemeClr val="tx2">
                  <a:lumMod val="60000"/>
                  <a:lumOff val="40000"/>
                </a:schemeClr>
              </a:solidFill>
            </a:endParaRPr>
          </a:p>
          <a:p>
            <a:pPr lvl="1"/>
            <a:r>
              <a:rPr lang="en-US" sz="2000" dirty="0" smtClean="0"/>
              <a:t>A Windows - defined macro that causes the function name and arguments to be handled in a special way that is specific to Windows API functions</a:t>
            </a:r>
            <a:r>
              <a:rPr lang="en-US" dirty="0" smtClean="0"/>
              <a:t>.</a:t>
            </a:r>
          </a:p>
          <a:p>
            <a:endParaRPr lang="en-US" sz="2000" dirty="0" smtClean="0"/>
          </a:p>
          <a:p>
            <a:pPr>
              <a:buNone/>
            </a:pPr>
            <a:r>
              <a:rPr lang="en-US" sz="2000" b="1" dirty="0" smtClean="0">
                <a:solidFill>
                  <a:schemeClr val="tx2">
                    <a:lumMod val="60000"/>
                    <a:lumOff val="40000"/>
                  </a:schemeClr>
                </a:solidFill>
              </a:rPr>
              <a:t>	 HINSTANCE  </a:t>
            </a:r>
            <a:r>
              <a:rPr lang="en-US" sz="2000" b="1" dirty="0" err="1" smtClean="0">
                <a:solidFill>
                  <a:schemeClr val="tx2">
                    <a:lumMod val="60000"/>
                    <a:lumOff val="40000"/>
                  </a:schemeClr>
                </a:solidFill>
              </a:rPr>
              <a:t>hInstance</a:t>
            </a:r>
            <a:endParaRPr lang="en-US" sz="2000" dirty="0" smtClean="0"/>
          </a:p>
          <a:p>
            <a:endParaRPr lang="en-US" sz="2000" dirty="0" smtClean="0"/>
          </a:p>
          <a:p>
            <a:pPr lvl="1"/>
            <a:r>
              <a:rPr lang="en-US" sz="2000" dirty="0" smtClean="0"/>
              <a:t>It is of type HINSTANCE, which is a handle to an instance.</a:t>
            </a:r>
          </a:p>
          <a:p>
            <a:pPr lvl="2"/>
            <a:endParaRPr lang="en-US" sz="1800" dirty="0" smtClean="0"/>
          </a:p>
          <a:p>
            <a:pPr lvl="2"/>
            <a:r>
              <a:rPr lang="en-US" sz="1800" dirty="0" smtClean="0"/>
              <a:t>An instance here, a running program. </a:t>
            </a:r>
          </a:p>
          <a:p>
            <a:pPr lvl="2"/>
            <a:r>
              <a:rPr lang="en-US" sz="1800" dirty="0" smtClean="0"/>
              <a:t>A handle is an integer value that identifies an object.</a:t>
            </a:r>
            <a:endParaRPr lang="en-US" sz="2000" dirty="0" smtClean="0"/>
          </a:p>
          <a:p>
            <a:pPr lvl="2"/>
            <a:r>
              <a:rPr lang="en-US" sz="1800" dirty="0" smtClean="0"/>
              <a:t>In this case it is instance of the application.</a:t>
            </a:r>
            <a:endParaRPr lang="en-US" sz="1800" dirty="0" smtClean="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err="1" smtClean="0">
                <a:solidFill>
                  <a:srgbClr val="FF0000"/>
                </a:solidFill>
                <a:cs typeface="+mn-cs"/>
              </a:rPr>
              <a:t>WinMain</a:t>
            </a:r>
            <a:r>
              <a:rPr lang="en-US" dirty="0" smtClean="0">
                <a:solidFill>
                  <a:srgbClr val="FF0000"/>
                </a:solidFill>
                <a:cs typeface="+mn-cs"/>
              </a:rPr>
              <a:t>()…</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endParaRPr lang="en-US" dirty="0" smtClean="0"/>
          </a:p>
          <a:p>
            <a:pPr>
              <a:buNone/>
            </a:pPr>
            <a:r>
              <a:rPr lang="en-US" sz="2000" b="1" dirty="0" smtClean="0">
                <a:solidFill>
                  <a:schemeClr val="tx2">
                    <a:lumMod val="60000"/>
                    <a:lumOff val="40000"/>
                  </a:schemeClr>
                </a:solidFill>
              </a:rPr>
              <a:t>	 HINSTANCE  </a:t>
            </a:r>
            <a:r>
              <a:rPr lang="en-US" sz="2000" b="1" dirty="0" err="1" smtClean="0">
                <a:solidFill>
                  <a:schemeClr val="tx2">
                    <a:lumMod val="60000"/>
                    <a:lumOff val="40000"/>
                  </a:schemeClr>
                </a:solidFill>
              </a:rPr>
              <a:t>hPrevInstance</a:t>
            </a:r>
            <a:endParaRPr lang="en-US" sz="2000" b="1" dirty="0" smtClean="0">
              <a:solidFill>
                <a:schemeClr val="tx2">
                  <a:lumMod val="60000"/>
                  <a:lumOff val="40000"/>
                </a:schemeClr>
              </a:solidFill>
            </a:endParaRPr>
          </a:p>
          <a:p>
            <a:pPr>
              <a:buNone/>
            </a:pPr>
            <a:endParaRPr lang="en-US" sz="2000" b="1" dirty="0" smtClean="0">
              <a:solidFill>
                <a:schemeClr val="tx2">
                  <a:lumMod val="60000"/>
                  <a:lumOff val="40000"/>
                </a:schemeClr>
              </a:solidFill>
            </a:endParaRPr>
          </a:p>
          <a:p>
            <a:pPr lvl="1"/>
            <a:r>
              <a:rPr lang="en-US" sz="2000" dirty="0" smtClean="0"/>
              <a:t>It is a legacy from the 16 – bit versions of the Windows operating system, and you can safely ignore it. </a:t>
            </a:r>
          </a:p>
          <a:p>
            <a:pPr lvl="1"/>
            <a:r>
              <a:rPr lang="en-US" sz="2000" dirty="0" smtClean="0"/>
              <a:t>On current versions of Windows, it is always null.</a:t>
            </a:r>
          </a:p>
          <a:p>
            <a:endParaRPr lang="en-US" sz="2000" b="1" dirty="0" smtClean="0">
              <a:solidFill>
                <a:schemeClr val="tx2">
                  <a:lumMod val="60000"/>
                  <a:lumOff val="40000"/>
                </a:schemeClr>
              </a:solidFill>
            </a:endParaRPr>
          </a:p>
          <a:p>
            <a:pPr>
              <a:buNone/>
            </a:pPr>
            <a:r>
              <a:rPr lang="en-US" sz="2000" b="1" dirty="0" smtClean="0">
                <a:solidFill>
                  <a:schemeClr val="tx2">
                    <a:lumMod val="60000"/>
                    <a:lumOff val="40000"/>
                  </a:schemeClr>
                </a:solidFill>
              </a:rPr>
              <a:t>	 LPSTR  </a:t>
            </a:r>
            <a:r>
              <a:rPr lang="en-US" sz="2000" b="1" dirty="0" err="1" smtClean="0">
                <a:solidFill>
                  <a:schemeClr val="tx2">
                    <a:lumMod val="60000"/>
                    <a:lumOff val="40000"/>
                  </a:schemeClr>
                </a:solidFill>
              </a:rPr>
              <a:t>lpCmdLine</a:t>
            </a:r>
            <a:endParaRPr lang="en-US" sz="2000" b="1" dirty="0" smtClean="0">
              <a:solidFill>
                <a:schemeClr val="tx2">
                  <a:lumMod val="60000"/>
                  <a:lumOff val="40000"/>
                </a:schemeClr>
              </a:solidFill>
            </a:endParaRPr>
          </a:p>
          <a:p>
            <a:pPr>
              <a:buNone/>
            </a:pPr>
            <a:endParaRPr lang="en-US" sz="2000" b="1" dirty="0" smtClean="0">
              <a:solidFill>
                <a:schemeClr val="tx2">
                  <a:lumMod val="60000"/>
                  <a:lumOff val="40000"/>
                </a:schemeClr>
              </a:solidFill>
            </a:endParaRPr>
          </a:p>
          <a:p>
            <a:pPr lvl="1"/>
            <a:r>
              <a:rPr lang="en-US" sz="2000" dirty="0" smtClean="0"/>
              <a:t>LPSTR is another Windows type, specifying a 32 – bit pointer to a string, or 64 – bit when compiling in 64-bit mode.</a:t>
            </a:r>
          </a:p>
          <a:p>
            <a:pPr lvl="1"/>
            <a:r>
              <a:rPr lang="en-US" sz="2000" dirty="0" smtClean="0"/>
              <a:t>It is a pointer to a string containing the command line that started the program.</a:t>
            </a:r>
            <a:endParaRPr lang="en-US" sz="2000" b="1" dirty="0" smtClean="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err="1" smtClean="0">
                <a:solidFill>
                  <a:srgbClr val="FF0000"/>
                </a:solidFill>
                <a:cs typeface="+mn-cs"/>
              </a:rPr>
              <a:t>WinMain</a:t>
            </a:r>
            <a:r>
              <a:rPr lang="en-US" dirty="0" smtClean="0">
                <a:solidFill>
                  <a:srgbClr val="FF0000"/>
                </a:solidFill>
                <a:cs typeface="+mn-cs"/>
              </a:rPr>
              <a:t>()…</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endParaRPr lang="en-US" dirty="0" smtClean="0"/>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nCmdShow</a:t>
            </a:r>
            <a:endParaRPr lang="en-US" sz="2000" dirty="0" smtClean="0"/>
          </a:p>
          <a:p>
            <a:endParaRPr lang="en-US" sz="2000" b="1" dirty="0" smtClean="0">
              <a:solidFill>
                <a:schemeClr val="tx2">
                  <a:lumMod val="60000"/>
                  <a:lumOff val="40000"/>
                </a:schemeClr>
              </a:solidFill>
            </a:endParaRPr>
          </a:p>
          <a:p>
            <a:pPr lvl="1"/>
            <a:r>
              <a:rPr lang="en-US" sz="2000" dirty="0" smtClean="0"/>
              <a:t>It determines how the window is to look when it is created. </a:t>
            </a:r>
          </a:p>
          <a:p>
            <a:pPr lvl="1"/>
            <a:endParaRPr lang="en-US" sz="2000" dirty="0" smtClean="0"/>
          </a:p>
          <a:p>
            <a:pPr lvl="1"/>
            <a:r>
              <a:rPr lang="en-US" sz="2000" dirty="0" smtClean="0"/>
              <a:t>Ex, It could be displayed normally or it might need to be minimized.</a:t>
            </a:r>
          </a:p>
          <a:p>
            <a:pPr lvl="1"/>
            <a:endParaRPr lang="en-US" sz="2000" dirty="0" smtClean="0"/>
          </a:p>
          <a:p>
            <a:pPr lvl="1"/>
            <a:r>
              <a:rPr lang="en-US" sz="2000" dirty="0" smtClean="0"/>
              <a:t>This argument can take one of a fixed set of values that are defined by symbolic constants such as </a:t>
            </a:r>
          </a:p>
          <a:p>
            <a:pPr lvl="1"/>
            <a:endParaRPr lang="en-US" sz="2000" dirty="0" smtClean="0">
              <a:solidFill>
                <a:schemeClr val="tx2">
                  <a:lumMod val="60000"/>
                  <a:lumOff val="40000"/>
                </a:schemeClr>
              </a:solidFill>
            </a:endParaRPr>
          </a:p>
          <a:p>
            <a:pPr lvl="1">
              <a:buNone/>
            </a:pPr>
            <a:r>
              <a:rPr lang="en-US" sz="2000" b="1" dirty="0" smtClean="0">
                <a:solidFill>
                  <a:schemeClr val="tx2">
                    <a:lumMod val="60000"/>
                    <a:lumOff val="40000"/>
                  </a:schemeClr>
                </a:solidFill>
              </a:rPr>
              <a:t>SW_SHOWNORMAL</a:t>
            </a:r>
            <a:endParaRPr lang="en-US" sz="2000" b="1" dirty="0" smtClean="0"/>
          </a:p>
          <a:p>
            <a:pPr lvl="1">
              <a:buNone/>
            </a:pPr>
            <a:r>
              <a:rPr lang="en-US" sz="2000" b="1" dirty="0" smtClean="0">
                <a:solidFill>
                  <a:schemeClr val="tx2">
                    <a:lumMod val="60000"/>
                    <a:lumOff val="40000"/>
                  </a:schemeClr>
                </a:solidFill>
              </a:rPr>
              <a:t>SW_SHOWMINNOACTIVE</a:t>
            </a:r>
            <a:endParaRPr lang="en-US" sz="2200" b="1"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err="1" smtClean="0">
                <a:solidFill>
                  <a:srgbClr val="FF0000"/>
                </a:solidFill>
                <a:cs typeface="+mn-cs"/>
              </a:rPr>
              <a:t>WinMain</a:t>
            </a:r>
            <a:r>
              <a:rPr lang="en-US" dirty="0" smtClean="0">
                <a:solidFill>
                  <a:srgbClr val="FF0000"/>
                </a:solidFill>
                <a:cs typeface="+mn-cs"/>
              </a:rPr>
              <a:t>()…</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endParaRPr lang="en-US" dirty="0" smtClean="0"/>
          </a:p>
          <a:p>
            <a:r>
              <a:rPr lang="en-US" sz="2200" dirty="0" smtClean="0"/>
              <a:t>To get information about all the other constants helps in specifying how a window displays can be find at MSDN.</a:t>
            </a:r>
          </a:p>
          <a:p>
            <a:endParaRPr lang="en-US" sz="2000" dirty="0" smtClean="0"/>
          </a:p>
          <a:p>
            <a:endParaRPr lang="en-US" sz="2000" dirty="0" smtClean="0"/>
          </a:p>
          <a:p>
            <a:r>
              <a:rPr lang="en-US" sz="2000" dirty="0" smtClean="0"/>
              <a:t>MSDN library online</a:t>
            </a:r>
          </a:p>
          <a:p>
            <a:endParaRPr lang="en-US" sz="2000" dirty="0" smtClean="0"/>
          </a:p>
          <a:p>
            <a:pPr>
              <a:buNone/>
            </a:pPr>
            <a:r>
              <a:rPr lang="en-US" sz="2000" b="1" dirty="0" smtClean="0">
                <a:solidFill>
                  <a:schemeClr val="tx2">
                    <a:lumMod val="60000"/>
                    <a:lumOff val="40000"/>
                  </a:schemeClr>
                </a:solidFill>
              </a:rPr>
              <a:t>	http://msdn2.microsoft.com/en-us/library/default.aspx </a:t>
            </a:r>
            <a:r>
              <a:rPr lang="en-US" sz="2000" dirty="0" smtClean="0"/>
              <a:t>.</a:t>
            </a:r>
            <a:endParaRPr lang="en-US" sz="2000" b="1" dirty="0" smtClean="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err="1" smtClean="0">
                <a:solidFill>
                  <a:srgbClr val="FF0000"/>
                </a:solidFill>
                <a:cs typeface="+mn-cs"/>
              </a:rPr>
              <a:t>WinMain</a:t>
            </a:r>
            <a:r>
              <a:rPr lang="en-US" dirty="0" smtClean="0">
                <a:solidFill>
                  <a:srgbClr val="FF0000"/>
                </a:solidFill>
                <a:cs typeface="+mn-cs"/>
              </a:rPr>
              <a:t>()…</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endParaRPr lang="en-US" dirty="0" smtClean="0"/>
          </a:p>
          <a:p>
            <a:r>
              <a:rPr lang="en-US" dirty="0" smtClean="0"/>
              <a:t>Function </a:t>
            </a:r>
            <a:r>
              <a:rPr lang="en-US" dirty="0" err="1" smtClean="0">
                <a:solidFill>
                  <a:schemeClr val="tx2">
                    <a:lumMod val="60000"/>
                    <a:lumOff val="40000"/>
                  </a:schemeClr>
                </a:solidFill>
              </a:rPr>
              <a:t>WinMain</a:t>
            </a:r>
            <a:r>
              <a:rPr lang="en-US" dirty="0" smtClean="0">
                <a:solidFill>
                  <a:schemeClr val="tx2">
                    <a:lumMod val="60000"/>
                    <a:lumOff val="40000"/>
                  </a:schemeClr>
                </a:solidFill>
              </a:rPr>
              <a:t>()</a:t>
            </a:r>
            <a:r>
              <a:rPr lang="en-US" dirty="0" smtClean="0"/>
              <a:t> in Windows program needs to do </a:t>
            </a:r>
            <a:r>
              <a:rPr lang="en-US" smtClean="0"/>
              <a:t>four things</a:t>
            </a:r>
            <a:endParaRPr lang="en-US" dirty="0" smtClean="0"/>
          </a:p>
          <a:p>
            <a:endParaRPr lang="en-US" dirty="0" smtClean="0"/>
          </a:p>
          <a:p>
            <a:pPr lvl="1"/>
            <a:r>
              <a:rPr lang="en-US" dirty="0" smtClean="0"/>
              <a:t>Tell Windows what kind of window the program requires</a:t>
            </a:r>
          </a:p>
          <a:p>
            <a:pPr lvl="1"/>
            <a:endParaRPr lang="en-US" dirty="0" smtClean="0"/>
          </a:p>
          <a:p>
            <a:pPr lvl="1"/>
            <a:r>
              <a:rPr lang="en-US" dirty="0" smtClean="0"/>
              <a:t>Create the program window</a:t>
            </a:r>
          </a:p>
          <a:p>
            <a:pPr lvl="1"/>
            <a:endParaRPr lang="en-US" dirty="0" smtClean="0"/>
          </a:p>
          <a:p>
            <a:pPr lvl="1"/>
            <a:r>
              <a:rPr lang="en-US" dirty="0" smtClean="0"/>
              <a:t>Initialize the program window</a:t>
            </a:r>
          </a:p>
          <a:p>
            <a:pPr lvl="1"/>
            <a:endParaRPr lang="en-US" dirty="0" smtClean="0"/>
          </a:p>
          <a:p>
            <a:pPr lvl="1"/>
            <a:r>
              <a:rPr lang="en-US" dirty="0" smtClean="0"/>
              <a:t>Retrieve Windows messages intended for the program</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3"/>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endParaRPr lang="en-US" sz="4400" b="1" dirty="0" smtClean="0">
              <a:solidFill>
                <a:srgbClr val="FF0000"/>
              </a:solidFill>
              <a:latin typeface="Arial" pitchFamily="34" charset="0"/>
              <a:cs typeface="Arial" pitchFamily="34" charset="0"/>
            </a:endParaRPr>
          </a:p>
          <a:p>
            <a:pPr algn="ctr" rtl="0">
              <a:buNone/>
            </a:pPr>
            <a:r>
              <a:rPr lang="en-US" sz="4400" b="1" dirty="0" smtClean="0">
                <a:solidFill>
                  <a:srgbClr val="FF0000"/>
                </a:solidFill>
                <a:latin typeface="Arial" pitchFamily="34" charset="0"/>
                <a:cs typeface="Arial" pitchFamily="34" charset="0"/>
              </a:rPr>
              <a:t>Thank You</a:t>
            </a:r>
            <a:endParaRPr lang="ur-PK" sz="4400" b="1"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36</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SC444">
      <a:majorFont>
        <a:latin typeface="Calibri"/>
        <a:ea typeface=""/>
        <a:cs typeface="Arial"/>
      </a:majorFont>
      <a:minorFont>
        <a:latin typeface="Arial"/>
        <a:ea typeface=""/>
        <a:cs typeface="Arial"/>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12272</TotalTime>
  <Words>1162</Words>
  <Application>Microsoft Office PowerPoint</Application>
  <PresentationFormat>On-screen Show (4:3)</PresentationFormat>
  <Paragraphs>293</Paragraphs>
  <Slides>36</Slides>
  <Notes>35</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Slide 1</vt:lpstr>
      <vt:lpstr>Slide 2</vt:lpstr>
      <vt:lpstr>Over View</vt:lpstr>
      <vt:lpstr>Over View</vt:lpstr>
      <vt:lpstr>Over View..</vt:lpstr>
      <vt:lpstr>Over View..</vt:lpstr>
      <vt:lpstr>Over View..</vt:lpstr>
      <vt:lpstr>Slide 8</vt:lpstr>
      <vt:lpstr>Contents</vt:lpstr>
      <vt:lpstr>Windows Programming Concepts</vt:lpstr>
      <vt:lpstr>Windows Programming Basics</vt:lpstr>
      <vt:lpstr>Windows Programming Basics..</vt:lpstr>
      <vt:lpstr>Elements of a Window</vt:lpstr>
      <vt:lpstr>Elements of a Window..</vt:lpstr>
      <vt:lpstr>Windows Program &amp; OS</vt:lpstr>
      <vt:lpstr>Windows Program &amp; OS..</vt:lpstr>
      <vt:lpstr>Event Driven Programs</vt:lpstr>
      <vt:lpstr>Event Driven Programs..</vt:lpstr>
      <vt:lpstr>Event Driven Programs…</vt:lpstr>
      <vt:lpstr>Event Driven Programs…</vt:lpstr>
      <vt:lpstr>Windows API</vt:lpstr>
      <vt:lpstr>Windows Data Types</vt:lpstr>
      <vt:lpstr>Windows Data Types..</vt:lpstr>
      <vt:lpstr>Windows Data Types…</vt:lpstr>
      <vt:lpstr>Notation</vt:lpstr>
      <vt:lpstr>Notation..</vt:lpstr>
      <vt:lpstr>Structure of a Windows Prog</vt:lpstr>
      <vt:lpstr>Structure of a Windows Prog..</vt:lpstr>
      <vt:lpstr>Structure of a Windows Prog…</vt:lpstr>
      <vt:lpstr>WinMain()</vt:lpstr>
      <vt:lpstr>WinMain()..</vt:lpstr>
      <vt:lpstr>WinMain()…</vt:lpstr>
      <vt:lpstr>WinMain()…</vt:lpstr>
      <vt:lpstr>WinMain()…</vt:lpstr>
      <vt:lpstr>WinMain()…</vt:lpstr>
      <vt:lpstr>Slide 36</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07</dc:title>
  <dc:creator>Bilal</dc:creator>
  <cp:keywords>Visual Programming</cp:keywords>
  <cp:lastModifiedBy>NTS</cp:lastModifiedBy>
  <cp:revision>3275</cp:revision>
  <dcterms:created xsi:type="dcterms:W3CDTF">2012-02-27T05:45:45Z</dcterms:created>
  <dcterms:modified xsi:type="dcterms:W3CDTF">2013-07-01T14:03:47Z</dcterms:modified>
</cp:coreProperties>
</file>