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6"/>
  </p:notesMasterIdLst>
  <p:handoutMasterIdLst>
    <p:handoutMasterId r:id="rId37"/>
  </p:handoutMasterIdLst>
  <p:sldIdLst>
    <p:sldId id="634" r:id="rId2"/>
    <p:sldId id="262" r:id="rId3"/>
    <p:sldId id="792" r:id="rId4"/>
    <p:sldId id="793" r:id="rId5"/>
    <p:sldId id="794" r:id="rId6"/>
    <p:sldId id="743" r:id="rId7"/>
    <p:sldId id="790" r:id="rId8"/>
    <p:sldId id="269" r:id="rId9"/>
    <p:sldId id="754" r:id="rId10"/>
    <p:sldId id="795" r:id="rId11"/>
    <p:sldId id="802" r:id="rId12"/>
    <p:sldId id="796" r:id="rId13"/>
    <p:sldId id="797" r:id="rId14"/>
    <p:sldId id="803" r:id="rId15"/>
    <p:sldId id="804" r:id="rId16"/>
    <p:sldId id="805" r:id="rId17"/>
    <p:sldId id="798" r:id="rId18"/>
    <p:sldId id="806" r:id="rId19"/>
    <p:sldId id="807" r:id="rId20"/>
    <p:sldId id="799" r:id="rId21"/>
    <p:sldId id="808" r:id="rId22"/>
    <p:sldId id="809" r:id="rId23"/>
    <p:sldId id="800" r:id="rId24"/>
    <p:sldId id="810" r:id="rId25"/>
    <p:sldId id="811" r:id="rId26"/>
    <p:sldId id="818" r:id="rId27"/>
    <p:sldId id="812" r:id="rId28"/>
    <p:sldId id="813" r:id="rId29"/>
    <p:sldId id="814" r:id="rId30"/>
    <p:sldId id="801" r:id="rId31"/>
    <p:sldId id="815" r:id="rId32"/>
    <p:sldId id="816" r:id="rId33"/>
    <p:sldId id="817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80847" autoAdjust="0"/>
  </p:normalViewPr>
  <p:slideViewPr>
    <p:cSldViewPr>
      <p:cViewPr varScale="1">
        <p:scale>
          <a:sx n="35" d="100"/>
          <a:sy n="35" d="100"/>
        </p:scale>
        <p:origin x="-168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20/08/1434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20/08/1434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22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Assertions 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assert()</a:t>
            </a:r>
            <a:r>
              <a:rPr lang="en-US" dirty="0" smtClean="0"/>
              <a:t> library function is declared in the </a:t>
            </a:r>
            <a:r>
              <a:rPr lang="en-US" dirty="0" err="1" smtClean="0"/>
              <a:t>cassert</a:t>
            </a:r>
            <a:r>
              <a:rPr lang="en-US" dirty="0" smtClean="0"/>
              <a:t> header to check logical conditions in native C++ program that should always be true.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_DEBUG</a:t>
            </a:r>
            <a:r>
              <a:rPr lang="en-US" dirty="0" smtClean="0"/>
              <a:t> symbol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preprocessor symbol DEBUG is automatically defined in the debug version of a native C++program.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Debugging code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 our own debugging code by enclosing it between an #</a:t>
            </a:r>
            <a:r>
              <a:rPr lang="en-US" dirty="0" err="1" smtClean="0"/>
              <a:t>ifdef</a:t>
            </a:r>
            <a:r>
              <a:rPr lang="en-US" dirty="0" smtClean="0"/>
              <a:t> / #</a:t>
            </a:r>
            <a:r>
              <a:rPr lang="en-US" dirty="0" err="1" smtClean="0"/>
              <a:t>endif</a:t>
            </a:r>
            <a:r>
              <a:rPr lang="en-US" dirty="0" smtClean="0"/>
              <a:t> pair of directives testing for DEBUG.</a:t>
            </a:r>
          </a:p>
          <a:p>
            <a:pPr lvl="1"/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crtdbg.h</a:t>
            </a:r>
            <a:r>
              <a:rPr lang="en-US" dirty="0" smtClean="0"/>
              <a:t> header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crtdbg.h</a:t>
            </a:r>
            <a:r>
              <a:rPr lang="en-US" dirty="0" smtClean="0"/>
              <a:t> header supplies declarations for functions to provide debugging of free store operations.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_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crtDbgFlag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flag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By setting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crtDbgFlag</a:t>
            </a:r>
            <a:r>
              <a:rPr lang="en-US" dirty="0" smtClean="0"/>
              <a:t> appropriately enables automatic checking of program for memory leaks.</a:t>
            </a:r>
          </a:p>
          <a:p>
            <a:endParaRPr lang="en-US" dirty="0" smtClean="0"/>
          </a:p>
          <a:p>
            <a:r>
              <a:rPr lang="en-US" dirty="0" smtClean="0"/>
              <a:t>Debug output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direct output messages from the free store debugging functions, we can call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CrtSetReportMode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CrtSetReportFile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functions.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Debugging Dynamic Memory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Allocating memory dynamically is a major source of bugs.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this context most common bugs are memory leaks.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Sometimes, this can result in </a:t>
            </a:r>
            <a:r>
              <a:rPr lang="en-US" smtClean="0"/>
              <a:t>a tragic </a:t>
            </a:r>
            <a:r>
              <a:rPr lang="en-US" dirty="0" smtClean="0"/>
              <a:t>failure of the program when all available memory has been allocated.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 diagnosed</a:t>
            </a:r>
            <a:endParaRPr lang="en-US" sz="2200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Name class is allocating memory for its data members, and never releasing it.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problem is that in implementing the class, we forgot the fundamental rules related to classes.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Solution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destructor</a:t>
            </a:r>
          </a:p>
          <a:p>
            <a:pPr lvl="1"/>
            <a:r>
              <a:rPr lang="en-US" dirty="0" smtClean="0"/>
              <a:t>A copy constructor</a:t>
            </a:r>
          </a:p>
          <a:p>
            <a:pPr lvl="1"/>
            <a:r>
              <a:rPr lang="en-US" dirty="0" smtClean="0"/>
              <a:t>The assignment operator.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C++ / CLI Programming</a:t>
            </a:r>
          </a:p>
          <a:p>
            <a:r>
              <a:rPr lang="en-US" dirty="0" smtClean="0"/>
              <a:t>Using the Debug and Trace Classes</a:t>
            </a:r>
          </a:p>
          <a:p>
            <a:pPr lvl="1"/>
            <a:r>
              <a:rPr lang="en-US" dirty="0" smtClean="0"/>
              <a:t>Generating Output</a:t>
            </a:r>
          </a:p>
          <a:p>
            <a:pPr lvl="1"/>
            <a:r>
              <a:rPr lang="en-US" dirty="0" smtClean="0"/>
              <a:t>Setting the Output Destination</a:t>
            </a:r>
          </a:p>
          <a:p>
            <a:pPr lvl="1"/>
            <a:r>
              <a:rPr lang="en-US" dirty="0" smtClean="0"/>
              <a:t>Indenting the Output</a:t>
            </a:r>
          </a:p>
          <a:p>
            <a:pPr lvl="1"/>
            <a:r>
              <a:rPr lang="en-US" dirty="0" smtClean="0"/>
              <a:t>Controlling Output</a:t>
            </a:r>
          </a:p>
          <a:p>
            <a:pPr lvl="1"/>
            <a:r>
              <a:rPr lang="en-US" dirty="0" smtClean="0"/>
              <a:t>Assertions</a:t>
            </a:r>
          </a:p>
          <a:p>
            <a:pPr lvl="1"/>
            <a:r>
              <a:rPr lang="en-US" dirty="0" smtClean="0"/>
              <a:t>Program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CLI Programs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Life is simpler with C++/CLI programming.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 complications of corrupted pointers or memory leaks arise in CLR programs, so this reduces the debugging problem substantially.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Breakpoints and </a:t>
            </a:r>
            <a:r>
              <a:rPr lang="en-US" dirty="0" err="1" smtClean="0"/>
              <a:t>tracepoints</a:t>
            </a:r>
            <a:r>
              <a:rPr lang="en-US" dirty="0" smtClean="0"/>
              <a:t> can be set exactly the same way.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CLI Programs..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have a specific option that applies to C++/CLI code for preventing the debugger from stepping through library code.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438400"/>
            <a:ext cx="7848600" cy="411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 &amp; Trace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</a:t>
            </a:r>
            <a:r>
              <a:rPr lang="en-US" dirty="0" smtClean="0"/>
              <a:t> classes in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System::Diagnostics </a:t>
            </a:r>
            <a:r>
              <a:rPr lang="en-US" dirty="0" smtClean="0"/>
              <a:t>namespace are used for tracing.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Same capabilities with one exception.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Trace </a:t>
            </a:r>
            <a:r>
              <a:rPr lang="en-US" dirty="0" smtClean="0"/>
              <a:t>functions are compiled into release builds.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Debug </a:t>
            </a:r>
            <a:r>
              <a:rPr lang="en-US" dirty="0" smtClean="0"/>
              <a:t>functions are not complied into release builds.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Generating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Debug::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Debug::Write() </a:t>
            </a:r>
            <a:r>
              <a:rPr lang="en-US" dirty="0" smtClean="0"/>
              <a:t>functions are used to write messages to an output destination.</a:t>
            </a:r>
          </a:p>
          <a:p>
            <a:endParaRPr lang="en-US" dirty="0" smtClean="0"/>
          </a:p>
          <a:p>
            <a:r>
              <a:rPr lang="en-US" dirty="0" smtClean="0"/>
              <a:t>Same capabilities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Only difference is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function writes a newline character after the output whereas the 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Write() </a:t>
            </a:r>
            <a:r>
              <a:rPr lang="en-US" dirty="0" smtClean="0"/>
              <a:t>function does not</a:t>
            </a:r>
          </a:p>
          <a:p>
            <a:endParaRPr lang="en-US" dirty="0" smtClean="0"/>
          </a:p>
          <a:p>
            <a:r>
              <a:rPr lang="en-US" dirty="0" smtClean="0"/>
              <a:t>They both come in four overloaded versions.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Generating Output..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 descr="0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676400"/>
            <a:ext cx="7761533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Generating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Conditional versions are also available </a:t>
            </a:r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WriteIf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WriteLineIf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 descr="0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209800"/>
            <a:ext cx="8153400" cy="2438400"/>
          </a:xfrm>
          <a:prstGeom prst="rect">
            <a:avLst/>
          </a:prstGeom>
        </p:spPr>
      </p:pic>
      <p:pic>
        <p:nvPicPr>
          <p:cNvPr id="6" name="Picture 5" descr="01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4572000"/>
            <a:ext cx="807720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Generating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Debug::Print() </a:t>
            </a:r>
            <a:r>
              <a:rPr lang="en-US" dirty="0" smtClean="0"/>
              <a:t>function can also be used for outputs.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Comes in two overloaded versions: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01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957" y="3124200"/>
            <a:ext cx="8684443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Setting Output Destination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By default the output messages are sent to the Output window in the IDE, but it can be changed.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listener</a:t>
            </a:r>
            <a:r>
              <a:rPr lang="en-US" dirty="0" smtClean="0"/>
              <a:t> is an object that directs debug and trace output to one or more destinations.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Setting Output Destination..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TextWriterTraceListener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listener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TextWriterTraceListener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Console::Out);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r>
              <a:rPr lang="en-US" sz="2000" dirty="0" smtClean="0"/>
              <a:t>It creates </a:t>
            </a:r>
            <a:r>
              <a:rPr lang="en-US" sz="2000" dirty="0" err="1" smtClean="0"/>
              <a:t>TextWriterTraceListener</a:t>
            </a:r>
            <a:r>
              <a:rPr lang="en-US" sz="2000" dirty="0" smtClean="0"/>
              <a:t> object that directs the output to the standard output stream, which is returned by the static property Out in the Console class.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Debug::Listeners- &gt; Add(listener);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The Listeners property in the Debug class returns a collection of listeners for debug output, so the statement adds the listener object to the collection.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Setting Output Destination...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could also add a </a:t>
            </a:r>
            <a:r>
              <a:rPr lang="en-US" dirty="0" err="1" smtClean="0"/>
              <a:t>ConsoleTraceListener</a:t>
            </a:r>
            <a:r>
              <a:rPr lang="en-US" dirty="0" smtClean="0"/>
              <a:t> to direct output to the console screen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ConsoleTraceListener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myOutput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ConsoleTraceListener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Debug::Listeners- &gt; Add(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myOutput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Similarly other listeners can be used that additionally direct output elsewhere, </a:t>
            </a:r>
            <a:r>
              <a:rPr lang="en-US" dirty="0" err="1" smtClean="0"/>
              <a:t>i.e</a:t>
            </a:r>
            <a:r>
              <a:rPr lang="en-US" dirty="0" smtClean="0"/>
              <a:t> to a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Indenting the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Indenting of the debug and trace messages can be controlled.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Effective in situations where functions are called at various depths.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Indenting the output at the beginning of a function &amp; removing the indent before leaving the function.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Indenting the Output..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To increase the current indent level for output by one.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Debug::Indent(); 		// Increase indent level by 1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To reduce the current indent level by one.</a:t>
            </a:r>
          </a:p>
          <a:p>
            <a:endParaRPr lang="en-US" sz="22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Unindent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		// Decrease indent level by 1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The current indent level is recorded in the static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IndentLevel</a:t>
            </a:r>
            <a:r>
              <a:rPr lang="en-US" sz="2000" dirty="0" smtClean="0"/>
              <a:t> property in the Debug class, so we can get or set the current indent level.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IndentLevel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2*Debug::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IndentLevel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Indenting the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The number of spaces in one indent unit is recorded in the static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IndentSize</a:t>
            </a:r>
            <a:r>
              <a:rPr lang="en-US" sz="2200" dirty="0" smtClean="0"/>
              <a:t> property in the Debug class.</a:t>
            </a:r>
          </a:p>
          <a:p>
            <a:endParaRPr lang="en-US" sz="2200" dirty="0" smtClean="0"/>
          </a:p>
          <a:p>
            <a:pPr lvl="1"/>
            <a:r>
              <a:rPr lang="en-US" sz="2000" dirty="0" smtClean="0"/>
              <a:t>We can change it to a different value.</a:t>
            </a:r>
          </a:p>
          <a:p>
            <a:pPr lvl="1"/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L"Current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indent unit = {0}", Debug::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IndentSize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Debug::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IndentSize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2; 		// Set indent unit to 2 spaces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second statement sets it to a new value. </a:t>
            </a:r>
          </a:p>
          <a:p>
            <a:pPr lvl="1"/>
            <a:r>
              <a:rPr lang="en-US" sz="2000" dirty="0" smtClean="0"/>
              <a:t>Subsequent calls to Indent() increases the current indentation by the new size, which is two spaces.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Trace switches can made the debug or trace output on and off.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BooleanSwitch</a:t>
            </a:r>
            <a:r>
              <a:rPr lang="en-US" dirty="0" smtClean="0"/>
              <a:t> reference class objects provides a way to switch segments of output on or off depending on the state of the switch.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dirty="0" smtClean="0"/>
              <a:t> reference class objects provides with a more sophisticated control mechanism because each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dirty="0" smtClean="0"/>
              <a:t> object has four properties that correspond to four control levels for output statements.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public ref class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MyClass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private: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static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BooleanSwitch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errors =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BooleanSwitch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L"Error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Switch",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L"Controls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error output");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	// Code...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if(errors- &gt; Enabled)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Debug::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L"Error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()");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 More code...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Rest of the class...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Shows the errors object as a static member of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MyClass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first argument to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BooleanSwitch</a:t>
            </a:r>
            <a:r>
              <a:rPr lang="en-US" dirty="0" smtClean="0"/>
              <a:t> constructor is the display name for the switch that is used to initialize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DisplayName</a:t>
            </a:r>
            <a:r>
              <a:rPr lang="en-US" dirty="0" smtClean="0"/>
              <a:t> property.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second argument sets the value of the Description property for the switch.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There’s another constructor that accepts a third argument of type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String^</a:t>
            </a:r>
            <a:r>
              <a:rPr lang="en-US" dirty="0" smtClean="0"/>
              <a:t> that sets the Value property for the switch.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The 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Enabled</a:t>
            </a:r>
            <a:r>
              <a:rPr lang="en-US" sz="2200" dirty="0" smtClean="0"/>
              <a:t> property for a Boolean switch is of type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200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is false by default.</a:t>
            </a:r>
          </a:p>
          <a:p>
            <a:pPr lvl="1"/>
            <a:r>
              <a:rPr lang="en-US" dirty="0" smtClean="0"/>
              <a:t>It can be set to </a:t>
            </a:r>
            <a:r>
              <a:rPr lang="en-US" dirty="0" err="1" smtClean="0"/>
              <a:t>ture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errors- &gt; Enabled = true;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200" dirty="0" smtClean="0"/>
              <a:t>function in </a:t>
            </a:r>
            <a:r>
              <a:rPr lang="en-US" sz="2200" dirty="0" err="1" smtClean="0"/>
              <a:t>MyClass</a:t>
            </a:r>
            <a:r>
              <a:rPr lang="en-US" sz="2200" dirty="0" smtClean="0"/>
              <a:t> outputs the debug error message only when the errors switch is enabled.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dirty="0" smtClean="0"/>
              <a:t> reference class has two constructors that have the same parameters as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BooleanSwitch</a:t>
            </a:r>
            <a:r>
              <a:rPr lang="en-US" dirty="0" smtClean="0"/>
              <a:t> class constructors. 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traceCtrl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L"Update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",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L"Traces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update operations");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The first argument to the constructor sets the value of the </a:t>
            </a:r>
            <a:r>
              <a:rPr lang="en-US" dirty="0" err="1" smtClean="0"/>
              <a:t>DisplayName</a:t>
            </a:r>
            <a:r>
              <a:rPr lang="en-US" dirty="0" smtClean="0"/>
              <a:t> property.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second argument sets the value of the Description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Level property for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dirty="0" smtClean="0"/>
              <a:t> object is an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dirty="0" smtClean="0"/>
              <a:t> class type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TraceLevel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traceCtrl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&gt; Level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TraceLevel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::Verbose;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 descr="0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514600"/>
            <a:ext cx="82296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Controlling Output…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We can determine whether a particular message should be issued by trace and debug code by testing the state of one of four properties of type </a:t>
            </a:r>
            <a:r>
              <a:rPr lang="en-US" dirty="0" err="1" smtClean="0"/>
              <a:t>bool</a:t>
            </a:r>
            <a:r>
              <a:rPr lang="en-US" dirty="0" smtClean="0"/>
              <a:t> for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TraceSwitch</a:t>
            </a:r>
            <a:r>
              <a:rPr lang="en-US" dirty="0" smtClean="0"/>
              <a:t> object.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5" descr="01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200400"/>
            <a:ext cx="80772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Assertions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Trace</a:t>
            </a:r>
            <a:r>
              <a:rPr lang="en-US" dirty="0" smtClean="0"/>
              <a:t> classes have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 Assert() </a:t>
            </a:r>
            <a:r>
              <a:rPr lang="en-US" dirty="0" smtClean="0"/>
              <a:t>functions that provide a similar capability to the native C++ assert() function.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Assert() </a:t>
            </a:r>
            <a:r>
              <a:rPr lang="en-US" dirty="0" smtClean="0"/>
              <a:t>function in the Debug class only works in debug builds.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first argument to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Debug::Assert()</a:t>
            </a:r>
            <a:r>
              <a:rPr lang="en-US" dirty="0" smtClean="0"/>
              <a:t> function is a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value or expression that causes the program to assert when the argument is false.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Assertions..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three courses of action after an assertion.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Abort</a:t>
            </a:r>
          </a:p>
          <a:p>
            <a:pPr lvl="1"/>
            <a:r>
              <a:rPr lang="en-US" dirty="0" smtClean="0"/>
              <a:t>Clicking the Abort button ends the program immediately.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Ignore</a:t>
            </a:r>
          </a:p>
          <a:p>
            <a:pPr lvl="1"/>
            <a:r>
              <a:rPr lang="en-US" dirty="0" smtClean="0"/>
              <a:t>Clicking the Ignore button allows the program to continue.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Retry</a:t>
            </a:r>
          </a:p>
          <a:p>
            <a:pPr lvl="1"/>
            <a:r>
              <a:rPr lang="en-US" dirty="0" smtClean="0"/>
              <a:t>Clicking the Retry button gives the option of executing the program in debug mode.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Assertions...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following four overloaded versions of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Assert() </a:t>
            </a:r>
            <a:r>
              <a:rPr lang="en-US" dirty="0" smtClean="0"/>
              <a:t>function are available: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 descr="0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438400"/>
            <a:ext cx="7603792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try all this in example…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10318</TotalTime>
  <Words>1040</Words>
  <Application>Microsoft Office PowerPoint</Application>
  <PresentationFormat>On-screen Show (4:3)</PresentationFormat>
  <Paragraphs>307</Paragraphs>
  <Slides>34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Over View</vt:lpstr>
      <vt:lpstr>Over View</vt:lpstr>
      <vt:lpstr>Over View</vt:lpstr>
      <vt:lpstr>Over View...</vt:lpstr>
      <vt:lpstr>Over View...</vt:lpstr>
      <vt:lpstr>Slide 8</vt:lpstr>
      <vt:lpstr>Contents</vt:lpstr>
      <vt:lpstr>Debugging CLI Programs</vt:lpstr>
      <vt:lpstr>Debugging CLI Programs..</vt:lpstr>
      <vt:lpstr>Debug &amp; Trace Classes</vt:lpstr>
      <vt:lpstr>Generating Output</vt:lpstr>
      <vt:lpstr>Generating Output..</vt:lpstr>
      <vt:lpstr>Generating Output…</vt:lpstr>
      <vt:lpstr>Generating Output…</vt:lpstr>
      <vt:lpstr>Setting Output Destination</vt:lpstr>
      <vt:lpstr>Setting Output Destination..</vt:lpstr>
      <vt:lpstr>Setting Output Destination...</vt:lpstr>
      <vt:lpstr>Indenting the Output</vt:lpstr>
      <vt:lpstr>Indenting the Output..</vt:lpstr>
      <vt:lpstr>Indenting the Output…</vt:lpstr>
      <vt:lpstr>Controlling Output</vt:lpstr>
      <vt:lpstr>Controlling Output..</vt:lpstr>
      <vt:lpstr>Controlling Output…</vt:lpstr>
      <vt:lpstr>Controlling Output…</vt:lpstr>
      <vt:lpstr>Controlling Output…</vt:lpstr>
      <vt:lpstr>Controlling Output…</vt:lpstr>
      <vt:lpstr>Controlling Output…</vt:lpstr>
      <vt:lpstr>Assertions</vt:lpstr>
      <vt:lpstr>Assertions..</vt:lpstr>
      <vt:lpstr>Assertions...</vt:lpstr>
      <vt:lpstr>Program</vt:lpstr>
      <vt:lpstr>Slide 34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3107</cp:revision>
  <dcterms:created xsi:type="dcterms:W3CDTF">2012-02-27T05:45:45Z</dcterms:created>
  <dcterms:modified xsi:type="dcterms:W3CDTF">2013-06-28T14:50:26Z</dcterms:modified>
</cp:coreProperties>
</file>