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634" r:id="rId2"/>
    <p:sldId id="262" r:id="rId3"/>
    <p:sldId id="762" r:id="rId4"/>
    <p:sldId id="764" r:id="rId5"/>
    <p:sldId id="269" r:id="rId6"/>
    <p:sldId id="754" r:id="rId7"/>
    <p:sldId id="743" r:id="rId8"/>
    <p:sldId id="765" r:id="rId9"/>
    <p:sldId id="768" r:id="rId10"/>
    <p:sldId id="744" r:id="rId11"/>
    <p:sldId id="769" r:id="rId12"/>
    <p:sldId id="770" r:id="rId13"/>
    <p:sldId id="771" r:id="rId14"/>
    <p:sldId id="772" r:id="rId15"/>
    <p:sldId id="773" r:id="rId16"/>
    <p:sldId id="776" r:id="rId17"/>
    <p:sldId id="774" r:id="rId18"/>
    <p:sldId id="755" r:id="rId19"/>
    <p:sldId id="777" r:id="rId20"/>
    <p:sldId id="778" r:id="rId21"/>
    <p:sldId id="785" r:id="rId22"/>
    <p:sldId id="779" r:id="rId23"/>
    <p:sldId id="786" r:id="rId24"/>
    <p:sldId id="780" r:id="rId25"/>
    <p:sldId id="781" r:id="rId26"/>
    <p:sldId id="787" r:id="rId27"/>
    <p:sldId id="782" r:id="rId28"/>
    <p:sldId id="783" r:id="rId29"/>
    <p:sldId id="789" r:id="rId30"/>
    <p:sldId id="784" r:id="rId31"/>
    <p:sldId id="790" r:id="rId32"/>
    <p:sldId id="791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0" autoAdjust="0"/>
    <p:restoredTop sz="80847" autoAdjust="0"/>
  </p:normalViewPr>
  <p:slideViewPr>
    <p:cSldViewPr>
      <p:cViewPr varScale="1">
        <p:scale>
          <a:sx n="52" d="100"/>
          <a:sy n="52" d="100"/>
        </p:scale>
        <p:origin x="-17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19/08/1434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19/08/1434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22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 computer program that is used to test and debug other programs.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Local Debugging</a:t>
            </a:r>
          </a:p>
          <a:p>
            <a:pPr lvl="2"/>
            <a:r>
              <a:rPr lang="en-US" dirty="0" smtClean="0"/>
              <a:t>Debugging process and the source code are deployed on the same machine.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Remote Debugging</a:t>
            </a:r>
          </a:p>
          <a:p>
            <a:pPr lvl="2"/>
            <a:r>
              <a:rPr lang="en-US" dirty="0" smtClean="0"/>
              <a:t>Source program is running on a separate machine and the debugging takes place on an isolated box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Dry Run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 A dry run is sometimes defines as a mental run of a computer program.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Where the computer programmer examines the source code one step at a time and determines what it will do when run.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Debugging Dynamic Memory</a:t>
            </a:r>
          </a:p>
          <a:p>
            <a:r>
              <a:rPr lang="en-US" dirty="0" smtClean="0"/>
              <a:t>Checking the Free Store</a:t>
            </a:r>
          </a:p>
          <a:p>
            <a:r>
              <a:rPr lang="en-US" dirty="0" smtClean="0"/>
              <a:t>Controlling Free Store</a:t>
            </a:r>
          </a:p>
          <a:p>
            <a:r>
              <a:rPr lang="en-US" dirty="0" smtClean="0"/>
              <a:t>Free Store Debugging Output</a:t>
            </a:r>
          </a:p>
          <a:p>
            <a:r>
              <a:rPr lang="en-US" dirty="0" smtClean="0"/>
              <a:t>Memory Leaks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Dynamic Memory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Allocating memory dynamically is a potent source of bugs, and perhaps the most common bugs in this context are memory leaks. </a:t>
            </a:r>
          </a:p>
          <a:p>
            <a:endParaRPr lang="en-US" dirty="0" smtClean="0"/>
          </a:p>
          <a:p>
            <a:r>
              <a:rPr lang="en-US" dirty="0" smtClean="0"/>
              <a:t>A memory leak arises when we use the </a:t>
            </a:r>
            <a:r>
              <a:rPr lang="en-US" sz="2000" dirty="0" smtClean="0"/>
              <a:t>new </a:t>
            </a:r>
            <a:r>
              <a:rPr lang="en-US" dirty="0" smtClean="0"/>
              <a:t>operator to allocate memory.</a:t>
            </a:r>
          </a:p>
          <a:p>
            <a:endParaRPr lang="en-US" dirty="0" smtClean="0"/>
          </a:p>
          <a:p>
            <a:r>
              <a:rPr lang="en-US" dirty="0" smtClean="0"/>
              <a:t>We never use the </a:t>
            </a:r>
            <a:r>
              <a:rPr lang="en-US" sz="2000" dirty="0" smtClean="0"/>
              <a:t>delete </a:t>
            </a:r>
            <a:r>
              <a:rPr lang="en-US" dirty="0" smtClean="0"/>
              <a:t>operator to free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Dynamic Memory..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Memory leaks present no obvious symptoms much of the time, but memory leaks are detrimental to the performance of your machine because memory is being occupied to no good purpose. </a:t>
            </a:r>
          </a:p>
          <a:p>
            <a:endParaRPr lang="en-US" dirty="0" smtClean="0"/>
          </a:p>
          <a:p>
            <a:r>
              <a:rPr lang="en-US" dirty="0" smtClean="0"/>
              <a:t>Sometimes, it can result in a catastrophic failure of the program when all available memory has been allocated.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Dynamic Memory…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For checking program’s use of the free store, Visual C++ provides a range of diagnostic routines.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routines use a special debug version of the free store.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are declared in the header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crtdbg.h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All calls to these routines are automatically removed from the release version of your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concise overview of techniques involved</a:t>
            </a:r>
          </a:p>
          <a:p>
            <a:pPr lvl="1"/>
            <a:r>
              <a:rPr lang="en-US" dirty="0" smtClean="0"/>
              <a:t>In checking free store operations.</a:t>
            </a:r>
          </a:p>
          <a:p>
            <a:pPr lvl="1"/>
            <a:r>
              <a:rPr lang="en-US" dirty="0" smtClean="0"/>
              <a:t>How memory leaks can be detected. </a:t>
            </a:r>
          </a:p>
          <a:p>
            <a:endParaRPr lang="en-US" dirty="0" smtClean="0"/>
          </a:p>
          <a:p>
            <a:r>
              <a:rPr lang="en-US" dirty="0" smtClean="0"/>
              <a:t>The functions declared in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crtdbg.h</a:t>
            </a:r>
            <a:r>
              <a:rPr lang="en-US" sz="2000" dirty="0" smtClean="0"/>
              <a:t> </a:t>
            </a:r>
            <a:r>
              <a:rPr lang="en-US" dirty="0" smtClean="0"/>
              <a:t>check the free store using a record of its status stored in a structure of type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000" dirty="0" smtClean="0"/>
              <a:t> 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Lets check this </a:t>
            </a:r>
            <a:r>
              <a:rPr lang="en-US" dirty="0" err="1" smtClean="0"/>
              <a:t>struct</a:t>
            </a:r>
            <a:r>
              <a:rPr lang="en-US" dirty="0" smtClean="0"/>
              <a:t> 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typedef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CrtMemBlockHeader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pBlockHeader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Ptr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to most recently allocated block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unsigned long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lCounts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[_MAX_BLOCKS]; 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Counter for each type of block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unsigned long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lSizes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[_MAX_BLOCKS];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Total bytes allocated in each block type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unsigned long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lHighWaterCount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// The most bytes allocated at a time up to now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unsigned long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lTotalCount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The total bytes allocated at present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Not too many functions involved in tracking free store operations.</a:t>
            </a:r>
          </a:p>
          <a:p>
            <a:endParaRPr lang="en-US" dirty="0" smtClean="0"/>
          </a:p>
          <a:p>
            <a:r>
              <a:rPr lang="en-US" dirty="0" smtClean="0"/>
              <a:t>Capabilities 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record the state of the free store at any point</a:t>
            </a:r>
          </a:p>
          <a:p>
            <a:pPr lvl="1"/>
            <a:r>
              <a:rPr lang="en-US" dirty="0" smtClean="0"/>
              <a:t>To determine the difference between two states of the free store</a:t>
            </a:r>
          </a:p>
          <a:p>
            <a:pPr lvl="1"/>
            <a:r>
              <a:rPr lang="en-US" dirty="0" smtClean="0"/>
              <a:t>To output state information</a:t>
            </a:r>
          </a:p>
          <a:p>
            <a:pPr lvl="1"/>
            <a:r>
              <a:rPr lang="en-US" dirty="0" smtClean="0"/>
              <a:t>To output information about objects in the free store</a:t>
            </a:r>
          </a:p>
          <a:p>
            <a:pPr lvl="1"/>
            <a:r>
              <a:rPr lang="en-US" dirty="0" smtClean="0"/>
              <a:t>To detect memory leaks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CrtMemCheckpoint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state);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This stores the current state of the free store in a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000" dirty="0" smtClean="0"/>
              <a:t> structure.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argument pass to the function is a pointer to a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000" dirty="0" smtClean="0"/>
              <a:t> structure in which the state is to be recorded.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/>
              <a:t>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CrtMemDifference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stateDiff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const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oldState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const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newState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This function compares the state specified by the third argument, with a previous state that is specified in the second argument.</a:t>
            </a:r>
          </a:p>
          <a:p>
            <a:pPr lvl="1"/>
            <a:r>
              <a:rPr lang="en-US" sz="2000" dirty="0" smtClean="0"/>
              <a:t>The difference is stored in a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000" dirty="0" smtClean="0"/>
              <a:t> structure specified in the first argument.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If the states are different, the function returns a non - zero value (true) otherwise, 0 (</a:t>
            </a:r>
            <a:r>
              <a:rPr lang="en-US" sz="2000" dirty="0" err="1" smtClean="0"/>
              <a:t>fals</a:t>
            </a:r>
            <a:r>
              <a:rPr lang="en-US" sz="2000" dirty="0" smtClean="0"/>
              <a:t> ) is returned.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/>
              <a:t> 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CrtMemDumpStatistics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(const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state);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This dumps information about the free store state specified by the argument to an output stream. 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r>
              <a:rPr lang="en-US" sz="2000" dirty="0" smtClean="0"/>
              <a:t>The state structure pointed to by the argument can be a state that you recorded using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CrtMemCheckpoint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000" dirty="0" smtClean="0"/>
              <a:t> or the difference between two states produced by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CrtMemDifference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CrtMemDumpAllObjectsSince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(const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CrtMemState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state);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dumps information on objects allocated in the free store.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Since the state of the free store is specified by the argument, this has been recorded by an earlier call in program to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CrtMemCheckpoint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Checking the Free Store…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CrtDumpMemoryLeaks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It checks for memory leaks and dumps information on any leak that is detected.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By enabling this mechanism we get automatic detection of any memory leaks that occurred during program execution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can control free store debug operations by setting a flag,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crtDbgFlag</a:t>
            </a:r>
            <a:r>
              <a:rPr lang="en-US" sz="2000" dirty="0" smtClean="0"/>
              <a:t> </a:t>
            </a:r>
            <a:r>
              <a:rPr lang="en-US" dirty="0" smtClean="0"/>
              <a:t>, which is of type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/>
              <a:t>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This flag incorporates five separate control bits, including one to enable automatic memory leak checking.</a:t>
            </a:r>
          </a:p>
          <a:p>
            <a:endParaRPr lang="en-US" dirty="0" smtClean="0"/>
          </a:p>
          <a:p>
            <a:r>
              <a:rPr lang="en-US" sz="2200" dirty="0" smtClean="0"/>
              <a:t>Control bits can be specified by using the following identifiers</a:t>
            </a:r>
            <a:r>
              <a:rPr lang="en-US" dirty="0" smtClean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Content Placeholder 4" descr="00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4572000"/>
            <a:ext cx="80772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Content Placeholder 6" descr="008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8153400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By default, the CRTDBG_ALLOC_MEM_DF bit is on, and all the others are off.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set the </a:t>
            </a:r>
            <a:r>
              <a:rPr lang="en-US" dirty="0" err="1" smtClean="0"/>
              <a:t>crtDbgFlag</a:t>
            </a:r>
            <a:r>
              <a:rPr lang="en-US" dirty="0" smtClean="0"/>
              <a:t> flag you pass a flag of type </a:t>
            </a:r>
            <a:r>
              <a:rPr lang="en-US" dirty="0" err="1" smtClean="0"/>
              <a:t>int</a:t>
            </a:r>
            <a:r>
              <a:rPr lang="en-US" dirty="0" smtClean="0"/>
              <a:t> to the </a:t>
            </a:r>
            <a:r>
              <a:rPr lang="en-US" dirty="0" err="1" smtClean="0"/>
              <a:t>CrtDbgFlag</a:t>
            </a:r>
            <a:r>
              <a:rPr lang="en-US" dirty="0" smtClean="0"/>
              <a:t>() function that implements the combination of  indicators.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puts flag into effect and returns the previous status of </a:t>
            </a:r>
            <a:r>
              <a:rPr lang="en-US" dirty="0" err="1" smtClean="0"/>
              <a:t>CrtDbgFlag</a:t>
            </a:r>
            <a:r>
              <a:rPr lang="en-US" dirty="0" smtClean="0"/>
              <a:t> 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One way to set the indicators is to first obtain the current status of the </a:t>
            </a:r>
            <a:r>
              <a:rPr lang="en-US" dirty="0" err="1" smtClean="0"/>
              <a:t>crtDbgFlag</a:t>
            </a:r>
            <a:r>
              <a:rPr lang="en-US" dirty="0" smtClean="0"/>
              <a:t> flag.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flag = _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CrtSetDbgFlag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(_CRTDBG_REPORT_FLAG);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Get current flag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We can set or unset the indicators by combining the identifiers for the individual indicators with this flag using bitwise operators.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set an indicator on, OR the indicator identifier with the flag.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set the automatic leak checking indicator on, in the flag: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flag |= _CRTDBG_LEAK_CHECK_DF;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turn an indicator off, AND the negation of the identifier with the flag.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turn off tracking of memory that is used internally by the library, you could write: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flag &amp; = ~_CRTDBG_CHECK_CRT_DF;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Free Store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To put a new flag into effect, simply make a call to 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CrtSetDbgFlag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with flag as the argument: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_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CrtSetDbgFlag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(flag);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Alternatively, we can OR all the identifiers for the indicators that we want together, and pass the result as an argument.</a:t>
            </a:r>
          </a:p>
          <a:p>
            <a:endParaRPr lang="en-US" sz="2200" dirty="0" smtClean="0"/>
          </a:p>
          <a:p>
            <a:pPr lvl="1"/>
            <a:r>
              <a:rPr lang="en-US" dirty="0" smtClean="0"/>
              <a:t>If you just want to leak check when the program exits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_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CrtSetDbgFlag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(_CRTDBG_LEAK_CHECK_DF|_CRTDBG_ALLOC_MEM_DF);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Free Store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destination of the output from the free store debugging functions is not the standard output stream.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By default it goes to the debug message window.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see the output 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stdout</a:t>
            </a:r>
            <a:r>
              <a:rPr lang="en-US" dirty="0" smtClean="0"/>
              <a:t> , There are two functions involved.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Free Store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CrtSetReportMode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which sets the general destination for output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CrtSetReportFile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which specifies a stream destination.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Free Store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CrtSetReportMode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is declared as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CrtSetReportMode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reportType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reportMode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en-US" dirty="0" smtClean="0"/>
          </a:p>
          <a:p>
            <a:r>
              <a:rPr lang="en-US" dirty="0" smtClean="0"/>
              <a:t>There are three kinds of output produced by the free store debugging functions.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call to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CrtSetReportMode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function sets the destination specified by the second argument for the output type specified by the first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Free Store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We can specify the report type by one of the following identifiers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 descr="00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743200"/>
            <a:ext cx="792480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Free Store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We can specify the report mode by one or combination of the following identifiers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 descr="0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9600" y="3009661"/>
            <a:ext cx="7592400" cy="2552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Memory Leak Detection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Lets check how can we detect the memory leaks …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Problems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The objects reported as being left in the free store are presented with the most recently allocated first, and the earliest last. </a:t>
            </a:r>
          </a:p>
          <a:p>
            <a:endParaRPr lang="en-US" dirty="0" smtClean="0"/>
          </a:p>
          <a:p>
            <a:r>
              <a:rPr lang="en-US" dirty="0" smtClean="0"/>
              <a:t>It is obvious from the output that the Name class is allocating memory for its data members, and never releasing it.</a:t>
            </a:r>
          </a:p>
          <a:p>
            <a:endParaRPr lang="en-US" dirty="0" smtClean="0"/>
          </a:p>
          <a:p>
            <a:r>
              <a:rPr lang="en-US" dirty="0" smtClean="0"/>
              <a:t>The problem our class has is that we forgot the fundamental rules relating to classes.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Solution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Always define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destructor</a:t>
            </a:r>
          </a:p>
          <a:p>
            <a:pPr lvl="1"/>
            <a:r>
              <a:rPr lang="en-US" dirty="0" smtClean="0"/>
              <a:t>A copy constructor</a:t>
            </a:r>
          </a:p>
          <a:p>
            <a:pPr lvl="1"/>
            <a:r>
              <a:rPr lang="en-US" dirty="0" smtClean="0"/>
              <a:t>The assignment operator. </a:t>
            </a:r>
          </a:p>
          <a:p>
            <a:endParaRPr lang="en-US" dirty="0" smtClean="0"/>
          </a:p>
          <a:p>
            <a:r>
              <a:rPr lang="en-US" dirty="0" smtClean="0"/>
              <a:t>Lets back to editor to see how our </a:t>
            </a:r>
            <a:r>
              <a:rPr lang="en-US" smtClean="0"/>
              <a:t>class would be…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9954</TotalTime>
  <Words>805</Words>
  <Application>Microsoft Office PowerPoint</Application>
  <PresentationFormat>On-screen Show (4:3)</PresentationFormat>
  <Paragraphs>267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Over View</vt:lpstr>
      <vt:lpstr>Over View..</vt:lpstr>
      <vt:lpstr>Slide 5</vt:lpstr>
      <vt:lpstr>Contents</vt:lpstr>
      <vt:lpstr>Debugging Dynamic Memory</vt:lpstr>
      <vt:lpstr>Debugging Dynamic Memory..</vt:lpstr>
      <vt:lpstr>Debugging Dynamic Memory…</vt:lpstr>
      <vt:lpstr>Checking the Free Store</vt:lpstr>
      <vt:lpstr>Checking the Free Store..</vt:lpstr>
      <vt:lpstr>Checking the Free Store…</vt:lpstr>
      <vt:lpstr>Checking the Free Store…</vt:lpstr>
      <vt:lpstr>Checking the Free Store…</vt:lpstr>
      <vt:lpstr>Checking the Free Store…</vt:lpstr>
      <vt:lpstr>Checking the Free Store…</vt:lpstr>
      <vt:lpstr>Checking the Free Store…</vt:lpstr>
      <vt:lpstr>Controlling Free Store</vt:lpstr>
      <vt:lpstr>Controlling Free Store</vt:lpstr>
      <vt:lpstr>Controlling Free Store</vt:lpstr>
      <vt:lpstr>Controlling Free Store</vt:lpstr>
      <vt:lpstr>Controlling Free Store</vt:lpstr>
      <vt:lpstr>Controlling Free Store</vt:lpstr>
      <vt:lpstr>Controlling Free Store</vt:lpstr>
      <vt:lpstr>Free Store Debugging</vt:lpstr>
      <vt:lpstr>Free Store Debugging</vt:lpstr>
      <vt:lpstr>Free Store Debugging</vt:lpstr>
      <vt:lpstr>Free Store Debugging</vt:lpstr>
      <vt:lpstr>Free Store Debugging</vt:lpstr>
      <vt:lpstr>Memory Leak Detection</vt:lpstr>
      <vt:lpstr>Problems</vt:lpstr>
      <vt:lpstr>Solution</vt:lpstr>
      <vt:lpstr>Slide 33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2892</cp:revision>
  <dcterms:created xsi:type="dcterms:W3CDTF">2012-02-27T05:45:45Z</dcterms:created>
  <dcterms:modified xsi:type="dcterms:W3CDTF">2013-06-27T14:17:16Z</dcterms:modified>
</cp:coreProperties>
</file>