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Override PartName="/ppt/notesSlides/notesSlide27.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84" r:id="rId1"/>
  </p:sldMasterIdLst>
  <p:notesMasterIdLst>
    <p:notesMasterId r:id="rId34"/>
  </p:notesMasterIdLst>
  <p:handoutMasterIdLst>
    <p:handoutMasterId r:id="rId35"/>
  </p:handoutMasterIdLst>
  <p:sldIdLst>
    <p:sldId id="262" r:id="rId2"/>
    <p:sldId id="261" r:id="rId3"/>
    <p:sldId id="288" r:id="rId4"/>
    <p:sldId id="291" r:id="rId5"/>
    <p:sldId id="269" r:id="rId6"/>
    <p:sldId id="280" r:id="rId7"/>
    <p:sldId id="292" r:id="rId8"/>
    <p:sldId id="293" r:id="rId9"/>
    <p:sldId id="279" r:id="rId10"/>
    <p:sldId id="321" r:id="rId11"/>
    <p:sldId id="322" r:id="rId12"/>
    <p:sldId id="294" r:id="rId13"/>
    <p:sldId id="289" r:id="rId14"/>
    <p:sldId id="295" r:id="rId15"/>
    <p:sldId id="296" r:id="rId16"/>
    <p:sldId id="297" r:id="rId17"/>
    <p:sldId id="298" r:id="rId18"/>
    <p:sldId id="299" r:id="rId19"/>
    <p:sldId id="300" r:id="rId20"/>
    <p:sldId id="305" r:id="rId21"/>
    <p:sldId id="306" r:id="rId22"/>
    <p:sldId id="307" r:id="rId23"/>
    <p:sldId id="308" r:id="rId24"/>
    <p:sldId id="301" r:id="rId25"/>
    <p:sldId id="312" r:id="rId26"/>
    <p:sldId id="313" r:id="rId27"/>
    <p:sldId id="314" r:id="rId28"/>
    <p:sldId id="319" r:id="rId29"/>
    <p:sldId id="320" r:id="rId30"/>
    <p:sldId id="317" r:id="rId31"/>
    <p:sldId id="318" r:id="rId32"/>
    <p:sldId id="287"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autoAdjust="0"/>
    <p:restoredTop sz="85763" autoAdjust="0"/>
  </p:normalViewPr>
  <p:slideViewPr>
    <p:cSldViewPr>
      <p:cViewPr varScale="1">
        <p:scale>
          <a:sx n="55" d="100"/>
          <a:sy n="55" d="100"/>
        </p:scale>
        <p:origin x="-1722" y="-96"/>
      </p:cViewPr>
      <p:guideLst>
        <p:guide orient="horz" pos="2160"/>
        <p:guide pos="2880"/>
      </p:guideLst>
    </p:cSldViewPr>
  </p:slideViewPr>
  <p:outlineViewPr>
    <p:cViewPr>
      <p:scale>
        <a:sx n="33" d="100"/>
        <a:sy n="33" d="100"/>
      </p:scale>
      <p:origin x="0" y="1482"/>
    </p:cViewPr>
  </p:outlin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881E9AF1-8403-41E7-9D3D-CDE5072CE771}" type="datetimeFigureOut">
              <a:rPr lang="ur-PK" smtClean="0"/>
              <a:pPr/>
              <a:t>27/07/1434</a:t>
            </a:fld>
            <a:endParaRPr lang="ur-PK"/>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C8FDF66B-D211-4805-98E1-7FEA28AF8281}"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ur-PK"/>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BA31D0AC-E463-4F28-BC2E-3E33ECB3D3E8}" type="datetimeFigureOut">
              <a:rPr lang="ur-PK" smtClean="0"/>
              <a:pPr/>
              <a:t>27/07/1434</a:t>
            </a:fld>
            <a:endParaRPr lang="ur-PK"/>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ur-PK"/>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ur-PK"/>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380ABCA-AE86-43D9-980A-EAF15D237110}" type="slidenum">
              <a:rPr lang="ur-PK" smtClean="0"/>
              <a:pPr/>
              <a:t>‹#›</a:t>
            </a:fld>
            <a:endParaRPr lang="ur-PK"/>
          </a:p>
        </p:txBody>
      </p:sp>
    </p:spTree>
  </p:cSld>
  <p:clrMap bg1="lt1" tx1="dk1" bg2="lt2" tx2="dk2" accent1="accent1" accent2="accent2" accent3="accent3" accent4="accent4" accent5="accent5" accent6="accent6" hlink="hlink" folHlink="folHlink"/>
  <p:hf sldNum="0" hdr="0" ftr="0" dt="0"/>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en.wikipedia.org/wiki/Kernel_(computing)" TargetMode="External"/><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en.wikipedia.org/wiki/Standard_library" TargetMode="External"/><Relationship Id="rId2" Type="http://schemas.openxmlformats.org/officeDocument/2006/relationships/slide" Target="../slides/slide16.xml"/><Relationship Id="rId1" Type="http://schemas.openxmlformats.org/officeDocument/2006/relationships/notesMaster" Target="../notesMasters/notesMaster1.xml"/><Relationship Id="rId4" Type="http://schemas.openxmlformats.org/officeDocument/2006/relationships/hyperlink" Target="http://en.wikipedia.org/wiki/.NET_Framework" TargetMode="Externa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en.wikipedia.org/wiki/Operating_system" TargetMode="External"/><Relationship Id="rId2" Type="http://schemas.openxmlformats.org/officeDocument/2006/relationships/slide" Target="../slides/slide17.xml"/><Relationship Id="rId1" Type="http://schemas.openxmlformats.org/officeDocument/2006/relationships/notesMaster" Target="../notesMasters/notesMaster1.xml"/><Relationship Id="rId6" Type="http://schemas.openxmlformats.org/officeDocument/2006/relationships/hyperlink" Target="http://en.wikipedia.org/wiki/Kernel_(computing)" TargetMode="External"/><Relationship Id="rId5" Type="http://schemas.openxmlformats.org/officeDocument/2006/relationships/hyperlink" Target="http://en.wikipedia.org/wiki/Embedded_system" TargetMode="External"/><Relationship Id="rId4" Type="http://schemas.openxmlformats.org/officeDocument/2006/relationships/hyperlink" Target="http://en.wikipedia.org/wiki/Microsoft" TargetMode="Externa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ur-PK"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Windows CE is a distinct operating system and </a:t>
            </a:r>
            <a:r>
              <a:rPr lang="en-US" sz="1200" b="0" i="0" u="none" strike="noStrike" kern="1200" dirty="0" smtClean="0">
                <a:solidFill>
                  <a:schemeClr val="tx1"/>
                </a:solidFill>
                <a:latin typeface="+mn-lt"/>
                <a:ea typeface="+mn-ea"/>
                <a:cs typeface="+mn-cs"/>
                <a:hlinkClick r:id="rId3" tooltip="Kernel (computing)"/>
              </a:rPr>
              <a:t>kernel</a:t>
            </a:r>
            <a:r>
              <a:rPr lang="en-US" sz="1200" b="0" i="0" kern="1200" dirty="0" smtClean="0">
                <a:solidFill>
                  <a:schemeClr val="tx1"/>
                </a:solidFill>
                <a:latin typeface="+mn-lt"/>
                <a:ea typeface="+mn-ea"/>
                <a:cs typeface="+mn-cs"/>
              </a:rPr>
              <a:t>, rather than a trimmed-down version of desktop Windows.</a:t>
            </a:r>
            <a:endParaRPr lang="ur-PK" dirty="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ur-PK" dirty="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ur-PK" dirty="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smtClean="0">
                <a:solidFill>
                  <a:schemeClr val="tx1"/>
                </a:solidFill>
                <a:latin typeface="+mn-lt"/>
                <a:ea typeface="+mn-ea"/>
                <a:cs typeface="+mn-cs"/>
              </a:rPr>
              <a:t>The FCL is a collection of reusable classes, interfaces and value types.</a:t>
            </a:r>
            <a:endParaRPr lang="ur-PK" dirty="0" smtClean="0"/>
          </a:p>
          <a:p>
            <a:pPr algn="l" rtl="0"/>
            <a:endParaRPr lang="ur-PK"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b="0" i="0" kern="1200" dirty="0" smtClean="0">
                <a:solidFill>
                  <a:schemeClr val="tx1"/>
                </a:solidFill>
                <a:latin typeface="+mn-lt"/>
                <a:ea typeface="+mn-ea"/>
                <a:cs typeface="+mn-cs"/>
              </a:rPr>
              <a:t>The </a:t>
            </a:r>
            <a:r>
              <a:rPr lang="en-US" sz="1200" b="1" i="0" kern="1200" dirty="0" smtClean="0">
                <a:solidFill>
                  <a:schemeClr val="tx1"/>
                </a:solidFill>
                <a:latin typeface="+mn-lt"/>
                <a:ea typeface="+mn-ea"/>
                <a:cs typeface="+mn-cs"/>
              </a:rPr>
              <a:t>Framework Class Library</a:t>
            </a:r>
            <a:r>
              <a:rPr lang="en-US" sz="1200" b="0" i="0" kern="1200" dirty="0" smtClean="0">
                <a:solidFill>
                  <a:schemeClr val="tx1"/>
                </a:solidFill>
                <a:latin typeface="+mn-lt"/>
                <a:ea typeface="+mn-ea"/>
                <a:cs typeface="+mn-cs"/>
              </a:rPr>
              <a:t> (</a:t>
            </a:r>
            <a:r>
              <a:rPr lang="en-US" sz="1200" b="1" i="0" kern="1200" dirty="0" smtClean="0">
                <a:solidFill>
                  <a:schemeClr val="tx1"/>
                </a:solidFill>
                <a:latin typeface="+mn-lt"/>
                <a:ea typeface="+mn-ea"/>
                <a:cs typeface="+mn-cs"/>
              </a:rPr>
              <a:t>FCL</a:t>
            </a:r>
            <a:r>
              <a:rPr lang="en-US" sz="1200" b="0" i="0" kern="1200" dirty="0" smtClean="0">
                <a:solidFill>
                  <a:schemeClr val="tx1"/>
                </a:solidFill>
                <a:latin typeface="+mn-lt"/>
                <a:ea typeface="+mn-ea"/>
                <a:cs typeface="+mn-cs"/>
              </a:rPr>
              <a:t>) is a </a:t>
            </a:r>
            <a:r>
              <a:rPr lang="en-US" sz="1200" b="0" i="0" u="none" strike="noStrike" kern="1200" dirty="0" smtClean="0">
                <a:solidFill>
                  <a:schemeClr val="tx1"/>
                </a:solidFill>
                <a:latin typeface="+mn-lt"/>
                <a:ea typeface="+mn-ea"/>
                <a:cs typeface="+mn-cs"/>
                <a:hlinkClick r:id="rId3" tooltip="Standard library"/>
              </a:rPr>
              <a:t>standard library</a:t>
            </a:r>
            <a:r>
              <a:rPr lang="en-US" sz="1200" b="0" i="0" kern="1200" dirty="0" smtClean="0">
                <a:solidFill>
                  <a:schemeClr val="tx1"/>
                </a:solidFill>
                <a:latin typeface="+mn-lt"/>
                <a:ea typeface="+mn-ea"/>
                <a:cs typeface="+mn-cs"/>
              </a:rPr>
              <a:t> and one of two core components of Microsoft </a:t>
            </a:r>
            <a:r>
              <a:rPr lang="en-US" sz="1200" b="0" i="0" u="none" strike="noStrike" kern="1200" dirty="0" smtClean="0">
                <a:solidFill>
                  <a:schemeClr val="tx1"/>
                </a:solidFill>
                <a:latin typeface="+mn-lt"/>
                <a:ea typeface="+mn-ea"/>
                <a:cs typeface="+mn-cs"/>
                <a:hlinkClick r:id="rId4" tooltip=".NET Framework"/>
              </a:rPr>
              <a:t>.NET Framework</a:t>
            </a:r>
            <a:r>
              <a:rPr lang="en-US" sz="1200" b="0" i="0" kern="1200" dirty="0" smtClean="0">
                <a:solidFill>
                  <a:schemeClr val="tx1"/>
                </a:solidFill>
                <a:latin typeface="+mn-lt"/>
                <a:ea typeface="+mn-ea"/>
                <a:cs typeface="+mn-cs"/>
              </a:rPr>
              <a:t>. </a:t>
            </a:r>
          </a:p>
          <a:p>
            <a:pPr algn="l" rtl="0"/>
            <a:r>
              <a:rPr lang="en-US" sz="1200" b="0" i="0" kern="1200" dirty="0" smtClean="0">
                <a:solidFill>
                  <a:schemeClr val="tx1"/>
                </a:solidFill>
                <a:latin typeface="+mn-lt"/>
                <a:ea typeface="+mn-ea"/>
                <a:cs typeface="+mn-cs"/>
              </a:rPr>
              <a:t>The FCL is a collection of reusable classes, interfaces and value types.</a:t>
            </a:r>
            <a:endParaRPr lang="ur-PK"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r>
              <a:rPr lang="en-US" sz="1200" b="1" i="0" kern="1200" dirty="0" smtClean="0">
                <a:solidFill>
                  <a:schemeClr val="tx1"/>
                </a:solidFill>
                <a:latin typeface="+mn-lt"/>
                <a:ea typeface="+mn-ea"/>
                <a:cs typeface="+mn-cs"/>
              </a:rPr>
              <a:t>Microsoft Windows CE</a:t>
            </a:r>
            <a:r>
              <a:rPr lang="en-US" sz="1200" b="0" i="0" kern="1200" dirty="0" smtClean="0">
                <a:solidFill>
                  <a:schemeClr val="tx1"/>
                </a:solidFill>
                <a:latin typeface="+mn-lt"/>
                <a:ea typeface="+mn-ea"/>
                <a:cs typeface="+mn-cs"/>
              </a:rPr>
              <a:t> (now officially known as </a:t>
            </a:r>
            <a:r>
              <a:rPr lang="en-US" sz="1200" b="1" i="0" kern="1200" dirty="0" smtClean="0">
                <a:solidFill>
                  <a:schemeClr val="tx1"/>
                </a:solidFill>
                <a:latin typeface="+mn-lt"/>
                <a:ea typeface="+mn-ea"/>
                <a:cs typeface="+mn-cs"/>
              </a:rPr>
              <a:t>Windows Embedded Compact</a:t>
            </a:r>
            <a:r>
              <a:rPr lang="en-US" sz="1200" b="0" i="0" kern="1200" dirty="0" smtClean="0">
                <a:solidFill>
                  <a:schemeClr val="tx1"/>
                </a:solidFill>
                <a:latin typeface="+mn-lt"/>
                <a:ea typeface="+mn-ea"/>
                <a:cs typeface="+mn-cs"/>
              </a:rPr>
              <a:t> and previously also known as </a:t>
            </a:r>
            <a:r>
              <a:rPr lang="en-US" sz="1200" b="1" i="0" kern="1200" dirty="0" smtClean="0">
                <a:solidFill>
                  <a:schemeClr val="tx1"/>
                </a:solidFill>
                <a:latin typeface="+mn-lt"/>
                <a:ea typeface="+mn-ea"/>
                <a:cs typeface="+mn-cs"/>
              </a:rPr>
              <a:t>Windows Embedded CE</a:t>
            </a:r>
            <a:r>
              <a:rPr lang="en-US" sz="1200" b="0" i="0" kern="1200" dirty="0" smtClean="0">
                <a:solidFill>
                  <a:schemeClr val="tx1"/>
                </a:solidFill>
                <a:latin typeface="+mn-lt"/>
                <a:ea typeface="+mn-ea"/>
                <a:cs typeface="+mn-cs"/>
              </a:rPr>
              <a:t> is an </a:t>
            </a:r>
            <a:r>
              <a:rPr lang="en-US" sz="1200" b="0" i="0" u="none" strike="noStrike" kern="1200" dirty="0" smtClean="0">
                <a:solidFill>
                  <a:schemeClr val="tx1"/>
                </a:solidFill>
                <a:latin typeface="+mn-lt"/>
                <a:ea typeface="+mn-ea"/>
                <a:cs typeface="+mn-cs"/>
                <a:hlinkClick r:id="rId3" tooltip="Operating system"/>
              </a:rPr>
              <a:t>operating system</a:t>
            </a:r>
            <a:r>
              <a:rPr lang="en-US" sz="1200" b="0" i="0" kern="1200" dirty="0" smtClean="0">
                <a:solidFill>
                  <a:schemeClr val="tx1"/>
                </a:solidFill>
                <a:latin typeface="+mn-lt"/>
                <a:ea typeface="+mn-ea"/>
                <a:cs typeface="+mn-cs"/>
              </a:rPr>
              <a:t> developed by </a:t>
            </a:r>
            <a:r>
              <a:rPr lang="en-US" sz="1200" b="0" i="0" u="none" strike="noStrike" kern="1200" dirty="0" smtClean="0">
                <a:solidFill>
                  <a:schemeClr val="tx1"/>
                </a:solidFill>
                <a:latin typeface="+mn-lt"/>
                <a:ea typeface="+mn-ea"/>
                <a:cs typeface="+mn-cs"/>
                <a:hlinkClick r:id="rId4" tooltip="Microsoft"/>
              </a:rPr>
              <a:t>Microsoft</a:t>
            </a:r>
            <a:r>
              <a:rPr lang="en-US" sz="1200" b="0" i="0" kern="1200" dirty="0" smtClean="0">
                <a:solidFill>
                  <a:schemeClr val="tx1"/>
                </a:solidFill>
                <a:latin typeface="+mn-lt"/>
                <a:ea typeface="+mn-ea"/>
                <a:cs typeface="+mn-cs"/>
              </a:rPr>
              <a:t> for </a:t>
            </a:r>
            <a:r>
              <a:rPr lang="en-US" sz="1200" b="0" i="0" u="none" strike="noStrike" kern="1200" dirty="0" smtClean="0">
                <a:solidFill>
                  <a:schemeClr val="tx1"/>
                </a:solidFill>
                <a:latin typeface="+mn-lt"/>
                <a:ea typeface="+mn-ea"/>
                <a:cs typeface="+mn-cs"/>
                <a:hlinkClick r:id="rId5" tooltip="Embedded system"/>
              </a:rPr>
              <a:t>embedded systems</a:t>
            </a:r>
            <a:r>
              <a:rPr lang="en-US" sz="1200" b="0" i="0" kern="1200" dirty="0" smtClean="0">
                <a:solidFill>
                  <a:schemeClr val="tx1"/>
                </a:solidFill>
                <a:latin typeface="+mn-lt"/>
                <a:ea typeface="+mn-ea"/>
                <a:cs typeface="+mn-cs"/>
              </a:rPr>
              <a:t>. </a:t>
            </a:r>
          </a:p>
          <a:p>
            <a:pPr algn="l" rtl="0"/>
            <a:r>
              <a:rPr lang="en-US" sz="1200" b="0" i="0" kern="1200" dirty="0" smtClean="0">
                <a:solidFill>
                  <a:schemeClr val="tx1"/>
                </a:solidFill>
                <a:latin typeface="+mn-lt"/>
                <a:ea typeface="+mn-ea"/>
                <a:cs typeface="+mn-cs"/>
              </a:rPr>
              <a:t>Windows CE is a distinct operating system and </a:t>
            </a:r>
            <a:r>
              <a:rPr lang="en-US" sz="1200" b="0" i="0" u="none" strike="noStrike" kern="1200" dirty="0" smtClean="0">
                <a:solidFill>
                  <a:schemeClr val="tx1"/>
                </a:solidFill>
                <a:latin typeface="+mn-lt"/>
                <a:ea typeface="+mn-ea"/>
                <a:cs typeface="+mn-cs"/>
                <a:hlinkClick r:id="rId6" tooltip="Kernel (computing)"/>
              </a:rPr>
              <a:t>kernel</a:t>
            </a:r>
            <a:r>
              <a:rPr lang="en-US" sz="1200" b="0" i="0" kern="1200" dirty="0" smtClean="0">
                <a:solidFill>
                  <a:schemeClr val="tx1"/>
                </a:solidFill>
                <a:latin typeface="+mn-lt"/>
                <a:ea typeface="+mn-ea"/>
                <a:cs typeface="+mn-cs"/>
              </a:rPr>
              <a:t>, rather than a trimmed-down version of desktop Windows.</a:t>
            </a:r>
            <a:endParaRPr lang="ur-PK"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just" rtl="0"/>
            <a:r>
              <a:rPr lang="en-US" dirty="0" smtClean="0"/>
              <a:t>JIT = Just-in-time, which gets its name because you generate the actual x86 code at the last possible moment, i.e. run-time.</a:t>
            </a:r>
          </a:p>
          <a:p>
            <a:pPr algn="l"/>
            <a:r>
              <a:rPr lang="en-US" dirty="0" smtClean="0"/>
              <a:t>Java uses same approach with its JVM</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lgn="l" rtl="0"/>
            <a:endParaRPr lang="ur-PK"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ur-PK"/>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ur-PK"/>
          </a:p>
        </p:txBody>
      </p:sp>
      <p:sp>
        <p:nvSpPr>
          <p:cNvPr id="4" name="Date Placeholder 3"/>
          <p:cNvSpPr>
            <a:spLocks noGrp="1"/>
          </p:cNvSpPr>
          <p:nvPr>
            <p:ph type="dt" sz="half" idx="10"/>
          </p:nvPr>
        </p:nvSpPr>
        <p:spPr/>
        <p:txBody>
          <a:bodyPr/>
          <a:lstStyle/>
          <a:p>
            <a:fld id="{9C517C1F-6617-461D-BB78-3FA6470F31F8}" type="datetime1">
              <a:rPr lang="en-US" smtClean="0"/>
              <a:pPr/>
              <a:t>6/5/2013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6A9AA3B9-D98F-43EB-AA4E-97DDC6366C34}" type="datetime1">
              <a:rPr lang="en-US" smtClean="0"/>
              <a:pPr/>
              <a:t>6/5/2013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r">
              <a:defRPr sz="4000" b="1" cap="all"/>
            </a:lvl1pPr>
          </a:lstStyle>
          <a:p>
            <a:r>
              <a:rPr lang="en-US" smtClean="0"/>
              <a:t>Click to edit Master title style</a:t>
            </a:r>
            <a:endParaRPr lang="ur-P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A533801-7B6E-47CD-9630-A2649815D7EE}" type="datetime1">
              <a:rPr lang="en-US" smtClean="0"/>
              <a:pPr/>
              <a:t>6/5/2013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Date Placeholder 4"/>
          <p:cNvSpPr>
            <a:spLocks noGrp="1"/>
          </p:cNvSpPr>
          <p:nvPr>
            <p:ph type="dt" sz="half" idx="10"/>
          </p:nvPr>
        </p:nvSpPr>
        <p:spPr/>
        <p:txBody>
          <a:bodyPr/>
          <a:lstStyle/>
          <a:p>
            <a:fld id="{CDA56CD8-96CC-44C4-A1F4-F8C057DAC1D2}" type="datetime1">
              <a:rPr lang="en-US" smtClean="0"/>
              <a:pPr/>
              <a:t>6/5/2013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ur-P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7" name="Date Placeholder 6"/>
          <p:cNvSpPr>
            <a:spLocks noGrp="1"/>
          </p:cNvSpPr>
          <p:nvPr>
            <p:ph type="dt" sz="half" idx="10"/>
          </p:nvPr>
        </p:nvSpPr>
        <p:spPr/>
        <p:txBody>
          <a:bodyPr/>
          <a:lstStyle/>
          <a:p>
            <a:fld id="{5FC6F48F-9907-4123-81F2-4C5BE6AADBD5}" type="datetime1">
              <a:rPr lang="en-US" smtClean="0"/>
              <a:pPr/>
              <a:t>6/5/2013</a:t>
            </a:fld>
            <a:endParaRPr lang="en-US"/>
          </a:p>
        </p:txBody>
      </p:sp>
      <p:sp>
        <p:nvSpPr>
          <p:cNvPr id="8" name="Footer Placeholder 7"/>
          <p:cNvSpPr>
            <a:spLocks noGrp="1"/>
          </p:cNvSpPr>
          <p:nvPr>
            <p:ph type="ftr" sz="quarter" idx="11"/>
          </p:nvPr>
        </p:nvSpPr>
        <p:spPr/>
        <p:txBody>
          <a:bodyPr/>
          <a:lstStyle/>
          <a:p>
            <a:r>
              <a:rPr lang="en-US" smtClean="0"/>
              <a:t>Visual Programming by Muhammad Bilal Zafar</a:t>
            </a:r>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Date Placeholder 2"/>
          <p:cNvSpPr>
            <a:spLocks noGrp="1"/>
          </p:cNvSpPr>
          <p:nvPr>
            <p:ph type="dt" sz="half" idx="10"/>
          </p:nvPr>
        </p:nvSpPr>
        <p:spPr/>
        <p:txBody>
          <a:bodyPr/>
          <a:lstStyle/>
          <a:p>
            <a:fld id="{CB9CA8DC-3200-44BE-854C-7CFCB872B76A}" type="datetime1">
              <a:rPr lang="en-US" smtClean="0"/>
              <a:pPr/>
              <a:t>6/5/2013</a:t>
            </a:fld>
            <a:endParaRPr lang="en-US"/>
          </a:p>
        </p:txBody>
      </p:sp>
      <p:sp>
        <p:nvSpPr>
          <p:cNvPr id="4" name="Footer Placeholder 3"/>
          <p:cNvSpPr>
            <a:spLocks noGrp="1"/>
          </p:cNvSpPr>
          <p:nvPr>
            <p:ph type="ftr" sz="quarter" idx="11"/>
          </p:nvPr>
        </p:nvSpPr>
        <p:spPr/>
        <p:txBody>
          <a:bodyPr/>
          <a:lstStyle/>
          <a:p>
            <a:r>
              <a:rPr lang="en-US" smtClean="0"/>
              <a:t>Visual Programming by Muhammad Bilal Zafar</a:t>
            </a:r>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CC558-0715-4CF3-BC93-20ED57D623D6}" type="datetime1">
              <a:rPr lang="en-US" smtClean="0"/>
              <a:pPr/>
              <a:t>6/5/2013</a:t>
            </a:fld>
            <a:endParaRPr lang="en-US"/>
          </a:p>
        </p:txBody>
      </p:sp>
      <p:sp>
        <p:nvSpPr>
          <p:cNvPr id="3" name="Footer Placeholder 2"/>
          <p:cNvSpPr>
            <a:spLocks noGrp="1"/>
          </p:cNvSpPr>
          <p:nvPr>
            <p:ph type="ftr" sz="quarter" idx="11"/>
          </p:nvPr>
        </p:nvSpPr>
        <p:spPr/>
        <p:txBody>
          <a:bodyPr/>
          <a:lstStyle/>
          <a:p>
            <a:r>
              <a:rPr lang="en-US" smtClean="0"/>
              <a:t>Visual Programming by Muhammad Bilal Zafar</a:t>
            </a:r>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r">
              <a:defRPr sz="2000" b="1"/>
            </a:lvl1pPr>
          </a:lstStyle>
          <a:p>
            <a:r>
              <a:rPr lang="en-US" smtClean="0"/>
              <a:t>Click to edit Master title style</a:t>
            </a:r>
            <a:endParaRPr lang="ur-P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838E286-2A64-44DB-B1BF-E827C4B63D1C}" type="datetime1">
              <a:rPr lang="en-US" smtClean="0"/>
              <a:pPr/>
              <a:t>6/5/2013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r">
              <a:defRPr sz="2000" b="1"/>
            </a:lvl1pPr>
          </a:lstStyle>
          <a:p>
            <a:r>
              <a:rPr lang="en-US" smtClean="0"/>
              <a:t>Click to edit Master title style</a:t>
            </a:r>
            <a:endParaRPr lang="ur-P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ur-PK"/>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2032D44-33BD-46D5-B411-0A778E5FA823}" type="datetime1">
              <a:rPr lang="en-US" smtClean="0"/>
              <a:pPr/>
              <a:t>6/5/2013</a:t>
            </a:fld>
            <a:endParaRPr lang="en-US"/>
          </a:p>
        </p:txBody>
      </p:sp>
      <p:sp>
        <p:nvSpPr>
          <p:cNvPr id="6" name="Footer Placeholder 5"/>
          <p:cNvSpPr>
            <a:spLocks noGrp="1"/>
          </p:cNvSpPr>
          <p:nvPr>
            <p:ph type="ftr" sz="quarter" idx="11"/>
          </p:nvPr>
        </p:nvSpPr>
        <p:spPr/>
        <p:txBody>
          <a:bodyPr/>
          <a:lstStyle/>
          <a:p>
            <a:r>
              <a:rPr lang="en-US" smtClean="0"/>
              <a:t>Visual Programming by Muhammad Bilal Zafar</a:t>
            </a:r>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ur-P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566F95C7-4DB6-496D-8FA1-BEFB9BEC715D}" type="datetime1">
              <a:rPr lang="en-US" smtClean="0"/>
              <a:pPr/>
              <a:t>6/5/2013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ur-PK"/>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10"/>
          </p:nvPr>
        </p:nvSpPr>
        <p:spPr/>
        <p:txBody>
          <a:bodyPr/>
          <a:lstStyle/>
          <a:p>
            <a:fld id="{C80F1104-C689-4A85-A9A0-5B3E4BBA28E9}" type="datetime1">
              <a:rPr lang="en-US" smtClean="0"/>
              <a:pPr/>
              <a:t>6/5/2013</a:t>
            </a:fld>
            <a:endParaRPr lang="en-US"/>
          </a:p>
        </p:txBody>
      </p:sp>
      <p:sp>
        <p:nvSpPr>
          <p:cNvPr id="5" name="Footer Placeholder 4"/>
          <p:cNvSpPr>
            <a:spLocks noGrp="1"/>
          </p:cNvSpPr>
          <p:nvPr>
            <p:ph type="ftr" sz="quarter" idx="11"/>
          </p:nvPr>
        </p:nvSpPr>
        <p:spPr/>
        <p:txBody>
          <a:bodyPr/>
          <a:lstStyle/>
          <a:p>
            <a:r>
              <a:rPr lang="en-US" smtClean="0"/>
              <a:t>Visual Programming by Muhammad Bilal Zafar</a:t>
            </a:r>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en-US" smtClean="0"/>
              <a:t>Click to edit Master title style</a:t>
            </a:r>
            <a:endParaRPr lang="ur-PK"/>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ur-PK"/>
          </a:p>
        </p:txBody>
      </p:sp>
      <p:sp>
        <p:nvSpPr>
          <p:cNvPr id="4" name="Date Placeholder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A3AF80F3-1BE5-4B78-99D4-3003CD22E4CC}" type="datetime1">
              <a:rPr lang="en-US" smtClean="0"/>
              <a:pPr/>
              <a:t>6/5/2013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r>
              <a:rPr lang="en-US" smtClean="0"/>
              <a:t>Visual Programming by Muhammad Bilal Zafar</a:t>
            </a:r>
            <a:endParaRPr lang="en-US"/>
          </a:p>
        </p:txBody>
      </p:sp>
      <p:sp>
        <p:nvSpPr>
          <p:cNvPr id="6" name="Slide Number Placeholder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ur-PK"/>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vmlDrawing" Target="../drawings/vmlDrawing7.vml"/><Relationship Id="rId4" Type="http://schemas.openxmlformats.org/officeDocument/2006/relationships/image" Target="../media/image3.jpe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798637"/>
            <a:ext cx="8229600" cy="2925763"/>
          </a:xfrm>
        </p:spPr>
        <p:txBody>
          <a:bodyPr>
            <a:normAutofit/>
          </a:bodyPr>
          <a:lstStyle/>
          <a:p>
            <a:pPr algn="ctr" rtl="0">
              <a:buNone/>
            </a:pPr>
            <a:r>
              <a:rPr lang="en-US" sz="4800" b="1" dirty="0" smtClean="0"/>
              <a:t>Overview </a:t>
            </a:r>
          </a:p>
          <a:p>
            <a:pPr algn="ctr" rtl="0">
              <a:buNone/>
            </a:pPr>
            <a:r>
              <a:rPr lang="en-US" sz="4800" b="1" dirty="0" smtClean="0"/>
              <a:t>of</a:t>
            </a:r>
          </a:p>
          <a:p>
            <a:pPr algn="ctr" rtl="0">
              <a:buNone/>
            </a:pPr>
            <a:r>
              <a:rPr lang="en-US" sz="4800" b="1" dirty="0" smtClean="0"/>
              <a:t>Previous Lesson(s)</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lgn="l"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VP is the methodology in which development allows the user to grab and use the desired tools like menus, buttons, controls and other elements from a palette.  </a:t>
            </a: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Programming language is an artificial language designed to communicate instructions to a machine, particularly a computer.</a:t>
            </a:r>
          </a:p>
          <a:p>
            <a:pPr lvl="1" algn="l" rtl="0">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Syntax</a:t>
            </a:r>
          </a:p>
          <a:p>
            <a:pPr lvl="1" algn="l" rtl="0">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Semantics</a:t>
            </a:r>
          </a:p>
          <a:p>
            <a:pPr lvl="1" algn="l" rtl="0">
              <a:buNone/>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lgn="l"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Types of Programming Languages</a:t>
            </a:r>
          </a:p>
          <a:p>
            <a:pPr lvl="1" algn="l" rtl="0">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High level languages</a:t>
            </a:r>
          </a:p>
          <a:p>
            <a:pPr lvl="1" algn="l" rtl="0">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Low level languages</a:t>
            </a:r>
          </a:p>
          <a:p>
            <a:pPr lvl="2" algn="l" rtl="0">
              <a:buFont typeface="Wingdings" pitchFamily="2" charset="2"/>
              <a:buChar char="Ø"/>
            </a:pPr>
            <a:r>
              <a:rPr lang="en-US" sz="1600" dirty="0" smtClean="0">
                <a:latin typeface="Arial" panose="020B0604020202020204" pitchFamily="34" charset="0"/>
                <a:ea typeface="Calibri" panose="020F0502020204030204" pitchFamily="34" charset="0"/>
                <a:cs typeface="Arial" panose="020B0604020202020204" pitchFamily="34" charset="0"/>
              </a:rPr>
              <a:t>Assembly Language</a:t>
            </a:r>
          </a:p>
          <a:p>
            <a:pPr lvl="2" algn="l" rtl="0">
              <a:buFont typeface="Wingdings" pitchFamily="2" charset="2"/>
              <a:buChar char="Ø"/>
            </a:pPr>
            <a:r>
              <a:rPr lang="en-US" sz="1600" dirty="0" smtClean="0">
                <a:latin typeface="Arial" panose="020B0604020202020204" pitchFamily="34" charset="0"/>
                <a:ea typeface="Calibri" panose="020F0502020204030204" pitchFamily="34" charset="0"/>
                <a:cs typeface="Arial" panose="020B0604020202020204" pitchFamily="34" charset="0"/>
              </a:rPr>
              <a:t>Machine Language</a:t>
            </a:r>
          </a:p>
          <a:p>
            <a:pPr algn="l"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 Programming Types</a:t>
            </a:r>
          </a:p>
          <a:p>
            <a:pPr lvl="1" algn="l" rtl="0">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Structured Programming</a:t>
            </a:r>
          </a:p>
          <a:p>
            <a:pPr lvl="2" algn="l" rtl="0">
              <a:buFont typeface="Wingdings" pitchFamily="2" charset="2"/>
              <a:buChar char="Ø"/>
            </a:pPr>
            <a:r>
              <a:rPr lang="en-US" sz="1600" dirty="0" smtClean="0">
                <a:latin typeface="Arial" panose="020B0604020202020204" pitchFamily="34" charset="0"/>
                <a:ea typeface="Calibri" panose="020F0502020204030204" pitchFamily="34" charset="0"/>
                <a:cs typeface="Arial" panose="020B0604020202020204" pitchFamily="34" charset="0"/>
              </a:rPr>
              <a:t>Top down approach</a:t>
            </a:r>
          </a:p>
          <a:p>
            <a:pPr lvl="1" algn="l" rtl="0">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Object Oriented Programming</a:t>
            </a:r>
          </a:p>
          <a:p>
            <a:pPr lvl="2" algn="l" rtl="0">
              <a:buFont typeface="Wingdings" pitchFamily="2" charset="2"/>
              <a:buChar char="Ø"/>
            </a:pPr>
            <a:r>
              <a:rPr lang="en-US" sz="1600" dirty="0" smtClean="0">
                <a:latin typeface="Arial" panose="020B0604020202020204" pitchFamily="34" charset="0"/>
                <a:ea typeface="Calibri" panose="020F0502020204030204" pitchFamily="34" charset="0"/>
                <a:cs typeface="Arial" panose="020B0604020202020204" pitchFamily="34" charset="0"/>
              </a:rPr>
              <a:t>Classes and Instances</a:t>
            </a:r>
          </a:p>
          <a:p>
            <a:pPr lvl="1" algn="l" rtl="0">
              <a:buNone/>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Over View…</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lnSpcReduction="10000"/>
          </a:bodyPr>
          <a:lstStyle/>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In OOP Programs built from pieces called classes and functions</a:t>
            </a: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C++ standard library provides rich collections of existing classes and functions for all programmers to use.</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Basic Syntax</a:t>
            </a:r>
          </a:p>
          <a:p>
            <a:pPr lvl="1" algn="l" rtl="0">
              <a:lnSpc>
                <a:spcPct val="115000"/>
              </a:lnSpc>
              <a:spcBef>
                <a:spcPts val="0"/>
              </a:spcBef>
              <a:buFont typeface="Wingdings" pitchFamily="2" charset="2"/>
              <a:buChar char="Ø"/>
            </a:pPr>
            <a:endParaRPr lang="en-US" sz="16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None/>
            </a:pPr>
            <a:r>
              <a:rPr lang="en-US" sz="2000" dirty="0" smtClean="0">
                <a:latin typeface="Arial" panose="020B0604020202020204" pitchFamily="34" charset="0"/>
                <a:ea typeface="Calibri" panose="020F0502020204030204" pitchFamily="34" charset="0"/>
                <a:cs typeface="Arial" panose="020B0604020202020204" pitchFamily="34" charset="0"/>
              </a:rPr>
              <a:t>#include &lt;</a:t>
            </a:r>
            <a:r>
              <a:rPr lang="en-US" sz="2000" dirty="0" err="1" smtClean="0">
                <a:latin typeface="Arial" panose="020B0604020202020204" pitchFamily="34" charset="0"/>
                <a:ea typeface="Calibri" panose="020F0502020204030204" pitchFamily="34" charset="0"/>
                <a:cs typeface="Arial" panose="020B0604020202020204" pitchFamily="34" charset="0"/>
              </a:rPr>
              <a:t>iostream.h</a:t>
            </a:r>
            <a:r>
              <a:rPr lang="en-US" sz="2000" dirty="0" smtClean="0">
                <a:latin typeface="Arial" panose="020B0604020202020204" pitchFamily="34" charset="0"/>
                <a:ea typeface="Calibri" panose="020F0502020204030204" pitchFamily="34" charset="0"/>
                <a:cs typeface="Arial" panose="020B0604020202020204" pitchFamily="34" charset="0"/>
              </a:rPr>
              <a:t>&gt; </a:t>
            </a:r>
          </a:p>
          <a:p>
            <a:pPr lvl="1" algn="l" rtl="0">
              <a:lnSpc>
                <a:spcPct val="115000"/>
              </a:lnSpc>
              <a:spcBef>
                <a:spcPts val="0"/>
              </a:spcBef>
              <a:buNone/>
            </a:pPr>
            <a:r>
              <a:rPr lang="en-US" sz="2000" dirty="0" smtClean="0">
                <a:latin typeface="Arial" panose="020B0604020202020204" pitchFamily="34" charset="0"/>
                <a:ea typeface="Calibri" panose="020F0502020204030204" pitchFamily="34" charset="0"/>
                <a:cs typeface="Arial" panose="020B0604020202020204" pitchFamily="34" charset="0"/>
              </a:rPr>
              <a:t>using namespace std; </a:t>
            </a:r>
          </a:p>
          <a:p>
            <a:pPr lvl="1" algn="l" rtl="0">
              <a:lnSpc>
                <a:spcPct val="115000"/>
              </a:lnSpc>
              <a:spcBef>
                <a:spcPts val="0"/>
              </a:spcBef>
              <a:buNone/>
            </a:pPr>
            <a:r>
              <a:rPr lang="en-US" sz="2000" dirty="0" smtClean="0">
                <a:latin typeface="Arial" panose="020B0604020202020204" pitchFamily="34" charset="0"/>
                <a:ea typeface="Calibri" panose="020F0502020204030204" pitchFamily="34" charset="0"/>
                <a:cs typeface="Arial" panose="020B0604020202020204" pitchFamily="34" charset="0"/>
              </a:rPr>
              <a:t>// main() is where program execution begins. </a:t>
            </a:r>
          </a:p>
          <a:p>
            <a:pPr lvl="1" algn="l" rtl="0">
              <a:lnSpc>
                <a:spcPct val="115000"/>
              </a:lnSpc>
              <a:spcBef>
                <a:spcPts val="0"/>
              </a:spcBef>
              <a:buNone/>
            </a:pPr>
            <a:r>
              <a:rPr lang="en-US" sz="2000" dirty="0" err="1" smtClean="0">
                <a:latin typeface="Arial" panose="020B0604020202020204" pitchFamily="34" charset="0"/>
                <a:ea typeface="Calibri" panose="020F0502020204030204" pitchFamily="34" charset="0"/>
                <a:cs typeface="Arial" panose="020B0604020202020204" pitchFamily="34" charset="0"/>
              </a:rPr>
              <a:t>int</a:t>
            </a:r>
            <a:r>
              <a:rPr lang="en-US" sz="2000" dirty="0" smtClean="0">
                <a:latin typeface="Arial" panose="020B0604020202020204" pitchFamily="34" charset="0"/>
                <a:ea typeface="Calibri" panose="020F0502020204030204" pitchFamily="34" charset="0"/>
                <a:cs typeface="Arial" panose="020B0604020202020204" pitchFamily="34" charset="0"/>
              </a:rPr>
              <a:t> main() </a:t>
            </a:r>
          </a:p>
          <a:p>
            <a:pPr lvl="1" algn="l" rtl="0">
              <a:lnSpc>
                <a:spcPct val="115000"/>
              </a:lnSpc>
              <a:spcBef>
                <a:spcPts val="0"/>
              </a:spcBef>
              <a:buNone/>
            </a:pPr>
            <a:r>
              <a:rPr lang="en-US" sz="2000" dirty="0" smtClean="0">
                <a:latin typeface="Arial" panose="020B0604020202020204" pitchFamily="34" charset="0"/>
                <a:ea typeface="Calibri" panose="020F0502020204030204" pitchFamily="34" charset="0"/>
                <a:cs typeface="Arial" panose="020B0604020202020204" pitchFamily="34" charset="0"/>
              </a:rPr>
              <a:t>{ </a:t>
            </a:r>
          </a:p>
          <a:p>
            <a:pPr lvl="1" algn="l" rtl="0">
              <a:lnSpc>
                <a:spcPct val="115000"/>
              </a:lnSpc>
              <a:spcBef>
                <a:spcPts val="0"/>
              </a:spcBef>
              <a:buNone/>
            </a:pPr>
            <a:r>
              <a:rPr lang="en-US" sz="2000" dirty="0" smtClean="0">
                <a:latin typeface="Arial" panose="020B0604020202020204" pitchFamily="34" charset="0"/>
                <a:ea typeface="Calibri" panose="020F0502020204030204" pitchFamily="34" charset="0"/>
                <a:cs typeface="Arial" panose="020B0604020202020204" pitchFamily="34" charset="0"/>
              </a:rPr>
              <a:t>	</a:t>
            </a:r>
            <a:r>
              <a:rPr lang="en-US" sz="2000" dirty="0" err="1" smtClean="0">
                <a:latin typeface="Arial" panose="020B0604020202020204" pitchFamily="34" charset="0"/>
                <a:ea typeface="Calibri" panose="020F0502020204030204" pitchFamily="34" charset="0"/>
                <a:cs typeface="Arial" panose="020B0604020202020204" pitchFamily="34" charset="0"/>
              </a:rPr>
              <a:t>cout</a:t>
            </a:r>
            <a:r>
              <a:rPr lang="en-US" sz="2000" dirty="0" smtClean="0">
                <a:latin typeface="Arial" panose="020B0604020202020204" pitchFamily="34" charset="0"/>
                <a:ea typeface="Calibri" panose="020F0502020204030204" pitchFamily="34" charset="0"/>
                <a:cs typeface="Arial" panose="020B0604020202020204" pitchFamily="34" charset="0"/>
              </a:rPr>
              <a:t> &lt;&lt; "Hello World";	 // prints Hello World </a:t>
            </a:r>
          </a:p>
          <a:p>
            <a:pPr lvl="1" algn="l" rtl="0">
              <a:lnSpc>
                <a:spcPct val="115000"/>
              </a:lnSpc>
              <a:spcBef>
                <a:spcPts val="0"/>
              </a:spcBef>
              <a:buNone/>
            </a:pPr>
            <a:r>
              <a:rPr lang="en-US" sz="2000" dirty="0" smtClean="0">
                <a:latin typeface="Arial" panose="020B0604020202020204" pitchFamily="34" charset="0"/>
                <a:ea typeface="Calibri" panose="020F0502020204030204" pitchFamily="34" charset="0"/>
                <a:cs typeface="Arial" panose="020B0604020202020204" pitchFamily="34" charset="0"/>
              </a:rPr>
              <a:t>	return 0; </a:t>
            </a:r>
          </a:p>
          <a:p>
            <a:pPr lvl="1" algn="l" rtl="0">
              <a:lnSpc>
                <a:spcPct val="115000"/>
              </a:lnSpc>
              <a:spcBef>
                <a:spcPts val="0"/>
              </a:spcBef>
              <a:buNone/>
            </a:pPr>
            <a:r>
              <a:rPr lang="en-US" sz="2000" dirty="0" smtClean="0">
                <a:latin typeface="Arial" panose="020B0604020202020204" pitchFamily="34" charset="0"/>
                <a:ea typeface="Calibri" panose="020F0502020204030204" pitchFamily="34" charset="0"/>
                <a:cs typeface="Arial" panose="020B0604020202020204" pitchFamily="34" charset="0"/>
              </a:rPr>
              <a:t>}</a:t>
            </a:r>
          </a:p>
          <a:p>
            <a:pPr lvl="0" algn="l" rtl="0">
              <a:lnSpc>
                <a:spcPct val="115000"/>
              </a:lnSpc>
              <a:spcBef>
                <a:spcPts val="0"/>
              </a:spcBef>
              <a:buFont typeface="Wingdings" pitchFamily="2" charset="2"/>
              <a:buChar char="Ø"/>
            </a:pPr>
            <a:endParaRPr lang="en-US" sz="2000" dirty="0" smtClean="0"/>
          </a:p>
          <a:p>
            <a:pPr algn="l" rtl="0">
              <a:lnSpc>
                <a:spcPct val="115000"/>
              </a:lnSpc>
              <a:spcBef>
                <a:spcPts val="0"/>
              </a:spcBef>
              <a:buFont typeface="Wingdings" pitchFamily="2" charset="2"/>
              <a:buChar char="Ø"/>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2057400" y="2886670"/>
            <a:ext cx="5029200" cy="923330"/>
          </a:xfrm>
          <a:prstGeom prst="rect">
            <a:avLst/>
          </a:prstGeom>
        </p:spPr>
        <p:style>
          <a:lnRef idx="2">
            <a:schemeClr val="accent2"/>
          </a:lnRef>
          <a:fillRef idx="1">
            <a:schemeClr val="lt1"/>
          </a:fillRef>
          <a:effectRef idx="0">
            <a:schemeClr val="accent2"/>
          </a:effectRef>
          <a:fontRef idx="minor">
            <a:schemeClr val="dk1"/>
          </a:fontRef>
        </p:style>
        <p:txBody>
          <a:bodyPr wrap="square" lIns="91440" tIns="45720" rIns="91440" bIns="45720">
            <a:spAutoFit/>
          </a:bodyPr>
          <a:lstStyle/>
          <a:p>
            <a:pPr algn="ctr"/>
            <a:r>
              <a:rPr lang="en-US" sz="5400" b="1" cap="none" spc="0"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rPr>
              <a:t>LESSON  02</a:t>
            </a:r>
            <a:endParaRPr lang="en-US" sz="5400" b="1" cap="none" spc="0"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ffectLst/>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fontScale="90000"/>
          </a:bodyPr>
          <a:lstStyle/>
          <a:p>
            <a:pPr rtl="0"/>
            <a:r>
              <a:rPr lang="en-US" dirty="0" smtClean="0">
                <a:solidFill>
                  <a:srgbClr val="FF0000"/>
                </a:solidFill>
                <a:cs typeface="+mn-cs"/>
              </a:rPr>
              <a:t>Integrated Development Environment</a:t>
            </a:r>
            <a:br>
              <a:rPr lang="en-US" dirty="0" smtClean="0">
                <a:solidFill>
                  <a:srgbClr val="FF0000"/>
                </a:solidFill>
                <a:cs typeface="+mn-cs"/>
              </a:rPr>
            </a:br>
            <a:r>
              <a:rPr lang="en-US" dirty="0" smtClean="0">
                <a:solidFill>
                  <a:srgbClr val="FF0000"/>
                </a:solidFill>
                <a:cs typeface="+mn-cs"/>
              </a:rPr>
              <a:t>(IDE)</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An IDE or interactive development environment is a software application that provides comprehensive facilities to computer programmers for software development. </a:t>
            </a: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An IDE normally consists of a source code editor, build automation tools and a debugger. </a:t>
            </a: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Several modern IDEs integrate with </a:t>
            </a:r>
            <a:r>
              <a:rPr lang="en-US" sz="2000" dirty="0" err="1" smtClean="0">
                <a:latin typeface="Arial" panose="020B0604020202020204" pitchFamily="34" charset="0"/>
                <a:ea typeface="Calibri" panose="020F0502020204030204" pitchFamily="34" charset="0"/>
                <a:cs typeface="Arial" panose="020B0604020202020204" pitchFamily="34" charset="0"/>
              </a:rPr>
              <a:t>intelli</a:t>
            </a:r>
            <a:r>
              <a:rPr lang="en-US" sz="2000" dirty="0" smtClean="0">
                <a:latin typeface="Arial" panose="020B0604020202020204" pitchFamily="34" charset="0"/>
                <a:ea typeface="Calibri" panose="020F0502020204030204" pitchFamily="34" charset="0"/>
                <a:cs typeface="Arial" panose="020B0604020202020204" pitchFamily="34" charset="0"/>
              </a:rPr>
              <a:t>-sense coding features.</a:t>
            </a:r>
          </a:p>
          <a:p>
            <a:pPr lvl="0" algn="l" rtl="0">
              <a:lnSpc>
                <a:spcPct val="115000"/>
              </a:lnSpc>
              <a:spcBef>
                <a:spcPts val="0"/>
              </a:spcBef>
              <a:buFont typeface="Wingdings" pitchFamily="2" charset="2"/>
              <a:buChar char="Ø"/>
            </a:pPr>
            <a:endParaRPr lang="en-US" sz="2000" dirty="0" smtClean="0"/>
          </a:p>
          <a:p>
            <a:pPr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Visual programming is a usage scenario in which an IDE is generally required.</a:t>
            </a:r>
          </a:p>
          <a:p>
            <a:pPr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Visual IDEs allow users to create new applications by moving programming, building blocks, or code nodes to create flowcharts or structure diagrams that are then compiled or interpreted.</a:t>
            </a:r>
            <a:endParaRPr lang="ur-PK"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IDE..</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Visual programming is a usage scenario in which an IDE is generally required.</a:t>
            </a:r>
          </a:p>
          <a:p>
            <a:pPr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Visual IDEs allow users to create new applications by moving programming, building blocks, or code nodes to create flowcharts or structure diagrams that are then compiled or interpreted.</a:t>
            </a:r>
            <a:endParaRPr lang="ur-PK" sz="20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IDE..</a:t>
            </a:r>
            <a:endParaRPr lang="ur-PK" dirty="0">
              <a:solidFill>
                <a:srgbClr val="FF0000"/>
              </a:solidFill>
              <a:cs typeface="+mn-cs"/>
            </a:endParaRPr>
          </a:p>
        </p:txBody>
      </p:sp>
      <p:pic>
        <p:nvPicPr>
          <p:cNvPr id="1026" name="Picture 2" descr="E:\Freelancing\VCIIT\Visual Programming\Helping Material\IDE.png"/>
          <p:cNvPicPr>
            <a:picLocks noGrp="1" noChangeAspect="1" noChangeArrowheads="1"/>
          </p:cNvPicPr>
          <p:nvPr>
            <p:ph idx="1"/>
          </p:nvPr>
        </p:nvPicPr>
        <p:blipFill>
          <a:blip r:embed="rId3" cstate="print"/>
          <a:srcRect/>
          <a:stretch>
            <a:fillRect/>
          </a:stretch>
        </p:blipFill>
        <p:spPr bwMode="auto">
          <a:xfrm>
            <a:off x="762000" y="1382316"/>
            <a:ext cx="7772400" cy="5018484"/>
          </a:xfrm>
          <a:prstGeom prst="rect">
            <a:avLst/>
          </a:prstGeom>
          <a:noFill/>
        </p:spPr>
      </p:pic>
      <p:sp>
        <p:nvSpPr>
          <p:cNvPr id="4" name="Slide Number Placeholder 3"/>
          <p:cNvSpPr>
            <a:spLocks noGrp="1"/>
          </p:cNvSpPr>
          <p:nvPr>
            <p:ph type="sldNum" sz="quarter" idx="12"/>
          </p:nvPr>
        </p:nvSpPr>
        <p:spPr/>
        <p:txBody>
          <a:bodyPr/>
          <a:lstStyle/>
          <a:p>
            <a:fld id="{0AD2A1D3-94CF-4BE8-B9A0-75EFE4C74F95}"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Microsoft Visual Studio</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Microsoft Visual Studio is an integrated development environment (IDE) from Microsoft.</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It is used to develop console and graphical applications along with Windows Forms, Websites in both native code along together with managed code for all platforms supported by Microsoft Windows, Win Mobile, Win CE, .NET Framework</a:t>
            </a:r>
            <a:r>
              <a:rPr lang="en-US" sz="2000" dirty="0" smtClean="0">
                <a:latin typeface="Arial" panose="020B0604020202020204" pitchFamily="34" charset="0"/>
                <a:ea typeface="Calibri" panose="020F0502020204030204" pitchFamily="34" charset="0"/>
                <a:cs typeface="Arial" panose="020B0604020202020204" pitchFamily="34" charset="0"/>
              </a:rPr>
              <a:t>.</a:t>
            </a: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Microsoft Visual Studio..</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Visual Studio includes a code editors supporting </a:t>
            </a:r>
            <a:r>
              <a:rPr lang="en-US" sz="2000" dirty="0" err="1" smtClean="0">
                <a:latin typeface="Arial" panose="020B0604020202020204" pitchFamily="34" charset="0"/>
                <a:ea typeface="Calibri" panose="020F0502020204030204" pitchFamily="34" charset="0"/>
                <a:cs typeface="Arial" panose="020B0604020202020204" pitchFamily="34" charset="0"/>
              </a:rPr>
              <a:t>Intelli</a:t>
            </a:r>
            <a:r>
              <a:rPr lang="en-US" sz="2000" dirty="0" smtClean="0">
                <a:latin typeface="Arial" panose="020B0604020202020204" pitchFamily="34" charset="0"/>
                <a:ea typeface="Calibri" panose="020F0502020204030204" pitchFamily="34" charset="0"/>
                <a:cs typeface="Arial" panose="020B0604020202020204" pitchFamily="34" charset="0"/>
              </a:rPr>
              <a:t> Sense as well as code refactoring.</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This integrated debugger works both as a source-level debugger and a machine-level debugger.</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It welcomes plug-ins that elevate the functionality at almost every stage. </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VS supports different programming languages by means of language services, which allows the code editor and debugger to support nearly any programming language.</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Microsoft Visual Studio...</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We will use MS Visual Studio 2008 mostly for programming in the entire course.</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MS VS Express Edition are available for free to students as downloads via Microsoft’s Dream Spark Program.</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Installation of MS Visual studio 2008.</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Microsoft Visual Studio 2008</a:t>
            </a:r>
            <a:endParaRPr lang="ur-PK" dirty="0">
              <a:solidFill>
                <a:srgbClr val="FF0000"/>
              </a:solidFill>
              <a:cs typeface="+mn-cs"/>
            </a:endParaRPr>
          </a:p>
        </p:txBody>
      </p:sp>
      <p:pic>
        <p:nvPicPr>
          <p:cNvPr id="2050" name="Picture 2" descr="E:\Freelancing\VCIIT\Visual Programming\Helping Material\VS2008.png"/>
          <p:cNvPicPr>
            <a:picLocks noGrp="1" noChangeAspect="1" noChangeArrowheads="1"/>
          </p:cNvPicPr>
          <p:nvPr>
            <p:ph idx="1"/>
          </p:nvPr>
        </p:nvPicPr>
        <p:blipFill>
          <a:blip r:embed="rId4" cstate="print"/>
          <a:srcRect b="7523"/>
          <a:stretch>
            <a:fillRect/>
          </a:stretch>
        </p:blipFill>
        <p:spPr bwMode="auto">
          <a:xfrm>
            <a:off x="304800" y="1295399"/>
            <a:ext cx="8305800" cy="4800601"/>
          </a:xfrm>
          <a:prstGeom prst="rect">
            <a:avLst/>
          </a:prstGeom>
          <a:noFill/>
        </p:spPr>
      </p:pic>
      <p:sp>
        <p:nvSpPr>
          <p:cNvPr id="4" name="Slide Number Placeholder 3"/>
          <p:cNvSpPr>
            <a:spLocks noGrp="1"/>
          </p:cNvSpPr>
          <p:nvPr>
            <p:ph type="sldNum" sz="quarter" idx="12"/>
          </p:nvPr>
        </p:nvSpPr>
        <p:spPr/>
        <p:txBody>
          <a:bodyPr/>
          <a:lstStyle/>
          <a:p>
            <a:fld id="{0AD2A1D3-94CF-4BE8-B9A0-75EFE4C74F95}"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err="1" smtClean="0">
                <a:solidFill>
                  <a:srgbClr val="FF0000"/>
                </a:solidFill>
                <a:cs typeface="+mn-cs"/>
              </a:rPr>
              <a:t>.Net</a:t>
            </a:r>
            <a:r>
              <a:rPr lang="en-US" dirty="0" smtClean="0">
                <a:solidFill>
                  <a:srgbClr val="FF0000"/>
                </a:solidFill>
                <a:cs typeface="+mn-cs"/>
              </a:rPr>
              <a:t> Architecture</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Microsoft .NET is based on the .NET Framework, which consists of two major components</a:t>
            </a:r>
          </a:p>
          <a:p>
            <a:pPr lvl="0" algn="l" rtl="0">
              <a:lnSpc>
                <a:spcPct val="115000"/>
              </a:lnSpc>
              <a:spcBef>
                <a:spcPts val="0"/>
              </a:spcBef>
              <a:buNone/>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1600" dirty="0" smtClean="0">
                <a:latin typeface="Arial" panose="020B0604020202020204" pitchFamily="34" charset="0"/>
                <a:ea typeface="Calibri" panose="020F0502020204030204" pitchFamily="34" charset="0"/>
                <a:cs typeface="Arial" panose="020B0604020202020204" pitchFamily="34" charset="0"/>
              </a:rPr>
              <a:t>Common Language Runtime (CLR) </a:t>
            </a:r>
          </a:p>
          <a:p>
            <a:pPr lvl="1" algn="l" rtl="0">
              <a:lnSpc>
                <a:spcPct val="115000"/>
              </a:lnSpc>
              <a:spcBef>
                <a:spcPts val="0"/>
              </a:spcBef>
              <a:buFont typeface="Wingdings" pitchFamily="2" charset="2"/>
              <a:buChar char="Ø"/>
            </a:pPr>
            <a:r>
              <a:rPr lang="en-US" sz="1600" dirty="0" smtClean="0">
                <a:latin typeface="Arial" panose="020B0604020202020204" pitchFamily="34" charset="0"/>
                <a:ea typeface="Calibri" panose="020F0502020204030204" pitchFamily="34" charset="0"/>
                <a:cs typeface="Arial" panose="020B0604020202020204" pitchFamily="34" charset="0"/>
              </a:rPr>
              <a:t>Framework Class Libraries (FCL). </a:t>
            </a:r>
          </a:p>
          <a:p>
            <a:pPr lvl="1" algn="l" rtl="0">
              <a:lnSpc>
                <a:spcPct val="115000"/>
              </a:lnSpc>
              <a:spcBef>
                <a:spcPts val="0"/>
              </a:spcBef>
              <a:buNone/>
            </a:pPr>
            <a:endParaRPr lang="en-US" sz="16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The CLR defines a common programming model and a standard type system for cross-platform, multi-language development.</a:t>
            </a:r>
          </a:p>
          <a:p>
            <a:pPr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CLR runs the code and provides services that make the development process easier. </a:t>
            </a:r>
          </a:p>
          <a:p>
            <a:pPr algn="l" rtl="0">
              <a:lnSpc>
                <a:spcPct val="115000"/>
              </a:lnSpc>
              <a:spcBef>
                <a:spcPts val="0"/>
              </a:spcBef>
              <a:buFont typeface="Wingdings" pitchFamily="2" charset="2"/>
              <a:buChar char="Ø"/>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14600"/>
            <a:ext cx="8229600" cy="1143000"/>
          </a:xfrm>
        </p:spPr>
        <p:txBody>
          <a:bodyPr>
            <a:normAutofit/>
          </a:bodyPr>
          <a:lstStyle/>
          <a:p>
            <a:pPr rtl="0"/>
            <a:r>
              <a:rPr lang="en-US" dirty="0" smtClean="0">
                <a:solidFill>
                  <a:srgbClr val="FF0000"/>
                </a:solidFill>
                <a:cs typeface="+mn-cs"/>
              </a:rPr>
              <a:t>CLR Based Executions</a:t>
            </a:r>
            <a:endParaRPr lang="ur-PK" dirty="0">
              <a:solidFill>
                <a:srgbClr val="FF0000"/>
              </a:solidFill>
              <a:cs typeface="+mn-cs"/>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Influences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.NET is result of many influences.</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5" name="Rectangle 3"/>
          <p:cNvSpPr txBox="1">
            <a:spLocks noChangeArrowheads="1"/>
          </p:cNvSpPr>
          <p:nvPr/>
        </p:nvSpPr>
        <p:spPr>
          <a:xfrm>
            <a:off x="669925" y="1263650"/>
            <a:ext cx="8021638" cy="4773613"/>
          </a:xfrm>
          <a:prstGeom prst="rect">
            <a:avLst/>
          </a:prstGeom>
        </p:spPr>
        <p:txBody>
          <a:bodyPr vert="horz" lIns="91440" tIns="45720" rIns="91440" bIns="45720" rtlCol="1">
            <a:normAutofit/>
          </a:bodyPr>
          <a:lstStyle/>
          <a:p>
            <a:pPr marL="342900" marR="0" lvl="0" indent="-342900" algn="r" defTabSz="914400" eaLnBrk="1" fontAlgn="auto" latinLnBrk="0" hangingPunct="1">
              <a:lnSpc>
                <a:spcPct val="100000"/>
              </a:lnSpc>
              <a:spcBef>
                <a:spcPct val="20000"/>
              </a:spcBef>
              <a:spcAft>
                <a:spcPts val="0"/>
              </a:spcAft>
              <a:buClrTx/>
              <a:buSzTx/>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Oval 4"/>
          <p:cNvSpPr>
            <a:spLocks noChangeArrowheads="1"/>
          </p:cNvSpPr>
          <p:nvPr/>
        </p:nvSpPr>
        <p:spPr bwMode="auto">
          <a:xfrm>
            <a:off x="3829050" y="3313113"/>
            <a:ext cx="1550988" cy="1154112"/>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ur-PK"/>
          </a:p>
        </p:txBody>
      </p:sp>
      <p:sp>
        <p:nvSpPr>
          <p:cNvPr id="7" name="Text Box 5"/>
          <p:cNvSpPr txBox="1">
            <a:spLocks noChangeArrowheads="1"/>
          </p:cNvSpPr>
          <p:nvPr/>
        </p:nvSpPr>
        <p:spPr bwMode="auto">
          <a:xfrm>
            <a:off x="3933825" y="3698875"/>
            <a:ext cx="1350963" cy="396875"/>
          </a:xfrm>
          <a:prstGeom prst="rect">
            <a:avLst/>
          </a:prstGeom>
          <a:noFill/>
          <a:ln w="9525">
            <a:noFill/>
            <a:miter lim="800000"/>
            <a:headEnd/>
            <a:tailEnd/>
          </a:ln>
          <a:effectLst/>
        </p:spPr>
        <p:txBody>
          <a:bodyPr>
            <a:spAutoFit/>
          </a:bodyPr>
          <a:lstStyle/>
          <a:p>
            <a:pPr algn="ctr">
              <a:spcBef>
                <a:spcPct val="50000"/>
              </a:spcBef>
            </a:pPr>
            <a:r>
              <a:rPr lang="en-US" sz="2000"/>
              <a:t>.NET</a:t>
            </a:r>
          </a:p>
        </p:txBody>
      </p:sp>
      <p:sp>
        <p:nvSpPr>
          <p:cNvPr id="8" name="Rectangle 7"/>
          <p:cNvSpPr>
            <a:spLocks noChangeArrowheads="1"/>
          </p:cNvSpPr>
          <p:nvPr/>
        </p:nvSpPr>
        <p:spPr bwMode="blackWhite">
          <a:xfrm>
            <a:off x="3062288" y="2171700"/>
            <a:ext cx="1243012" cy="471488"/>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b="0" dirty="0"/>
              <a:t>OOP</a:t>
            </a:r>
          </a:p>
        </p:txBody>
      </p:sp>
      <p:sp>
        <p:nvSpPr>
          <p:cNvPr id="9" name="Rectangle 8"/>
          <p:cNvSpPr>
            <a:spLocks noChangeArrowheads="1"/>
          </p:cNvSpPr>
          <p:nvPr/>
        </p:nvSpPr>
        <p:spPr bwMode="blackWhite">
          <a:xfrm>
            <a:off x="5308600" y="2270125"/>
            <a:ext cx="1243013" cy="471488"/>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b="0" dirty="0"/>
              <a:t>JVM</a:t>
            </a:r>
          </a:p>
        </p:txBody>
      </p:sp>
      <p:sp>
        <p:nvSpPr>
          <p:cNvPr id="10" name="Rectangle 9"/>
          <p:cNvSpPr>
            <a:spLocks noChangeArrowheads="1"/>
          </p:cNvSpPr>
          <p:nvPr/>
        </p:nvSpPr>
        <p:spPr bwMode="blackWhite">
          <a:xfrm>
            <a:off x="1565275" y="3417888"/>
            <a:ext cx="1243013" cy="471487"/>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b="0"/>
              <a:t>GUI</a:t>
            </a:r>
          </a:p>
        </p:txBody>
      </p:sp>
      <p:sp>
        <p:nvSpPr>
          <p:cNvPr id="11" name="Rectangle 10"/>
          <p:cNvSpPr>
            <a:spLocks noChangeArrowheads="1"/>
          </p:cNvSpPr>
          <p:nvPr/>
        </p:nvSpPr>
        <p:spPr bwMode="blackWhite">
          <a:xfrm>
            <a:off x="6208713" y="3709988"/>
            <a:ext cx="1243012" cy="471487"/>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b="0" dirty="0"/>
              <a:t>Web</a:t>
            </a:r>
          </a:p>
        </p:txBody>
      </p:sp>
      <p:sp>
        <p:nvSpPr>
          <p:cNvPr id="12" name="Rectangle 11"/>
          <p:cNvSpPr>
            <a:spLocks noChangeArrowheads="1"/>
          </p:cNvSpPr>
          <p:nvPr/>
        </p:nvSpPr>
        <p:spPr bwMode="blackWhite">
          <a:xfrm>
            <a:off x="1673225" y="4886325"/>
            <a:ext cx="2336800" cy="746125"/>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b="0" dirty="0"/>
              <a:t>component-based design</a:t>
            </a:r>
          </a:p>
        </p:txBody>
      </p:sp>
      <p:sp>
        <p:nvSpPr>
          <p:cNvPr id="13" name="Rectangle 12"/>
          <p:cNvSpPr>
            <a:spLocks noChangeArrowheads="1"/>
          </p:cNvSpPr>
          <p:nvPr/>
        </p:nvSpPr>
        <p:spPr bwMode="blackWhite">
          <a:xfrm>
            <a:off x="5181600" y="5189538"/>
            <a:ext cx="2336800" cy="471487"/>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b="0" dirty="0"/>
              <a:t>n-tier design</a:t>
            </a:r>
          </a:p>
        </p:txBody>
      </p:sp>
      <p:sp>
        <p:nvSpPr>
          <p:cNvPr id="14" name="Line 16"/>
          <p:cNvSpPr>
            <a:spLocks noChangeShapeType="1"/>
          </p:cNvSpPr>
          <p:nvPr/>
        </p:nvSpPr>
        <p:spPr bwMode="auto">
          <a:xfrm>
            <a:off x="3906838" y="2646363"/>
            <a:ext cx="263525" cy="706437"/>
          </a:xfrm>
          <a:prstGeom prst="line">
            <a:avLst/>
          </a:prstGeom>
          <a:noFill/>
          <a:ln w="28575">
            <a:solidFill>
              <a:schemeClr val="tx1"/>
            </a:solidFill>
            <a:round/>
            <a:headEnd/>
            <a:tailEnd type="triangle" w="med" len="med"/>
          </a:ln>
          <a:effectLst/>
        </p:spPr>
        <p:txBody>
          <a:bodyPr/>
          <a:lstStyle/>
          <a:p>
            <a:endParaRPr lang="ur-PK"/>
          </a:p>
        </p:txBody>
      </p:sp>
      <p:sp>
        <p:nvSpPr>
          <p:cNvPr id="15" name="Line 17"/>
          <p:cNvSpPr>
            <a:spLocks noChangeShapeType="1"/>
          </p:cNvSpPr>
          <p:nvPr/>
        </p:nvSpPr>
        <p:spPr bwMode="auto">
          <a:xfrm flipH="1">
            <a:off x="5014913" y="2743200"/>
            <a:ext cx="554037" cy="595313"/>
          </a:xfrm>
          <a:prstGeom prst="line">
            <a:avLst/>
          </a:prstGeom>
          <a:noFill/>
          <a:ln w="28575">
            <a:solidFill>
              <a:schemeClr val="tx1"/>
            </a:solidFill>
            <a:round/>
            <a:headEnd/>
            <a:tailEnd type="triangle" w="med" len="med"/>
          </a:ln>
          <a:effectLst/>
        </p:spPr>
        <p:txBody>
          <a:bodyPr/>
          <a:lstStyle/>
          <a:p>
            <a:endParaRPr lang="ur-PK"/>
          </a:p>
        </p:txBody>
      </p:sp>
      <p:sp>
        <p:nvSpPr>
          <p:cNvPr id="16" name="Line 18"/>
          <p:cNvSpPr>
            <a:spLocks noChangeShapeType="1"/>
          </p:cNvSpPr>
          <p:nvPr/>
        </p:nvSpPr>
        <p:spPr bwMode="auto">
          <a:xfrm flipH="1">
            <a:off x="5416550" y="3935413"/>
            <a:ext cx="790575" cy="0"/>
          </a:xfrm>
          <a:prstGeom prst="line">
            <a:avLst/>
          </a:prstGeom>
          <a:noFill/>
          <a:ln w="28575">
            <a:solidFill>
              <a:schemeClr val="tx1"/>
            </a:solidFill>
            <a:round/>
            <a:headEnd/>
            <a:tailEnd type="triangle" w="med" len="med"/>
          </a:ln>
          <a:effectLst/>
        </p:spPr>
        <p:txBody>
          <a:bodyPr/>
          <a:lstStyle/>
          <a:p>
            <a:endParaRPr lang="ur-PK"/>
          </a:p>
        </p:txBody>
      </p:sp>
      <p:sp>
        <p:nvSpPr>
          <p:cNvPr id="17" name="Line 20"/>
          <p:cNvSpPr>
            <a:spLocks noChangeShapeType="1"/>
          </p:cNvSpPr>
          <p:nvPr/>
        </p:nvSpPr>
        <p:spPr bwMode="auto">
          <a:xfrm>
            <a:off x="2798763" y="3698875"/>
            <a:ext cx="984250" cy="96838"/>
          </a:xfrm>
          <a:prstGeom prst="line">
            <a:avLst/>
          </a:prstGeom>
          <a:noFill/>
          <a:ln w="28575">
            <a:solidFill>
              <a:schemeClr val="tx1"/>
            </a:solidFill>
            <a:round/>
            <a:headEnd/>
            <a:tailEnd type="triangle" w="med" len="med"/>
          </a:ln>
          <a:effectLst/>
        </p:spPr>
        <p:txBody>
          <a:bodyPr/>
          <a:lstStyle/>
          <a:p>
            <a:endParaRPr lang="ur-PK"/>
          </a:p>
        </p:txBody>
      </p:sp>
      <p:sp>
        <p:nvSpPr>
          <p:cNvPr id="18" name="Line 21"/>
          <p:cNvSpPr>
            <a:spLocks noChangeShapeType="1"/>
          </p:cNvSpPr>
          <p:nvPr/>
        </p:nvSpPr>
        <p:spPr bwMode="auto">
          <a:xfrm flipV="1">
            <a:off x="3865563" y="4433888"/>
            <a:ext cx="304800" cy="428625"/>
          </a:xfrm>
          <a:prstGeom prst="line">
            <a:avLst/>
          </a:prstGeom>
          <a:noFill/>
          <a:ln w="28575">
            <a:solidFill>
              <a:schemeClr val="tx1"/>
            </a:solidFill>
            <a:round/>
            <a:headEnd/>
            <a:tailEnd type="triangle" w="med" len="med"/>
          </a:ln>
          <a:effectLst/>
        </p:spPr>
        <p:txBody>
          <a:bodyPr/>
          <a:lstStyle/>
          <a:p>
            <a:endParaRPr lang="ur-PK"/>
          </a:p>
        </p:txBody>
      </p:sp>
      <p:sp>
        <p:nvSpPr>
          <p:cNvPr id="19" name="Line 22"/>
          <p:cNvSpPr>
            <a:spLocks noChangeShapeType="1"/>
          </p:cNvSpPr>
          <p:nvPr/>
        </p:nvSpPr>
        <p:spPr bwMode="auto">
          <a:xfrm flipH="1" flipV="1">
            <a:off x="4959350" y="4446588"/>
            <a:ext cx="347663" cy="735012"/>
          </a:xfrm>
          <a:prstGeom prst="line">
            <a:avLst/>
          </a:prstGeom>
          <a:noFill/>
          <a:ln w="28575">
            <a:solidFill>
              <a:schemeClr val="tx1"/>
            </a:solidFill>
            <a:round/>
            <a:headEnd/>
            <a:tailEnd type="triangle" w="med" len="med"/>
          </a:ln>
          <a:effectLst/>
        </p:spPr>
        <p:txBody>
          <a:bodyPr/>
          <a:lstStyle/>
          <a:p>
            <a:endParaRPr lang="ur-PK"/>
          </a:p>
        </p:txBody>
      </p:sp>
      <p:sp>
        <p:nvSpPr>
          <p:cNvPr id="20" name="Slide Number Placeholder 19"/>
          <p:cNvSpPr>
            <a:spLocks noGrp="1"/>
          </p:cNvSpPr>
          <p:nvPr>
            <p:ph type="sldNum" sz="quarter" idx="12"/>
          </p:nvPr>
        </p:nvSpPr>
        <p:spPr/>
        <p:txBody>
          <a:bodyPr/>
          <a:lstStyle/>
          <a:p>
            <a:fld id="{0AD2A1D3-94CF-4BE8-B9A0-75EFE4C74F95}"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Multilingual Support</a:t>
            </a:r>
            <a:endParaRPr lang="ur-PK" dirty="0">
              <a:solidFill>
                <a:srgbClr val="FF0000"/>
              </a:solidFill>
              <a:cs typeface="+mn-cs"/>
            </a:endParaRPr>
          </a:p>
        </p:txBody>
      </p:sp>
      <p:sp>
        <p:nvSpPr>
          <p:cNvPr id="3" name="Content Placeholder 2"/>
          <p:cNvSpPr>
            <a:spLocks noGrp="1"/>
          </p:cNvSpPr>
          <p:nvPr>
            <p:ph idx="1"/>
          </p:nvPr>
        </p:nvSpPr>
        <p:spPr>
          <a:xfrm>
            <a:off x="304800" y="1295400"/>
            <a:ext cx="8839200" cy="4800600"/>
          </a:xfrm>
        </p:spPr>
        <p:txBody>
          <a:bodyPr>
            <a:normAutofit/>
          </a:bodyPr>
          <a:lstStyle/>
          <a:p>
            <a:pPr lvl="0"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.NET supports many languages</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5" name="Rectangle 3"/>
          <p:cNvSpPr txBox="1">
            <a:spLocks noChangeArrowheads="1"/>
          </p:cNvSpPr>
          <p:nvPr/>
        </p:nvSpPr>
        <p:spPr>
          <a:xfrm>
            <a:off x="669925" y="1263650"/>
            <a:ext cx="8021638" cy="4773613"/>
          </a:xfrm>
          <a:prstGeom prst="rect">
            <a:avLst/>
          </a:prstGeom>
        </p:spPr>
        <p:txBody>
          <a:bodyPr vert="horz" lIns="91440" tIns="45720" rIns="91440" bIns="45720" rtlCol="1">
            <a:normAutofit/>
          </a:bodyPr>
          <a:lstStyle/>
          <a:p>
            <a:pPr marL="342900" marR="0" lvl="0" indent="-342900" algn="r" defTabSz="914400" eaLnBrk="1" fontAlgn="auto" latinLnBrk="0" hangingPunct="1">
              <a:lnSpc>
                <a:spcPct val="100000"/>
              </a:lnSpc>
              <a:spcBef>
                <a:spcPct val="20000"/>
              </a:spcBef>
              <a:spcAft>
                <a:spcPts val="0"/>
              </a:spcAft>
              <a:buClrTx/>
              <a:buSzTx/>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0" name="Rectangle 3"/>
          <p:cNvSpPr txBox="1">
            <a:spLocks noChangeArrowheads="1"/>
          </p:cNvSpPr>
          <p:nvPr/>
        </p:nvSpPr>
        <p:spPr>
          <a:xfrm>
            <a:off x="457200" y="1600200"/>
            <a:ext cx="8021638" cy="4773613"/>
          </a:xfrm>
          <a:prstGeom prst="rect">
            <a:avLst/>
          </a:prstGeom>
        </p:spPr>
        <p:txBody>
          <a:bodyPr vert="horz" lIns="91440" tIns="45720" rIns="91440" bIns="45720" rtlCol="1">
            <a:normAutofit/>
          </a:bodyPr>
          <a:lstStyle/>
          <a:p>
            <a:pPr marL="342900" marR="0" lvl="0" indent="-342900" defTabSz="914400" eaLnBrk="1" fontAlgn="auto" latinLnBrk="0" hangingPunct="1">
              <a:lnSpc>
                <a:spcPct val="100000"/>
              </a:lnSpc>
              <a:spcBef>
                <a:spcPct val="20000"/>
              </a:spcBef>
              <a:spcAft>
                <a:spcPts val="0"/>
              </a:spcAft>
              <a:buClrTx/>
              <a:buSzTx/>
              <a:tabLst/>
              <a:defRPr/>
            </a:pPr>
            <a:endParaRPr kumimoji="0" lang="en-US" alt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1" name="Rectangle 17"/>
          <p:cNvSpPr>
            <a:spLocks noChangeArrowheads="1"/>
          </p:cNvSpPr>
          <p:nvPr/>
        </p:nvSpPr>
        <p:spPr bwMode="blackWhite">
          <a:xfrm>
            <a:off x="884238" y="1970088"/>
            <a:ext cx="1422400" cy="1020762"/>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800" dirty="0"/>
          </a:p>
          <a:p>
            <a:pPr marL="9525" indent="-9525" algn="ctr" defTabSz="960438">
              <a:tabLst>
                <a:tab pos="1143000" algn="l"/>
                <a:tab pos="1485900" algn="l"/>
                <a:tab pos="1828800" algn="l"/>
                <a:tab pos="2228850" algn="l"/>
              </a:tabLst>
            </a:pPr>
            <a:r>
              <a:rPr lang="en-US" altLang="en-US" sz="1800" dirty="0" err="1"/>
              <a:t>code.vb</a:t>
            </a:r>
            <a:endParaRPr lang="en-US" altLang="en-US" sz="1800" dirty="0"/>
          </a:p>
          <a:p>
            <a:pPr marL="9525" indent="-9525" algn="ctr" defTabSz="960438">
              <a:tabLst>
                <a:tab pos="1143000" algn="l"/>
                <a:tab pos="1485900" algn="l"/>
                <a:tab pos="1828800" algn="l"/>
                <a:tab pos="2228850" algn="l"/>
              </a:tabLst>
            </a:pPr>
            <a:endParaRPr lang="en-US" altLang="en-US" sz="1800" dirty="0"/>
          </a:p>
        </p:txBody>
      </p:sp>
      <p:sp>
        <p:nvSpPr>
          <p:cNvPr id="22" name="Rectangle 19"/>
          <p:cNvSpPr>
            <a:spLocks noChangeArrowheads="1"/>
          </p:cNvSpPr>
          <p:nvPr/>
        </p:nvSpPr>
        <p:spPr bwMode="blackWhite">
          <a:xfrm>
            <a:off x="2606675" y="1970088"/>
            <a:ext cx="1422400" cy="1020762"/>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r>
              <a:rPr lang="en-US" altLang="en-US" sz="1800"/>
              <a:t>code.cs</a:t>
            </a:r>
          </a:p>
          <a:p>
            <a:pPr marL="9525" indent="-9525" algn="ctr" defTabSz="960438">
              <a:tabLst>
                <a:tab pos="1143000" algn="l"/>
                <a:tab pos="1485900" algn="l"/>
                <a:tab pos="1828800" algn="l"/>
                <a:tab pos="2228850" algn="l"/>
              </a:tabLst>
            </a:pPr>
            <a:endParaRPr lang="en-US" altLang="en-US" sz="1800"/>
          </a:p>
        </p:txBody>
      </p:sp>
      <p:sp>
        <p:nvSpPr>
          <p:cNvPr id="23" name="Rectangle 20"/>
          <p:cNvSpPr>
            <a:spLocks noChangeArrowheads="1"/>
          </p:cNvSpPr>
          <p:nvPr/>
        </p:nvSpPr>
        <p:spPr bwMode="blackWhite">
          <a:xfrm>
            <a:off x="4321175" y="1970088"/>
            <a:ext cx="1489075" cy="1020762"/>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r>
              <a:rPr lang="en-US" altLang="en-US" sz="1800"/>
              <a:t>code.cpp</a:t>
            </a:r>
          </a:p>
          <a:p>
            <a:pPr marL="9525" indent="-9525" algn="ctr" defTabSz="960438">
              <a:tabLst>
                <a:tab pos="1143000" algn="l"/>
                <a:tab pos="1485900" algn="l"/>
                <a:tab pos="1828800" algn="l"/>
                <a:tab pos="2228850" algn="l"/>
              </a:tabLst>
            </a:pPr>
            <a:endParaRPr lang="en-US" altLang="en-US" sz="1800"/>
          </a:p>
        </p:txBody>
      </p:sp>
      <p:sp>
        <p:nvSpPr>
          <p:cNvPr id="24" name="Rectangle 21"/>
          <p:cNvSpPr>
            <a:spLocks noChangeArrowheads="1"/>
          </p:cNvSpPr>
          <p:nvPr/>
        </p:nvSpPr>
        <p:spPr bwMode="blackWhite">
          <a:xfrm>
            <a:off x="6096000" y="1970088"/>
            <a:ext cx="1422400" cy="1020762"/>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r>
              <a:rPr lang="en-US" altLang="en-US" sz="1800"/>
              <a:t>...</a:t>
            </a:r>
          </a:p>
          <a:p>
            <a:pPr marL="9525" indent="-9525" algn="ctr" defTabSz="960438">
              <a:tabLst>
                <a:tab pos="1143000" algn="l"/>
                <a:tab pos="1485900" algn="l"/>
                <a:tab pos="1828800" algn="l"/>
                <a:tab pos="2228850" algn="l"/>
              </a:tabLst>
            </a:pPr>
            <a:endParaRPr lang="en-US" altLang="en-US" sz="1800"/>
          </a:p>
        </p:txBody>
      </p:sp>
      <p:sp>
        <p:nvSpPr>
          <p:cNvPr id="25" name="Oval 14"/>
          <p:cNvSpPr>
            <a:spLocks noChangeArrowheads="1"/>
          </p:cNvSpPr>
          <p:nvPr/>
        </p:nvSpPr>
        <p:spPr bwMode="auto">
          <a:xfrm>
            <a:off x="2970213" y="3535363"/>
            <a:ext cx="2424112" cy="1154112"/>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ur-PK"/>
          </a:p>
        </p:txBody>
      </p:sp>
      <p:sp>
        <p:nvSpPr>
          <p:cNvPr id="26" name="Text Box 22"/>
          <p:cNvSpPr txBox="1">
            <a:spLocks noChangeArrowheads="1"/>
          </p:cNvSpPr>
          <p:nvPr/>
        </p:nvSpPr>
        <p:spPr bwMode="auto">
          <a:xfrm>
            <a:off x="3200401" y="3886200"/>
            <a:ext cx="2057400" cy="366712"/>
          </a:xfrm>
          <a:prstGeom prst="rect">
            <a:avLst/>
          </a:prstGeom>
          <a:noFill/>
          <a:ln w="9525">
            <a:noFill/>
            <a:miter lim="800000"/>
            <a:headEnd/>
            <a:tailEnd/>
          </a:ln>
          <a:effectLst/>
        </p:spPr>
        <p:txBody>
          <a:bodyPr wrap="square">
            <a:spAutoFit/>
          </a:bodyPr>
          <a:lstStyle/>
          <a:p>
            <a:pPr>
              <a:spcBef>
                <a:spcPct val="50000"/>
              </a:spcBef>
            </a:pPr>
            <a:r>
              <a:rPr lang="en-US" sz="1800" dirty="0"/>
              <a:t>Development Tools</a:t>
            </a:r>
          </a:p>
        </p:txBody>
      </p:sp>
      <p:sp>
        <p:nvSpPr>
          <p:cNvPr id="27" name="Rectangle 23"/>
          <p:cNvSpPr>
            <a:spLocks noChangeArrowheads="1"/>
          </p:cNvSpPr>
          <p:nvPr/>
        </p:nvSpPr>
        <p:spPr bwMode="blackWhite">
          <a:xfrm>
            <a:off x="2897188" y="5105400"/>
            <a:ext cx="2616200" cy="1020763"/>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r>
              <a:rPr lang="en-US" altLang="en-US" sz="1800"/>
              <a:t>app.exe</a:t>
            </a:r>
          </a:p>
          <a:p>
            <a:pPr marL="9525" indent="-9525" algn="ctr" defTabSz="960438">
              <a:tabLst>
                <a:tab pos="1143000" algn="l"/>
                <a:tab pos="1485900" algn="l"/>
                <a:tab pos="1828800" algn="l"/>
                <a:tab pos="2228850" algn="l"/>
              </a:tabLst>
            </a:pPr>
            <a:endParaRPr lang="en-US" altLang="en-US" sz="1800"/>
          </a:p>
        </p:txBody>
      </p:sp>
      <p:sp>
        <p:nvSpPr>
          <p:cNvPr id="28" name="Rectangle 25"/>
          <p:cNvSpPr>
            <a:spLocks noChangeArrowheads="1"/>
          </p:cNvSpPr>
          <p:nvPr/>
        </p:nvSpPr>
        <p:spPr bwMode="blackWhite">
          <a:xfrm>
            <a:off x="7135813" y="3587750"/>
            <a:ext cx="1450975" cy="1020763"/>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800" dirty="0"/>
          </a:p>
          <a:p>
            <a:pPr marL="9525" indent="-9525" algn="ctr" defTabSz="960438">
              <a:tabLst>
                <a:tab pos="1143000" algn="l"/>
                <a:tab pos="1485900" algn="l"/>
                <a:tab pos="1828800" algn="l"/>
                <a:tab pos="2228850" algn="l"/>
              </a:tabLst>
            </a:pPr>
            <a:r>
              <a:rPr lang="en-US" altLang="en-US" sz="1800" dirty="0"/>
              <a:t>FCL</a:t>
            </a:r>
          </a:p>
          <a:p>
            <a:pPr marL="9525" indent="-9525" algn="ctr" defTabSz="960438">
              <a:tabLst>
                <a:tab pos="1143000" algn="l"/>
                <a:tab pos="1485900" algn="l"/>
                <a:tab pos="1828800" algn="l"/>
                <a:tab pos="2228850" algn="l"/>
              </a:tabLst>
            </a:pPr>
            <a:endParaRPr lang="en-US" altLang="en-US" sz="1800" dirty="0"/>
          </a:p>
        </p:txBody>
      </p:sp>
      <p:sp>
        <p:nvSpPr>
          <p:cNvPr id="29" name="Line 27"/>
          <p:cNvSpPr>
            <a:spLocks noChangeShapeType="1"/>
          </p:cNvSpPr>
          <p:nvPr/>
        </p:nvSpPr>
        <p:spPr bwMode="auto">
          <a:xfrm>
            <a:off x="1566863" y="2994025"/>
            <a:ext cx="1684337" cy="661988"/>
          </a:xfrm>
          <a:prstGeom prst="line">
            <a:avLst/>
          </a:prstGeom>
          <a:noFill/>
          <a:ln w="9525">
            <a:solidFill>
              <a:schemeClr val="tx1"/>
            </a:solidFill>
            <a:round/>
            <a:headEnd/>
            <a:tailEnd type="triangle" w="med" len="med"/>
          </a:ln>
          <a:effectLst/>
        </p:spPr>
        <p:txBody>
          <a:bodyPr/>
          <a:lstStyle/>
          <a:p>
            <a:endParaRPr lang="ur-PK"/>
          </a:p>
        </p:txBody>
      </p:sp>
      <p:sp>
        <p:nvSpPr>
          <p:cNvPr id="30" name="Line 28"/>
          <p:cNvSpPr>
            <a:spLocks noChangeShapeType="1"/>
          </p:cNvSpPr>
          <p:nvPr/>
        </p:nvSpPr>
        <p:spPr bwMode="auto">
          <a:xfrm>
            <a:off x="3316288" y="2994025"/>
            <a:ext cx="557212" cy="503238"/>
          </a:xfrm>
          <a:prstGeom prst="line">
            <a:avLst/>
          </a:prstGeom>
          <a:noFill/>
          <a:ln w="9525">
            <a:solidFill>
              <a:schemeClr val="tx1"/>
            </a:solidFill>
            <a:round/>
            <a:headEnd/>
            <a:tailEnd type="triangle" w="med" len="med"/>
          </a:ln>
          <a:effectLst/>
        </p:spPr>
        <p:txBody>
          <a:bodyPr/>
          <a:lstStyle/>
          <a:p>
            <a:endParaRPr lang="ur-PK"/>
          </a:p>
        </p:txBody>
      </p:sp>
      <p:sp>
        <p:nvSpPr>
          <p:cNvPr id="31" name="Line 30"/>
          <p:cNvSpPr>
            <a:spLocks noChangeShapeType="1"/>
          </p:cNvSpPr>
          <p:nvPr/>
        </p:nvSpPr>
        <p:spPr bwMode="auto">
          <a:xfrm flipH="1">
            <a:off x="5157788" y="2994025"/>
            <a:ext cx="1643062" cy="703263"/>
          </a:xfrm>
          <a:prstGeom prst="line">
            <a:avLst/>
          </a:prstGeom>
          <a:noFill/>
          <a:ln w="9525">
            <a:solidFill>
              <a:schemeClr val="tx1"/>
            </a:solidFill>
            <a:round/>
            <a:headEnd/>
            <a:tailEnd type="triangle" w="med" len="med"/>
          </a:ln>
          <a:effectLst/>
        </p:spPr>
        <p:txBody>
          <a:bodyPr/>
          <a:lstStyle/>
          <a:p>
            <a:endParaRPr lang="ur-PK"/>
          </a:p>
        </p:txBody>
      </p:sp>
      <p:sp>
        <p:nvSpPr>
          <p:cNvPr id="32" name="Line 32"/>
          <p:cNvSpPr>
            <a:spLocks noChangeShapeType="1"/>
          </p:cNvSpPr>
          <p:nvPr/>
        </p:nvSpPr>
        <p:spPr bwMode="auto">
          <a:xfrm flipH="1">
            <a:off x="5462588" y="4105275"/>
            <a:ext cx="1657350" cy="0"/>
          </a:xfrm>
          <a:prstGeom prst="line">
            <a:avLst/>
          </a:prstGeom>
          <a:noFill/>
          <a:ln w="9525">
            <a:solidFill>
              <a:schemeClr val="tx1"/>
            </a:solidFill>
            <a:round/>
            <a:headEnd/>
            <a:tailEnd type="triangle" w="med" len="med"/>
          </a:ln>
          <a:effectLst/>
        </p:spPr>
        <p:txBody>
          <a:bodyPr/>
          <a:lstStyle/>
          <a:p>
            <a:endParaRPr lang="ur-PK"/>
          </a:p>
        </p:txBody>
      </p:sp>
      <p:sp>
        <p:nvSpPr>
          <p:cNvPr id="33" name="Line 33"/>
          <p:cNvSpPr>
            <a:spLocks noChangeShapeType="1"/>
          </p:cNvSpPr>
          <p:nvPr/>
        </p:nvSpPr>
        <p:spPr bwMode="auto">
          <a:xfrm>
            <a:off x="4176713" y="4689475"/>
            <a:ext cx="0" cy="371475"/>
          </a:xfrm>
          <a:prstGeom prst="line">
            <a:avLst/>
          </a:prstGeom>
          <a:noFill/>
          <a:ln w="9525">
            <a:solidFill>
              <a:schemeClr val="tx1"/>
            </a:solidFill>
            <a:round/>
            <a:headEnd/>
            <a:tailEnd type="triangle" w="med" len="med"/>
          </a:ln>
          <a:effectLst/>
        </p:spPr>
        <p:txBody>
          <a:bodyPr/>
          <a:lstStyle/>
          <a:p>
            <a:endParaRPr lang="ur-PK"/>
          </a:p>
        </p:txBody>
      </p:sp>
      <p:sp>
        <p:nvSpPr>
          <p:cNvPr id="19" name="Slide Number Placeholder 18"/>
          <p:cNvSpPr>
            <a:spLocks noGrp="1"/>
          </p:cNvSpPr>
          <p:nvPr>
            <p:ph type="sldNum" sz="quarter" idx="12"/>
          </p:nvPr>
        </p:nvSpPr>
        <p:spPr/>
        <p:txBody>
          <a:bodyPr/>
          <a:lstStyle/>
          <a:p>
            <a:fld id="{0AD2A1D3-94CF-4BE8-B9A0-75EFE4C74F95}"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.NET is cross-platform</a:t>
            </a:r>
            <a:endParaRPr lang="ur-PK" dirty="0">
              <a:solidFill>
                <a:srgbClr val="FF0000"/>
              </a:solidFill>
              <a:cs typeface="+mn-cs"/>
            </a:endParaRPr>
          </a:p>
        </p:txBody>
      </p:sp>
      <p:sp>
        <p:nvSpPr>
          <p:cNvPr id="3" name="Content Placeholder 2"/>
          <p:cNvSpPr>
            <a:spLocks noGrp="1"/>
          </p:cNvSpPr>
          <p:nvPr>
            <p:ph idx="1"/>
          </p:nvPr>
        </p:nvSpPr>
        <p:spPr>
          <a:xfrm>
            <a:off x="0" y="1295400"/>
            <a:ext cx="8839200" cy="4800600"/>
          </a:xfrm>
        </p:spPr>
        <p:txBody>
          <a:bodyPr>
            <a:normAutofit/>
          </a:bodyPr>
          <a:lstStyle/>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Compiled .NET applications run on any supported platform</a:t>
            </a: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ur-PK" sz="2000" dirty="0">
              <a:latin typeface="Arial" panose="020B0604020202020204" pitchFamily="34" charset="0"/>
              <a:ea typeface="Calibri" panose="020F0502020204030204" pitchFamily="34" charset="0"/>
              <a:cs typeface="Arial" panose="020B0604020202020204" pitchFamily="34" charset="0"/>
            </a:endParaRPr>
          </a:p>
        </p:txBody>
      </p:sp>
      <p:sp>
        <p:nvSpPr>
          <p:cNvPr id="5" name="Rectangle 3"/>
          <p:cNvSpPr txBox="1">
            <a:spLocks noChangeArrowheads="1"/>
          </p:cNvSpPr>
          <p:nvPr/>
        </p:nvSpPr>
        <p:spPr>
          <a:xfrm>
            <a:off x="669925" y="1263650"/>
            <a:ext cx="8021638" cy="4773613"/>
          </a:xfrm>
          <a:prstGeom prst="rect">
            <a:avLst/>
          </a:prstGeom>
        </p:spPr>
        <p:txBody>
          <a:bodyPr vert="horz" lIns="91440" tIns="45720" rIns="91440" bIns="45720" rtlCol="1">
            <a:normAutofit/>
          </a:bodyPr>
          <a:lstStyle/>
          <a:p>
            <a:pPr marL="342900" marR="0" lvl="0" indent="-342900" algn="r" defTabSz="914400" eaLnBrk="1" fontAlgn="auto" latinLnBrk="0" hangingPunct="1">
              <a:lnSpc>
                <a:spcPct val="100000"/>
              </a:lnSpc>
              <a:spcBef>
                <a:spcPct val="20000"/>
              </a:spcBef>
              <a:spcAft>
                <a:spcPts val="0"/>
              </a:spcAft>
              <a:buClrTx/>
              <a:buSzTx/>
              <a:tabLst/>
              <a:defRPr/>
            </a:pPr>
            <a:endParaRPr kumimoji="0" 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20" name="Rectangle 3"/>
          <p:cNvSpPr txBox="1">
            <a:spLocks noChangeArrowheads="1"/>
          </p:cNvSpPr>
          <p:nvPr/>
        </p:nvSpPr>
        <p:spPr>
          <a:xfrm>
            <a:off x="457200" y="1600200"/>
            <a:ext cx="8021638" cy="4773613"/>
          </a:xfrm>
          <a:prstGeom prst="rect">
            <a:avLst/>
          </a:prstGeom>
        </p:spPr>
        <p:txBody>
          <a:bodyPr vert="horz" lIns="91440" tIns="45720" rIns="91440" bIns="45720" rtlCol="1">
            <a:normAutofit/>
          </a:bodyPr>
          <a:lstStyle/>
          <a:p>
            <a:pPr marL="342900" marR="0" lvl="0" indent="-342900" defTabSz="914400" eaLnBrk="1" fontAlgn="auto" latinLnBrk="0" hangingPunct="1">
              <a:lnSpc>
                <a:spcPct val="100000"/>
              </a:lnSpc>
              <a:spcBef>
                <a:spcPct val="20000"/>
              </a:spcBef>
              <a:spcAft>
                <a:spcPts val="0"/>
              </a:spcAft>
              <a:buClrTx/>
              <a:buSzTx/>
              <a:tabLst/>
              <a:defRPr/>
            </a:pPr>
            <a:endParaRPr kumimoji="0" lang="en-US" altLang="en-US" sz="3200" b="0" i="0" u="none" strike="noStrike" kern="1200" cap="none" spc="0" normalizeH="0" baseline="0" noProof="0" dirty="0">
              <a:ln>
                <a:noFill/>
              </a:ln>
              <a:solidFill>
                <a:schemeClr val="tx1"/>
              </a:solidFill>
              <a:effectLst/>
              <a:uLnTx/>
              <a:uFillTx/>
              <a:latin typeface="+mn-lt"/>
              <a:ea typeface="+mn-ea"/>
              <a:cs typeface="+mn-cs"/>
            </a:endParaRPr>
          </a:p>
        </p:txBody>
      </p:sp>
      <p:sp>
        <p:nvSpPr>
          <p:cNvPr id="34" name="Rectangle 918"/>
          <p:cNvSpPr>
            <a:spLocks noChangeArrowheads="1"/>
          </p:cNvSpPr>
          <p:nvPr/>
        </p:nvSpPr>
        <p:spPr bwMode="blackWhite">
          <a:xfrm>
            <a:off x="3124200" y="2117725"/>
            <a:ext cx="2617788" cy="1016945"/>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wrap="square" lIns="182562" tIns="92075" rIns="182562" bIns="92075">
            <a:spAutoFit/>
          </a:bodyPr>
          <a:lstStyle/>
          <a:p>
            <a:pPr marL="9525" indent="-9525" algn="ctr" defTabSz="960438">
              <a:tabLst>
                <a:tab pos="1143000" algn="l"/>
                <a:tab pos="1485900" algn="l"/>
                <a:tab pos="1828800" algn="l"/>
                <a:tab pos="2228850" algn="l"/>
              </a:tabLst>
            </a:pPr>
            <a:endParaRPr lang="en-US" altLang="en-US" sz="1800" dirty="0"/>
          </a:p>
          <a:p>
            <a:pPr marL="9525" indent="-9525" algn="ctr" defTabSz="960438">
              <a:tabLst>
                <a:tab pos="1143000" algn="l"/>
                <a:tab pos="1485900" algn="l"/>
                <a:tab pos="1828800" algn="l"/>
                <a:tab pos="2228850" algn="l"/>
              </a:tabLst>
            </a:pPr>
            <a:r>
              <a:rPr lang="en-US" altLang="en-US" sz="1800" dirty="0" smtClean="0"/>
              <a:t>ABC-APPLICATION.exe</a:t>
            </a:r>
            <a:endParaRPr lang="en-US" altLang="en-US" sz="1800" dirty="0"/>
          </a:p>
          <a:p>
            <a:pPr marL="9525" indent="-9525" algn="ctr" defTabSz="960438">
              <a:tabLst>
                <a:tab pos="1143000" algn="l"/>
                <a:tab pos="1485900" algn="l"/>
                <a:tab pos="1828800" algn="l"/>
                <a:tab pos="2228850" algn="l"/>
              </a:tabLst>
            </a:pPr>
            <a:endParaRPr lang="en-US" altLang="en-US" sz="1800" dirty="0"/>
          </a:p>
        </p:txBody>
      </p:sp>
      <p:sp>
        <p:nvSpPr>
          <p:cNvPr id="35" name="Rectangle 4"/>
          <p:cNvSpPr>
            <a:spLocks noChangeArrowheads="1"/>
          </p:cNvSpPr>
          <p:nvPr/>
        </p:nvSpPr>
        <p:spPr bwMode="auto">
          <a:xfrm>
            <a:off x="1212850" y="3540125"/>
            <a:ext cx="6626225" cy="24511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ur-PK"/>
          </a:p>
        </p:txBody>
      </p:sp>
      <p:grpSp>
        <p:nvGrpSpPr>
          <p:cNvPr id="36" name="Group 5"/>
          <p:cNvGrpSpPr>
            <a:grpSpLocks/>
          </p:cNvGrpSpPr>
          <p:nvPr/>
        </p:nvGrpSpPr>
        <p:grpSpPr bwMode="auto">
          <a:xfrm>
            <a:off x="1893888" y="3800475"/>
            <a:ext cx="604837" cy="1169988"/>
            <a:chOff x="921" y="2812"/>
            <a:chExt cx="381" cy="737"/>
          </a:xfrm>
        </p:grpSpPr>
        <p:sp>
          <p:nvSpPr>
            <p:cNvPr id="37" name="Rectangle 6"/>
            <p:cNvSpPr>
              <a:spLocks noChangeArrowheads="1"/>
            </p:cNvSpPr>
            <p:nvPr/>
          </p:nvSpPr>
          <p:spPr bwMode="auto">
            <a:xfrm>
              <a:off x="921" y="2812"/>
              <a:ext cx="381" cy="735"/>
            </a:xfrm>
            <a:prstGeom prst="rect">
              <a:avLst/>
            </a:prstGeom>
            <a:solidFill>
              <a:srgbClr val="F2F2F2"/>
            </a:solidFill>
            <a:ln w="6350">
              <a:solidFill>
                <a:srgbClr val="000000"/>
              </a:solidFill>
              <a:miter lim="800000"/>
              <a:headEnd/>
              <a:tailEnd/>
            </a:ln>
          </p:spPr>
          <p:txBody>
            <a:bodyPr/>
            <a:lstStyle/>
            <a:p>
              <a:endParaRPr lang="ur-PK"/>
            </a:p>
          </p:txBody>
        </p:sp>
        <p:sp>
          <p:nvSpPr>
            <p:cNvPr id="38" name="Rectangle 7"/>
            <p:cNvSpPr>
              <a:spLocks noChangeArrowheads="1"/>
            </p:cNvSpPr>
            <p:nvPr/>
          </p:nvSpPr>
          <p:spPr bwMode="auto">
            <a:xfrm>
              <a:off x="921" y="2812"/>
              <a:ext cx="381" cy="735"/>
            </a:xfrm>
            <a:prstGeom prst="rect">
              <a:avLst/>
            </a:prstGeom>
            <a:noFill/>
            <a:ln w="6350">
              <a:solidFill>
                <a:srgbClr val="000000"/>
              </a:solidFill>
              <a:miter lim="800000"/>
              <a:headEnd/>
              <a:tailEnd/>
            </a:ln>
          </p:spPr>
          <p:txBody>
            <a:bodyPr/>
            <a:lstStyle/>
            <a:p>
              <a:endParaRPr lang="ur-PK"/>
            </a:p>
          </p:txBody>
        </p:sp>
        <p:sp>
          <p:nvSpPr>
            <p:cNvPr id="39" name="Rectangle 8"/>
            <p:cNvSpPr>
              <a:spLocks noChangeArrowheads="1"/>
            </p:cNvSpPr>
            <p:nvPr/>
          </p:nvSpPr>
          <p:spPr bwMode="auto">
            <a:xfrm>
              <a:off x="942" y="3188"/>
              <a:ext cx="298" cy="294"/>
            </a:xfrm>
            <a:prstGeom prst="rect">
              <a:avLst/>
            </a:prstGeom>
            <a:noFill/>
            <a:ln w="6350">
              <a:solidFill>
                <a:srgbClr val="7F7F7F"/>
              </a:solidFill>
              <a:miter lim="800000"/>
              <a:headEnd/>
              <a:tailEnd/>
            </a:ln>
          </p:spPr>
          <p:txBody>
            <a:bodyPr/>
            <a:lstStyle/>
            <a:p>
              <a:endParaRPr lang="ur-PK"/>
            </a:p>
          </p:txBody>
        </p:sp>
        <p:sp>
          <p:nvSpPr>
            <p:cNvPr id="40" name="Freeform 9"/>
            <p:cNvSpPr>
              <a:spLocks/>
            </p:cNvSpPr>
            <p:nvPr/>
          </p:nvSpPr>
          <p:spPr bwMode="auto">
            <a:xfrm>
              <a:off x="942" y="2847"/>
              <a:ext cx="298" cy="261"/>
            </a:xfrm>
            <a:custGeom>
              <a:avLst/>
              <a:gdLst>
                <a:gd name="T0" fmla="*/ 0 w 298"/>
                <a:gd name="T1" fmla="*/ 0 h 261"/>
                <a:gd name="T2" fmla="*/ 298 w 298"/>
                <a:gd name="T3" fmla="*/ 0 h 261"/>
                <a:gd name="T4" fmla="*/ 298 w 298"/>
                <a:gd name="T5" fmla="*/ 261 h 261"/>
                <a:gd name="T6" fmla="*/ 0 w 298"/>
                <a:gd name="T7" fmla="*/ 261 h 261"/>
                <a:gd name="T8" fmla="*/ 0 w 298"/>
                <a:gd name="T9" fmla="*/ 2 h 261"/>
                <a:gd name="T10" fmla="*/ 0 w 298"/>
                <a:gd name="T11" fmla="*/ 261 h 261"/>
                <a:gd name="T12" fmla="*/ 252 w 298"/>
                <a:gd name="T13" fmla="*/ 261 h 261"/>
                <a:gd name="T14" fmla="*/ 0 60000 65536"/>
                <a:gd name="T15" fmla="*/ 0 60000 65536"/>
                <a:gd name="T16" fmla="*/ 0 60000 65536"/>
                <a:gd name="T17" fmla="*/ 0 60000 65536"/>
                <a:gd name="T18" fmla="*/ 0 60000 65536"/>
                <a:gd name="T19" fmla="*/ 0 60000 65536"/>
                <a:gd name="T20" fmla="*/ 0 60000 65536"/>
                <a:gd name="T21" fmla="*/ 0 w 298"/>
                <a:gd name="T22" fmla="*/ 0 h 261"/>
                <a:gd name="T23" fmla="*/ 298 w 298"/>
                <a:gd name="T24" fmla="*/ 261 h 26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98" h="261">
                  <a:moveTo>
                    <a:pt x="0" y="0"/>
                  </a:moveTo>
                  <a:lnTo>
                    <a:pt x="298" y="0"/>
                  </a:lnTo>
                  <a:lnTo>
                    <a:pt x="298" y="261"/>
                  </a:lnTo>
                  <a:lnTo>
                    <a:pt x="0" y="261"/>
                  </a:lnTo>
                  <a:lnTo>
                    <a:pt x="0" y="2"/>
                  </a:lnTo>
                  <a:lnTo>
                    <a:pt x="0" y="261"/>
                  </a:lnTo>
                  <a:lnTo>
                    <a:pt x="252" y="261"/>
                  </a:lnTo>
                </a:path>
              </a:pathLst>
            </a:custGeom>
            <a:noFill/>
            <a:ln w="6350">
              <a:solidFill>
                <a:srgbClr val="000000"/>
              </a:solidFill>
              <a:prstDash val="solid"/>
              <a:round/>
              <a:headEnd/>
              <a:tailEnd/>
            </a:ln>
          </p:spPr>
          <p:txBody>
            <a:bodyPr/>
            <a:lstStyle/>
            <a:p>
              <a:endParaRPr lang="ur-PK"/>
            </a:p>
          </p:txBody>
        </p:sp>
        <p:sp>
          <p:nvSpPr>
            <p:cNvPr id="41" name="Line 10"/>
            <p:cNvSpPr>
              <a:spLocks noChangeShapeType="1"/>
            </p:cNvSpPr>
            <p:nvPr/>
          </p:nvSpPr>
          <p:spPr bwMode="auto">
            <a:xfrm>
              <a:off x="940" y="3023"/>
              <a:ext cx="300" cy="1"/>
            </a:xfrm>
            <a:prstGeom prst="line">
              <a:avLst/>
            </a:prstGeom>
            <a:noFill/>
            <a:ln w="6350">
              <a:solidFill>
                <a:srgbClr val="000000"/>
              </a:solidFill>
              <a:round/>
              <a:headEnd/>
              <a:tailEnd/>
            </a:ln>
          </p:spPr>
          <p:txBody>
            <a:bodyPr/>
            <a:lstStyle/>
            <a:p>
              <a:endParaRPr lang="ur-PK"/>
            </a:p>
          </p:txBody>
        </p:sp>
        <p:sp>
          <p:nvSpPr>
            <p:cNvPr id="42" name="Oval 11"/>
            <p:cNvSpPr>
              <a:spLocks noChangeArrowheads="1"/>
            </p:cNvSpPr>
            <p:nvPr/>
          </p:nvSpPr>
          <p:spPr bwMode="auto">
            <a:xfrm>
              <a:off x="1035" y="3423"/>
              <a:ext cx="9" cy="10"/>
            </a:xfrm>
            <a:prstGeom prst="ellipse">
              <a:avLst/>
            </a:prstGeom>
            <a:solidFill>
              <a:srgbClr val="7F7F7F"/>
            </a:solidFill>
            <a:ln w="1588">
              <a:solidFill>
                <a:srgbClr val="000000"/>
              </a:solidFill>
              <a:round/>
              <a:headEnd/>
              <a:tailEnd/>
            </a:ln>
          </p:spPr>
          <p:txBody>
            <a:bodyPr/>
            <a:lstStyle/>
            <a:p>
              <a:endParaRPr lang="ur-PK"/>
            </a:p>
          </p:txBody>
        </p:sp>
        <p:sp>
          <p:nvSpPr>
            <p:cNvPr id="43" name="Oval 12"/>
            <p:cNvSpPr>
              <a:spLocks noChangeArrowheads="1"/>
            </p:cNvSpPr>
            <p:nvPr/>
          </p:nvSpPr>
          <p:spPr bwMode="auto">
            <a:xfrm>
              <a:off x="1035" y="3423"/>
              <a:ext cx="9" cy="10"/>
            </a:xfrm>
            <a:prstGeom prst="ellipse">
              <a:avLst/>
            </a:prstGeom>
            <a:noFill/>
            <a:ln w="1588">
              <a:solidFill>
                <a:srgbClr val="7F7F7F"/>
              </a:solidFill>
              <a:round/>
              <a:headEnd/>
              <a:tailEnd/>
            </a:ln>
          </p:spPr>
          <p:txBody>
            <a:bodyPr/>
            <a:lstStyle/>
            <a:p>
              <a:endParaRPr lang="ur-PK"/>
            </a:p>
          </p:txBody>
        </p:sp>
        <p:sp>
          <p:nvSpPr>
            <p:cNvPr id="44" name="Oval 13"/>
            <p:cNvSpPr>
              <a:spLocks noChangeArrowheads="1"/>
            </p:cNvSpPr>
            <p:nvPr/>
          </p:nvSpPr>
          <p:spPr bwMode="auto">
            <a:xfrm>
              <a:off x="1062" y="3423"/>
              <a:ext cx="8" cy="10"/>
            </a:xfrm>
            <a:prstGeom prst="ellipse">
              <a:avLst/>
            </a:prstGeom>
            <a:solidFill>
              <a:srgbClr val="7F7F7F"/>
            </a:solidFill>
            <a:ln w="1588">
              <a:solidFill>
                <a:srgbClr val="000000"/>
              </a:solidFill>
              <a:round/>
              <a:headEnd/>
              <a:tailEnd/>
            </a:ln>
          </p:spPr>
          <p:txBody>
            <a:bodyPr/>
            <a:lstStyle/>
            <a:p>
              <a:endParaRPr lang="ur-PK"/>
            </a:p>
          </p:txBody>
        </p:sp>
        <p:sp>
          <p:nvSpPr>
            <p:cNvPr id="45" name="Oval 14"/>
            <p:cNvSpPr>
              <a:spLocks noChangeArrowheads="1"/>
            </p:cNvSpPr>
            <p:nvPr/>
          </p:nvSpPr>
          <p:spPr bwMode="auto">
            <a:xfrm>
              <a:off x="1062" y="3423"/>
              <a:ext cx="8" cy="10"/>
            </a:xfrm>
            <a:prstGeom prst="ellipse">
              <a:avLst/>
            </a:prstGeom>
            <a:noFill/>
            <a:ln w="1588">
              <a:solidFill>
                <a:srgbClr val="7F7F7F"/>
              </a:solidFill>
              <a:round/>
              <a:headEnd/>
              <a:tailEnd/>
            </a:ln>
          </p:spPr>
          <p:txBody>
            <a:bodyPr/>
            <a:lstStyle/>
            <a:p>
              <a:endParaRPr lang="ur-PK"/>
            </a:p>
          </p:txBody>
        </p:sp>
        <p:sp>
          <p:nvSpPr>
            <p:cNvPr id="46" name="Oval 15"/>
            <p:cNvSpPr>
              <a:spLocks noChangeArrowheads="1"/>
            </p:cNvSpPr>
            <p:nvPr/>
          </p:nvSpPr>
          <p:spPr bwMode="auto">
            <a:xfrm>
              <a:off x="1087" y="3423"/>
              <a:ext cx="10" cy="10"/>
            </a:xfrm>
            <a:prstGeom prst="ellipse">
              <a:avLst/>
            </a:prstGeom>
            <a:solidFill>
              <a:srgbClr val="7F7F7F"/>
            </a:solidFill>
            <a:ln w="1588">
              <a:solidFill>
                <a:srgbClr val="000000"/>
              </a:solidFill>
              <a:round/>
              <a:headEnd/>
              <a:tailEnd/>
            </a:ln>
          </p:spPr>
          <p:txBody>
            <a:bodyPr/>
            <a:lstStyle/>
            <a:p>
              <a:endParaRPr lang="ur-PK"/>
            </a:p>
          </p:txBody>
        </p:sp>
        <p:sp>
          <p:nvSpPr>
            <p:cNvPr id="47" name="Oval 16"/>
            <p:cNvSpPr>
              <a:spLocks noChangeArrowheads="1"/>
            </p:cNvSpPr>
            <p:nvPr/>
          </p:nvSpPr>
          <p:spPr bwMode="auto">
            <a:xfrm>
              <a:off x="1087" y="3423"/>
              <a:ext cx="10" cy="10"/>
            </a:xfrm>
            <a:prstGeom prst="ellipse">
              <a:avLst/>
            </a:prstGeom>
            <a:noFill/>
            <a:ln w="1588">
              <a:solidFill>
                <a:srgbClr val="7F7F7F"/>
              </a:solidFill>
              <a:round/>
              <a:headEnd/>
              <a:tailEnd/>
            </a:ln>
          </p:spPr>
          <p:txBody>
            <a:bodyPr/>
            <a:lstStyle/>
            <a:p>
              <a:endParaRPr lang="ur-PK"/>
            </a:p>
          </p:txBody>
        </p:sp>
        <p:sp>
          <p:nvSpPr>
            <p:cNvPr id="48" name="Oval 17"/>
            <p:cNvSpPr>
              <a:spLocks noChangeArrowheads="1"/>
            </p:cNvSpPr>
            <p:nvPr/>
          </p:nvSpPr>
          <p:spPr bwMode="auto">
            <a:xfrm>
              <a:off x="1116" y="3423"/>
              <a:ext cx="8" cy="10"/>
            </a:xfrm>
            <a:prstGeom prst="ellipse">
              <a:avLst/>
            </a:prstGeom>
            <a:solidFill>
              <a:srgbClr val="7F7F7F"/>
            </a:solidFill>
            <a:ln w="1588">
              <a:solidFill>
                <a:srgbClr val="000000"/>
              </a:solidFill>
              <a:round/>
              <a:headEnd/>
              <a:tailEnd/>
            </a:ln>
          </p:spPr>
          <p:txBody>
            <a:bodyPr/>
            <a:lstStyle/>
            <a:p>
              <a:endParaRPr lang="ur-PK"/>
            </a:p>
          </p:txBody>
        </p:sp>
        <p:sp>
          <p:nvSpPr>
            <p:cNvPr id="49" name="Oval 18"/>
            <p:cNvSpPr>
              <a:spLocks noChangeArrowheads="1"/>
            </p:cNvSpPr>
            <p:nvPr/>
          </p:nvSpPr>
          <p:spPr bwMode="auto">
            <a:xfrm>
              <a:off x="1116" y="3423"/>
              <a:ext cx="8" cy="10"/>
            </a:xfrm>
            <a:prstGeom prst="ellipse">
              <a:avLst/>
            </a:prstGeom>
            <a:noFill/>
            <a:ln w="1588">
              <a:solidFill>
                <a:srgbClr val="7F7F7F"/>
              </a:solidFill>
              <a:round/>
              <a:headEnd/>
              <a:tailEnd/>
            </a:ln>
          </p:spPr>
          <p:txBody>
            <a:bodyPr/>
            <a:lstStyle/>
            <a:p>
              <a:endParaRPr lang="ur-PK"/>
            </a:p>
          </p:txBody>
        </p:sp>
        <p:sp>
          <p:nvSpPr>
            <p:cNvPr id="50" name="Oval 19"/>
            <p:cNvSpPr>
              <a:spLocks noChangeArrowheads="1"/>
            </p:cNvSpPr>
            <p:nvPr/>
          </p:nvSpPr>
          <p:spPr bwMode="auto">
            <a:xfrm>
              <a:off x="1035" y="3445"/>
              <a:ext cx="9" cy="7"/>
            </a:xfrm>
            <a:prstGeom prst="ellipse">
              <a:avLst/>
            </a:prstGeom>
            <a:solidFill>
              <a:srgbClr val="7F7F7F"/>
            </a:solidFill>
            <a:ln w="1588">
              <a:solidFill>
                <a:srgbClr val="000000"/>
              </a:solidFill>
              <a:round/>
              <a:headEnd/>
              <a:tailEnd/>
            </a:ln>
          </p:spPr>
          <p:txBody>
            <a:bodyPr/>
            <a:lstStyle/>
            <a:p>
              <a:endParaRPr lang="ur-PK"/>
            </a:p>
          </p:txBody>
        </p:sp>
        <p:sp>
          <p:nvSpPr>
            <p:cNvPr id="51" name="Oval 20"/>
            <p:cNvSpPr>
              <a:spLocks noChangeArrowheads="1"/>
            </p:cNvSpPr>
            <p:nvPr/>
          </p:nvSpPr>
          <p:spPr bwMode="auto">
            <a:xfrm>
              <a:off x="1035" y="3445"/>
              <a:ext cx="9" cy="7"/>
            </a:xfrm>
            <a:prstGeom prst="ellipse">
              <a:avLst/>
            </a:prstGeom>
            <a:noFill/>
            <a:ln w="1588">
              <a:solidFill>
                <a:srgbClr val="7F7F7F"/>
              </a:solidFill>
              <a:round/>
              <a:headEnd/>
              <a:tailEnd/>
            </a:ln>
          </p:spPr>
          <p:txBody>
            <a:bodyPr/>
            <a:lstStyle/>
            <a:p>
              <a:endParaRPr lang="ur-PK"/>
            </a:p>
          </p:txBody>
        </p:sp>
        <p:sp>
          <p:nvSpPr>
            <p:cNvPr id="52" name="Oval 21"/>
            <p:cNvSpPr>
              <a:spLocks noChangeArrowheads="1"/>
            </p:cNvSpPr>
            <p:nvPr/>
          </p:nvSpPr>
          <p:spPr bwMode="auto">
            <a:xfrm>
              <a:off x="1062" y="3445"/>
              <a:ext cx="8" cy="7"/>
            </a:xfrm>
            <a:prstGeom prst="ellipse">
              <a:avLst/>
            </a:prstGeom>
            <a:solidFill>
              <a:srgbClr val="7F7F7F"/>
            </a:solidFill>
            <a:ln w="1588">
              <a:solidFill>
                <a:srgbClr val="000000"/>
              </a:solidFill>
              <a:round/>
              <a:headEnd/>
              <a:tailEnd/>
            </a:ln>
          </p:spPr>
          <p:txBody>
            <a:bodyPr/>
            <a:lstStyle/>
            <a:p>
              <a:endParaRPr lang="ur-PK"/>
            </a:p>
          </p:txBody>
        </p:sp>
        <p:sp>
          <p:nvSpPr>
            <p:cNvPr id="53" name="Oval 22"/>
            <p:cNvSpPr>
              <a:spLocks noChangeArrowheads="1"/>
            </p:cNvSpPr>
            <p:nvPr/>
          </p:nvSpPr>
          <p:spPr bwMode="auto">
            <a:xfrm>
              <a:off x="1062" y="3445"/>
              <a:ext cx="8" cy="7"/>
            </a:xfrm>
            <a:prstGeom prst="ellipse">
              <a:avLst/>
            </a:prstGeom>
            <a:noFill/>
            <a:ln w="1588">
              <a:solidFill>
                <a:srgbClr val="7F7F7F"/>
              </a:solidFill>
              <a:round/>
              <a:headEnd/>
              <a:tailEnd/>
            </a:ln>
          </p:spPr>
          <p:txBody>
            <a:bodyPr/>
            <a:lstStyle/>
            <a:p>
              <a:endParaRPr lang="ur-PK"/>
            </a:p>
          </p:txBody>
        </p:sp>
        <p:sp>
          <p:nvSpPr>
            <p:cNvPr id="54" name="Oval 23"/>
            <p:cNvSpPr>
              <a:spLocks noChangeArrowheads="1"/>
            </p:cNvSpPr>
            <p:nvPr/>
          </p:nvSpPr>
          <p:spPr bwMode="auto">
            <a:xfrm>
              <a:off x="1087" y="3445"/>
              <a:ext cx="10" cy="7"/>
            </a:xfrm>
            <a:prstGeom prst="ellipse">
              <a:avLst/>
            </a:prstGeom>
            <a:solidFill>
              <a:srgbClr val="7F7F7F"/>
            </a:solidFill>
            <a:ln w="1588">
              <a:solidFill>
                <a:srgbClr val="000000"/>
              </a:solidFill>
              <a:round/>
              <a:headEnd/>
              <a:tailEnd/>
            </a:ln>
          </p:spPr>
          <p:txBody>
            <a:bodyPr/>
            <a:lstStyle/>
            <a:p>
              <a:endParaRPr lang="ur-PK"/>
            </a:p>
          </p:txBody>
        </p:sp>
        <p:sp>
          <p:nvSpPr>
            <p:cNvPr id="55" name="Oval 24"/>
            <p:cNvSpPr>
              <a:spLocks noChangeArrowheads="1"/>
            </p:cNvSpPr>
            <p:nvPr/>
          </p:nvSpPr>
          <p:spPr bwMode="auto">
            <a:xfrm>
              <a:off x="1087" y="3445"/>
              <a:ext cx="10" cy="7"/>
            </a:xfrm>
            <a:prstGeom prst="ellipse">
              <a:avLst/>
            </a:prstGeom>
            <a:noFill/>
            <a:ln w="1588">
              <a:solidFill>
                <a:srgbClr val="7F7F7F"/>
              </a:solidFill>
              <a:round/>
              <a:headEnd/>
              <a:tailEnd/>
            </a:ln>
          </p:spPr>
          <p:txBody>
            <a:bodyPr/>
            <a:lstStyle/>
            <a:p>
              <a:endParaRPr lang="ur-PK"/>
            </a:p>
          </p:txBody>
        </p:sp>
        <p:sp>
          <p:nvSpPr>
            <p:cNvPr id="56" name="Oval 25"/>
            <p:cNvSpPr>
              <a:spLocks noChangeArrowheads="1"/>
            </p:cNvSpPr>
            <p:nvPr/>
          </p:nvSpPr>
          <p:spPr bwMode="auto">
            <a:xfrm>
              <a:off x="1116" y="3445"/>
              <a:ext cx="8" cy="7"/>
            </a:xfrm>
            <a:prstGeom prst="ellipse">
              <a:avLst/>
            </a:prstGeom>
            <a:solidFill>
              <a:srgbClr val="7F7F7F"/>
            </a:solidFill>
            <a:ln w="1588">
              <a:solidFill>
                <a:srgbClr val="000000"/>
              </a:solidFill>
              <a:round/>
              <a:headEnd/>
              <a:tailEnd/>
            </a:ln>
          </p:spPr>
          <p:txBody>
            <a:bodyPr/>
            <a:lstStyle/>
            <a:p>
              <a:endParaRPr lang="ur-PK"/>
            </a:p>
          </p:txBody>
        </p:sp>
        <p:sp>
          <p:nvSpPr>
            <p:cNvPr id="57" name="Oval 26"/>
            <p:cNvSpPr>
              <a:spLocks noChangeArrowheads="1"/>
            </p:cNvSpPr>
            <p:nvPr/>
          </p:nvSpPr>
          <p:spPr bwMode="auto">
            <a:xfrm>
              <a:off x="1116" y="3445"/>
              <a:ext cx="8" cy="7"/>
            </a:xfrm>
            <a:prstGeom prst="ellipse">
              <a:avLst/>
            </a:prstGeom>
            <a:noFill/>
            <a:ln w="1588">
              <a:solidFill>
                <a:srgbClr val="7F7F7F"/>
              </a:solidFill>
              <a:round/>
              <a:headEnd/>
              <a:tailEnd/>
            </a:ln>
          </p:spPr>
          <p:txBody>
            <a:bodyPr/>
            <a:lstStyle/>
            <a:p>
              <a:endParaRPr lang="ur-PK"/>
            </a:p>
          </p:txBody>
        </p:sp>
        <p:sp>
          <p:nvSpPr>
            <p:cNvPr id="58" name="Oval 27"/>
            <p:cNvSpPr>
              <a:spLocks noChangeArrowheads="1"/>
            </p:cNvSpPr>
            <p:nvPr/>
          </p:nvSpPr>
          <p:spPr bwMode="auto">
            <a:xfrm>
              <a:off x="1035" y="3466"/>
              <a:ext cx="9" cy="8"/>
            </a:xfrm>
            <a:prstGeom prst="ellipse">
              <a:avLst/>
            </a:prstGeom>
            <a:solidFill>
              <a:srgbClr val="7F7F7F"/>
            </a:solidFill>
            <a:ln w="1588">
              <a:solidFill>
                <a:srgbClr val="000000"/>
              </a:solidFill>
              <a:round/>
              <a:headEnd/>
              <a:tailEnd/>
            </a:ln>
          </p:spPr>
          <p:txBody>
            <a:bodyPr/>
            <a:lstStyle/>
            <a:p>
              <a:endParaRPr lang="ur-PK"/>
            </a:p>
          </p:txBody>
        </p:sp>
        <p:sp>
          <p:nvSpPr>
            <p:cNvPr id="59" name="Oval 28"/>
            <p:cNvSpPr>
              <a:spLocks noChangeArrowheads="1"/>
            </p:cNvSpPr>
            <p:nvPr/>
          </p:nvSpPr>
          <p:spPr bwMode="auto">
            <a:xfrm>
              <a:off x="1035" y="3466"/>
              <a:ext cx="9" cy="8"/>
            </a:xfrm>
            <a:prstGeom prst="ellipse">
              <a:avLst/>
            </a:prstGeom>
            <a:noFill/>
            <a:ln w="1588">
              <a:solidFill>
                <a:srgbClr val="7F7F7F"/>
              </a:solidFill>
              <a:round/>
              <a:headEnd/>
              <a:tailEnd/>
            </a:ln>
          </p:spPr>
          <p:txBody>
            <a:bodyPr/>
            <a:lstStyle/>
            <a:p>
              <a:endParaRPr lang="ur-PK"/>
            </a:p>
          </p:txBody>
        </p:sp>
        <p:sp>
          <p:nvSpPr>
            <p:cNvPr id="60" name="Oval 29"/>
            <p:cNvSpPr>
              <a:spLocks noChangeArrowheads="1"/>
            </p:cNvSpPr>
            <p:nvPr/>
          </p:nvSpPr>
          <p:spPr bwMode="auto">
            <a:xfrm>
              <a:off x="1062" y="3466"/>
              <a:ext cx="8" cy="8"/>
            </a:xfrm>
            <a:prstGeom prst="ellipse">
              <a:avLst/>
            </a:prstGeom>
            <a:solidFill>
              <a:srgbClr val="7F7F7F"/>
            </a:solidFill>
            <a:ln w="1588">
              <a:solidFill>
                <a:srgbClr val="000000"/>
              </a:solidFill>
              <a:round/>
              <a:headEnd/>
              <a:tailEnd/>
            </a:ln>
          </p:spPr>
          <p:txBody>
            <a:bodyPr/>
            <a:lstStyle/>
            <a:p>
              <a:endParaRPr lang="ur-PK"/>
            </a:p>
          </p:txBody>
        </p:sp>
        <p:sp>
          <p:nvSpPr>
            <p:cNvPr id="61" name="Oval 30"/>
            <p:cNvSpPr>
              <a:spLocks noChangeArrowheads="1"/>
            </p:cNvSpPr>
            <p:nvPr/>
          </p:nvSpPr>
          <p:spPr bwMode="auto">
            <a:xfrm>
              <a:off x="1062" y="3466"/>
              <a:ext cx="8" cy="8"/>
            </a:xfrm>
            <a:prstGeom prst="ellipse">
              <a:avLst/>
            </a:prstGeom>
            <a:noFill/>
            <a:ln w="1588">
              <a:solidFill>
                <a:srgbClr val="7F7F7F"/>
              </a:solidFill>
              <a:round/>
              <a:headEnd/>
              <a:tailEnd/>
            </a:ln>
          </p:spPr>
          <p:txBody>
            <a:bodyPr/>
            <a:lstStyle/>
            <a:p>
              <a:endParaRPr lang="ur-PK"/>
            </a:p>
          </p:txBody>
        </p:sp>
        <p:sp>
          <p:nvSpPr>
            <p:cNvPr id="62" name="Oval 31"/>
            <p:cNvSpPr>
              <a:spLocks noChangeArrowheads="1"/>
            </p:cNvSpPr>
            <p:nvPr/>
          </p:nvSpPr>
          <p:spPr bwMode="auto">
            <a:xfrm>
              <a:off x="1089" y="3466"/>
              <a:ext cx="9" cy="8"/>
            </a:xfrm>
            <a:prstGeom prst="ellipse">
              <a:avLst/>
            </a:prstGeom>
            <a:solidFill>
              <a:srgbClr val="7F7F7F"/>
            </a:solidFill>
            <a:ln w="1588">
              <a:solidFill>
                <a:srgbClr val="000000"/>
              </a:solidFill>
              <a:round/>
              <a:headEnd/>
              <a:tailEnd/>
            </a:ln>
          </p:spPr>
          <p:txBody>
            <a:bodyPr/>
            <a:lstStyle/>
            <a:p>
              <a:endParaRPr lang="ur-PK"/>
            </a:p>
          </p:txBody>
        </p:sp>
        <p:sp>
          <p:nvSpPr>
            <p:cNvPr id="63" name="Oval 32"/>
            <p:cNvSpPr>
              <a:spLocks noChangeArrowheads="1"/>
            </p:cNvSpPr>
            <p:nvPr/>
          </p:nvSpPr>
          <p:spPr bwMode="auto">
            <a:xfrm>
              <a:off x="1089" y="3466"/>
              <a:ext cx="9" cy="8"/>
            </a:xfrm>
            <a:prstGeom prst="ellipse">
              <a:avLst/>
            </a:prstGeom>
            <a:noFill/>
            <a:ln w="1588">
              <a:solidFill>
                <a:srgbClr val="7F7F7F"/>
              </a:solidFill>
              <a:round/>
              <a:headEnd/>
              <a:tailEnd/>
            </a:ln>
          </p:spPr>
          <p:txBody>
            <a:bodyPr/>
            <a:lstStyle/>
            <a:p>
              <a:endParaRPr lang="ur-PK"/>
            </a:p>
          </p:txBody>
        </p:sp>
        <p:sp>
          <p:nvSpPr>
            <p:cNvPr id="64" name="Oval 33"/>
            <p:cNvSpPr>
              <a:spLocks noChangeArrowheads="1"/>
            </p:cNvSpPr>
            <p:nvPr/>
          </p:nvSpPr>
          <p:spPr bwMode="auto">
            <a:xfrm>
              <a:off x="1116" y="3466"/>
              <a:ext cx="8" cy="8"/>
            </a:xfrm>
            <a:prstGeom prst="ellipse">
              <a:avLst/>
            </a:prstGeom>
            <a:solidFill>
              <a:srgbClr val="7F7F7F"/>
            </a:solidFill>
            <a:ln w="1588">
              <a:solidFill>
                <a:srgbClr val="000000"/>
              </a:solidFill>
              <a:round/>
              <a:headEnd/>
              <a:tailEnd/>
            </a:ln>
          </p:spPr>
          <p:txBody>
            <a:bodyPr/>
            <a:lstStyle/>
            <a:p>
              <a:endParaRPr lang="ur-PK"/>
            </a:p>
          </p:txBody>
        </p:sp>
        <p:sp>
          <p:nvSpPr>
            <p:cNvPr id="65" name="Oval 34"/>
            <p:cNvSpPr>
              <a:spLocks noChangeArrowheads="1"/>
            </p:cNvSpPr>
            <p:nvPr/>
          </p:nvSpPr>
          <p:spPr bwMode="auto">
            <a:xfrm>
              <a:off x="1116" y="3466"/>
              <a:ext cx="8" cy="8"/>
            </a:xfrm>
            <a:prstGeom prst="ellipse">
              <a:avLst/>
            </a:prstGeom>
            <a:noFill/>
            <a:ln w="1588">
              <a:solidFill>
                <a:srgbClr val="7F7F7F"/>
              </a:solidFill>
              <a:round/>
              <a:headEnd/>
              <a:tailEnd/>
            </a:ln>
          </p:spPr>
          <p:txBody>
            <a:bodyPr/>
            <a:lstStyle/>
            <a:p>
              <a:endParaRPr lang="ur-PK"/>
            </a:p>
          </p:txBody>
        </p:sp>
        <p:sp>
          <p:nvSpPr>
            <p:cNvPr id="66" name="Oval 35"/>
            <p:cNvSpPr>
              <a:spLocks noChangeArrowheads="1"/>
            </p:cNvSpPr>
            <p:nvPr/>
          </p:nvSpPr>
          <p:spPr bwMode="auto">
            <a:xfrm>
              <a:off x="1141" y="3423"/>
              <a:ext cx="8" cy="10"/>
            </a:xfrm>
            <a:prstGeom prst="ellipse">
              <a:avLst/>
            </a:prstGeom>
            <a:solidFill>
              <a:srgbClr val="7F7F7F"/>
            </a:solidFill>
            <a:ln w="1588">
              <a:solidFill>
                <a:srgbClr val="000000"/>
              </a:solidFill>
              <a:round/>
              <a:headEnd/>
              <a:tailEnd/>
            </a:ln>
          </p:spPr>
          <p:txBody>
            <a:bodyPr/>
            <a:lstStyle/>
            <a:p>
              <a:endParaRPr lang="ur-PK"/>
            </a:p>
          </p:txBody>
        </p:sp>
        <p:sp>
          <p:nvSpPr>
            <p:cNvPr id="67" name="Oval 36"/>
            <p:cNvSpPr>
              <a:spLocks noChangeArrowheads="1"/>
            </p:cNvSpPr>
            <p:nvPr/>
          </p:nvSpPr>
          <p:spPr bwMode="auto">
            <a:xfrm>
              <a:off x="1141" y="3423"/>
              <a:ext cx="8" cy="10"/>
            </a:xfrm>
            <a:prstGeom prst="ellipse">
              <a:avLst/>
            </a:prstGeom>
            <a:noFill/>
            <a:ln w="1588">
              <a:solidFill>
                <a:srgbClr val="7F7F7F"/>
              </a:solidFill>
              <a:round/>
              <a:headEnd/>
              <a:tailEnd/>
            </a:ln>
          </p:spPr>
          <p:txBody>
            <a:bodyPr/>
            <a:lstStyle/>
            <a:p>
              <a:endParaRPr lang="ur-PK"/>
            </a:p>
          </p:txBody>
        </p:sp>
        <p:sp>
          <p:nvSpPr>
            <p:cNvPr id="68" name="Oval 37"/>
            <p:cNvSpPr>
              <a:spLocks noChangeArrowheads="1"/>
            </p:cNvSpPr>
            <p:nvPr/>
          </p:nvSpPr>
          <p:spPr bwMode="auto">
            <a:xfrm>
              <a:off x="1141" y="3445"/>
              <a:ext cx="8" cy="7"/>
            </a:xfrm>
            <a:prstGeom prst="ellipse">
              <a:avLst/>
            </a:prstGeom>
            <a:solidFill>
              <a:srgbClr val="7F7F7F"/>
            </a:solidFill>
            <a:ln w="1588">
              <a:solidFill>
                <a:srgbClr val="000000"/>
              </a:solidFill>
              <a:round/>
              <a:headEnd/>
              <a:tailEnd/>
            </a:ln>
          </p:spPr>
          <p:txBody>
            <a:bodyPr/>
            <a:lstStyle/>
            <a:p>
              <a:endParaRPr lang="ur-PK"/>
            </a:p>
          </p:txBody>
        </p:sp>
        <p:sp>
          <p:nvSpPr>
            <p:cNvPr id="69" name="Oval 38"/>
            <p:cNvSpPr>
              <a:spLocks noChangeArrowheads="1"/>
            </p:cNvSpPr>
            <p:nvPr/>
          </p:nvSpPr>
          <p:spPr bwMode="auto">
            <a:xfrm>
              <a:off x="1141" y="3445"/>
              <a:ext cx="8" cy="7"/>
            </a:xfrm>
            <a:prstGeom prst="ellipse">
              <a:avLst/>
            </a:prstGeom>
            <a:noFill/>
            <a:ln w="1588">
              <a:solidFill>
                <a:srgbClr val="7F7F7F"/>
              </a:solidFill>
              <a:round/>
              <a:headEnd/>
              <a:tailEnd/>
            </a:ln>
          </p:spPr>
          <p:txBody>
            <a:bodyPr/>
            <a:lstStyle/>
            <a:p>
              <a:endParaRPr lang="ur-PK"/>
            </a:p>
          </p:txBody>
        </p:sp>
        <p:sp>
          <p:nvSpPr>
            <p:cNvPr id="70" name="Oval 39"/>
            <p:cNvSpPr>
              <a:spLocks noChangeArrowheads="1"/>
            </p:cNvSpPr>
            <p:nvPr/>
          </p:nvSpPr>
          <p:spPr bwMode="auto">
            <a:xfrm>
              <a:off x="1141" y="3466"/>
              <a:ext cx="8" cy="8"/>
            </a:xfrm>
            <a:prstGeom prst="ellipse">
              <a:avLst/>
            </a:prstGeom>
            <a:solidFill>
              <a:srgbClr val="7F7F7F"/>
            </a:solidFill>
            <a:ln w="1588">
              <a:solidFill>
                <a:srgbClr val="000000"/>
              </a:solidFill>
              <a:round/>
              <a:headEnd/>
              <a:tailEnd/>
            </a:ln>
          </p:spPr>
          <p:txBody>
            <a:bodyPr/>
            <a:lstStyle/>
            <a:p>
              <a:endParaRPr lang="ur-PK"/>
            </a:p>
          </p:txBody>
        </p:sp>
        <p:sp>
          <p:nvSpPr>
            <p:cNvPr id="71" name="Oval 40"/>
            <p:cNvSpPr>
              <a:spLocks noChangeArrowheads="1"/>
            </p:cNvSpPr>
            <p:nvPr/>
          </p:nvSpPr>
          <p:spPr bwMode="auto">
            <a:xfrm>
              <a:off x="1141" y="3466"/>
              <a:ext cx="8" cy="8"/>
            </a:xfrm>
            <a:prstGeom prst="ellipse">
              <a:avLst/>
            </a:prstGeom>
            <a:noFill/>
            <a:ln w="1588">
              <a:solidFill>
                <a:srgbClr val="7F7F7F"/>
              </a:solidFill>
              <a:round/>
              <a:headEnd/>
              <a:tailEnd/>
            </a:ln>
          </p:spPr>
          <p:txBody>
            <a:bodyPr/>
            <a:lstStyle/>
            <a:p>
              <a:endParaRPr lang="ur-PK"/>
            </a:p>
          </p:txBody>
        </p:sp>
        <p:sp>
          <p:nvSpPr>
            <p:cNvPr id="72" name="Line 41"/>
            <p:cNvSpPr>
              <a:spLocks noChangeShapeType="1"/>
            </p:cNvSpPr>
            <p:nvPr/>
          </p:nvSpPr>
          <p:spPr bwMode="auto">
            <a:xfrm>
              <a:off x="989" y="3484"/>
              <a:ext cx="1" cy="65"/>
            </a:xfrm>
            <a:prstGeom prst="line">
              <a:avLst/>
            </a:prstGeom>
            <a:noFill/>
            <a:ln w="7938">
              <a:solidFill>
                <a:srgbClr val="7F7F7F"/>
              </a:solidFill>
              <a:round/>
              <a:headEnd/>
              <a:tailEnd/>
            </a:ln>
          </p:spPr>
          <p:txBody>
            <a:bodyPr/>
            <a:lstStyle/>
            <a:p>
              <a:endParaRPr lang="ur-PK"/>
            </a:p>
          </p:txBody>
        </p:sp>
        <p:sp>
          <p:nvSpPr>
            <p:cNvPr id="73" name="Rectangle 42"/>
            <p:cNvSpPr>
              <a:spLocks noChangeArrowheads="1"/>
            </p:cNvSpPr>
            <p:nvPr/>
          </p:nvSpPr>
          <p:spPr bwMode="auto">
            <a:xfrm>
              <a:off x="940" y="3119"/>
              <a:ext cx="302" cy="40"/>
            </a:xfrm>
            <a:prstGeom prst="rect">
              <a:avLst/>
            </a:prstGeom>
            <a:solidFill>
              <a:srgbClr val="E5E5E5"/>
            </a:solidFill>
            <a:ln w="1588">
              <a:solidFill>
                <a:srgbClr val="000000"/>
              </a:solidFill>
              <a:miter lim="800000"/>
              <a:headEnd/>
              <a:tailEnd/>
            </a:ln>
          </p:spPr>
          <p:txBody>
            <a:bodyPr/>
            <a:lstStyle/>
            <a:p>
              <a:endParaRPr lang="ur-PK"/>
            </a:p>
          </p:txBody>
        </p:sp>
        <p:sp>
          <p:nvSpPr>
            <p:cNvPr id="74" name="Rectangle 43"/>
            <p:cNvSpPr>
              <a:spLocks noChangeArrowheads="1"/>
            </p:cNvSpPr>
            <p:nvPr/>
          </p:nvSpPr>
          <p:spPr bwMode="auto">
            <a:xfrm>
              <a:off x="940" y="3119"/>
              <a:ext cx="302" cy="40"/>
            </a:xfrm>
            <a:prstGeom prst="rect">
              <a:avLst/>
            </a:prstGeom>
            <a:noFill/>
            <a:ln w="1588">
              <a:solidFill>
                <a:srgbClr val="7F7F7F"/>
              </a:solidFill>
              <a:miter lim="800000"/>
              <a:headEnd/>
              <a:tailEnd/>
            </a:ln>
          </p:spPr>
          <p:txBody>
            <a:bodyPr/>
            <a:lstStyle/>
            <a:p>
              <a:endParaRPr lang="ur-PK"/>
            </a:p>
          </p:txBody>
        </p:sp>
        <p:sp>
          <p:nvSpPr>
            <p:cNvPr id="75" name="Rectangle 44"/>
            <p:cNvSpPr>
              <a:spLocks noChangeArrowheads="1"/>
            </p:cNvSpPr>
            <p:nvPr/>
          </p:nvSpPr>
          <p:spPr bwMode="auto">
            <a:xfrm>
              <a:off x="942" y="3120"/>
              <a:ext cx="152" cy="38"/>
            </a:xfrm>
            <a:prstGeom prst="rect">
              <a:avLst/>
            </a:prstGeom>
            <a:solidFill>
              <a:srgbClr val="E5E5E5"/>
            </a:solidFill>
            <a:ln w="4763">
              <a:solidFill>
                <a:srgbClr val="000000"/>
              </a:solidFill>
              <a:miter lim="800000"/>
              <a:headEnd/>
              <a:tailEnd/>
            </a:ln>
          </p:spPr>
          <p:txBody>
            <a:bodyPr/>
            <a:lstStyle/>
            <a:p>
              <a:endParaRPr lang="ur-PK"/>
            </a:p>
          </p:txBody>
        </p:sp>
        <p:sp>
          <p:nvSpPr>
            <p:cNvPr id="76" name="Rectangle 45"/>
            <p:cNvSpPr>
              <a:spLocks noChangeArrowheads="1"/>
            </p:cNvSpPr>
            <p:nvPr/>
          </p:nvSpPr>
          <p:spPr bwMode="auto">
            <a:xfrm>
              <a:off x="942" y="3120"/>
              <a:ext cx="152" cy="38"/>
            </a:xfrm>
            <a:prstGeom prst="rect">
              <a:avLst/>
            </a:prstGeom>
            <a:noFill/>
            <a:ln w="4763">
              <a:solidFill>
                <a:srgbClr val="7F7F7F"/>
              </a:solidFill>
              <a:miter lim="800000"/>
              <a:headEnd/>
              <a:tailEnd/>
            </a:ln>
          </p:spPr>
          <p:txBody>
            <a:bodyPr/>
            <a:lstStyle/>
            <a:p>
              <a:endParaRPr lang="ur-PK"/>
            </a:p>
          </p:txBody>
        </p:sp>
        <p:sp>
          <p:nvSpPr>
            <p:cNvPr id="77" name="Rectangle 46"/>
            <p:cNvSpPr>
              <a:spLocks noChangeArrowheads="1"/>
            </p:cNvSpPr>
            <p:nvPr/>
          </p:nvSpPr>
          <p:spPr bwMode="auto">
            <a:xfrm>
              <a:off x="946" y="3133"/>
              <a:ext cx="144" cy="5"/>
            </a:xfrm>
            <a:prstGeom prst="rect">
              <a:avLst/>
            </a:prstGeom>
            <a:solidFill>
              <a:srgbClr val="D8D8D8"/>
            </a:solidFill>
            <a:ln w="1588">
              <a:solidFill>
                <a:srgbClr val="000000"/>
              </a:solidFill>
              <a:miter lim="800000"/>
              <a:headEnd/>
              <a:tailEnd/>
            </a:ln>
          </p:spPr>
          <p:txBody>
            <a:bodyPr/>
            <a:lstStyle/>
            <a:p>
              <a:endParaRPr lang="ur-PK"/>
            </a:p>
          </p:txBody>
        </p:sp>
        <p:sp>
          <p:nvSpPr>
            <p:cNvPr id="78" name="Rectangle 47"/>
            <p:cNvSpPr>
              <a:spLocks noChangeArrowheads="1"/>
            </p:cNvSpPr>
            <p:nvPr/>
          </p:nvSpPr>
          <p:spPr bwMode="auto">
            <a:xfrm>
              <a:off x="946" y="3133"/>
              <a:ext cx="144" cy="5"/>
            </a:xfrm>
            <a:prstGeom prst="rect">
              <a:avLst/>
            </a:prstGeom>
            <a:noFill/>
            <a:ln w="1588">
              <a:solidFill>
                <a:srgbClr val="000000"/>
              </a:solidFill>
              <a:miter lim="800000"/>
              <a:headEnd/>
              <a:tailEnd/>
            </a:ln>
          </p:spPr>
          <p:txBody>
            <a:bodyPr/>
            <a:lstStyle/>
            <a:p>
              <a:endParaRPr lang="ur-PK"/>
            </a:p>
          </p:txBody>
        </p:sp>
        <p:sp>
          <p:nvSpPr>
            <p:cNvPr id="79" name="Rectangle 48"/>
            <p:cNvSpPr>
              <a:spLocks noChangeArrowheads="1"/>
            </p:cNvSpPr>
            <p:nvPr/>
          </p:nvSpPr>
          <p:spPr bwMode="auto">
            <a:xfrm>
              <a:off x="995" y="3137"/>
              <a:ext cx="46" cy="6"/>
            </a:xfrm>
            <a:prstGeom prst="rect">
              <a:avLst/>
            </a:prstGeom>
            <a:solidFill>
              <a:srgbClr val="F2F2F2"/>
            </a:solidFill>
            <a:ln w="1588">
              <a:solidFill>
                <a:srgbClr val="000000"/>
              </a:solidFill>
              <a:miter lim="800000"/>
              <a:headEnd/>
              <a:tailEnd/>
            </a:ln>
          </p:spPr>
          <p:txBody>
            <a:bodyPr/>
            <a:lstStyle/>
            <a:p>
              <a:endParaRPr lang="ur-PK"/>
            </a:p>
          </p:txBody>
        </p:sp>
        <p:sp>
          <p:nvSpPr>
            <p:cNvPr id="80" name="Rectangle 49"/>
            <p:cNvSpPr>
              <a:spLocks noChangeArrowheads="1"/>
            </p:cNvSpPr>
            <p:nvPr/>
          </p:nvSpPr>
          <p:spPr bwMode="auto">
            <a:xfrm>
              <a:off x="995" y="3137"/>
              <a:ext cx="46" cy="6"/>
            </a:xfrm>
            <a:prstGeom prst="rect">
              <a:avLst/>
            </a:prstGeom>
            <a:noFill/>
            <a:ln w="1588">
              <a:solidFill>
                <a:srgbClr val="000000"/>
              </a:solidFill>
              <a:miter lim="800000"/>
              <a:headEnd/>
              <a:tailEnd/>
            </a:ln>
          </p:spPr>
          <p:txBody>
            <a:bodyPr/>
            <a:lstStyle/>
            <a:p>
              <a:endParaRPr lang="ur-PK"/>
            </a:p>
          </p:txBody>
        </p:sp>
        <p:sp>
          <p:nvSpPr>
            <p:cNvPr id="81" name="Freeform 50"/>
            <p:cNvSpPr>
              <a:spLocks/>
            </p:cNvSpPr>
            <p:nvPr/>
          </p:nvSpPr>
          <p:spPr bwMode="auto">
            <a:xfrm>
              <a:off x="992" y="3129"/>
              <a:ext cx="51" cy="2"/>
            </a:xfrm>
            <a:custGeom>
              <a:avLst/>
              <a:gdLst>
                <a:gd name="T0" fmla="*/ 49 w 51"/>
                <a:gd name="T1" fmla="*/ 0 h 2"/>
                <a:gd name="T2" fmla="*/ 3 w 51"/>
                <a:gd name="T3" fmla="*/ 0 h 2"/>
                <a:gd name="T4" fmla="*/ 0 w 51"/>
                <a:gd name="T5" fmla="*/ 2 h 2"/>
                <a:gd name="T6" fmla="*/ 51 w 51"/>
                <a:gd name="T7" fmla="*/ 2 h 2"/>
                <a:gd name="T8" fmla="*/ 49 w 51"/>
                <a:gd name="T9" fmla="*/ 0 h 2"/>
                <a:gd name="T10" fmla="*/ 0 60000 65536"/>
                <a:gd name="T11" fmla="*/ 0 60000 65536"/>
                <a:gd name="T12" fmla="*/ 0 60000 65536"/>
                <a:gd name="T13" fmla="*/ 0 60000 65536"/>
                <a:gd name="T14" fmla="*/ 0 60000 65536"/>
                <a:gd name="T15" fmla="*/ 0 w 51"/>
                <a:gd name="T16" fmla="*/ 0 h 2"/>
                <a:gd name="T17" fmla="*/ 51 w 51"/>
                <a:gd name="T18" fmla="*/ 2 h 2"/>
              </a:gdLst>
              <a:ahLst/>
              <a:cxnLst>
                <a:cxn ang="T10">
                  <a:pos x="T0" y="T1"/>
                </a:cxn>
                <a:cxn ang="T11">
                  <a:pos x="T2" y="T3"/>
                </a:cxn>
                <a:cxn ang="T12">
                  <a:pos x="T4" y="T5"/>
                </a:cxn>
                <a:cxn ang="T13">
                  <a:pos x="T6" y="T7"/>
                </a:cxn>
                <a:cxn ang="T14">
                  <a:pos x="T8" y="T9"/>
                </a:cxn>
              </a:cxnLst>
              <a:rect l="T15" t="T16" r="T17" b="T18"/>
              <a:pathLst>
                <a:path w="51" h="2">
                  <a:moveTo>
                    <a:pt x="49" y="0"/>
                  </a:moveTo>
                  <a:lnTo>
                    <a:pt x="3" y="0"/>
                  </a:lnTo>
                  <a:lnTo>
                    <a:pt x="0" y="2"/>
                  </a:lnTo>
                  <a:lnTo>
                    <a:pt x="51" y="2"/>
                  </a:lnTo>
                  <a:lnTo>
                    <a:pt x="49" y="0"/>
                  </a:lnTo>
                  <a:close/>
                </a:path>
              </a:pathLst>
            </a:custGeom>
            <a:solidFill>
              <a:srgbClr val="E5E5E5"/>
            </a:solidFill>
            <a:ln w="1588">
              <a:solidFill>
                <a:srgbClr val="000000"/>
              </a:solidFill>
              <a:prstDash val="solid"/>
              <a:round/>
              <a:headEnd/>
              <a:tailEnd/>
            </a:ln>
          </p:spPr>
          <p:txBody>
            <a:bodyPr/>
            <a:lstStyle/>
            <a:p>
              <a:endParaRPr lang="ur-PK"/>
            </a:p>
          </p:txBody>
        </p:sp>
        <p:sp>
          <p:nvSpPr>
            <p:cNvPr id="82" name="Freeform 51"/>
            <p:cNvSpPr>
              <a:spLocks/>
            </p:cNvSpPr>
            <p:nvPr/>
          </p:nvSpPr>
          <p:spPr bwMode="auto">
            <a:xfrm>
              <a:off x="992" y="3129"/>
              <a:ext cx="51" cy="2"/>
            </a:xfrm>
            <a:custGeom>
              <a:avLst/>
              <a:gdLst>
                <a:gd name="T0" fmla="*/ 49 w 51"/>
                <a:gd name="T1" fmla="*/ 0 h 2"/>
                <a:gd name="T2" fmla="*/ 3 w 51"/>
                <a:gd name="T3" fmla="*/ 0 h 2"/>
                <a:gd name="T4" fmla="*/ 0 w 51"/>
                <a:gd name="T5" fmla="*/ 2 h 2"/>
                <a:gd name="T6" fmla="*/ 51 w 51"/>
                <a:gd name="T7" fmla="*/ 2 h 2"/>
                <a:gd name="T8" fmla="*/ 49 w 51"/>
                <a:gd name="T9" fmla="*/ 0 h 2"/>
                <a:gd name="T10" fmla="*/ 0 60000 65536"/>
                <a:gd name="T11" fmla="*/ 0 60000 65536"/>
                <a:gd name="T12" fmla="*/ 0 60000 65536"/>
                <a:gd name="T13" fmla="*/ 0 60000 65536"/>
                <a:gd name="T14" fmla="*/ 0 60000 65536"/>
                <a:gd name="T15" fmla="*/ 0 w 51"/>
                <a:gd name="T16" fmla="*/ 0 h 2"/>
                <a:gd name="T17" fmla="*/ 51 w 51"/>
                <a:gd name="T18" fmla="*/ 2 h 2"/>
              </a:gdLst>
              <a:ahLst/>
              <a:cxnLst>
                <a:cxn ang="T10">
                  <a:pos x="T0" y="T1"/>
                </a:cxn>
                <a:cxn ang="T11">
                  <a:pos x="T2" y="T3"/>
                </a:cxn>
                <a:cxn ang="T12">
                  <a:pos x="T4" y="T5"/>
                </a:cxn>
                <a:cxn ang="T13">
                  <a:pos x="T6" y="T7"/>
                </a:cxn>
                <a:cxn ang="T14">
                  <a:pos x="T8" y="T9"/>
                </a:cxn>
              </a:cxnLst>
              <a:rect l="T15" t="T16" r="T17" b="T18"/>
              <a:pathLst>
                <a:path w="51" h="2">
                  <a:moveTo>
                    <a:pt x="49" y="0"/>
                  </a:moveTo>
                  <a:lnTo>
                    <a:pt x="3" y="0"/>
                  </a:lnTo>
                  <a:lnTo>
                    <a:pt x="0" y="2"/>
                  </a:lnTo>
                  <a:lnTo>
                    <a:pt x="51" y="2"/>
                  </a:lnTo>
                  <a:lnTo>
                    <a:pt x="49" y="0"/>
                  </a:lnTo>
                </a:path>
              </a:pathLst>
            </a:custGeom>
            <a:noFill/>
            <a:ln w="1588">
              <a:solidFill>
                <a:srgbClr val="000000"/>
              </a:solidFill>
              <a:prstDash val="solid"/>
              <a:round/>
              <a:headEnd/>
              <a:tailEnd/>
            </a:ln>
          </p:spPr>
          <p:txBody>
            <a:bodyPr/>
            <a:lstStyle/>
            <a:p>
              <a:endParaRPr lang="ur-PK"/>
            </a:p>
          </p:txBody>
        </p:sp>
        <p:sp>
          <p:nvSpPr>
            <p:cNvPr id="83" name="Freeform 52"/>
            <p:cNvSpPr>
              <a:spLocks/>
            </p:cNvSpPr>
            <p:nvPr/>
          </p:nvSpPr>
          <p:spPr bwMode="auto">
            <a:xfrm>
              <a:off x="1041" y="3134"/>
              <a:ext cx="48" cy="3"/>
            </a:xfrm>
            <a:custGeom>
              <a:avLst/>
              <a:gdLst>
                <a:gd name="T0" fmla="*/ 46 w 48"/>
                <a:gd name="T1" fmla="*/ 0 h 3"/>
                <a:gd name="T2" fmla="*/ 2 w 48"/>
                <a:gd name="T3" fmla="*/ 0 h 3"/>
                <a:gd name="T4" fmla="*/ 0 w 48"/>
                <a:gd name="T5" fmla="*/ 3 h 3"/>
                <a:gd name="T6" fmla="*/ 48 w 48"/>
                <a:gd name="T7" fmla="*/ 3 h 3"/>
                <a:gd name="T8" fmla="*/ 46 w 48"/>
                <a:gd name="T9" fmla="*/ 0 h 3"/>
                <a:gd name="T10" fmla="*/ 0 60000 65536"/>
                <a:gd name="T11" fmla="*/ 0 60000 65536"/>
                <a:gd name="T12" fmla="*/ 0 60000 65536"/>
                <a:gd name="T13" fmla="*/ 0 60000 65536"/>
                <a:gd name="T14" fmla="*/ 0 60000 65536"/>
                <a:gd name="T15" fmla="*/ 0 w 48"/>
                <a:gd name="T16" fmla="*/ 0 h 3"/>
                <a:gd name="T17" fmla="*/ 48 w 48"/>
                <a:gd name="T18" fmla="*/ 3 h 3"/>
              </a:gdLst>
              <a:ahLst/>
              <a:cxnLst>
                <a:cxn ang="T10">
                  <a:pos x="T0" y="T1"/>
                </a:cxn>
                <a:cxn ang="T11">
                  <a:pos x="T2" y="T3"/>
                </a:cxn>
                <a:cxn ang="T12">
                  <a:pos x="T4" y="T5"/>
                </a:cxn>
                <a:cxn ang="T13">
                  <a:pos x="T6" y="T7"/>
                </a:cxn>
                <a:cxn ang="T14">
                  <a:pos x="T8" y="T9"/>
                </a:cxn>
              </a:cxnLst>
              <a:rect l="T15" t="T16" r="T17" b="T18"/>
              <a:pathLst>
                <a:path w="48" h="3">
                  <a:moveTo>
                    <a:pt x="46" y="0"/>
                  </a:moveTo>
                  <a:lnTo>
                    <a:pt x="2" y="0"/>
                  </a:lnTo>
                  <a:lnTo>
                    <a:pt x="0" y="3"/>
                  </a:lnTo>
                  <a:lnTo>
                    <a:pt x="48" y="3"/>
                  </a:lnTo>
                  <a:lnTo>
                    <a:pt x="46" y="0"/>
                  </a:lnTo>
                  <a:close/>
                </a:path>
              </a:pathLst>
            </a:custGeom>
            <a:solidFill>
              <a:srgbClr val="CCCCCC"/>
            </a:solidFill>
            <a:ln w="1588">
              <a:solidFill>
                <a:srgbClr val="000000"/>
              </a:solidFill>
              <a:prstDash val="solid"/>
              <a:round/>
              <a:headEnd/>
              <a:tailEnd/>
            </a:ln>
          </p:spPr>
          <p:txBody>
            <a:bodyPr/>
            <a:lstStyle/>
            <a:p>
              <a:endParaRPr lang="ur-PK"/>
            </a:p>
          </p:txBody>
        </p:sp>
        <p:sp>
          <p:nvSpPr>
            <p:cNvPr id="84" name="Freeform 53"/>
            <p:cNvSpPr>
              <a:spLocks/>
            </p:cNvSpPr>
            <p:nvPr/>
          </p:nvSpPr>
          <p:spPr bwMode="auto">
            <a:xfrm>
              <a:off x="1041" y="3134"/>
              <a:ext cx="48" cy="3"/>
            </a:xfrm>
            <a:custGeom>
              <a:avLst/>
              <a:gdLst>
                <a:gd name="T0" fmla="*/ 46 w 48"/>
                <a:gd name="T1" fmla="*/ 0 h 3"/>
                <a:gd name="T2" fmla="*/ 2 w 48"/>
                <a:gd name="T3" fmla="*/ 0 h 3"/>
                <a:gd name="T4" fmla="*/ 0 w 48"/>
                <a:gd name="T5" fmla="*/ 3 h 3"/>
                <a:gd name="T6" fmla="*/ 48 w 48"/>
                <a:gd name="T7" fmla="*/ 3 h 3"/>
                <a:gd name="T8" fmla="*/ 46 w 48"/>
                <a:gd name="T9" fmla="*/ 0 h 3"/>
                <a:gd name="T10" fmla="*/ 0 60000 65536"/>
                <a:gd name="T11" fmla="*/ 0 60000 65536"/>
                <a:gd name="T12" fmla="*/ 0 60000 65536"/>
                <a:gd name="T13" fmla="*/ 0 60000 65536"/>
                <a:gd name="T14" fmla="*/ 0 60000 65536"/>
                <a:gd name="T15" fmla="*/ 0 w 48"/>
                <a:gd name="T16" fmla="*/ 0 h 3"/>
                <a:gd name="T17" fmla="*/ 48 w 48"/>
                <a:gd name="T18" fmla="*/ 3 h 3"/>
              </a:gdLst>
              <a:ahLst/>
              <a:cxnLst>
                <a:cxn ang="T10">
                  <a:pos x="T0" y="T1"/>
                </a:cxn>
                <a:cxn ang="T11">
                  <a:pos x="T2" y="T3"/>
                </a:cxn>
                <a:cxn ang="T12">
                  <a:pos x="T4" y="T5"/>
                </a:cxn>
                <a:cxn ang="T13">
                  <a:pos x="T6" y="T7"/>
                </a:cxn>
                <a:cxn ang="T14">
                  <a:pos x="T8" y="T9"/>
                </a:cxn>
              </a:cxnLst>
              <a:rect l="T15" t="T16" r="T17" b="T18"/>
              <a:pathLst>
                <a:path w="48" h="3">
                  <a:moveTo>
                    <a:pt x="46" y="0"/>
                  </a:moveTo>
                  <a:lnTo>
                    <a:pt x="2" y="0"/>
                  </a:lnTo>
                  <a:lnTo>
                    <a:pt x="0" y="3"/>
                  </a:lnTo>
                  <a:lnTo>
                    <a:pt x="48" y="3"/>
                  </a:lnTo>
                  <a:lnTo>
                    <a:pt x="46" y="0"/>
                  </a:lnTo>
                </a:path>
              </a:pathLst>
            </a:custGeom>
            <a:noFill/>
            <a:ln w="1588">
              <a:solidFill>
                <a:srgbClr val="000000"/>
              </a:solidFill>
              <a:prstDash val="solid"/>
              <a:round/>
              <a:headEnd/>
              <a:tailEnd/>
            </a:ln>
          </p:spPr>
          <p:txBody>
            <a:bodyPr/>
            <a:lstStyle/>
            <a:p>
              <a:endParaRPr lang="ur-PK"/>
            </a:p>
          </p:txBody>
        </p:sp>
        <p:sp>
          <p:nvSpPr>
            <p:cNvPr id="85" name="Freeform 54"/>
            <p:cNvSpPr>
              <a:spLocks/>
            </p:cNvSpPr>
            <p:nvPr/>
          </p:nvSpPr>
          <p:spPr bwMode="auto">
            <a:xfrm>
              <a:off x="995" y="3137"/>
              <a:ext cx="3" cy="6"/>
            </a:xfrm>
            <a:custGeom>
              <a:avLst/>
              <a:gdLst>
                <a:gd name="T0" fmla="*/ 0 w 3"/>
                <a:gd name="T1" fmla="*/ 0 h 6"/>
                <a:gd name="T2" fmla="*/ 0 w 3"/>
                <a:gd name="T3" fmla="*/ 0 h 6"/>
                <a:gd name="T4" fmla="*/ 0 w 3"/>
                <a:gd name="T5" fmla="*/ 6 h 6"/>
                <a:gd name="T6" fmla="*/ 3 w 3"/>
                <a:gd name="T7" fmla="*/ 0 h 6"/>
                <a:gd name="T8" fmla="*/ 0 w 3"/>
                <a:gd name="T9" fmla="*/ 0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0" y="0"/>
                  </a:moveTo>
                  <a:lnTo>
                    <a:pt x="0" y="0"/>
                  </a:lnTo>
                  <a:lnTo>
                    <a:pt x="0" y="6"/>
                  </a:lnTo>
                  <a:lnTo>
                    <a:pt x="3" y="0"/>
                  </a:lnTo>
                  <a:lnTo>
                    <a:pt x="0" y="0"/>
                  </a:lnTo>
                  <a:close/>
                </a:path>
              </a:pathLst>
            </a:custGeom>
            <a:solidFill>
              <a:srgbClr val="000000"/>
            </a:solidFill>
            <a:ln w="1588">
              <a:solidFill>
                <a:srgbClr val="000000"/>
              </a:solidFill>
              <a:prstDash val="solid"/>
              <a:round/>
              <a:headEnd/>
              <a:tailEnd/>
            </a:ln>
          </p:spPr>
          <p:txBody>
            <a:bodyPr/>
            <a:lstStyle/>
            <a:p>
              <a:endParaRPr lang="ur-PK"/>
            </a:p>
          </p:txBody>
        </p:sp>
        <p:sp>
          <p:nvSpPr>
            <p:cNvPr id="86" name="Freeform 55"/>
            <p:cNvSpPr>
              <a:spLocks/>
            </p:cNvSpPr>
            <p:nvPr/>
          </p:nvSpPr>
          <p:spPr bwMode="auto">
            <a:xfrm>
              <a:off x="995" y="3137"/>
              <a:ext cx="3" cy="6"/>
            </a:xfrm>
            <a:custGeom>
              <a:avLst/>
              <a:gdLst>
                <a:gd name="T0" fmla="*/ 0 w 3"/>
                <a:gd name="T1" fmla="*/ 0 h 6"/>
                <a:gd name="T2" fmla="*/ 0 w 3"/>
                <a:gd name="T3" fmla="*/ 0 h 6"/>
                <a:gd name="T4" fmla="*/ 0 w 3"/>
                <a:gd name="T5" fmla="*/ 6 h 6"/>
                <a:gd name="T6" fmla="*/ 3 w 3"/>
                <a:gd name="T7" fmla="*/ 0 h 6"/>
                <a:gd name="T8" fmla="*/ 0 w 3"/>
                <a:gd name="T9" fmla="*/ 0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0" y="0"/>
                  </a:moveTo>
                  <a:lnTo>
                    <a:pt x="0" y="0"/>
                  </a:lnTo>
                  <a:lnTo>
                    <a:pt x="0" y="6"/>
                  </a:lnTo>
                  <a:lnTo>
                    <a:pt x="3" y="0"/>
                  </a:lnTo>
                  <a:lnTo>
                    <a:pt x="0" y="0"/>
                  </a:lnTo>
                </a:path>
              </a:pathLst>
            </a:custGeom>
            <a:noFill/>
            <a:ln w="1588">
              <a:solidFill>
                <a:srgbClr val="000000"/>
              </a:solidFill>
              <a:prstDash val="solid"/>
              <a:round/>
              <a:headEnd/>
              <a:tailEnd/>
            </a:ln>
          </p:spPr>
          <p:txBody>
            <a:bodyPr/>
            <a:lstStyle/>
            <a:p>
              <a:endParaRPr lang="ur-PK"/>
            </a:p>
          </p:txBody>
        </p:sp>
        <p:sp>
          <p:nvSpPr>
            <p:cNvPr id="87" name="Freeform 56"/>
            <p:cNvSpPr>
              <a:spLocks/>
            </p:cNvSpPr>
            <p:nvPr/>
          </p:nvSpPr>
          <p:spPr bwMode="auto">
            <a:xfrm>
              <a:off x="1037" y="3137"/>
              <a:ext cx="3" cy="6"/>
            </a:xfrm>
            <a:custGeom>
              <a:avLst/>
              <a:gdLst>
                <a:gd name="T0" fmla="*/ 3 w 3"/>
                <a:gd name="T1" fmla="*/ 0 h 6"/>
                <a:gd name="T2" fmla="*/ 3 w 3"/>
                <a:gd name="T3" fmla="*/ 0 h 6"/>
                <a:gd name="T4" fmla="*/ 3 w 3"/>
                <a:gd name="T5" fmla="*/ 6 h 6"/>
                <a:gd name="T6" fmla="*/ 0 w 3"/>
                <a:gd name="T7" fmla="*/ 0 h 6"/>
                <a:gd name="T8" fmla="*/ 3 w 3"/>
                <a:gd name="T9" fmla="*/ 0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3" y="0"/>
                  </a:moveTo>
                  <a:lnTo>
                    <a:pt x="3" y="0"/>
                  </a:lnTo>
                  <a:lnTo>
                    <a:pt x="3" y="6"/>
                  </a:lnTo>
                  <a:lnTo>
                    <a:pt x="0" y="0"/>
                  </a:lnTo>
                  <a:lnTo>
                    <a:pt x="3" y="0"/>
                  </a:lnTo>
                  <a:close/>
                </a:path>
              </a:pathLst>
            </a:custGeom>
            <a:solidFill>
              <a:srgbClr val="000000"/>
            </a:solidFill>
            <a:ln w="1588">
              <a:solidFill>
                <a:srgbClr val="000000"/>
              </a:solidFill>
              <a:prstDash val="solid"/>
              <a:round/>
              <a:headEnd/>
              <a:tailEnd/>
            </a:ln>
          </p:spPr>
          <p:txBody>
            <a:bodyPr/>
            <a:lstStyle/>
            <a:p>
              <a:endParaRPr lang="ur-PK"/>
            </a:p>
          </p:txBody>
        </p:sp>
        <p:sp>
          <p:nvSpPr>
            <p:cNvPr id="88" name="Freeform 57"/>
            <p:cNvSpPr>
              <a:spLocks/>
            </p:cNvSpPr>
            <p:nvPr/>
          </p:nvSpPr>
          <p:spPr bwMode="auto">
            <a:xfrm>
              <a:off x="1037" y="3137"/>
              <a:ext cx="3" cy="6"/>
            </a:xfrm>
            <a:custGeom>
              <a:avLst/>
              <a:gdLst>
                <a:gd name="T0" fmla="*/ 3 w 3"/>
                <a:gd name="T1" fmla="*/ 0 h 6"/>
                <a:gd name="T2" fmla="*/ 3 w 3"/>
                <a:gd name="T3" fmla="*/ 0 h 6"/>
                <a:gd name="T4" fmla="*/ 3 w 3"/>
                <a:gd name="T5" fmla="*/ 6 h 6"/>
                <a:gd name="T6" fmla="*/ 0 w 3"/>
                <a:gd name="T7" fmla="*/ 0 h 6"/>
                <a:gd name="T8" fmla="*/ 3 w 3"/>
                <a:gd name="T9" fmla="*/ 0 h 6"/>
                <a:gd name="T10" fmla="*/ 0 60000 65536"/>
                <a:gd name="T11" fmla="*/ 0 60000 65536"/>
                <a:gd name="T12" fmla="*/ 0 60000 65536"/>
                <a:gd name="T13" fmla="*/ 0 60000 65536"/>
                <a:gd name="T14" fmla="*/ 0 60000 65536"/>
                <a:gd name="T15" fmla="*/ 0 w 3"/>
                <a:gd name="T16" fmla="*/ 0 h 6"/>
                <a:gd name="T17" fmla="*/ 3 w 3"/>
                <a:gd name="T18" fmla="*/ 6 h 6"/>
              </a:gdLst>
              <a:ahLst/>
              <a:cxnLst>
                <a:cxn ang="T10">
                  <a:pos x="T0" y="T1"/>
                </a:cxn>
                <a:cxn ang="T11">
                  <a:pos x="T2" y="T3"/>
                </a:cxn>
                <a:cxn ang="T12">
                  <a:pos x="T4" y="T5"/>
                </a:cxn>
                <a:cxn ang="T13">
                  <a:pos x="T6" y="T7"/>
                </a:cxn>
                <a:cxn ang="T14">
                  <a:pos x="T8" y="T9"/>
                </a:cxn>
              </a:cxnLst>
              <a:rect l="T15" t="T16" r="T17" b="T18"/>
              <a:pathLst>
                <a:path w="3" h="6">
                  <a:moveTo>
                    <a:pt x="3" y="0"/>
                  </a:moveTo>
                  <a:lnTo>
                    <a:pt x="3" y="0"/>
                  </a:lnTo>
                  <a:lnTo>
                    <a:pt x="3" y="6"/>
                  </a:lnTo>
                  <a:lnTo>
                    <a:pt x="0" y="0"/>
                  </a:lnTo>
                  <a:lnTo>
                    <a:pt x="3" y="0"/>
                  </a:lnTo>
                </a:path>
              </a:pathLst>
            </a:custGeom>
            <a:noFill/>
            <a:ln w="1588">
              <a:solidFill>
                <a:srgbClr val="000000"/>
              </a:solidFill>
              <a:prstDash val="solid"/>
              <a:round/>
              <a:headEnd/>
              <a:tailEnd/>
            </a:ln>
          </p:spPr>
          <p:txBody>
            <a:bodyPr/>
            <a:lstStyle/>
            <a:p>
              <a:endParaRPr lang="ur-PK"/>
            </a:p>
          </p:txBody>
        </p:sp>
        <p:sp>
          <p:nvSpPr>
            <p:cNvPr id="89" name="Rectangle 58"/>
            <p:cNvSpPr>
              <a:spLocks noChangeArrowheads="1"/>
            </p:cNvSpPr>
            <p:nvPr/>
          </p:nvSpPr>
          <p:spPr bwMode="auto">
            <a:xfrm>
              <a:off x="978" y="3146"/>
              <a:ext cx="9" cy="3"/>
            </a:xfrm>
            <a:prstGeom prst="rect">
              <a:avLst/>
            </a:prstGeom>
            <a:solidFill>
              <a:srgbClr val="83FF00"/>
            </a:solidFill>
            <a:ln w="1588">
              <a:solidFill>
                <a:srgbClr val="000000"/>
              </a:solidFill>
              <a:miter lim="800000"/>
              <a:headEnd/>
              <a:tailEnd/>
            </a:ln>
          </p:spPr>
          <p:txBody>
            <a:bodyPr/>
            <a:lstStyle/>
            <a:p>
              <a:endParaRPr lang="ur-PK"/>
            </a:p>
          </p:txBody>
        </p:sp>
        <p:sp>
          <p:nvSpPr>
            <p:cNvPr id="90" name="Rectangle 59"/>
            <p:cNvSpPr>
              <a:spLocks noChangeArrowheads="1"/>
            </p:cNvSpPr>
            <p:nvPr/>
          </p:nvSpPr>
          <p:spPr bwMode="auto">
            <a:xfrm>
              <a:off x="978" y="3146"/>
              <a:ext cx="9" cy="3"/>
            </a:xfrm>
            <a:prstGeom prst="rect">
              <a:avLst/>
            </a:prstGeom>
            <a:noFill/>
            <a:ln w="1588">
              <a:solidFill>
                <a:srgbClr val="000000"/>
              </a:solidFill>
              <a:miter lim="800000"/>
              <a:headEnd/>
              <a:tailEnd/>
            </a:ln>
          </p:spPr>
          <p:txBody>
            <a:bodyPr/>
            <a:lstStyle/>
            <a:p>
              <a:endParaRPr lang="ur-PK"/>
            </a:p>
          </p:txBody>
        </p:sp>
        <p:sp>
          <p:nvSpPr>
            <p:cNvPr id="91" name="Freeform 60"/>
            <p:cNvSpPr>
              <a:spLocks/>
            </p:cNvSpPr>
            <p:nvPr/>
          </p:nvSpPr>
          <p:spPr bwMode="auto">
            <a:xfrm>
              <a:off x="945" y="3134"/>
              <a:ext cx="47" cy="3"/>
            </a:xfrm>
            <a:custGeom>
              <a:avLst/>
              <a:gdLst>
                <a:gd name="T0" fmla="*/ 47 w 47"/>
                <a:gd name="T1" fmla="*/ 0 h 3"/>
                <a:gd name="T2" fmla="*/ 1 w 47"/>
                <a:gd name="T3" fmla="*/ 0 h 3"/>
                <a:gd name="T4" fmla="*/ 0 w 47"/>
                <a:gd name="T5" fmla="*/ 3 h 3"/>
                <a:gd name="T6" fmla="*/ 47 w 47"/>
                <a:gd name="T7" fmla="*/ 3 h 3"/>
                <a:gd name="T8" fmla="*/ 47 w 47"/>
                <a:gd name="T9" fmla="*/ 0 h 3"/>
                <a:gd name="T10" fmla="*/ 0 60000 65536"/>
                <a:gd name="T11" fmla="*/ 0 60000 65536"/>
                <a:gd name="T12" fmla="*/ 0 60000 65536"/>
                <a:gd name="T13" fmla="*/ 0 60000 65536"/>
                <a:gd name="T14" fmla="*/ 0 60000 65536"/>
                <a:gd name="T15" fmla="*/ 0 w 47"/>
                <a:gd name="T16" fmla="*/ 0 h 3"/>
                <a:gd name="T17" fmla="*/ 47 w 47"/>
                <a:gd name="T18" fmla="*/ 3 h 3"/>
              </a:gdLst>
              <a:ahLst/>
              <a:cxnLst>
                <a:cxn ang="T10">
                  <a:pos x="T0" y="T1"/>
                </a:cxn>
                <a:cxn ang="T11">
                  <a:pos x="T2" y="T3"/>
                </a:cxn>
                <a:cxn ang="T12">
                  <a:pos x="T4" y="T5"/>
                </a:cxn>
                <a:cxn ang="T13">
                  <a:pos x="T6" y="T7"/>
                </a:cxn>
                <a:cxn ang="T14">
                  <a:pos x="T8" y="T9"/>
                </a:cxn>
              </a:cxnLst>
              <a:rect l="T15" t="T16" r="T17" b="T18"/>
              <a:pathLst>
                <a:path w="47" h="3">
                  <a:moveTo>
                    <a:pt x="47" y="0"/>
                  </a:moveTo>
                  <a:lnTo>
                    <a:pt x="1" y="0"/>
                  </a:lnTo>
                  <a:lnTo>
                    <a:pt x="0" y="3"/>
                  </a:lnTo>
                  <a:lnTo>
                    <a:pt x="47" y="3"/>
                  </a:lnTo>
                  <a:lnTo>
                    <a:pt x="47" y="0"/>
                  </a:lnTo>
                  <a:close/>
                </a:path>
              </a:pathLst>
            </a:custGeom>
            <a:solidFill>
              <a:srgbClr val="CCCCCC"/>
            </a:solidFill>
            <a:ln w="1588">
              <a:solidFill>
                <a:srgbClr val="000000"/>
              </a:solidFill>
              <a:prstDash val="solid"/>
              <a:round/>
              <a:headEnd/>
              <a:tailEnd/>
            </a:ln>
          </p:spPr>
          <p:txBody>
            <a:bodyPr/>
            <a:lstStyle/>
            <a:p>
              <a:endParaRPr lang="ur-PK"/>
            </a:p>
          </p:txBody>
        </p:sp>
        <p:sp>
          <p:nvSpPr>
            <p:cNvPr id="92" name="Freeform 61"/>
            <p:cNvSpPr>
              <a:spLocks/>
            </p:cNvSpPr>
            <p:nvPr/>
          </p:nvSpPr>
          <p:spPr bwMode="auto">
            <a:xfrm>
              <a:off x="945" y="3134"/>
              <a:ext cx="47" cy="3"/>
            </a:xfrm>
            <a:custGeom>
              <a:avLst/>
              <a:gdLst>
                <a:gd name="T0" fmla="*/ 47 w 47"/>
                <a:gd name="T1" fmla="*/ 0 h 3"/>
                <a:gd name="T2" fmla="*/ 1 w 47"/>
                <a:gd name="T3" fmla="*/ 0 h 3"/>
                <a:gd name="T4" fmla="*/ 0 w 47"/>
                <a:gd name="T5" fmla="*/ 3 h 3"/>
                <a:gd name="T6" fmla="*/ 47 w 47"/>
                <a:gd name="T7" fmla="*/ 3 h 3"/>
                <a:gd name="T8" fmla="*/ 47 w 47"/>
                <a:gd name="T9" fmla="*/ 0 h 3"/>
                <a:gd name="T10" fmla="*/ 0 60000 65536"/>
                <a:gd name="T11" fmla="*/ 0 60000 65536"/>
                <a:gd name="T12" fmla="*/ 0 60000 65536"/>
                <a:gd name="T13" fmla="*/ 0 60000 65536"/>
                <a:gd name="T14" fmla="*/ 0 60000 65536"/>
                <a:gd name="T15" fmla="*/ 0 w 47"/>
                <a:gd name="T16" fmla="*/ 0 h 3"/>
                <a:gd name="T17" fmla="*/ 47 w 47"/>
                <a:gd name="T18" fmla="*/ 3 h 3"/>
              </a:gdLst>
              <a:ahLst/>
              <a:cxnLst>
                <a:cxn ang="T10">
                  <a:pos x="T0" y="T1"/>
                </a:cxn>
                <a:cxn ang="T11">
                  <a:pos x="T2" y="T3"/>
                </a:cxn>
                <a:cxn ang="T12">
                  <a:pos x="T4" y="T5"/>
                </a:cxn>
                <a:cxn ang="T13">
                  <a:pos x="T6" y="T7"/>
                </a:cxn>
                <a:cxn ang="T14">
                  <a:pos x="T8" y="T9"/>
                </a:cxn>
              </a:cxnLst>
              <a:rect l="T15" t="T16" r="T17" b="T18"/>
              <a:pathLst>
                <a:path w="47" h="3">
                  <a:moveTo>
                    <a:pt x="47" y="0"/>
                  </a:moveTo>
                  <a:lnTo>
                    <a:pt x="1" y="0"/>
                  </a:lnTo>
                  <a:lnTo>
                    <a:pt x="0" y="3"/>
                  </a:lnTo>
                  <a:lnTo>
                    <a:pt x="47" y="3"/>
                  </a:lnTo>
                  <a:lnTo>
                    <a:pt x="47" y="0"/>
                  </a:lnTo>
                </a:path>
              </a:pathLst>
            </a:custGeom>
            <a:noFill/>
            <a:ln w="1588">
              <a:solidFill>
                <a:srgbClr val="000000"/>
              </a:solidFill>
              <a:prstDash val="solid"/>
              <a:round/>
              <a:headEnd/>
              <a:tailEnd/>
            </a:ln>
          </p:spPr>
          <p:txBody>
            <a:bodyPr/>
            <a:lstStyle/>
            <a:p>
              <a:endParaRPr lang="ur-PK"/>
            </a:p>
          </p:txBody>
        </p:sp>
        <p:sp>
          <p:nvSpPr>
            <p:cNvPr id="93" name="Freeform 62"/>
            <p:cNvSpPr>
              <a:spLocks/>
            </p:cNvSpPr>
            <p:nvPr/>
          </p:nvSpPr>
          <p:spPr bwMode="auto">
            <a:xfrm>
              <a:off x="1049" y="3145"/>
              <a:ext cx="16" cy="5"/>
            </a:xfrm>
            <a:custGeom>
              <a:avLst/>
              <a:gdLst>
                <a:gd name="T0" fmla="*/ 16 w 16"/>
                <a:gd name="T1" fmla="*/ 2 h 5"/>
                <a:gd name="T2" fmla="*/ 16 w 16"/>
                <a:gd name="T3" fmla="*/ 2 h 5"/>
                <a:gd name="T4" fmla="*/ 16 w 16"/>
                <a:gd name="T5" fmla="*/ 2 h 5"/>
                <a:gd name="T6" fmla="*/ 15 w 16"/>
                <a:gd name="T7" fmla="*/ 1 h 5"/>
                <a:gd name="T8" fmla="*/ 15 w 16"/>
                <a:gd name="T9" fmla="*/ 1 h 5"/>
                <a:gd name="T10" fmla="*/ 15 w 16"/>
                <a:gd name="T11" fmla="*/ 1 h 5"/>
                <a:gd name="T12" fmla="*/ 15 w 16"/>
                <a:gd name="T13" fmla="*/ 1 h 5"/>
                <a:gd name="T14" fmla="*/ 13 w 16"/>
                <a:gd name="T15" fmla="*/ 0 h 5"/>
                <a:gd name="T16" fmla="*/ 13 w 16"/>
                <a:gd name="T17" fmla="*/ 0 h 5"/>
                <a:gd name="T18" fmla="*/ 3 w 16"/>
                <a:gd name="T19" fmla="*/ 0 h 5"/>
                <a:gd name="T20" fmla="*/ 1 w 16"/>
                <a:gd name="T21" fmla="*/ 0 h 5"/>
                <a:gd name="T22" fmla="*/ 1 w 16"/>
                <a:gd name="T23" fmla="*/ 1 h 5"/>
                <a:gd name="T24" fmla="*/ 1 w 16"/>
                <a:gd name="T25" fmla="*/ 1 h 5"/>
                <a:gd name="T26" fmla="*/ 0 w 16"/>
                <a:gd name="T27" fmla="*/ 1 h 5"/>
                <a:gd name="T28" fmla="*/ 0 w 16"/>
                <a:gd name="T29" fmla="*/ 1 h 5"/>
                <a:gd name="T30" fmla="*/ 0 w 16"/>
                <a:gd name="T31" fmla="*/ 2 h 5"/>
                <a:gd name="T32" fmla="*/ 0 w 16"/>
                <a:gd name="T33" fmla="*/ 2 h 5"/>
                <a:gd name="T34" fmla="*/ 0 w 16"/>
                <a:gd name="T35" fmla="*/ 2 h 5"/>
                <a:gd name="T36" fmla="*/ 0 w 16"/>
                <a:gd name="T37" fmla="*/ 2 h 5"/>
                <a:gd name="T38" fmla="*/ 0 w 16"/>
                <a:gd name="T39" fmla="*/ 4 h 5"/>
                <a:gd name="T40" fmla="*/ 0 w 16"/>
                <a:gd name="T41" fmla="*/ 4 h 5"/>
                <a:gd name="T42" fmla="*/ 0 w 16"/>
                <a:gd name="T43" fmla="*/ 4 h 5"/>
                <a:gd name="T44" fmla="*/ 0 w 16"/>
                <a:gd name="T45" fmla="*/ 5 h 5"/>
                <a:gd name="T46" fmla="*/ 1 w 16"/>
                <a:gd name="T47" fmla="*/ 5 h 5"/>
                <a:gd name="T48" fmla="*/ 1 w 16"/>
                <a:gd name="T49" fmla="*/ 5 h 5"/>
                <a:gd name="T50" fmla="*/ 1 w 16"/>
                <a:gd name="T51" fmla="*/ 5 h 5"/>
                <a:gd name="T52" fmla="*/ 3 w 16"/>
                <a:gd name="T53" fmla="*/ 5 h 5"/>
                <a:gd name="T54" fmla="*/ 13 w 16"/>
                <a:gd name="T55" fmla="*/ 5 h 5"/>
                <a:gd name="T56" fmla="*/ 13 w 16"/>
                <a:gd name="T57" fmla="*/ 5 h 5"/>
                <a:gd name="T58" fmla="*/ 15 w 16"/>
                <a:gd name="T59" fmla="*/ 5 h 5"/>
                <a:gd name="T60" fmla="*/ 15 w 16"/>
                <a:gd name="T61" fmla="*/ 5 h 5"/>
                <a:gd name="T62" fmla="*/ 15 w 16"/>
                <a:gd name="T63" fmla="*/ 5 h 5"/>
                <a:gd name="T64" fmla="*/ 15 w 16"/>
                <a:gd name="T65" fmla="*/ 4 h 5"/>
                <a:gd name="T66" fmla="*/ 16 w 16"/>
                <a:gd name="T67" fmla="*/ 4 h 5"/>
                <a:gd name="T68" fmla="*/ 16 w 16"/>
                <a:gd name="T69" fmla="*/ 4 h 5"/>
                <a:gd name="T70" fmla="*/ 16 w 16"/>
                <a:gd name="T71" fmla="*/ 2 h 5"/>
                <a:gd name="T72" fmla="*/ 16 w 16"/>
                <a:gd name="T73" fmla="*/ 2 h 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
                <a:gd name="T112" fmla="*/ 0 h 5"/>
                <a:gd name="T113" fmla="*/ 16 w 16"/>
                <a:gd name="T114" fmla="*/ 5 h 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 h="5">
                  <a:moveTo>
                    <a:pt x="16" y="2"/>
                  </a:moveTo>
                  <a:lnTo>
                    <a:pt x="16" y="2"/>
                  </a:lnTo>
                  <a:lnTo>
                    <a:pt x="15" y="1"/>
                  </a:lnTo>
                  <a:lnTo>
                    <a:pt x="13" y="0"/>
                  </a:lnTo>
                  <a:lnTo>
                    <a:pt x="3" y="0"/>
                  </a:lnTo>
                  <a:lnTo>
                    <a:pt x="1" y="0"/>
                  </a:lnTo>
                  <a:lnTo>
                    <a:pt x="1" y="1"/>
                  </a:lnTo>
                  <a:lnTo>
                    <a:pt x="0" y="1"/>
                  </a:lnTo>
                  <a:lnTo>
                    <a:pt x="0" y="2"/>
                  </a:lnTo>
                  <a:lnTo>
                    <a:pt x="0" y="4"/>
                  </a:lnTo>
                  <a:lnTo>
                    <a:pt x="0" y="5"/>
                  </a:lnTo>
                  <a:lnTo>
                    <a:pt x="1" y="5"/>
                  </a:lnTo>
                  <a:lnTo>
                    <a:pt x="3" y="5"/>
                  </a:lnTo>
                  <a:lnTo>
                    <a:pt x="13" y="5"/>
                  </a:lnTo>
                  <a:lnTo>
                    <a:pt x="15" y="5"/>
                  </a:lnTo>
                  <a:lnTo>
                    <a:pt x="15" y="4"/>
                  </a:lnTo>
                  <a:lnTo>
                    <a:pt x="16" y="4"/>
                  </a:lnTo>
                  <a:lnTo>
                    <a:pt x="16" y="2"/>
                  </a:lnTo>
                  <a:close/>
                </a:path>
              </a:pathLst>
            </a:custGeom>
            <a:solidFill>
              <a:srgbClr val="D8D8D8"/>
            </a:solidFill>
            <a:ln w="1588">
              <a:solidFill>
                <a:srgbClr val="000000"/>
              </a:solidFill>
              <a:prstDash val="solid"/>
              <a:round/>
              <a:headEnd/>
              <a:tailEnd/>
            </a:ln>
          </p:spPr>
          <p:txBody>
            <a:bodyPr/>
            <a:lstStyle/>
            <a:p>
              <a:endParaRPr lang="ur-PK"/>
            </a:p>
          </p:txBody>
        </p:sp>
        <p:sp>
          <p:nvSpPr>
            <p:cNvPr id="94" name="Freeform 63"/>
            <p:cNvSpPr>
              <a:spLocks/>
            </p:cNvSpPr>
            <p:nvPr/>
          </p:nvSpPr>
          <p:spPr bwMode="auto">
            <a:xfrm>
              <a:off x="1049" y="3145"/>
              <a:ext cx="16" cy="5"/>
            </a:xfrm>
            <a:custGeom>
              <a:avLst/>
              <a:gdLst>
                <a:gd name="T0" fmla="*/ 16 w 16"/>
                <a:gd name="T1" fmla="*/ 2 h 5"/>
                <a:gd name="T2" fmla="*/ 16 w 16"/>
                <a:gd name="T3" fmla="*/ 2 h 5"/>
                <a:gd name="T4" fmla="*/ 16 w 16"/>
                <a:gd name="T5" fmla="*/ 2 h 5"/>
                <a:gd name="T6" fmla="*/ 15 w 16"/>
                <a:gd name="T7" fmla="*/ 1 h 5"/>
                <a:gd name="T8" fmla="*/ 15 w 16"/>
                <a:gd name="T9" fmla="*/ 1 h 5"/>
                <a:gd name="T10" fmla="*/ 15 w 16"/>
                <a:gd name="T11" fmla="*/ 1 h 5"/>
                <a:gd name="T12" fmla="*/ 15 w 16"/>
                <a:gd name="T13" fmla="*/ 1 h 5"/>
                <a:gd name="T14" fmla="*/ 13 w 16"/>
                <a:gd name="T15" fmla="*/ 0 h 5"/>
                <a:gd name="T16" fmla="*/ 13 w 16"/>
                <a:gd name="T17" fmla="*/ 0 h 5"/>
                <a:gd name="T18" fmla="*/ 3 w 16"/>
                <a:gd name="T19" fmla="*/ 0 h 5"/>
                <a:gd name="T20" fmla="*/ 1 w 16"/>
                <a:gd name="T21" fmla="*/ 0 h 5"/>
                <a:gd name="T22" fmla="*/ 1 w 16"/>
                <a:gd name="T23" fmla="*/ 1 h 5"/>
                <a:gd name="T24" fmla="*/ 1 w 16"/>
                <a:gd name="T25" fmla="*/ 1 h 5"/>
                <a:gd name="T26" fmla="*/ 0 w 16"/>
                <a:gd name="T27" fmla="*/ 1 h 5"/>
                <a:gd name="T28" fmla="*/ 0 w 16"/>
                <a:gd name="T29" fmla="*/ 1 h 5"/>
                <a:gd name="T30" fmla="*/ 0 w 16"/>
                <a:gd name="T31" fmla="*/ 2 h 5"/>
                <a:gd name="T32" fmla="*/ 0 w 16"/>
                <a:gd name="T33" fmla="*/ 2 h 5"/>
                <a:gd name="T34" fmla="*/ 0 w 16"/>
                <a:gd name="T35" fmla="*/ 2 h 5"/>
                <a:gd name="T36" fmla="*/ 0 w 16"/>
                <a:gd name="T37" fmla="*/ 2 h 5"/>
                <a:gd name="T38" fmla="*/ 0 w 16"/>
                <a:gd name="T39" fmla="*/ 4 h 5"/>
                <a:gd name="T40" fmla="*/ 0 w 16"/>
                <a:gd name="T41" fmla="*/ 4 h 5"/>
                <a:gd name="T42" fmla="*/ 0 w 16"/>
                <a:gd name="T43" fmla="*/ 4 h 5"/>
                <a:gd name="T44" fmla="*/ 0 w 16"/>
                <a:gd name="T45" fmla="*/ 5 h 5"/>
                <a:gd name="T46" fmla="*/ 1 w 16"/>
                <a:gd name="T47" fmla="*/ 5 h 5"/>
                <a:gd name="T48" fmla="*/ 1 w 16"/>
                <a:gd name="T49" fmla="*/ 5 h 5"/>
                <a:gd name="T50" fmla="*/ 1 w 16"/>
                <a:gd name="T51" fmla="*/ 5 h 5"/>
                <a:gd name="T52" fmla="*/ 3 w 16"/>
                <a:gd name="T53" fmla="*/ 5 h 5"/>
                <a:gd name="T54" fmla="*/ 13 w 16"/>
                <a:gd name="T55" fmla="*/ 5 h 5"/>
                <a:gd name="T56" fmla="*/ 13 w 16"/>
                <a:gd name="T57" fmla="*/ 5 h 5"/>
                <a:gd name="T58" fmla="*/ 15 w 16"/>
                <a:gd name="T59" fmla="*/ 5 h 5"/>
                <a:gd name="T60" fmla="*/ 15 w 16"/>
                <a:gd name="T61" fmla="*/ 5 h 5"/>
                <a:gd name="T62" fmla="*/ 15 w 16"/>
                <a:gd name="T63" fmla="*/ 5 h 5"/>
                <a:gd name="T64" fmla="*/ 15 w 16"/>
                <a:gd name="T65" fmla="*/ 4 h 5"/>
                <a:gd name="T66" fmla="*/ 16 w 16"/>
                <a:gd name="T67" fmla="*/ 4 h 5"/>
                <a:gd name="T68" fmla="*/ 16 w 16"/>
                <a:gd name="T69" fmla="*/ 4 h 5"/>
                <a:gd name="T70" fmla="*/ 16 w 16"/>
                <a:gd name="T71" fmla="*/ 2 h 5"/>
                <a:gd name="T72" fmla="*/ 16 w 16"/>
                <a:gd name="T73" fmla="*/ 2 h 5"/>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6"/>
                <a:gd name="T112" fmla="*/ 0 h 5"/>
                <a:gd name="T113" fmla="*/ 16 w 16"/>
                <a:gd name="T114" fmla="*/ 5 h 5"/>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6" h="5">
                  <a:moveTo>
                    <a:pt x="16" y="2"/>
                  </a:moveTo>
                  <a:lnTo>
                    <a:pt x="16" y="2"/>
                  </a:lnTo>
                  <a:lnTo>
                    <a:pt x="15" y="1"/>
                  </a:lnTo>
                  <a:lnTo>
                    <a:pt x="13" y="0"/>
                  </a:lnTo>
                  <a:lnTo>
                    <a:pt x="3" y="0"/>
                  </a:lnTo>
                  <a:lnTo>
                    <a:pt x="1" y="0"/>
                  </a:lnTo>
                  <a:lnTo>
                    <a:pt x="1" y="1"/>
                  </a:lnTo>
                  <a:lnTo>
                    <a:pt x="0" y="1"/>
                  </a:lnTo>
                  <a:lnTo>
                    <a:pt x="0" y="2"/>
                  </a:lnTo>
                  <a:lnTo>
                    <a:pt x="0" y="4"/>
                  </a:lnTo>
                  <a:lnTo>
                    <a:pt x="0" y="5"/>
                  </a:lnTo>
                  <a:lnTo>
                    <a:pt x="1" y="5"/>
                  </a:lnTo>
                  <a:lnTo>
                    <a:pt x="3" y="5"/>
                  </a:lnTo>
                  <a:lnTo>
                    <a:pt x="13" y="5"/>
                  </a:lnTo>
                  <a:lnTo>
                    <a:pt x="15" y="5"/>
                  </a:lnTo>
                  <a:lnTo>
                    <a:pt x="15" y="4"/>
                  </a:lnTo>
                  <a:lnTo>
                    <a:pt x="16" y="4"/>
                  </a:lnTo>
                  <a:lnTo>
                    <a:pt x="16" y="2"/>
                  </a:lnTo>
                </a:path>
              </a:pathLst>
            </a:custGeom>
            <a:noFill/>
            <a:ln w="1588">
              <a:solidFill>
                <a:srgbClr val="000000"/>
              </a:solidFill>
              <a:prstDash val="solid"/>
              <a:round/>
              <a:headEnd/>
              <a:tailEnd/>
            </a:ln>
          </p:spPr>
          <p:txBody>
            <a:bodyPr/>
            <a:lstStyle/>
            <a:p>
              <a:endParaRPr lang="ur-PK"/>
            </a:p>
          </p:txBody>
        </p:sp>
        <p:sp>
          <p:nvSpPr>
            <p:cNvPr id="95" name="Line 64"/>
            <p:cNvSpPr>
              <a:spLocks noChangeShapeType="1"/>
            </p:cNvSpPr>
            <p:nvPr/>
          </p:nvSpPr>
          <p:spPr bwMode="auto">
            <a:xfrm>
              <a:off x="940" y="2936"/>
              <a:ext cx="300" cy="1"/>
            </a:xfrm>
            <a:prstGeom prst="line">
              <a:avLst/>
            </a:prstGeom>
            <a:noFill/>
            <a:ln w="6350">
              <a:solidFill>
                <a:srgbClr val="000000"/>
              </a:solidFill>
              <a:round/>
              <a:headEnd/>
              <a:tailEnd/>
            </a:ln>
          </p:spPr>
          <p:txBody>
            <a:bodyPr/>
            <a:lstStyle/>
            <a:p>
              <a:endParaRPr lang="ur-PK"/>
            </a:p>
          </p:txBody>
        </p:sp>
        <p:sp>
          <p:nvSpPr>
            <p:cNvPr id="96" name="Rectangle 65"/>
            <p:cNvSpPr>
              <a:spLocks noChangeArrowheads="1"/>
            </p:cNvSpPr>
            <p:nvPr/>
          </p:nvSpPr>
          <p:spPr bwMode="auto">
            <a:xfrm>
              <a:off x="1007" y="2872"/>
              <a:ext cx="169" cy="36"/>
            </a:xfrm>
            <a:prstGeom prst="rect">
              <a:avLst/>
            </a:prstGeom>
            <a:solidFill>
              <a:srgbClr val="E5E5E5"/>
            </a:solidFill>
            <a:ln w="1588">
              <a:solidFill>
                <a:srgbClr val="000000"/>
              </a:solidFill>
              <a:miter lim="800000"/>
              <a:headEnd/>
              <a:tailEnd/>
            </a:ln>
          </p:spPr>
          <p:txBody>
            <a:bodyPr/>
            <a:lstStyle/>
            <a:p>
              <a:endParaRPr lang="ur-PK"/>
            </a:p>
          </p:txBody>
        </p:sp>
        <p:sp>
          <p:nvSpPr>
            <p:cNvPr id="97" name="Rectangle 66"/>
            <p:cNvSpPr>
              <a:spLocks noChangeArrowheads="1"/>
            </p:cNvSpPr>
            <p:nvPr/>
          </p:nvSpPr>
          <p:spPr bwMode="auto">
            <a:xfrm>
              <a:off x="1007" y="2872"/>
              <a:ext cx="169" cy="36"/>
            </a:xfrm>
            <a:prstGeom prst="rect">
              <a:avLst/>
            </a:prstGeom>
            <a:noFill/>
            <a:ln w="1588">
              <a:solidFill>
                <a:srgbClr val="000000"/>
              </a:solidFill>
              <a:miter lim="800000"/>
              <a:headEnd/>
              <a:tailEnd/>
            </a:ln>
          </p:spPr>
          <p:txBody>
            <a:bodyPr/>
            <a:lstStyle/>
            <a:p>
              <a:endParaRPr lang="ur-PK"/>
            </a:p>
          </p:txBody>
        </p:sp>
        <p:sp>
          <p:nvSpPr>
            <p:cNvPr id="98" name="Rectangle 67"/>
            <p:cNvSpPr>
              <a:spLocks noChangeArrowheads="1"/>
            </p:cNvSpPr>
            <p:nvPr/>
          </p:nvSpPr>
          <p:spPr bwMode="auto">
            <a:xfrm>
              <a:off x="1020" y="2872"/>
              <a:ext cx="144" cy="28"/>
            </a:xfrm>
            <a:prstGeom prst="rect">
              <a:avLst/>
            </a:prstGeom>
            <a:solidFill>
              <a:srgbClr val="000000"/>
            </a:solidFill>
            <a:ln w="1588">
              <a:solidFill>
                <a:srgbClr val="000000"/>
              </a:solidFill>
              <a:miter lim="800000"/>
              <a:headEnd/>
              <a:tailEnd/>
            </a:ln>
          </p:spPr>
          <p:txBody>
            <a:bodyPr/>
            <a:lstStyle/>
            <a:p>
              <a:endParaRPr lang="ur-PK"/>
            </a:p>
          </p:txBody>
        </p:sp>
        <p:sp>
          <p:nvSpPr>
            <p:cNvPr id="99" name="Rectangle 68"/>
            <p:cNvSpPr>
              <a:spLocks noChangeArrowheads="1"/>
            </p:cNvSpPr>
            <p:nvPr/>
          </p:nvSpPr>
          <p:spPr bwMode="auto">
            <a:xfrm>
              <a:off x="1020" y="2872"/>
              <a:ext cx="144" cy="28"/>
            </a:xfrm>
            <a:prstGeom prst="rect">
              <a:avLst/>
            </a:prstGeom>
            <a:noFill/>
            <a:ln w="1588">
              <a:solidFill>
                <a:srgbClr val="000000"/>
              </a:solidFill>
              <a:miter lim="800000"/>
              <a:headEnd/>
              <a:tailEnd/>
            </a:ln>
          </p:spPr>
          <p:txBody>
            <a:bodyPr/>
            <a:lstStyle/>
            <a:p>
              <a:endParaRPr lang="ur-PK"/>
            </a:p>
          </p:txBody>
        </p:sp>
        <p:sp>
          <p:nvSpPr>
            <p:cNvPr id="100" name="Freeform 69"/>
            <p:cNvSpPr>
              <a:spLocks/>
            </p:cNvSpPr>
            <p:nvPr/>
          </p:nvSpPr>
          <p:spPr bwMode="auto">
            <a:xfrm>
              <a:off x="1020" y="2872"/>
              <a:ext cx="144" cy="27"/>
            </a:xfrm>
            <a:custGeom>
              <a:avLst/>
              <a:gdLst>
                <a:gd name="T0" fmla="*/ 0 w 144"/>
                <a:gd name="T1" fmla="*/ 0 h 27"/>
                <a:gd name="T2" fmla="*/ 0 w 144"/>
                <a:gd name="T3" fmla="*/ 25 h 27"/>
                <a:gd name="T4" fmla="*/ 7 w 144"/>
                <a:gd name="T5" fmla="*/ 25 h 27"/>
                <a:gd name="T6" fmla="*/ 7 w 144"/>
                <a:gd name="T7" fmla="*/ 27 h 27"/>
                <a:gd name="T8" fmla="*/ 136 w 144"/>
                <a:gd name="T9" fmla="*/ 27 h 27"/>
                <a:gd name="T10" fmla="*/ 136 w 144"/>
                <a:gd name="T11" fmla="*/ 25 h 27"/>
                <a:gd name="T12" fmla="*/ 144 w 144"/>
                <a:gd name="T13" fmla="*/ 25 h 27"/>
                <a:gd name="T14" fmla="*/ 144 w 144"/>
                <a:gd name="T15" fmla="*/ 0 h 27"/>
                <a:gd name="T16" fmla="*/ 0 w 144"/>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27"/>
                <a:gd name="T29" fmla="*/ 144 w 144"/>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27">
                  <a:moveTo>
                    <a:pt x="0" y="0"/>
                  </a:moveTo>
                  <a:lnTo>
                    <a:pt x="0" y="25"/>
                  </a:lnTo>
                  <a:lnTo>
                    <a:pt x="7" y="25"/>
                  </a:lnTo>
                  <a:lnTo>
                    <a:pt x="7" y="27"/>
                  </a:lnTo>
                  <a:lnTo>
                    <a:pt x="136" y="27"/>
                  </a:lnTo>
                  <a:lnTo>
                    <a:pt x="136" y="25"/>
                  </a:lnTo>
                  <a:lnTo>
                    <a:pt x="144" y="25"/>
                  </a:lnTo>
                  <a:lnTo>
                    <a:pt x="144" y="0"/>
                  </a:lnTo>
                  <a:lnTo>
                    <a:pt x="0" y="0"/>
                  </a:lnTo>
                  <a:close/>
                </a:path>
              </a:pathLst>
            </a:custGeom>
            <a:solidFill>
              <a:srgbClr val="F2F2F2"/>
            </a:solidFill>
            <a:ln w="1588">
              <a:solidFill>
                <a:srgbClr val="000000"/>
              </a:solidFill>
              <a:prstDash val="solid"/>
              <a:round/>
              <a:headEnd/>
              <a:tailEnd/>
            </a:ln>
          </p:spPr>
          <p:txBody>
            <a:bodyPr/>
            <a:lstStyle/>
            <a:p>
              <a:endParaRPr lang="ur-PK"/>
            </a:p>
          </p:txBody>
        </p:sp>
        <p:sp>
          <p:nvSpPr>
            <p:cNvPr id="101" name="Freeform 70"/>
            <p:cNvSpPr>
              <a:spLocks/>
            </p:cNvSpPr>
            <p:nvPr/>
          </p:nvSpPr>
          <p:spPr bwMode="auto">
            <a:xfrm>
              <a:off x="1020" y="2872"/>
              <a:ext cx="144" cy="27"/>
            </a:xfrm>
            <a:custGeom>
              <a:avLst/>
              <a:gdLst>
                <a:gd name="T0" fmla="*/ 0 w 144"/>
                <a:gd name="T1" fmla="*/ 0 h 27"/>
                <a:gd name="T2" fmla="*/ 0 w 144"/>
                <a:gd name="T3" fmla="*/ 25 h 27"/>
                <a:gd name="T4" fmla="*/ 7 w 144"/>
                <a:gd name="T5" fmla="*/ 25 h 27"/>
                <a:gd name="T6" fmla="*/ 7 w 144"/>
                <a:gd name="T7" fmla="*/ 27 h 27"/>
                <a:gd name="T8" fmla="*/ 136 w 144"/>
                <a:gd name="T9" fmla="*/ 27 h 27"/>
                <a:gd name="T10" fmla="*/ 136 w 144"/>
                <a:gd name="T11" fmla="*/ 25 h 27"/>
                <a:gd name="T12" fmla="*/ 144 w 144"/>
                <a:gd name="T13" fmla="*/ 25 h 27"/>
                <a:gd name="T14" fmla="*/ 144 w 144"/>
                <a:gd name="T15" fmla="*/ 0 h 27"/>
                <a:gd name="T16" fmla="*/ 0 w 144"/>
                <a:gd name="T17" fmla="*/ 0 h 2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44"/>
                <a:gd name="T28" fmla="*/ 0 h 27"/>
                <a:gd name="T29" fmla="*/ 144 w 144"/>
                <a:gd name="T30" fmla="*/ 27 h 2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44" h="27">
                  <a:moveTo>
                    <a:pt x="0" y="0"/>
                  </a:moveTo>
                  <a:lnTo>
                    <a:pt x="0" y="25"/>
                  </a:lnTo>
                  <a:lnTo>
                    <a:pt x="7" y="25"/>
                  </a:lnTo>
                  <a:lnTo>
                    <a:pt x="7" y="27"/>
                  </a:lnTo>
                  <a:lnTo>
                    <a:pt x="136" y="27"/>
                  </a:lnTo>
                  <a:lnTo>
                    <a:pt x="136" y="25"/>
                  </a:lnTo>
                  <a:lnTo>
                    <a:pt x="144" y="25"/>
                  </a:lnTo>
                  <a:lnTo>
                    <a:pt x="144" y="0"/>
                  </a:lnTo>
                  <a:lnTo>
                    <a:pt x="0" y="0"/>
                  </a:lnTo>
                </a:path>
              </a:pathLst>
            </a:custGeom>
            <a:noFill/>
            <a:ln w="1588">
              <a:solidFill>
                <a:srgbClr val="000000"/>
              </a:solidFill>
              <a:prstDash val="solid"/>
              <a:round/>
              <a:headEnd/>
              <a:tailEnd/>
            </a:ln>
          </p:spPr>
          <p:txBody>
            <a:bodyPr/>
            <a:lstStyle/>
            <a:p>
              <a:endParaRPr lang="ur-PK"/>
            </a:p>
          </p:txBody>
        </p:sp>
        <p:sp>
          <p:nvSpPr>
            <p:cNvPr id="102" name="Freeform 71"/>
            <p:cNvSpPr>
              <a:spLocks/>
            </p:cNvSpPr>
            <p:nvPr/>
          </p:nvSpPr>
          <p:spPr bwMode="auto">
            <a:xfrm>
              <a:off x="1151" y="2875"/>
              <a:ext cx="2" cy="21"/>
            </a:xfrm>
            <a:custGeom>
              <a:avLst/>
              <a:gdLst>
                <a:gd name="T0" fmla="*/ 2 w 2"/>
                <a:gd name="T1" fmla="*/ 1 h 21"/>
                <a:gd name="T2" fmla="*/ 2 w 2"/>
                <a:gd name="T3" fmla="*/ 0 h 21"/>
                <a:gd name="T4" fmla="*/ 2 w 2"/>
                <a:gd name="T5" fmla="*/ 0 h 21"/>
                <a:gd name="T6" fmla="*/ 1 w 2"/>
                <a:gd name="T7" fmla="*/ 0 h 21"/>
                <a:gd name="T8" fmla="*/ 1 w 2"/>
                <a:gd name="T9" fmla="*/ 0 h 21"/>
                <a:gd name="T10" fmla="*/ 1 w 2"/>
                <a:gd name="T11" fmla="*/ 0 h 21"/>
                <a:gd name="T12" fmla="*/ 0 w 2"/>
                <a:gd name="T13" fmla="*/ 0 h 21"/>
                <a:gd name="T14" fmla="*/ 0 w 2"/>
                <a:gd name="T15" fmla="*/ 0 h 21"/>
                <a:gd name="T16" fmla="*/ 0 w 2"/>
                <a:gd name="T17" fmla="*/ 0 h 21"/>
                <a:gd name="T18" fmla="*/ 0 w 2"/>
                <a:gd name="T19" fmla="*/ 1 h 21"/>
                <a:gd name="T20" fmla="*/ 0 w 2"/>
                <a:gd name="T21" fmla="*/ 20 h 21"/>
                <a:gd name="T22" fmla="*/ 0 w 2"/>
                <a:gd name="T23" fmla="*/ 21 h 21"/>
                <a:gd name="T24" fmla="*/ 0 w 2"/>
                <a:gd name="T25" fmla="*/ 21 h 21"/>
                <a:gd name="T26" fmla="*/ 0 w 2"/>
                <a:gd name="T27" fmla="*/ 21 h 21"/>
                <a:gd name="T28" fmla="*/ 1 w 2"/>
                <a:gd name="T29" fmla="*/ 21 h 21"/>
                <a:gd name="T30" fmla="*/ 1 w 2"/>
                <a:gd name="T31" fmla="*/ 21 h 21"/>
                <a:gd name="T32" fmla="*/ 1 w 2"/>
                <a:gd name="T33" fmla="*/ 21 h 21"/>
                <a:gd name="T34" fmla="*/ 2 w 2"/>
                <a:gd name="T35" fmla="*/ 21 h 21"/>
                <a:gd name="T36" fmla="*/ 2 w 2"/>
                <a:gd name="T37" fmla="*/ 21 h 21"/>
                <a:gd name="T38" fmla="*/ 2 w 2"/>
                <a:gd name="T39" fmla="*/ 20 h 21"/>
                <a:gd name="T40" fmla="*/ 2 w 2"/>
                <a:gd name="T41" fmla="*/ 1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21"/>
                <a:gd name="T65" fmla="*/ 2 w 2"/>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21">
                  <a:moveTo>
                    <a:pt x="2" y="1"/>
                  </a:moveTo>
                  <a:lnTo>
                    <a:pt x="2" y="0"/>
                  </a:lnTo>
                  <a:lnTo>
                    <a:pt x="1" y="0"/>
                  </a:lnTo>
                  <a:lnTo>
                    <a:pt x="0" y="0"/>
                  </a:lnTo>
                  <a:lnTo>
                    <a:pt x="0" y="1"/>
                  </a:lnTo>
                  <a:lnTo>
                    <a:pt x="0" y="20"/>
                  </a:lnTo>
                  <a:lnTo>
                    <a:pt x="0" y="21"/>
                  </a:lnTo>
                  <a:lnTo>
                    <a:pt x="1" y="21"/>
                  </a:lnTo>
                  <a:lnTo>
                    <a:pt x="2" y="21"/>
                  </a:lnTo>
                  <a:lnTo>
                    <a:pt x="2" y="20"/>
                  </a:lnTo>
                  <a:lnTo>
                    <a:pt x="2" y="1"/>
                  </a:lnTo>
                  <a:close/>
                </a:path>
              </a:pathLst>
            </a:custGeom>
            <a:solidFill>
              <a:srgbClr val="E5E5E5"/>
            </a:solidFill>
            <a:ln w="1588">
              <a:solidFill>
                <a:srgbClr val="000000"/>
              </a:solidFill>
              <a:prstDash val="solid"/>
              <a:round/>
              <a:headEnd/>
              <a:tailEnd/>
            </a:ln>
          </p:spPr>
          <p:txBody>
            <a:bodyPr/>
            <a:lstStyle/>
            <a:p>
              <a:endParaRPr lang="ur-PK"/>
            </a:p>
          </p:txBody>
        </p:sp>
        <p:sp>
          <p:nvSpPr>
            <p:cNvPr id="103" name="Freeform 72"/>
            <p:cNvSpPr>
              <a:spLocks/>
            </p:cNvSpPr>
            <p:nvPr/>
          </p:nvSpPr>
          <p:spPr bwMode="auto">
            <a:xfrm>
              <a:off x="1151" y="2875"/>
              <a:ext cx="2" cy="21"/>
            </a:xfrm>
            <a:custGeom>
              <a:avLst/>
              <a:gdLst>
                <a:gd name="T0" fmla="*/ 2 w 2"/>
                <a:gd name="T1" fmla="*/ 1 h 21"/>
                <a:gd name="T2" fmla="*/ 2 w 2"/>
                <a:gd name="T3" fmla="*/ 0 h 21"/>
                <a:gd name="T4" fmla="*/ 2 w 2"/>
                <a:gd name="T5" fmla="*/ 0 h 21"/>
                <a:gd name="T6" fmla="*/ 1 w 2"/>
                <a:gd name="T7" fmla="*/ 0 h 21"/>
                <a:gd name="T8" fmla="*/ 1 w 2"/>
                <a:gd name="T9" fmla="*/ 0 h 21"/>
                <a:gd name="T10" fmla="*/ 1 w 2"/>
                <a:gd name="T11" fmla="*/ 0 h 21"/>
                <a:gd name="T12" fmla="*/ 0 w 2"/>
                <a:gd name="T13" fmla="*/ 0 h 21"/>
                <a:gd name="T14" fmla="*/ 0 w 2"/>
                <a:gd name="T15" fmla="*/ 0 h 21"/>
                <a:gd name="T16" fmla="*/ 0 w 2"/>
                <a:gd name="T17" fmla="*/ 0 h 21"/>
                <a:gd name="T18" fmla="*/ 0 w 2"/>
                <a:gd name="T19" fmla="*/ 1 h 21"/>
                <a:gd name="T20" fmla="*/ 0 w 2"/>
                <a:gd name="T21" fmla="*/ 20 h 21"/>
                <a:gd name="T22" fmla="*/ 0 w 2"/>
                <a:gd name="T23" fmla="*/ 21 h 21"/>
                <a:gd name="T24" fmla="*/ 0 w 2"/>
                <a:gd name="T25" fmla="*/ 21 h 21"/>
                <a:gd name="T26" fmla="*/ 0 w 2"/>
                <a:gd name="T27" fmla="*/ 21 h 21"/>
                <a:gd name="T28" fmla="*/ 1 w 2"/>
                <a:gd name="T29" fmla="*/ 21 h 21"/>
                <a:gd name="T30" fmla="*/ 1 w 2"/>
                <a:gd name="T31" fmla="*/ 21 h 21"/>
                <a:gd name="T32" fmla="*/ 1 w 2"/>
                <a:gd name="T33" fmla="*/ 21 h 21"/>
                <a:gd name="T34" fmla="*/ 2 w 2"/>
                <a:gd name="T35" fmla="*/ 21 h 21"/>
                <a:gd name="T36" fmla="*/ 2 w 2"/>
                <a:gd name="T37" fmla="*/ 21 h 21"/>
                <a:gd name="T38" fmla="*/ 2 w 2"/>
                <a:gd name="T39" fmla="*/ 20 h 21"/>
                <a:gd name="T40" fmla="*/ 2 w 2"/>
                <a:gd name="T41" fmla="*/ 1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21"/>
                <a:gd name="T65" fmla="*/ 2 w 2"/>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21">
                  <a:moveTo>
                    <a:pt x="2" y="1"/>
                  </a:moveTo>
                  <a:lnTo>
                    <a:pt x="2" y="0"/>
                  </a:lnTo>
                  <a:lnTo>
                    <a:pt x="1" y="0"/>
                  </a:lnTo>
                  <a:lnTo>
                    <a:pt x="0" y="0"/>
                  </a:lnTo>
                  <a:lnTo>
                    <a:pt x="0" y="1"/>
                  </a:lnTo>
                  <a:lnTo>
                    <a:pt x="0" y="20"/>
                  </a:lnTo>
                  <a:lnTo>
                    <a:pt x="0" y="21"/>
                  </a:lnTo>
                  <a:lnTo>
                    <a:pt x="1" y="21"/>
                  </a:lnTo>
                  <a:lnTo>
                    <a:pt x="2" y="21"/>
                  </a:lnTo>
                  <a:lnTo>
                    <a:pt x="2" y="20"/>
                  </a:lnTo>
                  <a:lnTo>
                    <a:pt x="2" y="1"/>
                  </a:lnTo>
                </a:path>
              </a:pathLst>
            </a:custGeom>
            <a:noFill/>
            <a:ln w="1588">
              <a:solidFill>
                <a:srgbClr val="000000"/>
              </a:solidFill>
              <a:prstDash val="solid"/>
              <a:round/>
              <a:headEnd/>
              <a:tailEnd/>
            </a:ln>
          </p:spPr>
          <p:txBody>
            <a:bodyPr/>
            <a:lstStyle/>
            <a:p>
              <a:endParaRPr lang="ur-PK"/>
            </a:p>
          </p:txBody>
        </p:sp>
        <p:sp>
          <p:nvSpPr>
            <p:cNvPr id="104" name="Freeform 73"/>
            <p:cNvSpPr>
              <a:spLocks/>
            </p:cNvSpPr>
            <p:nvPr/>
          </p:nvSpPr>
          <p:spPr bwMode="auto">
            <a:xfrm>
              <a:off x="1029" y="2875"/>
              <a:ext cx="3" cy="21"/>
            </a:xfrm>
            <a:custGeom>
              <a:avLst/>
              <a:gdLst>
                <a:gd name="T0" fmla="*/ 3 w 3"/>
                <a:gd name="T1" fmla="*/ 1 h 21"/>
                <a:gd name="T2" fmla="*/ 3 w 3"/>
                <a:gd name="T3" fmla="*/ 0 h 21"/>
                <a:gd name="T4" fmla="*/ 3 w 3"/>
                <a:gd name="T5" fmla="*/ 0 h 21"/>
                <a:gd name="T6" fmla="*/ 3 w 3"/>
                <a:gd name="T7" fmla="*/ 0 h 21"/>
                <a:gd name="T8" fmla="*/ 2 w 3"/>
                <a:gd name="T9" fmla="*/ 0 h 21"/>
                <a:gd name="T10" fmla="*/ 2 w 3"/>
                <a:gd name="T11" fmla="*/ 0 h 21"/>
                <a:gd name="T12" fmla="*/ 0 w 3"/>
                <a:gd name="T13" fmla="*/ 0 h 21"/>
                <a:gd name="T14" fmla="*/ 0 w 3"/>
                <a:gd name="T15" fmla="*/ 0 h 21"/>
                <a:gd name="T16" fmla="*/ 0 w 3"/>
                <a:gd name="T17" fmla="*/ 0 h 21"/>
                <a:gd name="T18" fmla="*/ 0 w 3"/>
                <a:gd name="T19" fmla="*/ 1 h 21"/>
                <a:gd name="T20" fmla="*/ 0 w 3"/>
                <a:gd name="T21" fmla="*/ 20 h 21"/>
                <a:gd name="T22" fmla="*/ 0 w 3"/>
                <a:gd name="T23" fmla="*/ 21 h 21"/>
                <a:gd name="T24" fmla="*/ 0 w 3"/>
                <a:gd name="T25" fmla="*/ 21 h 21"/>
                <a:gd name="T26" fmla="*/ 0 w 3"/>
                <a:gd name="T27" fmla="*/ 21 h 21"/>
                <a:gd name="T28" fmla="*/ 2 w 3"/>
                <a:gd name="T29" fmla="*/ 21 h 21"/>
                <a:gd name="T30" fmla="*/ 2 w 3"/>
                <a:gd name="T31" fmla="*/ 21 h 21"/>
                <a:gd name="T32" fmla="*/ 3 w 3"/>
                <a:gd name="T33" fmla="*/ 21 h 21"/>
                <a:gd name="T34" fmla="*/ 3 w 3"/>
                <a:gd name="T35" fmla="*/ 21 h 21"/>
                <a:gd name="T36" fmla="*/ 3 w 3"/>
                <a:gd name="T37" fmla="*/ 21 h 21"/>
                <a:gd name="T38" fmla="*/ 3 w 3"/>
                <a:gd name="T39" fmla="*/ 20 h 21"/>
                <a:gd name="T40" fmla="*/ 3 w 3"/>
                <a:gd name="T41" fmla="*/ 1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
                <a:gd name="T64" fmla="*/ 0 h 21"/>
                <a:gd name="T65" fmla="*/ 3 w 3"/>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 h="21">
                  <a:moveTo>
                    <a:pt x="3" y="1"/>
                  </a:moveTo>
                  <a:lnTo>
                    <a:pt x="3" y="0"/>
                  </a:lnTo>
                  <a:lnTo>
                    <a:pt x="2" y="0"/>
                  </a:lnTo>
                  <a:lnTo>
                    <a:pt x="0" y="0"/>
                  </a:lnTo>
                  <a:lnTo>
                    <a:pt x="0" y="1"/>
                  </a:lnTo>
                  <a:lnTo>
                    <a:pt x="0" y="20"/>
                  </a:lnTo>
                  <a:lnTo>
                    <a:pt x="0" y="21"/>
                  </a:lnTo>
                  <a:lnTo>
                    <a:pt x="2" y="21"/>
                  </a:lnTo>
                  <a:lnTo>
                    <a:pt x="3" y="21"/>
                  </a:lnTo>
                  <a:lnTo>
                    <a:pt x="3" y="20"/>
                  </a:lnTo>
                  <a:lnTo>
                    <a:pt x="3" y="1"/>
                  </a:lnTo>
                  <a:close/>
                </a:path>
              </a:pathLst>
            </a:custGeom>
            <a:solidFill>
              <a:srgbClr val="E5E5E5"/>
            </a:solidFill>
            <a:ln w="1588">
              <a:solidFill>
                <a:srgbClr val="000000"/>
              </a:solidFill>
              <a:prstDash val="solid"/>
              <a:round/>
              <a:headEnd/>
              <a:tailEnd/>
            </a:ln>
          </p:spPr>
          <p:txBody>
            <a:bodyPr/>
            <a:lstStyle/>
            <a:p>
              <a:endParaRPr lang="ur-PK"/>
            </a:p>
          </p:txBody>
        </p:sp>
        <p:sp>
          <p:nvSpPr>
            <p:cNvPr id="105" name="Freeform 74"/>
            <p:cNvSpPr>
              <a:spLocks/>
            </p:cNvSpPr>
            <p:nvPr/>
          </p:nvSpPr>
          <p:spPr bwMode="auto">
            <a:xfrm>
              <a:off x="1029" y="2875"/>
              <a:ext cx="3" cy="21"/>
            </a:xfrm>
            <a:custGeom>
              <a:avLst/>
              <a:gdLst>
                <a:gd name="T0" fmla="*/ 3 w 3"/>
                <a:gd name="T1" fmla="*/ 1 h 21"/>
                <a:gd name="T2" fmla="*/ 3 w 3"/>
                <a:gd name="T3" fmla="*/ 0 h 21"/>
                <a:gd name="T4" fmla="*/ 3 w 3"/>
                <a:gd name="T5" fmla="*/ 0 h 21"/>
                <a:gd name="T6" fmla="*/ 3 w 3"/>
                <a:gd name="T7" fmla="*/ 0 h 21"/>
                <a:gd name="T8" fmla="*/ 2 w 3"/>
                <a:gd name="T9" fmla="*/ 0 h 21"/>
                <a:gd name="T10" fmla="*/ 2 w 3"/>
                <a:gd name="T11" fmla="*/ 0 h 21"/>
                <a:gd name="T12" fmla="*/ 0 w 3"/>
                <a:gd name="T13" fmla="*/ 0 h 21"/>
                <a:gd name="T14" fmla="*/ 0 w 3"/>
                <a:gd name="T15" fmla="*/ 0 h 21"/>
                <a:gd name="T16" fmla="*/ 0 w 3"/>
                <a:gd name="T17" fmla="*/ 0 h 21"/>
                <a:gd name="T18" fmla="*/ 0 w 3"/>
                <a:gd name="T19" fmla="*/ 1 h 21"/>
                <a:gd name="T20" fmla="*/ 0 w 3"/>
                <a:gd name="T21" fmla="*/ 20 h 21"/>
                <a:gd name="T22" fmla="*/ 0 w 3"/>
                <a:gd name="T23" fmla="*/ 21 h 21"/>
                <a:gd name="T24" fmla="*/ 0 w 3"/>
                <a:gd name="T25" fmla="*/ 21 h 21"/>
                <a:gd name="T26" fmla="*/ 0 w 3"/>
                <a:gd name="T27" fmla="*/ 21 h 21"/>
                <a:gd name="T28" fmla="*/ 2 w 3"/>
                <a:gd name="T29" fmla="*/ 21 h 21"/>
                <a:gd name="T30" fmla="*/ 2 w 3"/>
                <a:gd name="T31" fmla="*/ 21 h 21"/>
                <a:gd name="T32" fmla="*/ 3 w 3"/>
                <a:gd name="T33" fmla="*/ 21 h 21"/>
                <a:gd name="T34" fmla="*/ 3 w 3"/>
                <a:gd name="T35" fmla="*/ 21 h 21"/>
                <a:gd name="T36" fmla="*/ 3 w 3"/>
                <a:gd name="T37" fmla="*/ 21 h 21"/>
                <a:gd name="T38" fmla="*/ 3 w 3"/>
                <a:gd name="T39" fmla="*/ 20 h 21"/>
                <a:gd name="T40" fmla="*/ 3 w 3"/>
                <a:gd name="T41" fmla="*/ 1 h 2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
                <a:gd name="T64" fmla="*/ 0 h 21"/>
                <a:gd name="T65" fmla="*/ 3 w 3"/>
                <a:gd name="T66" fmla="*/ 21 h 21"/>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 h="21">
                  <a:moveTo>
                    <a:pt x="3" y="1"/>
                  </a:moveTo>
                  <a:lnTo>
                    <a:pt x="3" y="0"/>
                  </a:lnTo>
                  <a:lnTo>
                    <a:pt x="2" y="0"/>
                  </a:lnTo>
                  <a:lnTo>
                    <a:pt x="0" y="0"/>
                  </a:lnTo>
                  <a:lnTo>
                    <a:pt x="0" y="1"/>
                  </a:lnTo>
                  <a:lnTo>
                    <a:pt x="0" y="20"/>
                  </a:lnTo>
                  <a:lnTo>
                    <a:pt x="0" y="21"/>
                  </a:lnTo>
                  <a:lnTo>
                    <a:pt x="2" y="21"/>
                  </a:lnTo>
                  <a:lnTo>
                    <a:pt x="3" y="21"/>
                  </a:lnTo>
                  <a:lnTo>
                    <a:pt x="3" y="20"/>
                  </a:lnTo>
                  <a:lnTo>
                    <a:pt x="3" y="1"/>
                  </a:lnTo>
                </a:path>
              </a:pathLst>
            </a:custGeom>
            <a:noFill/>
            <a:ln w="1588">
              <a:solidFill>
                <a:srgbClr val="000000"/>
              </a:solidFill>
              <a:prstDash val="solid"/>
              <a:round/>
              <a:headEnd/>
              <a:tailEnd/>
            </a:ln>
          </p:spPr>
          <p:txBody>
            <a:bodyPr/>
            <a:lstStyle/>
            <a:p>
              <a:endParaRPr lang="ur-PK"/>
            </a:p>
          </p:txBody>
        </p:sp>
        <p:sp>
          <p:nvSpPr>
            <p:cNvPr id="106" name="Line 75"/>
            <p:cNvSpPr>
              <a:spLocks noChangeShapeType="1"/>
            </p:cNvSpPr>
            <p:nvPr/>
          </p:nvSpPr>
          <p:spPr bwMode="auto">
            <a:xfrm>
              <a:off x="1189" y="3484"/>
              <a:ext cx="1" cy="65"/>
            </a:xfrm>
            <a:prstGeom prst="line">
              <a:avLst/>
            </a:prstGeom>
            <a:noFill/>
            <a:ln w="7938">
              <a:solidFill>
                <a:srgbClr val="7F7F7F"/>
              </a:solidFill>
              <a:round/>
              <a:headEnd/>
              <a:tailEnd/>
            </a:ln>
          </p:spPr>
          <p:txBody>
            <a:bodyPr/>
            <a:lstStyle/>
            <a:p>
              <a:endParaRPr lang="ur-PK"/>
            </a:p>
          </p:txBody>
        </p:sp>
        <p:sp>
          <p:nvSpPr>
            <p:cNvPr id="107" name="Rectangle 76"/>
            <p:cNvSpPr>
              <a:spLocks noChangeArrowheads="1"/>
            </p:cNvSpPr>
            <p:nvPr/>
          </p:nvSpPr>
          <p:spPr bwMode="auto">
            <a:xfrm>
              <a:off x="1041" y="3191"/>
              <a:ext cx="110" cy="14"/>
            </a:xfrm>
            <a:prstGeom prst="rect">
              <a:avLst/>
            </a:prstGeom>
            <a:solidFill>
              <a:srgbClr val="003F7F"/>
            </a:solidFill>
            <a:ln w="1588">
              <a:solidFill>
                <a:srgbClr val="000000"/>
              </a:solidFill>
              <a:miter lim="800000"/>
              <a:headEnd/>
              <a:tailEnd/>
            </a:ln>
          </p:spPr>
          <p:txBody>
            <a:bodyPr/>
            <a:lstStyle/>
            <a:p>
              <a:endParaRPr lang="ur-PK"/>
            </a:p>
          </p:txBody>
        </p:sp>
        <p:sp>
          <p:nvSpPr>
            <p:cNvPr id="108" name="Rectangle 77"/>
            <p:cNvSpPr>
              <a:spLocks noChangeArrowheads="1"/>
            </p:cNvSpPr>
            <p:nvPr/>
          </p:nvSpPr>
          <p:spPr bwMode="auto">
            <a:xfrm>
              <a:off x="1041" y="3191"/>
              <a:ext cx="110" cy="14"/>
            </a:xfrm>
            <a:prstGeom prst="rect">
              <a:avLst/>
            </a:prstGeom>
            <a:noFill/>
            <a:ln w="1588">
              <a:solidFill>
                <a:srgbClr val="003F7F"/>
              </a:solidFill>
              <a:miter lim="800000"/>
              <a:headEnd/>
              <a:tailEnd/>
            </a:ln>
          </p:spPr>
          <p:txBody>
            <a:bodyPr/>
            <a:lstStyle/>
            <a:p>
              <a:endParaRPr lang="ur-PK"/>
            </a:p>
          </p:txBody>
        </p:sp>
      </p:grpSp>
      <p:grpSp>
        <p:nvGrpSpPr>
          <p:cNvPr id="109" name="Group 299"/>
          <p:cNvGrpSpPr>
            <a:grpSpLocks/>
          </p:cNvGrpSpPr>
          <p:nvPr/>
        </p:nvGrpSpPr>
        <p:grpSpPr bwMode="auto">
          <a:xfrm>
            <a:off x="6477000" y="4267200"/>
            <a:ext cx="449263" cy="625475"/>
            <a:chOff x="3617" y="2896"/>
            <a:chExt cx="283" cy="394"/>
          </a:xfrm>
        </p:grpSpPr>
        <p:sp>
          <p:nvSpPr>
            <p:cNvPr id="110" name="Freeform 279"/>
            <p:cNvSpPr>
              <a:spLocks/>
            </p:cNvSpPr>
            <p:nvPr/>
          </p:nvSpPr>
          <p:spPr bwMode="auto">
            <a:xfrm>
              <a:off x="3617" y="2896"/>
              <a:ext cx="283" cy="394"/>
            </a:xfrm>
            <a:custGeom>
              <a:avLst/>
              <a:gdLst>
                <a:gd name="T0" fmla="*/ 2 w 283"/>
                <a:gd name="T1" fmla="*/ 16 h 394"/>
                <a:gd name="T2" fmla="*/ 10 w 283"/>
                <a:gd name="T3" fmla="*/ 15 h 394"/>
                <a:gd name="T4" fmla="*/ 25 w 283"/>
                <a:gd name="T5" fmla="*/ 11 h 394"/>
                <a:gd name="T6" fmla="*/ 45 w 283"/>
                <a:gd name="T7" fmla="*/ 8 h 394"/>
                <a:gd name="T8" fmla="*/ 70 w 283"/>
                <a:gd name="T9" fmla="*/ 4 h 394"/>
                <a:gd name="T10" fmla="*/ 99 w 283"/>
                <a:gd name="T11" fmla="*/ 1 h 394"/>
                <a:gd name="T12" fmla="*/ 130 w 283"/>
                <a:gd name="T13" fmla="*/ 0 h 394"/>
                <a:gd name="T14" fmla="*/ 166 w 283"/>
                <a:gd name="T15" fmla="*/ 0 h 394"/>
                <a:gd name="T16" fmla="*/ 204 w 283"/>
                <a:gd name="T17" fmla="*/ 3 h 394"/>
                <a:gd name="T18" fmla="*/ 244 w 283"/>
                <a:gd name="T19" fmla="*/ 8 h 394"/>
                <a:gd name="T20" fmla="*/ 283 w 283"/>
                <a:gd name="T21" fmla="*/ 16 h 394"/>
                <a:gd name="T22" fmla="*/ 283 w 283"/>
                <a:gd name="T23" fmla="*/ 25 h 394"/>
                <a:gd name="T24" fmla="*/ 283 w 283"/>
                <a:gd name="T25" fmla="*/ 48 h 394"/>
                <a:gd name="T26" fmla="*/ 283 w 283"/>
                <a:gd name="T27" fmla="*/ 82 h 394"/>
                <a:gd name="T28" fmla="*/ 283 w 283"/>
                <a:gd name="T29" fmla="*/ 124 h 394"/>
                <a:gd name="T30" fmla="*/ 283 w 283"/>
                <a:gd name="T31" fmla="*/ 171 h 394"/>
                <a:gd name="T32" fmla="*/ 283 w 283"/>
                <a:gd name="T33" fmla="*/ 218 h 394"/>
                <a:gd name="T34" fmla="*/ 283 w 283"/>
                <a:gd name="T35" fmla="*/ 263 h 394"/>
                <a:gd name="T36" fmla="*/ 283 w 283"/>
                <a:gd name="T37" fmla="*/ 303 h 394"/>
                <a:gd name="T38" fmla="*/ 283 w 283"/>
                <a:gd name="T39" fmla="*/ 333 h 394"/>
                <a:gd name="T40" fmla="*/ 283 w 283"/>
                <a:gd name="T41" fmla="*/ 352 h 394"/>
                <a:gd name="T42" fmla="*/ 283 w 283"/>
                <a:gd name="T43" fmla="*/ 356 h 394"/>
                <a:gd name="T44" fmla="*/ 278 w 283"/>
                <a:gd name="T45" fmla="*/ 360 h 394"/>
                <a:gd name="T46" fmla="*/ 266 w 283"/>
                <a:gd name="T47" fmla="*/ 365 h 394"/>
                <a:gd name="T48" fmla="*/ 249 w 283"/>
                <a:gd name="T49" fmla="*/ 373 h 394"/>
                <a:gd name="T50" fmla="*/ 225 w 283"/>
                <a:gd name="T51" fmla="*/ 381 h 394"/>
                <a:gd name="T52" fmla="*/ 199 w 283"/>
                <a:gd name="T53" fmla="*/ 389 h 394"/>
                <a:gd name="T54" fmla="*/ 167 w 283"/>
                <a:gd name="T55" fmla="*/ 393 h 394"/>
                <a:gd name="T56" fmla="*/ 133 w 283"/>
                <a:gd name="T57" fmla="*/ 394 h 394"/>
                <a:gd name="T58" fmla="*/ 96 w 283"/>
                <a:gd name="T59" fmla="*/ 391 h 394"/>
                <a:gd name="T60" fmla="*/ 55 w 283"/>
                <a:gd name="T61" fmla="*/ 382 h 394"/>
                <a:gd name="T62" fmla="*/ 14 w 283"/>
                <a:gd name="T63" fmla="*/ 365 h 394"/>
                <a:gd name="T64" fmla="*/ 0 w 283"/>
                <a:gd name="T65" fmla="*/ 354 h 394"/>
                <a:gd name="T66" fmla="*/ 0 w 283"/>
                <a:gd name="T67" fmla="*/ 336 h 394"/>
                <a:gd name="T68" fmla="*/ 0 w 283"/>
                <a:gd name="T69" fmla="*/ 304 h 394"/>
                <a:gd name="T70" fmla="*/ 0 w 283"/>
                <a:gd name="T71" fmla="*/ 264 h 394"/>
                <a:gd name="T72" fmla="*/ 0 w 283"/>
                <a:gd name="T73" fmla="*/ 220 h 394"/>
                <a:gd name="T74" fmla="*/ 0 w 283"/>
                <a:gd name="T75" fmla="*/ 171 h 394"/>
                <a:gd name="T76" fmla="*/ 0 w 283"/>
                <a:gd name="T77" fmla="*/ 124 h 394"/>
                <a:gd name="T78" fmla="*/ 0 w 283"/>
                <a:gd name="T79" fmla="*/ 82 h 394"/>
                <a:gd name="T80" fmla="*/ 0 w 283"/>
                <a:gd name="T81" fmla="*/ 48 h 394"/>
                <a:gd name="T82" fmla="*/ 0 w 283"/>
                <a:gd name="T83" fmla="*/ 25 h 394"/>
                <a:gd name="T84" fmla="*/ 0 w 283"/>
                <a:gd name="T85" fmla="*/ 16 h 3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83"/>
                <a:gd name="T130" fmla="*/ 0 h 394"/>
                <a:gd name="T131" fmla="*/ 283 w 283"/>
                <a:gd name="T132" fmla="*/ 394 h 39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83" h="394">
                  <a:moveTo>
                    <a:pt x="0" y="16"/>
                  </a:moveTo>
                  <a:lnTo>
                    <a:pt x="1" y="16"/>
                  </a:lnTo>
                  <a:lnTo>
                    <a:pt x="2" y="16"/>
                  </a:lnTo>
                  <a:lnTo>
                    <a:pt x="4" y="16"/>
                  </a:lnTo>
                  <a:lnTo>
                    <a:pt x="6" y="15"/>
                  </a:lnTo>
                  <a:lnTo>
                    <a:pt x="10" y="15"/>
                  </a:lnTo>
                  <a:lnTo>
                    <a:pt x="14" y="13"/>
                  </a:lnTo>
                  <a:lnTo>
                    <a:pt x="20" y="12"/>
                  </a:lnTo>
                  <a:lnTo>
                    <a:pt x="25" y="11"/>
                  </a:lnTo>
                  <a:lnTo>
                    <a:pt x="30" y="11"/>
                  </a:lnTo>
                  <a:lnTo>
                    <a:pt x="37" y="9"/>
                  </a:lnTo>
                  <a:lnTo>
                    <a:pt x="45" y="8"/>
                  </a:lnTo>
                  <a:lnTo>
                    <a:pt x="53" y="7"/>
                  </a:lnTo>
                  <a:lnTo>
                    <a:pt x="60" y="5"/>
                  </a:lnTo>
                  <a:lnTo>
                    <a:pt x="70" y="4"/>
                  </a:lnTo>
                  <a:lnTo>
                    <a:pt x="79" y="4"/>
                  </a:lnTo>
                  <a:lnTo>
                    <a:pt x="88" y="3"/>
                  </a:lnTo>
                  <a:lnTo>
                    <a:pt x="99" y="1"/>
                  </a:lnTo>
                  <a:lnTo>
                    <a:pt x="109" y="1"/>
                  </a:lnTo>
                  <a:lnTo>
                    <a:pt x="120" y="0"/>
                  </a:lnTo>
                  <a:lnTo>
                    <a:pt x="130" y="0"/>
                  </a:lnTo>
                  <a:lnTo>
                    <a:pt x="142" y="0"/>
                  </a:lnTo>
                  <a:lnTo>
                    <a:pt x="154" y="0"/>
                  </a:lnTo>
                  <a:lnTo>
                    <a:pt x="166" y="0"/>
                  </a:lnTo>
                  <a:lnTo>
                    <a:pt x="179" y="1"/>
                  </a:lnTo>
                  <a:lnTo>
                    <a:pt x="191" y="1"/>
                  </a:lnTo>
                  <a:lnTo>
                    <a:pt x="204" y="3"/>
                  </a:lnTo>
                  <a:lnTo>
                    <a:pt x="217" y="4"/>
                  </a:lnTo>
                  <a:lnTo>
                    <a:pt x="231" y="5"/>
                  </a:lnTo>
                  <a:lnTo>
                    <a:pt x="244" y="8"/>
                  </a:lnTo>
                  <a:lnTo>
                    <a:pt x="257" y="11"/>
                  </a:lnTo>
                  <a:lnTo>
                    <a:pt x="270" y="13"/>
                  </a:lnTo>
                  <a:lnTo>
                    <a:pt x="283" y="16"/>
                  </a:lnTo>
                  <a:lnTo>
                    <a:pt x="283" y="17"/>
                  </a:lnTo>
                  <a:lnTo>
                    <a:pt x="283" y="20"/>
                  </a:lnTo>
                  <a:lnTo>
                    <a:pt x="283" y="25"/>
                  </a:lnTo>
                  <a:lnTo>
                    <a:pt x="283" y="31"/>
                  </a:lnTo>
                  <a:lnTo>
                    <a:pt x="283" y="38"/>
                  </a:lnTo>
                  <a:lnTo>
                    <a:pt x="283" y="48"/>
                  </a:lnTo>
                  <a:lnTo>
                    <a:pt x="283" y="58"/>
                  </a:lnTo>
                  <a:lnTo>
                    <a:pt x="283" y="69"/>
                  </a:lnTo>
                  <a:lnTo>
                    <a:pt x="283" y="82"/>
                  </a:lnTo>
                  <a:lnTo>
                    <a:pt x="283" y="95"/>
                  </a:lnTo>
                  <a:lnTo>
                    <a:pt x="283" y="110"/>
                  </a:lnTo>
                  <a:lnTo>
                    <a:pt x="283" y="124"/>
                  </a:lnTo>
                  <a:lnTo>
                    <a:pt x="283" y="139"/>
                  </a:lnTo>
                  <a:lnTo>
                    <a:pt x="283" y="155"/>
                  </a:lnTo>
                  <a:lnTo>
                    <a:pt x="283" y="171"/>
                  </a:lnTo>
                  <a:lnTo>
                    <a:pt x="283" y="186"/>
                  </a:lnTo>
                  <a:lnTo>
                    <a:pt x="283" y="202"/>
                  </a:lnTo>
                  <a:lnTo>
                    <a:pt x="283" y="218"/>
                  </a:lnTo>
                  <a:lnTo>
                    <a:pt x="283" y="233"/>
                  </a:lnTo>
                  <a:lnTo>
                    <a:pt x="283" y="249"/>
                  </a:lnTo>
                  <a:lnTo>
                    <a:pt x="283" y="263"/>
                  </a:lnTo>
                  <a:lnTo>
                    <a:pt x="283" y="278"/>
                  </a:lnTo>
                  <a:lnTo>
                    <a:pt x="283" y="291"/>
                  </a:lnTo>
                  <a:lnTo>
                    <a:pt x="283" y="303"/>
                  </a:lnTo>
                  <a:lnTo>
                    <a:pt x="283" y="315"/>
                  </a:lnTo>
                  <a:lnTo>
                    <a:pt x="283" y="324"/>
                  </a:lnTo>
                  <a:lnTo>
                    <a:pt x="283" y="333"/>
                  </a:lnTo>
                  <a:lnTo>
                    <a:pt x="283" y="341"/>
                  </a:lnTo>
                  <a:lnTo>
                    <a:pt x="283" y="348"/>
                  </a:lnTo>
                  <a:lnTo>
                    <a:pt x="283" y="352"/>
                  </a:lnTo>
                  <a:lnTo>
                    <a:pt x="283" y="354"/>
                  </a:lnTo>
                  <a:lnTo>
                    <a:pt x="283" y="356"/>
                  </a:lnTo>
                  <a:lnTo>
                    <a:pt x="282" y="357"/>
                  </a:lnTo>
                  <a:lnTo>
                    <a:pt x="281" y="358"/>
                  </a:lnTo>
                  <a:lnTo>
                    <a:pt x="278" y="360"/>
                  </a:lnTo>
                  <a:lnTo>
                    <a:pt x="274" y="361"/>
                  </a:lnTo>
                  <a:lnTo>
                    <a:pt x="270" y="364"/>
                  </a:lnTo>
                  <a:lnTo>
                    <a:pt x="266" y="365"/>
                  </a:lnTo>
                  <a:lnTo>
                    <a:pt x="261" y="368"/>
                  </a:lnTo>
                  <a:lnTo>
                    <a:pt x="254" y="370"/>
                  </a:lnTo>
                  <a:lnTo>
                    <a:pt x="249" y="373"/>
                  </a:lnTo>
                  <a:lnTo>
                    <a:pt x="241" y="375"/>
                  </a:lnTo>
                  <a:lnTo>
                    <a:pt x="233" y="378"/>
                  </a:lnTo>
                  <a:lnTo>
                    <a:pt x="225" y="381"/>
                  </a:lnTo>
                  <a:lnTo>
                    <a:pt x="217" y="383"/>
                  </a:lnTo>
                  <a:lnTo>
                    <a:pt x="208" y="386"/>
                  </a:lnTo>
                  <a:lnTo>
                    <a:pt x="199" y="389"/>
                  </a:lnTo>
                  <a:lnTo>
                    <a:pt x="188" y="390"/>
                  </a:lnTo>
                  <a:lnTo>
                    <a:pt x="178" y="391"/>
                  </a:lnTo>
                  <a:lnTo>
                    <a:pt x="167" y="393"/>
                  </a:lnTo>
                  <a:lnTo>
                    <a:pt x="157" y="394"/>
                  </a:lnTo>
                  <a:lnTo>
                    <a:pt x="145" y="394"/>
                  </a:lnTo>
                  <a:lnTo>
                    <a:pt x="133" y="394"/>
                  </a:lnTo>
                  <a:lnTo>
                    <a:pt x="121" y="394"/>
                  </a:lnTo>
                  <a:lnTo>
                    <a:pt x="108" y="393"/>
                  </a:lnTo>
                  <a:lnTo>
                    <a:pt x="96" y="391"/>
                  </a:lnTo>
                  <a:lnTo>
                    <a:pt x="83" y="389"/>
                  </a:lnTo>
                  <a:lnTo>
                    <a:pt x="70" y="386"/>
                  </a:lnTo>
                  <a:lnTo>
                    <a:pt x="55" y="382"/>
                  </a:lnTo>
                  <a:lnTo>
                    <a:pt x="42" y="377"/>
                  </a:lnTo>
                  <a:lnTo>
                    <a:pt x="29" y="371"/>
                  </a:lnTo>
                  <a:lnTo>
                    <a:pt x="14" y="365"/>
                  </a:lnTo>
                  <a:lnTo>
                    <a:pt x="0" y="358"/>
                  </a:lnTo>
                  <a:lnTo>
                    <a:pt x="0" y="357"/>
                  </a:lnTo>
                  <a:lnTo>
                    <a:pt x="0" y="354"/>
                  </a:lnTo>
                  <a:lnTo>
                    <a:pt x="0" y="349"/>
                  </a:lnTo>
                  <a:lnTo>
                    <a:pt x="0" y="344"/>
                  </a:lnTo>
                  <a:lnTo>
                    <a:pt x="0" y="336"/>
                  </a:lnTo>
                  <a:lnTo>
                    <a:pt x="0" y="327"/>
                  </a:lnTo>
                  <a:lnTo>
                    <a:pt x="0" y="316"/>
                  </a:lnTo>
                  <a:lnTo>
                    <a:pt x="0" y="304"/>
                  </a:lnTo>
                  <a:lnTo>
                    <a:pt x="0" y="292"/>
                  </a:lnTo>
                  <a:lnTo>
                    <a:pt x="0" y="279"/>
                  </a:lnTo>
                  <a:lnTo>
                    <a:pt x="0" y="264"/>
                  </a:lnTo>
                  <a:lnTo>
                    <a:pt x="0" y="250"/>
                  </a:lnTo>
                  <a:lnTo>
                    <a:pt x="0" y="234"/>
                  </a:lnTo>
                  <a:lnTo>
                    <a:pt x="0" y="220"/>
                  </a:lnTo>
                  <a:lnTo>
                    <a:pt x="0" y="204"/>
                  </a:lnTo>
                  <a:lnTo>
                    <a:pt x="0" y="188"/>
                  </a:lnTo>
                  <a:lnTo>
                    <a:pt x="0" y="171"/>
                  </a:lnTo>
                  <a:lnTo>
                    <a:pt x="0" y="155"/>
                  </a:lnTo>
                  <a:lnTo>
                    <a:pt x="0" y="140"/>
                  </a:lnTo>
                  <a:lnTo>
                    <a:pt x="0" y="124"/>
                  </a:lnTo>
                  <a:lnTo>
                    <a:pt x="0" y="110"/>
                  </a:lnTo>
                  <a:lnTo>
                    <a:pt x="0" y="95"/>
                  </a:lnTo>
                  <a:lnTo>
                    <a:pt x="0" y="82"/>
                  </a:lnTo>
                  <a:lnTo>
                    <a:pt x="0" y="70"/>
                  </a:lnTo>
                  <a:lnTo>
                    <a:pt x="0" y="58"/>
                  </a:lnTo>
                  <a:lnTo>
                    <a:pt x="0" y="48"/>
                  </a:lnTo>
                  <a:lnTo>
                    <a:pt x="0" y="38"/>
                  </a:lnTo>
                  <a:lnTo>
                    <a:pt x="0" y="31"/>
                  </a:lnTo>
                  <a:lnTo>
                    <a:pt x="0" y="25"/>
                  </a:lnTo>
                  <a:lnTo>
                    <a:pt x="0" y="20"/>
                  </a:lnTo>
                  <a:lnTo>
                    <a:pt x="0" y="17"/>
                  </a:lnTo>
                  <a:lnTo>
                    <a:pt x="0" y="16"/>
                  </a:lnTo>
                  <a:close/>
                </a:path>
              </a:pathLst>
            </a:custGeom>
            <a:solidFill>
              <a:srgbClr val="7F7F7F"/>
            </a:solidFill>
            <a:ln w="11113">
              <a:solidFill>
                <a:srgbClr val="000000"/>
              </a:solidFill>
              <a:prstDash val="solid"/>
              <a:round/>
              <a:headEnd/>
              <a:tailEnd/>
            </a:ln>
          </p:spPr>
          <p:txBody>
            <a:bodyPr/>
            <a:lstStyle/>
            <a:p>
              <a:endParaRPr lang="ur-PK"/>
            </a:p>
          </p:txBody>
        </p:sp>
        <p:sp>
          <p:nvSpPr>
            <p:cNvPr id="111" name="Freeform 280"/>
            <p:cNvSpPr>
              <a:spLocks/>
            </p:cNvSpPr>
            <p:nvPr/>
          </p:nvSpPr>
          <p:spPr bwMode="auto">
            <a:xfrm>
              <a:off x="3617" y="2896"/>
              <a:ext cx="283" cy="394"/>
            </a:xfrm>
            <a:custGeom>
              <a:avLst/>
              <a:gdLst>
                <a:gd name="T0" fmla="*/ 2 w 283"/>
                <a:gd name="T1" fmla="*/ 16 h 394"/>
                <a:gd name="T2" fmla="*/ 10 w 283"/>
                <a:gd name="T3" fmla="*/ 15 h 394"/>
                <a:gd name="T4" fmla="*/ 25 w 283"/>
                <a:gd name="T5" fmla="*/ 11 h 394"/>
                <a:gd name="T6" fmla="*/ 45 w 283"/>
                <a:gd name="T7" fmla="*/ 8 h 394"/>
                <a:gd name="T8" fmla="*/ 70 w 283"/>
                <a:gd name="T9" fmla="*/ 4 h 394"/>
                <a:gd name="T10" fmla="*/ 99 w 283"/>
                <a:gd name="T11" fmla="*/ 1 h 394"/>
                <a:gd name="T12" fmla="*/ 130 w 283"/>
                <a:gd name="T13" fmla="*/ 0 h 394"/>
                <a:gd name="T14" fmla="*/ 166 w 283"/>
                <a:gd name="T15" fmla="*/ 0 h 394"/>
                <a:gd name="T16" fmla="*/ 204 w 283"/>
                <a:gd name="T17" fmla="*/ 3 h 394"/>
                <a:gd name="T18" fmla="*/ 244 w 283"/>
                <a:gd name="T19" fmla="*/ 8 h 394"/>
                <a:gd name="T20" fmla="*/ 283 w 283"/>
                <a:gd name="T21" fmla="*/ 16 h 394"/>
                <a:gd name="T22" fmla="*/ 283 w 283"/>
                <a:gd name="T23" fmla="*/ 25 h 394"/>
                <a:gd name="T24" fmla="*/ 283 w 283"/>
                <a:gd name="T25" fmla="*/ 48 h 394"/>
                <a:gd name="T26" fmla="*/ 283 w 283"/>
                <a:gd name="T27" fmla="*/ 82 h 394"/>
                <a:gd name="T28" fmla="*/ 283 w 283"/>
                <a:gd name="T29" fmla="*/ 124 h 394"/>
                <a:gd name="T30" fmla="*/ 283 w 283"/>
                <a:gd name="T31" fmla="*/ 171 h 394"/>
                <a:gd name="T32" fmla="*/ 283 w 283"/>
                <a:gd name="T33" fmla="*/ 218 h 394"/>
                <a:gd name="T34" fmla="*/ 283 w 283"/>
                <a:gd name="T35" fmla="*/ 263 h 394"/>
                <a:gd name="T36" fmla="*/ 283 w 283"/>
                <a:gd name="T37" fmla="*/ 303 h 394"/>
                <a:gd name="T38" fmla="*/ 283 w 283"/>
                <a:gd name="T39" fmla="*/ 333 h 394"/>
                <a:gd name="T40" fmla="*/ 283 w 283"/>
                <a:gd name="T41" fmla="*/ 352 h 394"/>
                <a:gd name="T42" fmla="*/ 283 w 283"/>
                <a:gd name="T43" fmla="*/ 356 h 394"/>
                <a:gd name="T44" fmla="*/ 278 w 283"/>
                <a:gd name="T45" fmla="*/ 360 h 394"/>
                <a:gd name="T46" fmla="*/ 266 w 283"/>
                <a:gd name="T47" fmla="*/ 365 h 394"/>
                <a:gd name="T48" fmla="*/ 249 w 283"/>
                <a:gd name="T49" fmla="*/ 373 h 394"/>
                <a:gd name="T50" fmla="*/ 225 w 283"/>
                <a:gd name="T51" fmla="*/ 381 h 394"/>
                <a:gd name="T52" fmla="*/ 199 w 283"/>
                <a:gd name="T53" fmla="*/ 389 h 394"/>
                <a:gd name="T54" fmla="*/ 167 w 283"/>
                <a:gd name="T55" fmla="*/ 393 h 394"/>
                <a:gd name="T56" fmla="*/ 133 w 283"/>
                <a:gd name="T57" fmla="*/ 394 h 394"/>
                <a:gd name="T58" fmla="*/ 96 w 283"/>
                <a:gd name="T59" fmla="*/ 391 h 394"/>
                <a:gd name="T60" fmla="*/ 55 w 283"/>
                <a:gd name="T61" fmla="*/ 382 h 394"/>
                <a:gd name="T62" fmla="*/ 14 w 283"/>
                <a:gd name="T63" fmla="*/ 365 h 394"/>
                <a:gd name="T64" fmla="*/ 0 w 283"/>
                <a:gd name="T65" fmla="*/ 354 h 394"/>
                <a:gd name="T66" fmla="*/ 0 w 283"/>
                <a:gd name="T67" fmla="*/ 336 h 394"/>
                <a:gd name="T68" fmla="*/ 0 w 283"/>
                <a:gd name="T69" fmla="*/ 304 h 394"/>
                <a:gd name="T70" fmla="*/ 0 w 283"/>
                <a:gd name="T71" fmla="*/ 264 h 394"/>
                <a:gd name="T72" fmla="*/ 0 w 283"/>
                <a:gd name="T73" fmla="*/ 220 h 394"/>
                <a:gd name="T74" fmla="*/ 0 w 283"/>
                <a:gd name="T75" fmla="*/ 171 h 394"/>
                <a:gd name="T76" fmla="*/ 0 w 283"/>
                <a:gd name="T77" fmla="*/ 124 h 394"/>
                <a:gd name="T78" fmla="*/ 0 w 283"/>
                <a:gd name="T79" fmla="*/ 82 h 394"/>
                <a:gd name="T80" fmla="*/ 0 w 283"/>
                <a:gd name="T81" fmla="*/ 48 h 394"/>
                <a:gd name="T82" fmla="*/ 0 w 283"/>
                <a:gd name="T83" fmla="*/ 25 h 394"/>
                <a:gd name="T84" fmla="*/ 0 w 283"/>
                <a:gd name="T85" fmla="*/ 16 h 39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83"/>
                <a:gd name="T130" fmla="*/ 0 h 394"/>
                <a:gd name="T131" fmla="*/ 283 w 283"/>
                <a:gd name="T132" fmla="*/ 394 h 394"/>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83" h="394">
                  <a:moveTo>
                    <a:pt x="0" y="16"/>
                  </a:moveTo>
                  <a:lnTo>
                    <a:pt x="1" y="16"/>
                  </a:lnTo>
                  <a:lnTo>
                    <a:pt x="2" y="16"/>
                  </a:lnTo>
                  <a:lnTo>
                    <a:pt x="4" y="16"/>
                  </a:lnTo>
                  <a:lnTo>
                    <a:pt x="6" y="15"/>
                  </a:lnTo>
                  <a:lnTo>
                    <a:pt x="10" y="15"/>
                  </a:lnTo>
                  <a:lnTo>
                    <a:pt x="14" y="13"/>
                  </a:lnTo>
                  <a:lnTo>
                    <a:pt x="20" y="12"/>
                  </a:lnTo>
                  <a:lnTo>
                    <a:pt x="25" y="11"/>
                  </a:lnTo>
                  <a:lnTo>
                    <a:pt x="30" y="11"/>
                  </a:lnTo>
                  <a:lnTo>
                    <a:pt x="37" y="9"/>
                  </a:lnTo>
                  <a:lnTo>
                    <a:pt x="45" y="8"/>
                  </a:lnTo>
                  <a:lnTo>
                    <a:pt x="53" y="7"/>
                  </a:lnTo>
                  <a:lnTo>
                    <a:pt x="60" y="5"/>
                  </a:lnTo>
                  <a:lnTo>
                    <a:pt x="70" y="4"/>
                  </a:lnTo>
                  <a:lnTo>
                    <a:pt x="79" y="4"/>
                  </a:lnTo>
                  <a:lnTo>
                    <a:pt x="88" y="3"/>
                  </a:lnTo>
                  <a:lnTo>
                    <a:pt x="99" y="1"/>
                  </a:lnTo>
                  <a:lnTo>
                    <a:pt x="109" y="1"/>
                  </a:lnTo>
                  <a:lnTo>
                    <a:pt x="120" y="0"/>
                  </a:lnTo>
                  <a:lnTo>
                    <a:pt x="130" y="0"/>
                  </a:lnTo>
                  <a:lnTo>
                    <a:pt x="142" y="0"/>
                  </a:lnTo>
                  <a:lnTo>
                    <a:pt x="154" y="0"/>
                  </a:lnTo>
                  <a:lnTo>
                    <a:pt x="166" y="0"/>
                  </a:lnTo>
                  <a:lnTo>
                    <a:pt x="179" y="1"/>
                  </a:lnTo>
                  <a:lnTo>
                    <a:pt x="191" y="1"/>
                  </a:lnTo>
                  <a:lnTo>
                    <a:pt x="204" y="3"/>
                  </a:lnTo>
                  <a:lnTo>
                    <a:pt x="217" y="4"/>
                  </a:lnTo>
                  <a:lnTo>
                    <a:pt x="231" y="5"/>
                  </a:lnTo>
                  <a:lnTo>
                    <a:pt x="244" y="8"/>
                  </a:lnTo>
                  <a:lnTo>
                    <a:pt x="257" y="11"/>
                  </a:lnTo>
                  <a:lnTo>
                    <a:pt x="270" y="13"/>
                  </a:lnTo>
                  <a:lnTo>
                    <a:pt x="283" y="16"/>
                  </a:lnTo>
                  <a:lnTo>
                    <a:pt x="283" y="17"/>
                  </a:lnTo>
                  <a:lnTo>
                    <a:pt x="283" y="20"/>
                  </a:lnTo>
                  <a:lnTo>
                    <a:pt x="283" y="25"/>
                  </a:lnTo>
                  <a:lnTo>
                    <a:pt x="283" y="31"/>
                  </a:lnTo>
                  <a:lnTo>
                    <a:pt x="283" y="38"/>
                  </a:lnTo>
                  <a:lnTo>
                    <a:pt x="283" y="48"/>
                  </a:lnTo>
                  <a:lnTo>
                    <a:pt x="283" y="58"/>
                  </a:lnTo>
                  <a:lnTo>
                    <a:pt x="283" y="69"/>
                  </a:lnTo>
                  <a:lnTo>
                    <a:pt x="283" y="82"/>
                  </a:lnTo>
                  <a:lnTo>
                    <a:pt x="283" y="95"/>
                  </a:lnTo>
                  <a:lnTo>
                    <a:pt x="283" y="110"/>
                  </a:lnTo>
                  <a:lnTo>
                    <a:pt x="283" y="124"/>
                  </a:lnTo>
                  <a:lnTo>
                    <a:pt x="283" y="139"/>
                  </a:lnTo>
                  <a:lnTo>
                    <a:pt x="283" y="155"/>
                  </a:lnTo>
                  <a:lnTo>
                    <a:pt x="283" y="171"/>
                  </a:lnTo>
                  <a:lnTo>
                    <a:pt x="283" y="186"/>
                  </a:lnTo>
                  <a:lnTo>
                    <a:pt x="283" y="202"/>
                  </a:lnTo>
                  <a:lnTo>
                    <a:pt x="283" y="218"/>
                  </a:lnTo>
                  <a:lnTo>
                    <a:pt x="283" y="233"/>
                  </a:lnTo>
                  <a:lnTo>
                    <a:pt x="283" y="249"/>
                  </a:lnTo>
                  <a:lnTo>
                    <a:pt x="283" y="263"/>
                  </a:lnTo>
                  <a:lnTo>
                    <a:pt x="283" y="278"/>
                  </a:lnTo>
                  <a:lnTo>
                    <a:pt x="283" y="291"/>
                  </a:lnTo>
                  <a:lnTo>
                    <a:pt x="283" y="303"/>
                  </a:lnTo>
                  <a:lnTo>
                    <a:pt x="283" y="315"/>
                  </a:lnTo>
                  <a:lnTo>
                    <a:pt x="283" y="324"/>
                  </a:lnTo>
                  <a:lnTo>
                    <a:pt x="283" y="333"/>
                  </a:lnTo>
                  <a:lnTo>
                    <a:pt x="283" y="341"/>
                  </a:lnTo>
                  <a:lnTo>
                    <a:pt x="283" y="348"/>
                  </a:lnTo>
                  <a:lnTo>
                    <a:pt x="283" y="352"/>
                  </a:lnTo>
                  <a:lnTo>
                    <a:pt x="283" y="354"/>
                  </a:lnTo>
                  <a:lnTo>
                    <a:pt x="283" y="356"/>
                  </a:lnTo>
                  <a:lnTo>
                    <a:pt x="282" y="357"/>
                  </a:lnTo>
                  <a:lnTo>
                    <a:pt x="281" y="358"/>
                  </a:lnTo>
                  <a:lnTo>
                    <a:pt x="278" y="360"/>
                  </a:lnTo>
                  <a:lnTo>
                    <a:pt x="274" y="361"/>
                  </a:lnTo>
                  <a:lnTo>
                    <a:pt x="270" y="364"/>
                  </a:lnTo>
                  <a:lnTo>
                    <a:pt x="266" y="365"/>
                  </a:lnTo>
                  <a:lnTo>
                    <a:pt x="261" y="368"/>
                  </a:lnTo>
                  <a:lnTo>
                    <a:pt x="254" y="370"/>
                  </a:lnTo>
                  <a:lnTo>
                    <a:pt x="249" y="373"/>
                  </a:lnTo>
                  <a:lnTo>
                    <a:pt x="241" y="375"/>
                  </a:lnTo>
                  <a:lnTo>
                    <a:pt x="233" y="378"/>
                  </a:lnTo>
                  <a:lnTo>
                    <a:pt x="225" y="381"/>
                  </a:lnTo>
                  <a:lnTo>
                    <a:pt x="217" y="383"/>
                  </a:lnTo>
                  <a:lnTo>
                    <a:pt x="208" y="386"/>
                  </a:lnTo>
                  <a:lnTo>
                    <a:pt x="199" y="389"/>
                  </a:lnTo>
                  <a:lnTo>
                    <a:pt x="188" y="390"/>
                  </a:lnTo>
                  <a:lnTo>
                    <a:pt x="178" y="391"/>
                  </a:lnTo>
                  <a:lnTo>
                    <a:pt x="167" y="393"/>
                  </a:lnTo>
                  <a:lnTo>
                    <a:pt x="157" y="394"/>
                  </a:lnTo>
                  <a:lnTo>
                    <a:pt x="145" y="394"/>
                  </a:lnTo>
                  <a:lnTo>
                    <a:pt x="133" y="394"/>
                  </a:lnTo>
                  <a:lnTo>
                    <a:pt x="121" y="394"/>
                  </a:lnTo>
                  <a:lnTo>
                    <a:pt x="108" y="393"/>
                  </a:lnTo>
                  <a:lnTo>
                    <a:pt x="96" y="391"/>
                  </a:lnTo>
                  <a:lnTo>
                    <a:pt x="83" y="389"/>
                  </a:lnTo>
                  <a:lnTo>
                    <a:pt x="70" y="386"/>
                  </a:lnTo>
                  <a:lnTo>
                    <a:pt x="55" y="382"/>
                  </a:lnTo>
                  <a:lnTo>
                    <a:pt x="42" y="377"/>
                  </a:lnTo>
                  <a:lnTo>
                    <a:pt x="29" y="371"/>
                  </a:lnTo>
                  <a:lnTo>
                    <a:pt x="14" y="365"/>
                  </a:lnTo>
                  <a:lnTo>
                    <a:pt x="0" y="358"/>
                  </a:lnTo>
                  <a:lnTo>
                    <a:pt x="0" y="357"/>
                  </a:lnTo>
                  <a:lnTo>
                    <a:pt x="0" y="354"/>
                  </a:lnTo>
                  <a:lnTo>
                    <a:pt x="0" y="349"/>
                  </a:lnTo>
                  <a:lnTo>
                    <a:pt x="0" y="344"/>
                  </a:lnTo>
                  <a:lnTo>
                    <a:pt x="0" y="336"/>
                  </a:lnTo>
                  <a:lnTo>
                    <a:pt x="0" y="327"/>
                  </a:lnTo>
                  <a:lnTo>
                    <a:pt x="0" y="316"/>
                  </a:lnTo>
                  <a:lnTo>
                    <a:pt x="0" y="304"/>
                  </a:lnTo>
                  <a:lnTo>
                    <a:pt x="0" y="292"/>
                  </a:lnTo>
                  <a:lnTo>
                    <a:pt x="0" y="279"/>
                  </a:lnTo>
                  <a:lnTo>
                    <a:pt x="0" y="264"/>
                  </a:lnTo>
                  <a:lnTo>
                    <a:pt x="0" y="250"/>
                  </a:lnTo>
                  <a:lnTo>
                    <a:pt x="0" y="234"/>
                  </a:lnTo>
                  <a:lnTo>
                    <a:pt x="0" y="220"/>
                  </a:lnTo>
                  <a:lnTo>
                    <a:pt x="0" y="204"/>
                  </a:lnTo>
                  <a:lnTo>
                    <a:pt x="0" y="188"/>
                  </a:lnTo>
                  <a:lnTo>
                    <a:pt x="0" y="171"/>
                  </a:lnTo>
                  <a:lnTo>
                    <a:pt x="0" y="155"/>
                  </a:lnTo>
                  <a:lnTo>
                    <a:pt x="0" y="140"/>
                  </a:lnTo>
                  <a:lnTo>
                    <a:pt x="0" y="124"/>
                  </a:lnTo>
                  <a:lnTo>
                    <a:pt x="0" y="110"/>
                  </a:lnTo>
                  <a:lnTo>
                    <a:pt x="0" y="95"/>
                  </a:lnTo>
                  <a:lnTo>
                    <a:pt x="0" y="82"/>
                  </a:lnTo>
                  <a:lnTo>
                    <a:pt x="0" y="70"/>
                  </a:lnTo>
                  <a:lnTo>
                    <a:pt x="0" y="58"/>
                  </a:lnTo>
                  <a:lnTo>
                    <a:pt x="0" y="48"/>
                  </a:lnTo>
                  <a:lnTo>
                    <a:pt x="0" y="38"/>
                  </a:lnTo>
                  <a:lnTo>
                    <a:pt x="0" y="31"/>
                  </a:lnTo>
                  <a:lnTo>
                    <a:pt x="0" y="25"/>
                  </a:lnTo>
                  <a:lnTo>
                    <a:pt x="0" y="20"/>
                  </a:lnTo>
                  <a:lnTo>
                    <a:pt x="0" y="17"/>
                  </a:lnTo>
                  <a:lnTo>
                    <a:pt x="0" y="16"/>
                  </a:lnTo>
                </a:path>
              </a:pathLst>
            </a:custGeom>
            <a:noFill/>
            <a:ln w="11113">
              <a:solidFill>
                <a:srgbClr val="000000"/>
              </a:solidFill>
              <a:prstDash val="solid"/>
              <a:round/>
              <a:headEnd/>
              <a:tailEnd/>
            </a:ln>
          </p:spPr>
          <p:txBody>
            <a:bodyPr/>
            <a:lstStyle/>
            <a:p>
              <a:endParaRPr lang="ur-PK"/>
            </a:p>
          </p:txBody>
        </p:sp>
        <p:sp>
          <p:nvSpPr>
            <p:cNvPr id="112" name="Freeform 281"/>
            <p:cNvSpPr>
              <a:spLocks/>
            </p:cNvSpPr>
            <p:nvPr/>
          </p:nvSpPr>
          <p:spPr bwMode="auto">
            <a:xfrm>
              <a:off x="3650" y="2942"/>
              <a:ext cx="220" cy="266"/>
            </a:xfrm>
            <a:custGeom>
              <a:avLst/>
              <a:gdLst>
                <a:gd name="T0" fmla="*/ 0 w 220"/>
                <a:gd name="T1" fmla="*/ 240 h 266"/>
                <a:gd name="T2" fmla="*/ 0 w 220"/>
                <a:gd name="T3" fmla="*/ 226 h 266"/>
                <a:gd name="T4" fmla="*/ 0 w 220"/>
                <a:gd name="T5" fmla="*/ 205 h 266"/>
                <a:gd name="T6" fmla="*/ 0 w 220"/>
                <a:gd name="T7" fmla="*/ 176 h 266"/>
                <a:gd name="T8" fmla="*/ 0 w 220"/>
                <a:gd name="T9" fmla="*/ 144 h 266"/>
                <a:gd name="T10" fmla="*/ 0 w 220"/>
                <a:gd name="T11" fmla="*/ 110 h 266"/>
                <a:gd name="T12" fmla="*/ 0 w 220"/>
                <a:gd name="T13" fmla="*/ 77 h 266"/>
                <a:gd name="T14" fmla="*/ 0 w 220"/>
                <a:gd name="T15" fmla="*/ 47 h 266"/>
                <a:gd name="T16" fmla="*/ 0 w 220"/>
                <a:gd name="T17" fmla="*/ 23 h 266"/>
                <a:gd name="T18" fmla="*/ 0 w 220"/>
                <a:gd name="T19" fmla="*/ 7 h 266"/>
                <a:gd name="T20" fmla="*/ 0 w 220"/>
                <a:gd name="T21" fmla="*/ 0 h 266"/>
                <a:gd name="T22" fmla="*/ 6 w 220"/>
                <a:gd name="T23" fmla="*/ 0 h 266"/>
                <a:gd name="T24" fmla="*/ 21 w 220"/>
                <a:gd name="T25" fmla="*/ 0 h 266"/>
                <a:gd name="T26" fmla="*/ 43 w 220"/>
                <a:gd name="T27" fmla="*/ 0 h 266"/>
                <a:gd name="T28" fmla="*/ 70 w 220"/>
                <a:gd name="T29" fmla="*/ 0 h 266"/>
                <a:gd name="T30" fmla="*/ 100 w 220"/>
                <a:gd name="T31" fmla="*/ 0 h 266"/>
                <a:gd name="T32" fmla="*/ 130 w 220"/>
                <a:gd name="T33" fmla="*/ 0 h 266"/>
                <a:gd name="T34" fmla="*/ 161 w 220"/>
                <a:gd name="T35" fmla="*/ 0 h 266"/>
                <a:gd name="T36" fmla="*/ 186 w 220"/>
                <a:gd name="T37" fmla="*/ 0 h 266"/>
                <a:gd name="T38" fmla="*/ 205 w 220"/>
                <a:gd name="T39" fmla="*/ 0 h 266"/>
                <a:gd name="T40" fmla="*/ 217 w 220"/>
                <a:gd name="T41" fmla="*/ 0 h 266"/>
                <a:gd name="T42" fmla="*/ 220 w 220"/>
                <a:gd name="T43" fmla="*/ 2 h 266"/>
                <a:gd name="T44" fmla="*/ 220 w 220"/>
                <a:gd name="T45" fmla="*/ 11 h 266"/>
                <a:gd name="T46" fmla="*/ 220 w 220"/>
                <a:gd name="T47" fmla="*/ 31 h 266"/>
                <a:gd name="T48" fmla="*/ 220 w 220"/>
                <a:gd name="T49" fmla="*/ 57 h 266"/>
                <a:gd name="T50" fmla="*/ 220 w 220"/>
                <a:gd name="T51" fmla="*/ 88 h 266"/>
                <a:gd name="T52" fmla="*/ 220 w 220"/>
                <a:gd name="T53" fmla="*/ 122 h 266"/>
                <a:gd name="T54" fmla="*/ 220 w 220"/>
                <a:gd name="T55" fmla="*/ 155 h 266"/>
                <a:gd name="T56" fmla="*/ 220 w 220"/>
                <a:gd name="T57" fmla="*/ 187 h 266"/>
                <a:gd name="T58" fmla="*/ 220 w 220"/>
                <a:gd name="T59" fmla="*/ 213 h 266"/>
                <a:gd name="T60" fmla="*/ 220 w 220"/>
                <a:gd name="T61" fmla="*/ 232 h 266"/>
                <a:gd name="T62" fmla="*/ 220 w 220"/>
                <a:gd name="T63" fmla="*/ 242 h 266"/>
                <a:gd name="T64" fmla="*/ 211 w 220"/>
                <a:gd name="T65" fmla="*/ 248 h 266"/>
                <a:gd name="T66" fmla="*/ 192 w 220"/>
                <a:gd name="T67" fmla="*/ 254 h 266"/>
                <a:gd name="T68" fmla="*/ 171 w 220"/>
                <a:gd name="T69" fmla="*/ 259 h 266"/>
                <a:gd name="T70" fmla="*/ 149 w 220"/>
                <a:gd name="T71" fmla="*/ 263 h 266"/>
                <a:gd name="T72" fmla="*/ 124 w 220"/>
                <a:gd name="T73" fmla="*/ 266 h 266"/>
                <a:gd name="T74" fmla="*/ 99 w 220"/>
                <a:gd name="T75" fmla="*/ 266 h 266"/>
                <a:gd name="T76" fmla="*/ 74 w 220"/>
                <a:gd name="T77" fmla="*/ 265 h 266"/>
                <a:gd name="T78" fmla="*/ 51 w 220"/>
                <a:gd name="T79" fmla="*/ 262 h 266"/>
                <a:gd name="T80" fmla="*/ 30 w 220"/>
                <a:gd name="T81" fmla="*/ 257 h 266"/>
                <a:gd name="T82" fmla="*/ 13 w 220"/>
                <a:gd name="T83" fmla="*/ 251 h 266"/>
                <a:gd name="T84" fmla="*/ 0 w 220"/>
                <a:gd name="T85" fmla="*/ 242 h 2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0"/>
                <a:gd name="T130" fmla="*/ 0 h 266"/>
                <a:gd name="T131" fmla="*/ 220 w 220"/>
                <a:gd name="T132" fmla="*/ 266 h 2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0" h="266">
                  <a:moveTo>
                    <a:pt x="0" y="242"/>
                  </a:moveTo>
                  <a:lnTo>
                    <a:pt x="0" y="242"/>
                  </a:lnTo>
                  <a:lnTo>
                    <a:pt x="0" y="240"/>
                  </a:lnTo>
                  <a:lnTo>
                    <a:pt x="0" y="237"/>
                  </a:lnTo>
                  <a:lnTo>
                    <a:pt x="0" y="232"/>
                  </a:lnTo>
                  <a:lnTo>
                    <a:pt x="0" y="226"/>
                  </a:lnTo>
                  <a:lnTo>
                    <a:pt x="0" y="220"/>
                  </a:lnTo>
                  <a:lnTo>
                    <a:pt x="0" y="213"/>
                  </a:lnTo>
                  <a:lnTo>
                    <a:pt x="0" y="205"/>
                  </a:lnTo>
                  <a:lnTo>
                    <a:pt x="0" y="196"/>
                  </a:lnTo>
                  <a:lnTo>
                    <a:pt x="0" y="187"/>
                  </a:lnTo>
                  <a:lnTo>
                    <a:pt x="0" y="176"/>
                  </a:lnTo>
                  <a:lnTo>
                    <a:pt x="0" y="166"/>
                  </a:lnTo>
                  <a:lnTo>
                    <a:pt x="0" y="155"/>
                  </a:lnTo>
                  <a:lnTo>
                    <a:pt x="0" y="144"/>
                  </a:lnTo>
                  <a:lnTo>
                    <a:pt x="0" y="133"/>
                  </a:lnTo>
                  <a:lnTo>
                    <a:pt x="0" y="122"/>
                  </a:lnTo>
                  <a:lnTo>
                    <a:pt x="0" y="110"/>
                  </a:lnTo>
                  <a:lnTo>
                    <a:pt x="0" y="99"/>
                  </a:lnTo>
                  <a:lnTo>
                    <a:pt x="0" y="88"/>
                  </a:lnTo>
                  <a:lnTo>
                    <a:pt x="0" y="77"/>
                  </a:lnTo>
                  <a:lnTo>
                    <a:pt x="0" y="66"/>
                  </a:lnTo>
                  <a:lnTo>
                    <a:pt x="0" y="57"/>
                  </a:lnTo>
                  <a:lnTo>
                    <a:pt x="0" y="47"/>
                  </a:lnTo>
                  <a:lnTo>
                    <a:pt x="0" y="39"/>
                  </a:lnTo>
                  <a:lnTo>
                    <a:pt x="0" y="31"/>
                  </a:lnTo>
                  <a:lnTo>
                    <a:pt x="0" y="23"/>
                  </a:lnTo>
                  <a:lnTo>
                    <a:pt x="0" y="16"/>
                  </a:lnTo>
                  <a:lnTo>
                    <a:pt x="0" y="11"/>
                  </a:lnTo>
                  <a:lnTo>
                    <a:pt x="0" y="7"/>
                  </a:lnTo>
                  <a:lnTo>
                    <a:pt x="0" y="3"/>
                  </a:lnTo>
                  <a:lnTo>
                    <a:pt x="0" y="2"/>
                  </a:lnTo>
                  <a:lnTo>
                    <a:pt x="0" y="0"/>
                  </a:lnTo>
                  <a:lnTo>
                    <a:pt x="1" y="0"/>
                  </a:lnTo>
                  <a:lnTo>
                    <a:pt x="2" y="0"/>
                  </a:lnTo>
                  <a:lnTo>
                    <a:pt x="6" y="0"/>
                  </a:lnTo>
                  <a:lnTo>
                    <a:pt x="10" y="0"/>
                  </a:lnTo>
                  <a:lnTo>
                    <a:pt x="14" y="0"/>
                  </a:lnTo>
                  <a:lnTo>
                    <a:pt x="21" y="0"/>
                  </a:lnTo>
                  <a:lnTo>
                    <a:pt x="27" y="0"/>
                  </a:lnTo>
                  <a:lnTo>
                    <a:pt x="34" y="0"/>
                  </a:lnTo>
                  <a:lnTo>
                    <a:pt x="43" y="0"/>
                  </a:lnTo>
                  <a:lnTo>
                    <a:pt x="51" y="0"/>
                  </a:lnTo>
                  <a:lnTo>
                    <a:pt x="60" y="0"/>
                  </a:lnTo>
                  <a:lnTo>
                    <a:pt x="70" y="0"/>
                  </a:lnTo>
                  <a:lnTo>
                    <a:pt x="80" y="0"/>
                  </a:lnTo>
                  <a:lnTo>
                    <a:pt x="89" y="0"/>
                  </a:lnTo>
                  <a:lnTo>
                    <a:pt x="100" y="0"/>
                  </a:lnTo>
                  <a:lnTo>
                    <a:pt x="111" y="0"/>
                  </a:lnTo>
                  <a:lnTo>
                    <a:pt x="121" y="0"/>
                  </a:lnTo>
                  <a:lnTo>
                    <a:pt x="130" y="0"/>
                  </a:lnTo>
                  <a:lnTo>
                    <a:pt x="141" y="0"/>
                  </a:lnTo>
                  <a:lnTo>
                    <a:pt x="150" y="0"/>
                  </a:lnTo>
                  <a:lnTo>
                    <a:pt x="161" y="0"/>
                  </a:lnTo>
                  <a:lnTo>
                    <a:pt x="169" y="0"/>
                  </a:lnTo>
                  <a:lnTo>
                    <a:pt x="178" y="0"/>
                  </a:lnTo>
                  <a:lnTo>
                    <a:pt x="186" y="0"/>
                  </a:lnTo>
                  <a:lnTo>
                    <a:pt x="194" y="0"/>
                  </a:lnTo>
                  <a:lnTo>
                    <a:pt x="200" y="0"/>
                  </a:lnTo>
                  <a:lnTo>
                    <a:pt x="205" y="0"/>
                  </a:lnTo>
                  <a:lnTo>
                    <a:pt x="211" y="0"/>
                  </a:lnTo>
                  <a:lnTo>
                    <a:pt x="215" y="0"/>
                  </a:lnTo>
                  <a:lnTo>
                    <a:pt x="217" y="0"/>
                  </a:lnTo>
                  <a:lnTo>
                    <a:pt x="220" y="0"/>
                  </a:lnTo>
                  <a:lnTo>
                    <a:pt x="220" y="2"/>
                  </a:lnTo>
                  <a:lnTo>
                    <a:pt x="220" y="3"/>
                  </a:lnTo>
                  <a:lnTo>
                    <a:pt x="220" y="7"/>
                  </a:lnTo>
                  <a:lnTo>
                    <a:pt x="220" y="11"/>
                  </a:lnTo>
                  <a:lnTo>
                    <a:pt x="220" y="16"/>
                  </a:lnTo>
                  <a:lnTo>
                    <a:pt x="220" y="23"/>
                  </a:lnTo>
                  <a:lnTo>
                    <a:pt x="220" y="31"/>
                  </a:lnTo>
                  <a:lnTo>
                    <a:pt x="220" y="39"/>
                  </a:lnTo>
                  <a:lnTo>
                    <a:pt x="220" y="47"/>
                  </a:lnTo>
                  <a:lnTo>
                    <a:pt x="220" y="57"/>
                  </a:lnTo>
                  <a:lnTo>
                    <a:pt x="220" y="66"/>
                  </a:lnTo>
                  <a:lnTo>
                    <a:pt x="220" y="77"/>
                  </a:lnTo>
                  <a:lnTo>
                    <a:pt x="220" y="88"/>
                  </a:lnTo>
                  <a:lnTo>
                    <a:pt x="220" y="99"/>
                  </a:lnTo>
                  <a:lnTo>
                    <a:pt x="220" y="110"/>
                  </a:lnTo>
                  <a:lnTo>
                    <a:pt x="220" y="122"/>
                  </a:lnTo>
                  <a:lnTo>
                    <a:pt x="220" y="133"/>
                  </a:lnTo>
                  <a:lnTo>
                    <a:pt x="220" y="144"/>
                  </a:lnTo>
                  <a:lnTo>
                    <a:pt x="220" y="155"/>
                  </a:lnTo>
                  <a:lnTo>
                    <a:pt x="220" y="166"/>
                  </a:lnTo>
                  <a:lnTo>
                    <a:pt x="220" y="176"/>
                  </a:lnTo>
                  <a:lnTo>
                    <a:pt x="220" y="187"/>
                  </a:lnTo>
                  <a:lnTo>
                    <a:pt x="220" y="196"/>
                  </a:lnTo>
                  <a:lnTo>
                    <a:pt x="220" y="205"/>
                  </a:lnTo>
                  <a:lnTo>
                    <a:pt x="220" y="213"/>
                  </a:lnTo>
                  <a:lnTo>
                    <a:pt x="220" y="220"/>
                  </a:lnTo>
                  <a:lnTo>
                    <a:pt x="220" y="226"/>
                  </a:lnTo>
                  <a:lnTo>
                    <a:pt x="220" y="232"/>
                  </a:lnTo>
                  <a:lnTo>
                    <a:pt x="220" y="237"/>
                  </a:lnTo>
                  <a:lnTo>
                    <a:pt x="220" y="240"/>
                  </a:lnTo>
                  <a:lnTo>
                    <a:pt x="220" y="242"/>
                  </a:lnTo>
                  <a:lnTo>
                    <a:pt x="216" y="245"/>
                  </a:lnTo>
                  <a:lnTo>
                    <a:pt x="211" y="248"/>
                  </a:lnTo>
                  <a:lnTo>
                    <a:pt x="205" y="250"/>
                  </a:lnTo>
                  <a:lnTo>
                    <a:pt x="199" y="253"/>
                  </a:lnTo>
                  <a:lnTo>
                    <a:pt x="192" y="254"/>
                  </a:lnTo>
                  <a:lnTo>
                    <a:pt x="186" y="257"/>
                  </a:lnTo>
                  <a:lnTo>
                    <a:pt x="179" y="258"/>
                  </a:lnTo>
                  <a:lnTo>
                    <a:pt x="171" y="259"/>
                  </a:lnTo>
                  <a:lnTo>
                    <a:pt x="165" y="262"/>
                  </a:lnTo>
                  <a:lnTo>
                    <a:pt x="157" y="262"/>
                  </a:lnTo>
                  <a:lnTo>
                    <a:pt x="149" y="263"/>
                  </a:lnTo>
                  <a:lnTo>
                    <a:pt x="141" y="265"/>
                  </a:lnTo>
                  <a:lnTo>
                    <a:pt x="132" y="265"/>
                  </a:lnTo>
                  <a:lnTo>
                    <a:pt x="124" y="266"/>
                  </a:lnTo>
                  <a:lnTo>
                    <a:pt x="116" y="266"/>
                  </a:lnTo>
                  <a:lnTo>
                    <a:pt x="107" y="266"/>
                  </a:lnTo>
                  <a:lnTo>
                    <a:pt x="99" y="266"/>
                  </a:lnTo>
                  <a:lnTo>
                    <a:pt x="91" y="266"/>
                  </a:lnTo>
                  <a:lnTo>
                    <a:pt x="82" y="266"/>
                  </a:lnTo>
                  <a:lnTo>
                    <a:pt x="74" y="265"/>
                  </a:lnTo>
                  <a:lnTo>
                    <a:pt x="66" y="265"/>
                  </a:lnTo>
                  <a:lnTo>
                    <a:pt x="58" y="263"/>
                  </a:lnTo>
                  <a:lnTo>
                    <a:pt x="51" y="262"/>
                  </a:lnTo>
                  <a:lnTo>
                    <a:pt x="43" y="261"/>
                  </a:lnTo>
                  <a:lnTo>
                    <a:pt x="37" y="259"/>
                  </a:lnTo>
                  <a:lnTo>
                    <a:pt x="30" y="257"/>
                  </a:lnTo>
                  <a:lnTo>
                    <a:pt x="23" y="255"/>
                  </a:lnTo>
                  <a:lnTo>
                    <a:pt x="18" y="253"/>
                  </a:lnTo>
                  <a:lnTo>
                    <a:pt x="13" y="251"/>
                  </a:lnTo>
                  <a:lnTo>
                    <a:pt x="8" y="249"/>
                  </a:lnTo>
                  <a:lnTo>
                    <a:pt x="4" y="246"/>
                  </a:lnTo>
                  <a:lnTo>
                    <a:pt x="0" y="242"/>
                  </a:lnTo>
                  <a:close/>
                </a:path>
              </a:pathLst>
            </a:custGeom>
            <a:solidFill>
              <a:srgbClr val="00FF00"/>
            </a:solidFill>
            <a:ln w="1588">
              <a:solidFill>
                <a:srgbClr val="000000"/>
              </a:solidFill>
              <a:prstDash val="solid"/>
              <a:round/>
              <a:headEnd/>
              <a:tailEnd/>
            </a:ln>
          </p:spPr>
          <p:txBody>
            <a:bodyPr/>
            <a:lstStyle/>
            <a:p>
              <a:endParaRPr lang="ur-PK"/>
            </a:p>
          </p:txBody>
        </p:sp>
        <p:sp>
          <p:nvSpPr>
            <p:cNvPr id="113" name="Freeform 282"/>
            <p:cNvSpPr>
              <a:spLocks/>
            </p:cNvSpPr>
            <p:nvPr/>
          </p:nvSpPr>
          <p:spPr bwMode="auto">
            <a:xfrm>
              <a:off x="3650" y="2942"/>
              <a:ext cx="220" cy="266"/>
            </a:xfrm>
            <a:custGeom>
              <a:avLst/>
              <a:gdLst>
                <a:gd name="T0" fmla="*/ 0 w 220"/>
                <a:gd name="T1" fmla="*/ 240 h 266"/>
                <a:gd name="T2" fmla="*/ 0 w 220"/>
                <a:gd name="T3" fmla="*/ 226 h 266"/>
                <a:gd name="T4" fmla="*/ 0 w 220"/>
                <a:gd name="T5" fmla="*/ 205 h 266"/>
                <a:gd name="T6" fmla="*/ 0 w 220"/>
                <a:gd name="T7" fmla="*/ 176 h 266"/>
                <a:gd name="T8" fmla="*/ 0 w 220"/>
                <a:gd name="T9" fmla="*/ 144 h 266"/>
                <a:gd name="T10" fmla="*/ 0 w 220"/>
                <a:gd name="T11" fmla="*/ 110 h 266"/>
                <a:gd name="T12" fmla="*/ 0 w 220"/>
                <a:gd name="T13" fmla="*/ 77 h 266"/>
                <a:gd name="T14" fmla="*/ 0 w 220"/>
                <a:gd name="T15" fmla="*/ 47 h 266"/>
                <a:gd name="T16" fmla="*/ 0 w 220"/>
                <a:gd name="T17" fmla="*/ 23 h 266"/>
                <a:gd name="T18" fmla="*/ 0 w 220"/>
                <a:gd name="T19" fmla="*/ 7 h 266"/>
                <a:gd name="T20" fmla="*/ 0 w 220"/>
                <a:gd name="T21" fmla="*/ 0 h 266"/>
                <a:gd name="T22" fmla="*/ 6 w 220"/>
                <a:gd name="T23" fmla="*/ 0 h 266"/>
                <a:gd name="T24" fmla="*/ 21 w 220"/>
                <a:gd name="T25" fmla="*/ 0 h 266"/>
                <a:gd name="T26" fmla="*/ 43 w 220"/>
                <a:gd name="T27" fmla="*/ 0 h 266"/>
                <a:gd name="T28" fmla="*/ 70 w 220"/>
                <a:gd name="T29" fmla="*/ 0 h 266"/>
                <a:gd name="T30" fmla="*/ 100 w 220"/>
                <a:gd name="T31" fmla="*/ 0 h 266"/>
                <a:gd name="T32" fmla="*/ 130 w 220"/>
                <a:gd name="T33" fmla="*/ 0 h 266"/>
                <a:gd name="T34" fmla="*/ 161 w 220"/>
                <a:gd name="T35" fmla="*/ 0 h 266"/>
                <a:gd name="T36" fmla="*/ 186 w 220"/>
                <a:gd name="T37" fmla="*/ 0 h 266"/>
                <a:gd name="T38" fmla="*/ 205 w 220"/>
                <a:gd name="T39" fmla="*/ 0 h 266"/>
                <a:gd name="T40" fmla="*/ 217 w 220"/>
                <a:gd name="T41" fmla="*/ 0 h 266"/>
                <a:gd name="T42" fmla="*/ 220 w 220"/>
                <a:gd name="T43" fmla="*/ 2 h 266"/>
                <a:gd name="T44" fmla="*/ 220 w 220"/>
                <a:gd name="T45" fmla="*/ 11 h 266"/>
                <a:gd name="T46" fmla="*/ 220 w 220"/>
                <a:gd name="T47" fmla="*/ 31 h 266"/>
                <a:gd name="T48" fmla="*/ 220 w 220"/>
                <a:gd name="T49" fmla="*/ 57 h 266"/>
                <a:gd name="T50" fmla="*/ 220 w 220"/>
                <a:gd name="T51" fmla="*/ 88 h 266"/>
                <a:gd name="T52" fmla="*/ 220 w 220"/>
                <a:gd name="T53" fmla="*/ 122 h 266"/>
                <a:gd name="T54" fmla="*/ 220 w 220"/>
                <a:gd name="T55" fmla="*/ 155 h 266"/>
                <a:gd name="T56" fmla="*/ 220 w 220"/>
                <a:gd name="T57" fmla="*/ 187 h 266"/>
                <a:gd name="T58" fmla="*/ 220 w 220"/>
                <a:gd name="T59" fmla="*/ 213 h 266"/>
                <a:gd name="T60" fmla="*/ 220 w 220"/>
                <a:gd name="T61" fmla="*/ 232 h 266"/>
                <a:gd name="T62" fmla="*/ 220 w 220"/>
                <a:gd name="T63" fmla="*/ 242 h 266"/>
                <a:gd name="T64" fmla="*/ 211 w 220"/>
                <a:gd name="T65" fmla="*/ 248 h 266"/>
                <a:gd name="T66" fmla="*/ 192 w 220"/>
                <a:gd name="T67" fmla="*/ 254 h 266"/>
                <a:gd name="T68" fmla="*/ 171 w 220"/>
                <a:gd name="T69" fmla="*/ 259 h 266"/>
                <a:gd name="T70" fmla="*/ 149 w 220"/>
                <a:gd name="T71" fmla="*/ 263 h 266"/>
                <a:gd name="T72" fmla="*/ 124 w 220"/>
                <a:gd name="T73" fmla="*/ 266 h 266"/>
                <a:gd name="T74" fmla="*/ 99 w 220"/>
                <a:gd name="T75" fmla="*/ 266 h 266"/>
                <a:gd name="T76" fmla="*/ 74 w 220"/>
                <a:gd name="T77" fmla="*/ 265 h 266"/>
                <a:gd name="T78" fmla="*/ 51 w 220"/>
                <a:gd name="T79" fmla="*/ 262 h 266"/>
                <a:gd name="T80" fmla="*/ 30 w 220"/>
                <a:gd name="T81" fmla="*/ 257 h 266"/>
                <a:gd name="T82" fmla="*/ 13 w 220"/>
                <a:gd name="T83" fmla="*/ 251 h 266"/>
                <a:gd name="T84" fmla="*/ 0 w 220"/>
                <a:gd name="T85" fmla="*/ 242 h 26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220"/>
                <a:gd name="T130" fmla="*/ 0 h 266"/>
                <a:gd name="T131" fmla="*/ 220 w 220"/>
                <a:gd name="T132" fmla="*/ 266 h 26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220" h="266">
                  <a:moveTo>
                    <a:pt x="0" y="242"/>
                  </a:moveTo>
                  <a:lnTo>
                    <a:pt x="0" y="242"/>
                  </a:lnTo>
                  <a:lnTo>
                    <a:pt x="0" y="240"/>
                  </a:lnTo>
                  <a:lnTo>
                    <a:pt x="0" y="237"/>
                  </a:lnTo>
                  <a:lnTo>
                    <a:pt x="0" y="232"/>
                  </a:lnTo>
                  <a:lnTo>
                    <a:pt x="0" y="226"/>
                  </a:lnTo>
                  <a:lnTo>
                    <a:pt x="0" y="220"/>
                  </a:lnTo>
                  <a:lnTo>
                    <a:pt x="0" y="213"/>
                  </a:lnTo>
                  <a:lnTo>
                    <a:pt x="0" y="205"/>
                  </a:lnTo>
                  <a:lnTo>
                    <a:pt x="0" y="196"/>
                  </a:lnTo>
                  <a:lnTo>
                    <a:pt x="0" y="187"/>
                  </a:lnTo>
                  <a:lnTo>
                    <a:pt x="0" y="176"/>
                  </a:lnTo>
                  <a:lnTo>
                    <a:pt x="0" y="166"/>
                  </a:lnTo>
                  <a:lnTo>
                    <a:pt x="0" y="155"/>
                  </a:lnTo>
                  <a:lnTo>
                    <a:pt x="0" y="144"/>
                  </a:lnTo>
                  <a:lnTo>
                    <a:pt x="0" y="133"/>
                  </a:lnTo>
                  <a:lnTo>
                    <a:pt x="0" y="122"/>
                  </a:lnTo>
                  <a:lnTo>
                    <a:pt x="0" y="110"/>
                  </a:lnTo>
                  <a:lnTo>
                    <a:pt x="0" y="99"/>
                  </a:lnTo>
                  <a:lnTo>
                    <a:pt x="0" y="88"/>
                  </a:lnTo>
                  <a:lnTo>
                    <a:pt x="0" y="77"/>
                  </a:lnTo>
                  <a:lnTo>
                    <a:pt x="0" y="66"/>
                  </a:lnTo>
                  <a:lnTo>
                    <a:pt x="0" y="57"/>
                  </a:lnTo>
                  <a:lnTo>
                    <a:pt x="0" y="47"/>
                  </a:lnTo>
                  <a:lnTo>
                    <a:pt x="0" y="39"/>
                  </a:lnTo>
                  <a:lnTo>
                    <a:pt x="0" y="31"/>
                  </a:lnTo>
                  <a:lnTo>
                    <a:pt x="0" y="23"/>
                  </a:lnTo>
                  <a:lnTo>
                    <a:pt x="0" y="16"/>
                  </a:lnTo>
                  <a:lnTo>
                    <a:pt x="0" y="11"/>
                  </a:lnTo>
                  <a:lnTo>
                    <a:pt x="0" y="7"/>
                  </a:lnTo>
                  <a:lnTo>
                    <a:pt x="0" y="3"/>
                  </a:lnTo>
                  <a:lnTo>
                    <a:pt x="0" y="2"/>
                  </a:lnTo>
                  <a:lnTo>
                    <a:pt x="0" y="0"/>
                  </a:lnTo>
                  <a:lnTo>
                    <a:pt x="1" y="0"/>
                  </a:lnTo>
                  <a:lnTo>
                    <a:pt x="2" y="0"/>
                  </a:lnTo>
                  <a:lnTo>
                    <a:pt x="6" y="0"/>
                  </a:lnTo>
                  <a:lnTo>
                    <a:pt x="10" y="0"/>
                  </a:lnTo>
                  <a:lnTo>
                    <a:pt x="14" y="0"/>
                  </a:lnTo>
                  <a:lnTo>
                    <a:pt x="21" y="0"/>
                  </a:lnTo>
                  <a:lnTo>
                    <a:pt x="27" y="0"/>
                  </a:lnTo>
                  <a:lnTo>
                    <a:pt x="34" y="0"/>
                  </a:lnTo>
                  <a:lnTo>
                    <a:pt x="43" y="0"/>
                  </a:lnTo>
                  <a:lnTo>
                    <a:pt x="51" y="0"/>
                  </a:lnTo>
                  <a:lnTo>
                    <a:pt x="60" y="0"/>
                  </a:lnTo>
                  <a:lnTo>
                    <a:pt x="70" y="0"/>
                  </a:lnTo>
                  <a:lnTo>
                    <a:pt x="80" y="0"/>
                  </a:lnTo>
                  <a:lnTo>
                    <a:pt x="89" y="0"/>
                  </a:lnTo>
                  <a:lnTo>
                    <a:pt x="100" y="0"/>
                  </a:lnTo>
                  <a:lnTo>
                    <a:pt x="111" y="0"/>
                  </a:lnTo>
                  <a:lnTo>
                    <a:pt x="121" y="0"/>
                  </a:lnTo>
                  <a:lnTo>
                    <a:pt x="130" y="0"/>
                  </a:lnTo>
                  <a:lnTo>
                    <a:pt x="141" y="0"/>
                  </a:lnTo>
                  <a:lnTo>
                    <a:pt x="150" y="0"/>
                  </a:lnTo>
                  <a:lnTo>
                    <a:pt x="161" y="0"/>
                  </a:lnTo>
                  <a:lnTo>
                    <a:pt x="169" y="0"/>
                  </a:lnTo>
                  <a:lnTo>
                    <a:pt x="178" y="0"/>
                  </a:lnTo>
                  <a:lnTo>
                    <a:pt x="186" y="0"/>
                  </a:lnTo>
                  <a:lnTo>
                    <a:pt x="194" y="0"/>
                  </a:lnTo>
                  <a:lnTo>
                    <a:pt x="200" y="0"/>
                  </a:lnTo>
                  <a:lnTo>
                    <a:pt x="205" y="0"/>
                  </a:lnTo>
                  <a:lnTo>
                    <a:pt x="211" y="0"/>
                  </a:lnTo>
                  <a:lnTo>
                    <a:pt x="215" y="0"/>
                  </a:lnTo>
                  <a:lnTo>
                    <a:pt x="217" y="0"/>
                  </a:lnTo>
                  <a:lnTo>
                    <a:pt x="220" y="0"/>
                  </a:lnTo>
                  <a:lnTo>
                    <a:pt x="220" y="2"/>
                  </a:lnTo>
                  <a:lnTo>
                    <a:pt x="220" y="3"/>
                  </a:lnTo>
                  <a:lnTo>
                    <a:pt x="220" y="7"/>
                  </a:lnTo>
                  <a:lnTo>
                    <a:pt x="220" y="11"/>
                  </a:lnTo>
                  <a:lnTo>
                    <a:pt x="220" y="16"/>
                  </a:lnTo>
                  <a:lnTo>
                    <a:pt x="220" y="23"/>
                  </a:lnTo>
                  <a:lnTo>
                    <a:pt x="220" y="31"/>
                  </a:lnTo>
                  <a:lnTo>
                    <a:pt x="220" y="39"/>
                  </a:lnTo>
                  <a:lnTo>
                    <a:pt x="220" y="47"/>
                  </a:lnTo>
                  <a:lnTo>
                    <a:pt x="220" y="57"/>
                  </a:lnTo>
                  <a:lnTo>
                    <a:pt x="220" y="66"/>
                  </a:lnTo>
                  <a:lnTo>
                    <a:pt x="220" y="77"/>
                  </a:lnTo>
                  <a:lnTo>
                    <a:pt x="220" y="88"/>
                  </a:lnTo>
                  <a:lnTo>
                    <a:pt x="220" y="99"/>
                  </a:lnTo>
                  <a:lnTo>
                    <a:pt x="220" y="110"/>
                  </a:lnTo>
                  <a:lnTo>
                    <a:pt x="220" y="122"/>
                  </a:lnTo>
                  <a:lnTo>
                    <a:pt x="220" y="133"/>
                  </a:lnTo>
                  <a:lnTo>
                    <a:pt x="220" y="144"/>
                  </a:lnTo>
                  <a:lnTo>
                    <a:pt x="220" y="155"/>
                  </a:lnTo>
                  <a:lnTo>
                    <a:pt x="220" y="166"/>
                  </a:lnTo>
                  <a:lnTo>
                    <a:pt x="220" y="176"/>
                  </a:lnTo>
                  <a:lnTo>
                    <a:pt x="220" y="187"/>
                  </a:lnTo>
                  <a:lnTo>
                    <a:pt x="220" y="196"/>
                  </a:lnTo>
                  <a:lnTo>
                    <a:pt x="220" y="205"/>
                  </a:lnTo>
                  <a:lnTo>
                    <a:pt x="220" y="213"/>
                  </a:lnTo>
                  <a:lnTo>
                    <a:pt x="220" y="220"/>
                  </a:lnTo>
                  <a:lnTo>
                    <a:pt x="220" y="226"/>
                  </a:lnTo>
                  <a:lnTo>
                    <a:pt x="220" y="232"/>
                  </a:lnTo>
                  <a:lnTo>
                    <a:pt x="220" y="237"/>
                  </a:lnTo>
                  <a:lnTo>
                    <a:pt x="220" y="240"/>
                  </a:lnTo>
                  <a:lnTo>
                    <a:pt x="220" y="242"/>
                  </a:lnTo>
                  <a:lnTo>
                    <a:pt x="216" y="245"/>
                  </a:lnTo>
                  <a:lnTo>
                    <a:pt x="211" y="248"/>
                  </a:lnTo>
                  <a:lnTo>
                    <a:pt x="205" y="250"/>
                  </a:lnTo>
                  <a:lnTo>
                    <a:pt x="199" y="253"/>
                  </a:lnTo>
                  <a:lnTo>
                    <a:pt x="192" y="254"/>
                  </a:lnTo>
                  <a:lnTo>
                    <a:pt x="186" y="257"/>
                  </a:lnTo>
                  <a:lnTo>
                    <a:pt x="179" y="258"/>
                  </a:lnTo>
                  <a:lnTo>
                    <a:pt x="171" y="259"/>
                  </a:lnTo>
                  <a:lnTo>
                    <a:pt x="165" y="262"/>
                  </a:lnTo>
                  <a:lnTo>
                    <a:pt x="157" y="262"/>
                  </a:lnTo>
                  <a:lnTo>
                    <a:pt x="149" y="263"/>
                  </a:lnTo>
                  <a:lnTo>
                    <a:pt x="141" y="265"/>
                  </a:lnTo>
                  <a:lnTo>
                    <a:pt x="132" y="265"/>
                  </a:lnTo>
                  <a:lnTo>
                    <a:pt x="124" y="266"/>
                  </a:lnTo>
                  <a:lnTo>
                    <a:pt x="116" y="266"/>
                  </a:lnTo>
                  <a:lnTo>
                    <a:pt x="107" y="266"/>
                  </a:lnTo>
                  <a:lnTo>
                    <a:pt x="99" y="266"/>
                  </a:lnTo>
                  <a:lnTo>
                    <a:pt x="91" y="266"/>
                  </a:lnTo>
                  <a:lnTo>
                    <a:pt x="82" y="266"/>
                  </a:lnTo>
                  <a:lnTo>
                    <a:pt x="74" y="265"/>
                  </a:lnTo>
                  <a:lnTo>
                    <a:pt x="66" y="265"/>
                  </a:lnTo>
                  <a:lnTo>
                    <a:pt x="58" y="263"/>
                  </a:lnTo>
                  <a:lnTo>
                    <a:pt x="51" y="262"/>
                  </a:lnTo>
                  <a:lnTo>
                    <a:pt x="43" y="261"/>
                  </a:lnTo>
                  <a:lnTo>
                    <a:pt x="37" y="259"/>
                  </a:lnTo>
                  <a:lnTo>
                    <a:pt x="30" y="257"/>
                  </a:lnTo>
                  <a:lnTo>
                    <a:pt x="23" y="255"/>
                  </a:lnTo>
                  <a:lnTo>
                    <a:pt x="18" y="253"/>
                  </a:lnTo>
                  <a:lnTo>
                    <a:pt x="13" y="251"/>
                  </a:lnTo>
                  <a:lnTo>
                    <a:pt x="8" y="249"/>
                  </a:lnTo>
                  <a:lnTo>
                    <a:pt x="4" y="246"/>
                  </a:lnTo>
                  <a:lnTo>
                    <a:pt x="0" y="242"/>
                  </a:lnTo>
                </a:path>
              </a:pathLst>
            </a:custGeom>
            <a:noFill/>
            <a:ln w="1588">
              <a:solidFill>
                <a:srgbClr val="000000"/>
              </a:solidFill>
              <a:prstDash val="solid"/>
              <a:round/>
              <a:headEnd/>
              <a:tailEnd/>
            </a:ln>
          </p:spPr>
          <p:txBody>
            <a:bodyPr/>
            <a:lstStyle/>
            <a:p>
              <a:endParaRPr lang="ur-PK"/>
            </a:p>
          </p:txBody>
        </p:sp>
        <p:sp>
          <p:nvSpPr>
            <p:cNvPr id="114" name="Oval 283"/>
            <p:cNvSpPr>
              <a:spLocks noChangeArrowheads="1"/>
            </p:cNvSpPr>
            <p:nvPr/>
          </p:nvSpPr>
          <p:spPr bwMode="auto">
            <a:xfrm>
              <a:off x="3644" y="3223"/>
              <a:ext cx="32" cy="29"/>
            </a:xfrm>
            <a:prstGeom prst="ellipse">
              <a:avLst/>
            </a:prstGeom>
            <a:solidFill>
              <a:srgbClr val="000000"/>
            </a:solidFill>
            <a:ln w="1588">
              <a:solidFill>
                <a:srgbClr val="000000"/>
              </a:solidFill>
              <a:round/>
              <a:headEnd/>
              <a:tailEnd/>
            </a:ln>
          </p:spPr>
          <p:txBody>
            <a:bodyPr/>
            <a:lstStyle/>
            <a:p>
              <a:endParaRPr lang="ur-PK"/>
            </a:p>
          </p:txBody>
        </p:sp>
        <p:sp>
          <p:nvSpPr>
            <p:cNvPr id="115" name="Oval 284"/>
            <p:cNvSpPr>
              <a:spLocks noChangeArrowheads="1"/>
            </p:cNvSpPr>
            <p:nvPr/>
          </p:nvSpPr>
          <p:spPr bwMode="auto">
            <a:xfrm>
              <a:off x="3644" y="3223"/>
              <a:ext cx="32" cy="29"/>
            </a:xfrm>
            <a:prstGeom prst="ellipse">
              <a:avLst/>
            </a:prstGeom>
            <a:noFill/>
            <a:ln w="1588">
              <a:solidFill>
                <a:srgbClr val="000000"/>
              </a:solidFill>
              <a:round/>
              <a:headEnd/>
              <a:tailEnd/>
            </a:ln>
          </p:spPr>
          <p:txBody>
            <a:bodyPr/>
            <a:lstStyle/>
            <a:p>
              <a:endParaRPr lang="ur-PK"/>
            </a:p>
          </p:txBody>
        </p:sp>
        <p:sp>
          <p:nvSpPr>
            <p:cNvPr id="116" name="Oval 285"/>
            <p:cNvSpPr>
              <a:spLocks noChangeArrowheads="1"/>
            </p:cNvSpPr>
            <p:nvPr/>
          </p:nvSpPr>
          <p:spPr bwMode="auto">
            <a:xfrm>
              <a:off x="3693" y="3233"/>
              <a:ext cx="32" cy="28"/>
            </a:xfrm>
            <a:prstGeom prst="ellipse">
              <a:avLst/>
            </a:prstGeom>
            <a:solidFill>
              <a:srgbClr val="000000"/>
            </a:solidFill>
            <a:ln w="1588">
              <a:solidFill>
                <a:srgbClr val="000000"/>
              </a:solidFill>
              <a:round/>
              <a:headEnd/>
              <a:tailEnd/>
            </a:ln>
          </p:spPr>
          <p:txBody>
            <a:bodyPr/>
            <a:lstStyle/>
            <a:p>
              <a:endParaRPr lang="ur-PK"/>
            </a:p>
          </p:txBody>
        </p:sp>
        <p:sp>
          <p:nvSpPr>
            <p:cNvPr id="117" name="Oval 286"/>
            <p:cNvSpPr>
              <a:spLocks noChangeArrowheads="1"/>
            </p:cNvSpPr>
            <p:nvPr/>
          </p:nvSpPr>
          <p:spPr bwMode="auto">
            <a:xfrm>
              <a:off x="3693" y="3233"/>
              <a:ext cx="32" cy="28"/>
            </a:xfrm>
            <a:prstGeom prst="ellipse">
              <a:avLst/>
            </a:prstGeom>
            <a:noFill/>
            <a:ln w="1588">
              <a:solidFill>
                <a:srgbClr val="000000"/>
              </a:solidFill>
              <a:round/>
              <a:headEnd/>
              <a:tailEnd/>
            </a:ln>
          </p:spPr>
          <p:txBody>
            <a:bodyPr/>
            <a:lstStyle/>
            <a:p>
              <a:endParaRPr lang="ur-PK"/>
            </a:p>
          </p:txBody>
        </p:sp>
        <p:sp>
          <p:nvSpPr>
            <p:cNvPr id="118" name="Oval 287"/>
            <p:cNvSpPr>
              <a:spLocks noChangeArrowheads="1"/>
            </p:cNvSpPr>
            <p:nvPr/>
          </p:nvSpPr>
          <p:spPr bwMode="auto">
            <a:xfrm>
              <a:off x="3795" y="3233"/>
              <a:ext cx="31" cy="29"/>
            </a:xfrm>
            <a:prstGeom prst="ellipse">
              <a:avLst/>
            </a:prstGeom>
            <a:solidFill>
              <a:srgbClr val="000000"/>
            </a:solidFill>
            <a:ln w="1588">
              <a:solidFill>
                <a:srgbClr val="000000"/>
              </a:solidFill>
              <a:round/>
              <a:headEnd/>
              <a:tailEnd/>
            </a:ln>
          </p:spPr>
          <p:txBody>
            <a:bodyPr/>
            <a:lstStyle/>
            <a:p>
              <a:endParaRPr lang="ur-PK"/>
            </a:p>
          </p:txBody>
        </p:sp>
        <p:sp>
          <p:nvSpPr>
            <p:cNvPr id="119" name="Oval 288"/>
            <p:cNvSpPr>
              <a:spLocks noChangeArrowheads="1"/>
            </p:cNvSpPr>
            <p:nvPr/>
          </p:nvSpPr>
          <p:spPr bwMode="auto">
            <a:xfrm>
              <a:off x="3795" y="3233"/>
              <a:ext cx="31" cy="29"/>
            </a:xfrm>
            <a:prstGeom prst="ellipse">
              <a:avLst/>
            </a:prstGeom>
            <a:noFill/>
            <a:ln w="1588">
              <a:solidFill>
                <a:srgbClr val="000000"/>
              </a:solidFill>
              <a:round/>
              <a:headEnd/>
              <a:tailEnd/>
            </a:ln>
          </p:spPr>
          <p:txBody>
            <a:bodyPr/>
            <a:lstStyle/>
            <a:p>
              <a:endParaRPr lang="ur-PK"/>
            </a:p>
          </p:txBody>
        </p:sp>
        <p:sp>
          <p:nvSpPr>
            <p:cNvPr id="120" name="Oval 289"/>
            <p:cNvSpPr>
              <a:spLocks noChangeArrowheads="1"/>
            </p:cNvSpPr>
            <p:nvPr/>
          </p:nvSpPr>
          <p:spPr bwMode="auto">
            <a:xfrm>
              <a:off x="3844" y="3223"/>
              <a:ext cx="31" cy="29"/>
            </a:xfrm>
            <a:prstGeom prst="ellipse">
              <a:avLst/>
            </a:prstGeom>
            <a:solidFill>
              <a:srgbClr val="000000"/>
            </a:solidFill>
            <a:ln w="1588">
              <a:solidFill>
                <a:srgbClr val="000000"/>
              </a:solidFill>
              <a:round/>
              <a:headEnd/>
              <a:tailEnd/>
            </a:ln>
          </p:spPr>
          <p:txBody>
            <a:bodyPr/>
            <a:lstStyle/>
            <a:p>
              <a:endParaRPr lang="ur-PK"/>
            </a:p>
          </p:txBody>
        </p:sp>
        <p:sp>
          <p:nvSpPr>
            <p:cNvPr id="121" name="Oval 290"/>
            <p:cNvSpPr>
              <a:spLocks noChangeArrowheads="1"/>
            </p:cNvSpPr>
            <p:nvPr/>
          </p:nvSpPr>
          <p:spPr bwMode="auto">
            <a:xfrm>
              <a:off x="3844" y="3223"/>
              <a:ext cx="31" cy="29"/>
            </a:xfrm>
            <a:prstGeom prst="ellipse">
              <a:avLst/>
            </a:prstGeom>
            <a:noFill/>
            <a:ln w="1588">
              <a:solidFill>
                <a:srgbClr val="000000"/>
              </a:solidFill>
              <a:round/>
              <a:headEnd/>
              <a:tailEnd/>
            </a:ln>
          </p:spPr>
          <p:txBody>
            <a:bodyPr/>
            <a:lstStyle/>
            <a:p>
              <a:endParaRPr lang="ur-PK"/>
            </a:p>
          </p:txBody>
        </p:sp>
        <p:sp>
          <p:nvSpPr>
            <p:cNvPr id="122" name="Rectangle 291"/>
            <p:cNvSpPr>
              <a:spLocks noChangeArrowheads="1"/>
            </p:cNvSpPr>
            <p:nvPr/>
          </p:nvSpPr>
          <p:spPr bwMode="auto">
            <a:xfrm>
              <a:off x="3750" y="3240"/>
              <a:ext cx="18" cy="20"/>
            </a:xfrm>
            <a:prstGeom prst="rect">
              <a:avLst/>
            </a:prstGeom>
            <a:solidFill>
              <a:srgbClr val="000000"/>
            </a:solidFill>
            <a:ln w="1588">
              <a:solidFill>
                <a:srgbClr val="000000"/>
              </a:solidFill>
              <a:miter lim="800000"/>
              <a:headEnd/>
              <a:tailEnd/>
            </a:ln>
          </p:spPr>
          <p:txBody>
            <a:bodyPr/>
            <a:lstStyle/>
            <a:p>
              <a:endParaRPr lang="ur-PK"/>
            </a:p>
          </p:txBody>
        </p:sp>
        <p:sp>
          <p:nvSpPr>
            <p:cNvPr id="123" name="Rectangle 292"/>
            <p:cNvSpPr>
              <a:spLocks noChangeArrowheads="1"/>
            </p:cNvSpPr>
            <p:nvPr/>
          </p:nvSpPr>
          <p:spPr bwMode="auto">
            <a:xfrm>
              <a:off x="3750" y="3240"/>
              <a:ext cx="18" cy="20"/>
            </a:xfrm>
            <a:prstGeom prst="rect">
              <a:avLst/>
            </a:prstGeom>
            <a:noFill/>
            <a:ln w="1588">
              <a:solidFill>
                <a:srgbClr val="000000"/>
              </a:solidFill>
              <a:miter lim="800000"/>
              <a:headEnd/>
              <a:tailEnd/>
            </a:ln>
          </p:spPr>
          <p:txBody>
            <a:bodyPr/>
            <a:lstStyle/>
            <a:p>
              <a:endParaRPr lang="ur-PK"/>
            </a:p>
          </p:txBody>
        </p:sp>
        <p:sp>
          <p:nvSpPr>
            <p:cNvPr id="124" name="Freeform 293"/>
            <p:cNvSpPr>
              <a:spLocks/>
            </p:cNvSpPr>
            <p:nvPr/>
          </p:nvSpPr>
          <p:spPr bwMode="auto">
            <a:xfrm>
              <a:off x="3617" y="2896"/>
              <a:ext cx="283" cy="16"/>
            </a:xfrm>
            <a:custGeom>
              <a:avLst/>
              <a:gdLst>
                <a:gd name="T0" fmla="*/ 1 w 283"/>
                <a:gd name="T1" fmla="*/ 16 h 16"/>
                <a:gd name="T2" fmla="*/ 4 w 283"/>
                <a:gd name="T3" fmla="*/ 16 h 16"/>
                <a:gd name="T4" fmla="*/ 10 w 283"/>
                <a:gd name="T5" fmla="*/ 15 h 16"/>
                <a:gd name="T6" fmla="*/ 20 w 283"/>
                <a:gd name="T7" fmla="*/ 12 h 16"/>
                <a:gd name="T8" fmla="*/ 30 w 283"/>
                <a:gd name="T9" fmla="*/ 11 h 16"/>
                <a:gd name="T10" fmla="*/ 45 w 283"/>
                <a:gd name="T11" fmla="*/ 8 h 16"/>
                <a:gd name="T12" fmla="*/ 60 w 283"/>
                <a:gd name="T13" fmla="*/ 5 h 16"/>
                <a:gd name="T14" fmla="*/ 79 w 283"/>
                <a:gd name="T15" fmla="*/ 4 h 16"/>
                <a:gd name="T16" fmla="*/ 99 w 283"/>
                <a:gd name="T17" fmla="*/ 3 h 16"/>
                <a:gd name="T18" fmla="*/ 120 w 283"/>
                <a:gd name="T19" fmla="*/ 1 h 16"/>
                <a:gd name="T20" fmla="*/ 142 w 283"/>
                <a:gd name="T21" fmla="*/ 0 h 16"/>
                <a:gd name="T22" fmla="*/ 166 w 283"/>
                <a:gd name="T23" fmla="*/ 1 h 16"/>
                <a:gd name="T24" fmla="*/ 191 w 283"/>
                <a:gd name="T25" fmla="*/ 1 h 16"/>
                <a:gd name="T26" fmla="*/ 217 w 283"/>
                <a:gd name="T27" fmla="*/ 4 h 16"/>
                <a:gd name="T28" fmla="*/ 244 w 283"/>
                <a:gd name="T29" fmla="*/ 8 h 16"/>
                <a:gd name="T30" fmla="*/ 270 w 283"/>
                <a:gd name="T31" fmla="*/ 13 h 16"/>
                <a:gd name="T32" fmla="*/ 283 w 283"/>
                <a:gd name="T33" fmla="*/ 16 h 16"/>
                <a:gd name="T34" fmla="*/ 277 w 283"/>
                <a:gd name="T35" fmla="*/ 16 h 16"/>
                <a:gd name="T36" fmla="*/ 265 w 283"/>
                <a:gd name="T37" fmla="*/ 16 h 16"/>
                <a:gd name="T38" fmla="*/ 249 w 283"/>
                <a:gd name="T39" fmla="*/ 16 h 16"/>
                <a:gd name="T40" fmla="*/ 229 w 283"/>
                <a:gd name="T41" fmla="*/ 16 h 16"/>
                <a:gd name="T42" fmla="*/ 207 w 283"/>
                <a:gd name="T43" fmla="*/ 16 h 16"/>
                <a:gd name="T44" fmla="*/ 182 w 283"/>
                <a:gd name="T45" fmla="*/ 16 h 16"/>
                <a:gd name="T46" fmla="*/ 155 w 283"/>
                <a:gd name="T47" fmla="*/ 16 h 16"/>
                <a:gd name="T48" fmla="*/ 129 w 283"/>
                <a:gd name="T49" fmla="*/ 16 h 16"/>
                <a:gd name="T50" fmla="*/ 103 w 283"/>
                <a:gd name="T51" fmla="*/ 16 h 16"/>
                <a:gd name="T52" fmla="*/ 78 w 283"/>
                <a:gd name="T53" fmla="*/ 16 h 16"/>
                <a:gd name="T54" fmla="*/ 55 w 283"/>
                <a:gd name="T55" fmla="*/ 16 h 16"/>
                <a:gd name="T56" fmla="*/ 35 w 283"/>
                <a:gd name="T57" fmla="*/ 16 h 16"/>
                <a:gd name="T58" fmla="*/ 20 w 283"/>
                <a:gd name="T59" fmla="*/ 16 h 16"/>
                <a:gd name="T60" fmla="*/ 8 w 283"/>
                <a:gd name="T61" fmla="*/ 16 h 16"/>
                <a:gd name="T62" fmla="*/ 1 w 283"/>
                <a:gd name="T63" fmla="*/ 16 h 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3"/>
                <a:gd name="T97" fmla="*/ 0 h 16"/>
                <a:gd name="T98" fmla="*/ 283 w 283"/>
                <a:gd name="T99" fmla="*/ 16 h 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3" h="16">
                  <a:moveTo>
                    <a:pt x="0" y="16"/>
                  </a:moveTo>
                  <a:lnTo>
                    <a:pt x="1" y="16"/>
                  </a:lnTo>
                  <a:lnTo>
                    <a:pt x="2" y="16"/>
                  </a:lnTo>
                  <a:lnTo>
                    <a:pt x="4" y="16"/>
                  </a:lnTo>
                  <a:lnTo>
                    <a:pt x="6" y="15"/>
                  </a:lnTo>
                  <a:lnTo>
                    <a:pt x="10" y="15"/>
                  </a:lnTo>
                  <a:lnTo>
                    <a:pt x="14" y="13"/>
                  </a:lnTo>
                  <a:lnTo>
                    <a:pt x="20" y="12"/>
                  </a:lnTo>
                  <a:lnTo>
                    <a:pt x="25" y="12"/>
                  </a:lnTo>
                  <a:lnTo>
                    <a:pt x="30" y="11"/>
                  </a:lnTo>
                  <a:lnTo>
                    <a:pt x="37" y="9"/>
                  </a:lnTo>
                  <a:lnTo>
                    <a:pt x="45" y="8"/>
                  </a:lnTo>
                  <a:lnTo>
                    <a:pt x="53" y="7"/>
                  </a:lnTo>
                  <a:lnTo>
                    <a:pt x="60" y="5"/>
                  </a:lnTo>
                  <a:lnTo>
                    <a:pt x="70" y="5"/>
                  </a:lnTo>
                  <a:lnTo>
                    <a:pt x="79" y="4"/>
                  </a:lnTo>
                  <a:lnTo>
                    <a:pt x="88" y="3"/>
                  </a:lnTo>
                  <a:lnTo>
                    <a:pt x="99" y="3"/>
                  </a:lnTo>
                  <a:lnTo>
                    <a:pt x="109" y="1"/>
                  </a:lnTo>
                  <a:lnTo>
                    <a:pt x="120" y="1"/>
                  </a:lnTo>
                  <a:lnTo>
                    <a:pt x="130" y="0"/>
                  </a:lnTo>
                  <a:lnTo>
                    <a:pt x="142" y="0"/>
                  </a:lnTo>
                  <a:lnTo>
                    <a:pt x="154" y="0"/>
                  </a:lnTo>
                  <a:lnTo>
                    <a:pt x="166" y="1"/>
                  </a:lnTo>
                  <a:lnTo>
                    <a:pt x="179" y="1"/>
                  </a:lnTo>
                  <a:lnTo>
                    <a:pt x="191" y="1"/>
                  </a:lnTo>
                  <a:lnTo>
                    <a:pt x="204" y="3"/>
                  </a:lnTo>
                  <a:lnTo>
                    <a:pt x="217" y="4"/>
                  </a:lnTo>
                  <a:lnTo>
                    <a:pt x="231" y="5"/>
                  </a:lnTo>
                  <a:lnTo>
                    <a:pt x="244" y="8"/>
                  </a:lnTo>
                  <a:lnTo>
                    <a:pt x="257" y="11"/>
                  </a:lnTo>
                  <a:lnTo>
                    <a:pt x="270" y="13"/>
                  </a:lnTo>
                  <a:lnTo>
                    <a:pt x="283" y="16"/>
                  </a:lnTo>
                  <a:lnTo>
                    <a:pt x="281" y="16"/>
                  </a:lnTo>
                  <a:lnTo>
                    <a:pt x="277" y="16"/>
                  </a:lnTo>
                  <a:lnTo>
                    <a:pt x="271" y="16"/>
                  </a:lnTo>
                  <a:lnTo>
                    <a:pt x="265" y="16"/>
                  </a:lnTo>
                  <a:lnTo>
                    <a:pt x="258" y="16"/>
                  </a:lnTo>
                  <a:lnTo>
                    <a:pt x="249" y="16"/>
                  </a:lnTo>
                  <a:lnTo>
                    <a:pt x="240" y="16"/>
                  </a:lnTo>
                  <a:lnTo>
                    <a:pt x="229" y="16"/>
                  </a:lnTo>
                  <a:lnTo>
                    <a:pt x="219" y="16"/>
                  </a:lnTo>
                  <a:lnTo>
                    <a:pt x="207" y="16"/>
                  </a:lnTo>
                  <a:lnTo>
                    <a:pt x="194" y="16"/>
                  </a:lnTo>
                  <a:lnTo>
                    <a:pt x="182" y="16"/>
                  </a:lnTo>
                  <a:lnTo>
                    <a:pt x="169" y="16"/>
                  </a:lnTo>
                  <a:lnTo>
                    <a:pt x="155" y="16"/>
                  </a:lnTo>
                  <a:lnTo>
                    <a:pt x="142" y="16"/>
                  </a:lnTo>
                  <a:lnTo>
                    <a:pt x="129" y="16"/>
                  </a:lnTo>
                  <a:lnTo>
                    <a:pt x="116" y="16"/>
                  </a:lnTo>
                  <a:lnTo>
                    <a:pt x="103" y="16"/>
                  </a:lnTo>
                  <a:lnTo>
                    <a:pt x="89" y="16"/>
                  </a:lnTo>
                  <a:lnTo>
                    <a:pt x="78" y="16"/>
                  </a:lnTo>
                  <a:lnTo>
                    <a:pt x="66" y="16"/>
                  </a:lnTo>
                  <a:lnTo>
                    <a:pt x="55" y="16"/>
                  </a:lnTo>
                  <a:lnTo>
                    <a:pt x="45" y="16"/>
                  </a:lnTo>
                  <a:lnTo>
                    <a:pt x="35" y="16"/>
                  </a:lnTo>
                  <a:lnTo>
                    <a:pt x="26" y="16"/>
                  </a:lnTo>
                  <a:lnTo>
                    <a:pt x="20" y="16"/>
                  </a:lnTo>
                  <a:lnTo>
                    <a:pt x="13" y="16"/>
                  </a:lnTo>
                  <a:lnTo>
                    <a:pt x="8" y="16"/>
                  </a:lnTo>
                  <a:lnTo>
                    <a:pt x="4" y="16"/>
                  </a:lnTo>
                  <a:lnTo>
                    <a:pt x="1" y="16"/>
                  </a:lnTo>
                  <a:lnTo>
                    <a:pt x="0" y="16"/>
                  </a:lnTo>
                  <a:close/>
                </a:path>
              </a:pathLst>
            </a:custGeom>
            <a:solidFill>
              <a:srgbClr val="BFBFBF"/>
            </a:solidFill>
            <a:ln w="11113">
              <a:solidFill>
                <a:srgbClr val="000000"/>
              </a:solidFill>
              <a:prstDash val="solid"/>
              <a:round/>
              <a:headEnd/>
              <a:tailEnd/>
            </a:ln>
          </p:spPr>
          <p:txBody>
            <a:bodyPr/>
            <a:lstStyle/>
            <a:p>
              <a:endParaRPr lang="ur-PK"/>
            </a:p>
          </p:txBody>
        </p:sp>
        <p:sp>
          <p:nvSpPr>
            <p:cNvPr id="125" name="Freeform 294"/>
            <p:cNvSpPr>
              <a:spLocks/>
            </p:cNvSpPr>
            <p:nvPr/>
          </p:nvSpPr>
          <p:spPr bwMode="auto">
            <a:xfrm>
              <a:off x="3617" y="2896"/>
              <a:ext cx="283" cy="16"/>
            </a:xfrm>
            <a:custGeom>
              <a:avLst/>
              <a:gdLst>
                <a:gd name="T0" fmla="*/ 1 w 283"/>
                <a:gd name="T1" fmla="*/ 16 h 16"/>
                <a:gd name="T2" fmla="*/ 4 w 283"/>
                <a:gd name="T3" fmla="*/ 16 h 16"/>
                <a:gd name="T4" fmla="*/ 10 w 283"/>
                <a:gd name="T5" fmla="*/ 15 h 16"/>
                <a:gd name="T6" fmla="*/ 20 w 283"/>
                <a:gd name="T7" fmla="*/ 12 h 16"/>
                <a:gd name="T8" fmla="*/ 30 w 283"/>
                <a:gd name="T9" fmla="*/ 11 h 16"/>
                <a:gd name="T10" fmla="*/ 45 w 283"/>
                <a:gd name="T11" fmla="*/ 8 h 16"/>
                <a:gd name="T12" fmla="*/ 60 w 283"/>
                <a:gd name="T13" fmla="*/ 5 h 16"/>
                <a:gd name="T14" fmla="*/ 79 w 283"/>
                <a:gd name="T15" fmla="*/ 4 h 16"/>
                <a:gd name="T16" fmla="*/ 99 w 283"/>
                <a:gd name="T17" fmla="*/ 3 h 16"/>
                <a:gd name="T18" fmla="*/ 120 w 283"/>
                <a:gd name="T19" fmla="*/ 1 h 16"/>
                <a:gd name="T20" fmla="*/ 142 w 283"/>
                <a:gd name="T21" fmla="*/ 0 h 16"/>
                <a:gd name="T22" fmla="*/ 166 w 283"/>
                <a:gd name="T23" fmla="*/ 1 h 16"/>
                <a:gd name="T24" fmla="*/ 191 w 283"/>
                <a:gd name="T25" fmla="*/ 1 h 16"/>
                <a:gd name="T26" fmla="*/ 217 w 283"/>
                <a:gd name="T27" fmla="*/ 4 h 16"/>
                <a:gd name="T28" fmla="*/ 244 w 283"/>
                <a:gd name="T29" fmla="*/ 8 h 16"/>
                <a:gd name="T30" fmla="*/ 270 w 283"/>
                <a:gd name="T31" fmla="*/ 13 h 16"/>
                <a:gd name="T32" fmla="*/ 283 w 283"/>
                <a:gd name="T33" fmla="*/ 16 h 16"/>
                <a:gd name="T34" fmla="*/ 277 w 283"/>
                <a:gd name="T35" fmla="*/ 16 h 16"/>
                <a:gd name="T36" fmla="*/ 265 w 283"/>
                <a:gd name="T37" fmla="*/ 16 h 16"/>
                <a:gd name="T38" fmla="*/ 249 w 283"/>
                <a:gd name="T39" fmla="*/ 16 h 16"/>
                <a:gd name="T40" fmla="*/ 229 w 283"/>
                <a:gd name="T41" fmla="*/ 16 h 16"/>
                <a:gd name="T42" fmla="*/ 207 w 283"/>
                <a:gd name="T43" fmla="*/ 16 h 16"/>
                <a:gd name="T44" fmla="*/ 182 w 283"/>
                <a:gd name="T45" fmla="*/ 16 h 16"/>
                <a:gd name="T46" fmla="*/ 155 w 283"/>
                <a:gd name="T47" fmla="*/ 16 h 16"/>
                <a:gd name="T48" fmla="*/ 129 w 283"/>
                <a:gd name="T49" fmla="*/ 16 h 16"/>
                <a:gd name="T50" fmla="*/ 103 w 283"/>
                <a:gd name="T51" fmla="*/ 16 h 16"/>
                <a:gd name="T52" fmla="*/ 78 w 283"/>
                <a:gd name="T53" fmla="*/ 16 h 16"/>
                <a:gd name="T54" fmla="*/ 55 w 283"/>
                <a:gd name="T55" fmla="*/ 16 h 16"/>
                <a:gd name="T56" fmla="*/ 35 w 283"/>
                <a:gd name="T57" fmla="*/ 16 h 16"/>
                <a:gd name="T58" fmla="*/ 20 w 283"/>
                <a:gd name="T59" fmla="*/ 16 h 16"/>
                <a:gd name="T60" fmla="*/ 8 w 283"/>
                <a:gd name="T61" fmla="*/ 16 h 16"/>
                <a:gd name="T62" fmla="*/ 1 w 283"/>
                <a:gd name="T63" fmla="*/ 16 h 1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83"/>
                <a:gd name="T97" fmla="*/ 0 h 16"/>
                <a:gd name="T98" fmla="*/ 283 w 283"/>
                <a:gd name="T99" fmla="*/ 16 h 1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83" h="16">
                  <a:moveTo>
                    <a:pt x="0" y="16"/>
                  </a:moveTo>
                  <a:lnTo>
                    <a:pt x="1" y="16"/>
                  </a:lnTo>
                  <a:lnTo>
                    <a:pt x="2" y="16"/>
                  </a:lnTo>
                  <a:lnTo>
                    <a:pt x="4" y="16"/>
                  </a:lnTo>
                  <a:lnTo>
                    <a:pt x="6" y="15"/>
                  </a:lnTo>
                  <a:lnTo>
                    <a:pt x="10" y="15"/>
                  </a:lnTo>
                  <a:lnTo>
                    <a:pt x="14" y="13"/>
                  </a:lnTo>
                  <a:lnTo>
                    <a:pt x="20" y="12"/>
                  </a:lnTo>
                  <a:lnTo>
                    <a:pt x="25" y="12"/>
                  </a:lnTo>
                  <a:lnTo>
                    <a:pt x="30" y="11"/>
                  </a:lnTo>
                  <a:lnTo>
                    <a:pt x="37" y="9"/>
                  </a:lnTo>
                  <a:lnTo>
                    <a:pt x="45" y="8"/>
                  </a:lnTo>
                  <a:lnTo>
                    <a:pt x="53" y="7"/>
                  </a:lnTo>
                  <a:lnTo>
                    <a:pt x="60" y="5"/>
                  </a:lnTo>
                  <a:lnTo>
                    <a:pt x="70" y="5"/>
                  </a:lnTo>
                  <a:lnTo>
                    <a:pt x="79" y="4"/>
                  </a:lnTo>
                  <a:lnTo>
                    <a:pt x="88" y="3"/>
                  </a:lnTo>
                  <a:lnTo>
                    <a:pt x="99" y="3"/>
                  </a:lnTo>
                  <a:lnTo>
                    <a:pt x="109" y="1"/>
                  </a:lnTo>
                  <a:lnTo>
                    <a:pt x="120" y="1"/>
                  </a:lnTo>
                  <a:lnTo>
                    <a:pt x="130" y="0"/>
                  </a:lnTo>
                  <a:lnTo>
                    <a:pt x="142" y="0"/>
                  </a:lnTo>
                  <a:lnTo>
                    <a:pt x="154" y="0"/>
                  </a:lnTo>
                  <a:lnTo>
                    <a:pt x="166" y="1"/>
                  </a:lnTo>
                  <a:lnTo>
                    <a:pt x="179" y="1"/>
                  </a:lnTo>
                  <a:lnTo>
                    <a:pt x="191" y="1"/>
                  </a:lnTo>
                  <a:lnTo>
                    <a:pt x="204" y="3"/>
                  </a:lnTo>
                  <a:lnTo>
                    <a:pt x="217" y="4"/>
                  </a:lnTo>
                  <a:lnTo>
                    <a:pt x="231" y="5"/>
                  </a:lnTo>
                  <a:lnTo>
                    <a:pt x="244" y="8"/>
                  </a:lnTo>
                  <a:lnTo>
                    <a:pt x="257" y="11"/>
                  </a:lnTo>
                  <a:lnTo>
                    <a:pt x="270" y="13"/>
                  </a:lnTo>
                  <a:lnTo>
                    <a:pt x="283" y="16"/>
                  </a:lnTo>
                  <a:lnTo>
                    <a:pt x="281" y="16"/>
                  </a:lnTo>
                  <a:lnTo>
                    <a:pt x="277" y="16"/>
                  </a:lnTo>
                  <a:lnTo>
                    <a:pt x="271" y="16"/>
                  </a:lnTo>
                  <a:lnTo>
                    <a:pt x="265" y="16"/>
                  </a:lnTo>
                  <a:lnTo>
                    <a:pt x="258" y="16"/>
                  </a:lnTo>
                  <a:lnTo>
                    <a:pt x="249" y="16"/>
                  </a:lnTo>
                  <a:lnTo>
                    <a:pt x="240" y="16"/>
                  </a:lnTo>
                  <a:lnTo>
                    <a:pt x="229" y="16"/>
                  </a:lnTo>
                  <a:lnTo>
                    <a:pt x="219" y="16"/>
                  </a:lnTo>
                  <a:lnTo>
                    <a:pt x="207" y="16"/>
                  </a:lnTo>
                  <a:lnTo>
                    <a:pt x="194" y="16"/>
                  </a:lnTo>
                  <a:lnTo>
                    <a:pt x="182" y="16"/>
                  </a:lnTo>
                  <a:lnTo>
                    <a:pt x="169" y="16"/>
                  </a:lnTo>
                  <a:lnTo>
                    <a:pt x="155" y="16"/>
                  </a:lnTo>
                  <a:lnTo>
                    <a:pt x="142" y="16"/>
                  </a:lnTo>
                  <a:lnTo>
                    <a:pt x="129" y="16"/>
                  </a:lnTo>
                  <a:lnTo>
                    <a:pt x="116" y="16"/>
                  </a:lnTo>
                  <a:lnTo>
                    <a:pt x="103" y="16"/>
                  </a:lnTo>
                  <a:lnTo>
                    <a:pt x="89" y="16"/>
                  </a:lnTo>
                  <a:lnTo>
                    <a:pt x="78" y="16"/>
                  </a:lnTo>
                  <a:lnTo>
                    <a:pt x="66" y="16"/>
                  </a:lnTo>
                  <a:lnTo>
                    <a:pt x="55" y="16"/>
                  </a:lnTo>
                  <a:lnTo>
                    <a:pt x="45" y="16"/>
                  </a:lnTo>
                  <a:lnTo>
                    <a:pt x="35" y="16"/>
                  </a:lnTo>
                  <a:lnTo>
                    <a:pt x="26" y="16"/>
                  </a:lnTo>
                  <a:lnTo>
                    <a:pt x="20" y="16"/>
                  </a:lnTo>
                  <a:lnTo>
                    <a:pt x="13" y="16"/>
                  </a:lnTo>
                  <a:lnTo>
                    <a:pt x="8" y="16"/>
                  </a:lnTo>
                  <a:lnTo>
                    <a:pt x="4" y="16"/>
                  </a:lnTo>
                  <a:lnTo>
                    <a:pt x="1" y="16"/>
                  </a:lnTo>
                  <a:lnTo>
                    <a:pt x="0" y="16"/>
                  </a:lnTo>
                </a:path>
              </a:pathLst>
            </a:custGeom>
            <a:noFill/>
            <a:ln w="11113">
              <a:solidFill>
                <a:srgbClr val="000000"/>
              </a:solidFill>
              <a:prstDash val="solid"/>
              <a:round/>
              <a:headEnd/>
              <a:tailEnd/>
            </a:ln>
          </p:spPr>
          <p:txBody>
            <a:bodyPr/>
            <a:lstStyle/>
            <a:p>
              <a:endParaRPr lang="ur-PK"/>
            </a:p>
          </p:txBody>
        </p:sp>
        <p:sp>
          <p:nvSpPr>
            <p:cNvPr id="126" name="Oval 295"/>
            <p:cNvSpPr>
              <a:spLocks noChangeArrowheads="1"/>
            </p:cNvSpPr>
            <p:nvPr/>
          </p:nvSpPr>
          <p:spPr bwMode="auto">
            <a:xfrm>
              <a:off x="3745" y="3221"/>
              <a:ext cx="31" cy="28"/>
            </a:xfrm>
            <a:prstGeom prst="ellipse">
              <a:avLst/>
            </a:prstGeom>
            <a:solidFill>
              <a:srgbClr val="000000"/>
            </a:solidFill>
            <a:ln w="1588">
              <a:solidFill>
                <a:srgbClr val="000000"/>
              </a:solidFill>
              <a:round/>
              <a:headEnd/>
              <a:tailEnd/>
            </a:ln>
          </p:spPr>
          <p:txBody>
            <a:bodyPr/>
            <a:lstStyle/>
            <a:p>
              <a:endParaRPr lang="ur-PK"/>
            </a:p>
          </p:txBody>
        </p:sp>
        <p:sp>
          <p:nvSpPr>
            <p:cNvPr id="127" name="Oval 296"/>
            <p:cNvSpPr>
              <a:spLocks noChangeArrowheads="1"/>
            </p:cNvSpPr>
            <p:nvPr/>
          </p:nvSpPr>
          <p:spPr bwMode="auto">
            <a:xfrm>
              <a:off x="3745" y="3221"/>
              <a:ext cx="31" cy="28"/>
            </a:xfrm>
            <a:prstGeom prst="ellipse">
              <a:avLst/>
            </a:prstGeom>
            <a:noFill/>
            <a:ln w="1588">
              <a:solidFill>
                <a:srgbClr val="000000"/>
              </a:solidFill>
              <a:round/>
              <a:headEnd/>
              <a:tailEnd/>
            </a:ln>
          </p:spPr>
          <p:txBody>
            <a:bodyPr/>
            <a:lstStyle/>
            <a:p>
              <a:endParaRPr lang="ur-PK"/>
            </a:p>
          </p:txBody>
        </p:sp>
        <p:sp>
          <p:nvSpPr>
            <p:cNvPr id="128" name="Oval 297"/>
            <p:cNvSpPr>
              <a:spLocks noChangeArrowheads="1"/>
            </p:cNvSpPr>
            <p:nvPr/>
          </p:nvSpPr>
          <p:spPr bwMode="auto">
            <a:xfrm>
              <a:off x="3745" y="3252"/>
              <a:ext cx="31" cy="29"/>
            </a:xfrm>
            <a:prstGeom prst="ellipse">
              <a:avLst/>
            </a:prstGeom>
            <a:solidFill>
              <a:srgbClr val="000000"/>
            </a:solidFill>
            <a:ln w="1588">
              <a:solidFill>
                <a:srgbClr val="000000"/>
              </a:solidFill>
              <a:round/>
              <a:headEnd/>
              <a:tailEnd/>
            </a:ln>
          </p:spPr>
          <p:txBody>
            <a:bodyPr/>
            <a:lstStyle/>
            <a:p>
              <a:endParaRPr lang="ur-PK"/>
            </a:p>
          </p:txBody>
        </p:sp>
        <p:sp>
          <p:nvSpPr>
            <p:cNvPr id="129" name="Oval 298"/>
            <p:cNvSpPr>
              <a:spLocks noChangeArrowheads="1"/>
            </p:cNvSpPr>
            <p:nvPr/>
          </p:nvSpPr>
          <p:spPr bwMode="auto">
            <a:xfrm>
              <a:off x="3745" y="3252"/>
              <a:ext cx="31" cy="29"/>
            </a:xfrm>
            <a:prstGeom prst="ellipse">
              <a:avLst/>
            </a:prstGeom>
            <a:noFill/>
            <a:ln w="1588">
              <a:solidFill>
                <a:srgbClr val="000000"/>
              </a:solidFill>
              <a:round/>
              <a:headEnd/>
              <a:tailEnd/>
            </a:ln>
          </p:spPr>
          <p:txBody>
            <a:bodyPr/>
            <a:lstStyle/>
            <a:p>
              <a:endParaRPr lang="ur-PK"/>
            </a:p>
          </p:txBody>
        </p:sp>
      </p:grpSp>
      <p:sp>
        <p:nvSpPr>
          <p:cNvPr id="130" name="Text Box 919"/>
          <p:cNvSpPr txBox="1">
            <a:spLocks noChangeArrowheads="1"/>
          </p:cNvSpPr>
          <p:nvPr/>
        </p:nvSpPr>
        <p:spPr bwMode="auto">
          <a:xfrm>
            <a:off x="1665288" y="5130800"/>
            <a:ext cx="1152525" cy="369332"/>
          </a:xfrm>
          <a:prstGeom prst="rect">
            <a:avLst/>
          </a:prstGeom>
          <a:noFill/>
          <a:ln w="9525">
            <a:noFill/>
            <a:miter lim="800000"/>
            <a:headEnd/>
            <a:tailEnd/>
          </a:ln>
        </p:spPr>
        <p:txBody>
          <a:bodyPr>
            <a:spAutoFit/>
          </a:bodyPr>
          <a:lstStyle/>
          <a:p>
            <a:pPr>
              <a:spcBef>
                <a:spcPct val="50000"/>
              </a:spcBef>
            </a:pPr>
            <a:r>
              <a:rPr lang="en-US" dirty="0" smtClean="0"/>
              <a:t>Win64 bit</a:t>
            </a:r>
            <a:endParaRPr lang="en-US" dirty="0"/>
          </a:p>
        </p:txBody>
      </p:sp>
      <p:sp>
        <p:nvSpPr>
          <p:cNvPr id="131" name="Text Box 920"/>
          <p:cNvSpPr txBox="1">
            <a:spLocks noChangeArrowheads="1"/>
          </p:cNvSpPr>
          <p:nvPr/>
        </p:nvSpPr>
        <p:spPr bwMode="auto">
          <a:xfrm>
            <a:off x="2971800" y="5130800"/>
            <a:ext cx="2133600" cy="590931"/>
          </a:xfrm>
          <a:prstGeom prst="rect">
            <a:avLst/>
          </a:prstGeom>
          <a:noFill/>
          <a:ln w="9525">
            <a:noFill/>
            <a:miter lim="800000"/>
            <a:headEnd/>
            <a:tailEnd/>
          </a:ln>
        </p:spPr>
        <p:txBody>
          <a:bodyPr wrap="square">
            <a:spAutoFit/>
          </a:bodyPr>
          <a:lstStyle/>
          <a:p>
            <a:pPr algn="ctr"/>
            <a:r>
              <a:rPr lang="en-US" dirty="0" smtClean="0"/>
              <a:t>Win32 bit</a:t>
            </a:r>
            <a:endParaRPr lang="en-US" dirty="0"/>
          </a:p>
          <a:p>
            <a:pPr algn="ctr">
              <a:lnSpc>
                <a:spcPct val="80000"/>
              </a:lnSpc>
            </a:pPr>
            <a:r>
              <a:rPr lang="en-US" dirty="0" smtClean="0"/>
              <a:t>(Win7,</a:t>
            </a:r>
            <a:r>
              <a:rPr lang="en-US" sz="1800" dirty="0" smtClean="0"/>
              <a:t>XP,2K,98</a:t>
            </a:r>
            <a:r>
              <a:rPr lang="en-US" sz="1800" dirty="0"/>
              <a:t>)</a:t>
            </a:r>
          </a:p>
        </p:txBody>
      </p:sp>
      <p:sp>
        <p:nvSpPr>
          <p:cNvPr id="132" name="Text Box 921"/>
          <p:cNvSpPr txBox="1">
            <a:spLocks noChangeArrowheads="1"/>
          </p:cNvSpPr>
          <p:nvPr/>
        </p:nvSpPr>
        <p:spPr bwMode="auto">
          <a:xfrm>
            <a:off x="6248400" y="5105400"/>
            <a:ext cx="898525" cy="369332"/>
          </a:xfrm>
          <a:prstGeom prst="rect">
            <a:avLst/>
          </a:prstGeom>
          <a:noFill/>
          <a:ln w="9525">
            <a:noFill/>
            <a:miter lim="800000"/>
            <a:headEnd/>
            <a:tailEnd/>
          </a:ln>
        </p:spPr>
        <p:txBody>
          <a:bodyPr wrap="square">
            <a:spAutoFit/>
          </a:bodyPr>
          <a:lstStyle/>
          <a:p>
            <a:pPr>
              <a:spcBef>
                <a:spcPct val="50000"/>
              </a:spcBef>
            </a:pPr>
            <a:r>
              <a:rPr lang="en-US" dirty="0"/>
              <a:t>WinCE</a:t>
            </a:r>
          </a:p>
        </p:txBody>
      </p:sp>
      <p:grpSp>
        <p:nvGrpSpPr>
          <p:cNvPr id="133" name="Group 994"/>
          <p:cNvGrpSpPr>
            <a:grpSpLocks/>
          </p:cNvGrpSpPr>
          <p:nvPr/>
        </p:nvGrpSpPr>
        <p:grpSpPr bwMode="auto">
          <a:xfrm>
            <a:off x="3695700" y="4159250"/>
            <a:ext cx="422275" cy="811213"/>
            <a:chOff x="1848" y="2820"/>
            <a:chExt cx="266" cy="511"/>
          </a:xfrm>
        </p:grpSpPr>
        <p:sp>
          <p:nvSpPr>
            <p:cNvPr id="134" name="Rectangle 922"/>
            <p:cNvSpPr>
              <a:spLocks noChangeArrowheads="1"/>
            </p:cNvSpPr>
            <p:nvPr/>
          </p:nvSpPr>
          <p:spPr bwMode="auto">
            <a:xfrm>
              <a:off x="1848" y="2820"/>
              <a:ext cx="266" cy="511"/>
            </a:xfrm>
            <a:prstGeom prst="rect">
              <a:avLst/>
            </a:prstGeom>
            <a:solidFill>
              <a:srgbClr val="F2F2F2"/>
            </a:solidFill>
            <a:ln w="4763">
              <a:solidFill>
                <a:srgbClr val="000000"/>
              </a:solidFill>
              <a:miter lim="800000"/>
              <a:headEnd/>
              <a:tailEnd/>
            </a:ln>
          </p:spPr>
          <p:txBody>
            <a:bodyPr/>
            <a:lstStyle/>
            <a:p>
              <a:endParaRPr lang="ur-PK"/>
            </a:p>
          </p:txBody>
        </p:sp>
        <p:sp>
          <p:nvSpPr>
            <p:cNvPr id="135" name="Rectangle 923"/>
            <p:cNvSpPr>
              <a:spLocks noChangeArrowheads="1"/>
            </p:cNvSpPr>
            <p:nvPr/>
          </p:nvSpPr>
          <p:spPr bwMode="auto">
            <a:xfrm>
              <a:off x="1848" y="2820"/>
              <a:ext cx="266" cy="511"/>
            </a:xfrm>
            <a:prstGeom prst="rect">
              <a:avLst/>
            </a:prstGeom>
            <a:noFill/>
            <a:ln w="4763">
              <a:solidFill>
                <a:srgbClr val="000000"/>
              </a:solidFill>
              <a:miter lim="800000"/>
              <a:headEnd/>
              <a:tailEnd/>
            </a:ln>
          </p:spPr>
          <p:txBody>
            <a:bodyPr/>
            <a:lstStyle/>
            <a:p>
              <a:endParaRPr lang="ur-PK"/>
            </a:p>
          </p:txBody>
        </p:sp>
        <p:sp>
          <p:nvSpPr>
            <p:cNvPr id="136" name="Rectangle 924"/>
            <p:cNvSpPr>
              <a:spLocks noChangeArrowheads="1"/>
            </p:cNvSpPr>
            <p:nvPr/>
          </p:nvSpPr>
          <p:spPr bwMode="auto">
            <a:xfrm>
              <a:off x="1864" y="3081"/>
              <a:ext cx="206" cy="205"/>
            </a:xfrm>
            <a:prstGeom prst="rect">
              <a:avLst/>
            </a:prstGeom>
            <a:noFill/>
            <a:ln w="4763">
              <a:solidFill>
                <a:srgbClr val="7F7F7F"/>
              </a:solidFill>
              <a:miter lim="800000"/>
              <a:headEnd/>
              <a:tailEnd/>
            </a:ln>
          </p:spPr>
          <p:txBody>
            <a:bodyPr/>
            <a:lstStyle/>
            <a:p>
              <a:endParaRPr lang="ur-PK"/>
            </a:p>
          </p:txBody>
        </p:sp>
        <p:sp>
          <p:nvSpPr>
            <p:cNvPr id="137" name="Freeform 925"/>
            <p:cNvSpPr>
              <a:spLocks/>
            </p:cNvSpPr>
            <p:nvPr/>
          </p:nvSpPr>
          <p:spPr bwMode="auto">
            <a:xfrm>
              <a:off x="1864" y="2845"/>
              <a:ext cx="206" cy="181"/>
            </a:xfrm>
            <a:custGeom>
              <a:avLst/>
              <a:gdLst>
                <a:gd name="T0" fmla="*/ 0 w 206"/>
                <a:gd name="T1" fmla="*/ 0 h 181"/>
                <a:gd name="T2" fmla="*/ 206 w 206"/>
                <a:gd name="T3" fmla="*/ 0 h 181"/>
                <a:gd name="T4" fmla="*/ 206 w 206"/>
                <a:gd name="T5" fmla="*/ 181 h 181"/>
                <a:gd name="T6" fmla="*/ 0 w 206"/>
                <a:gd name="T7" fmla="*/ 181 h 181"/>
                <a:gd name="T8" fmla="*/ 0 w 206"/>
                <a:gd name="T9" fmla="*/ 1 h 181"/>
                <a:gd name="T10" fmla="*/ 0 w 206"/>
                <a:gd name="T11" fmla="*/ 181 h 181"/>
                <a:gd name="T12" fmla="*/ 174 w 206"/>
                <a:gd name="T13" fmla="*/ 181 h 181"/>
                <a:gd name="T14" fmla="*/ 0 60000 65536"/>
                <a:gd name="T15" fmla="*/ 0 60000 65536"/>
                <a:gd name="T16" fmla="*/ 0 60000 65536"/>
                <a:gd name="T17" fmla="*/ 0 60000 65536"/>
                <a:gd name="T18" fmla="*/ 0 60000 65536"/>
                <a:gd name="T19" fmla="*/ 0 60000 65536"/>
                <a:gd name="T20" fmla="*/ 0 60000 65536"/>
                <a:gd name="T21" fmla="*/ 0 w 206"/>
                <a:gd name="T22" fmla="*/ 0 h 181"/>
                <a:gd name="T23" fmla="*/ 206 w 206"/>
                <a:gd name="T24" fmla="*/ 181 h 18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6" h="181">
                  <a:moveTo>
                    <a:pt x="0" y="0"/>
                  </a:moveTo>
                  <a:lnTo>
                    <a:pt x="206" y="0"/>
                  </a:lnTo>
                  <a:lnTo>
                    <a:pt x="206" y="181"/>
                  </a:lnTo>
                  <a:lnTo>
                    <a:pt x="0" y="181"/>
                  </a:lnTo>
                  <a:lnTo>
                    <a:pt x="0" y="1"/>
                  </a:lnTo>
                  <a:lnTo>
                    <a:pt x="0" y="181"/>
                  </a:lnTo>
                  <a:lnTo>
                    <a:pt x="174" y="181"/>
                  </a:lnTo>
                </a:path>
              </a:pathLst>
            </a:custGeom>
            <a:noFill/>
            <a:ln w="4763">
              <a:solidFill>
                <a:srgbClr val="000000"/>
              </a:solidFill>
              <a:prstDash val="solid"/>
              <a:round/>
              <a:headEnd/>
              <a:tailEnd/>
            </a:ln>
          </p:spPr>
          <p:txBody>
            <a:bodyPr/>
            <a:lstStyle/>
            <a:p>
              <a:endParaRPr lang="ur-PK"/>
            </a:p>
          </p:txBody>
        </p:sp>
        <p:sp>
          <p:nvSpPr>
            <p:cNvPr id="138" name="Line 926"/>
            <p:cNvSpPr>
              <a:spLocks noChangeShapeType="1"/>
            </p:cNvSpPr>
            <p:nvPr/>
          </p:nvSpPr>
          <p:spPr bwMode="auto">
            <a:xfrm>
              <a:off x="1863" y="2967"/>
              <a:ext cx="207" cy="1"/>
            </a:xfrm>
            <a:prstGeom prst="line">
              <a:avLst/>
            </a:prstGeom>
            <a:noFill/>
            <a:ln w="4763">
              <a:solidFill>
                <a:srgbClr val="000000"/>
              </a:solidFill>
              <a:round/>
              <a:headEnd/>
              <a:tailEnd/>
            </a:ln>
          </p:spPr>
          <p:txBody>
            <a:bodyPr/>
            <a:lstStyle/>
            <a:p>
              <a:endParaRPr lang="ur-PK"/>
            </a:p>
          </p:txBody>
        </p:sp>
        <p:sp>
          <p:nvSpPr>
            <p:cNvPr id="139" name="Oval 927"/>
            <p:cNvSpPr>
              <a:spLocks noChangeArrowheads="1"/>
            </p:cNvSpPr>
            <p:nvPr/>
          </p:nvSpPr>
          <p:spPr bwMode="auto">
            <a:xfrm>
              <a:off x="1927" y="3245"/>
              <a:ext cx="7" cy="7"/>
            </a:xfrm>
            <a:prstGeom prst="ellipse">
              <a:avLst/>
            </a:prstGeom>
            <a:solidFill>
              <a:srgbClr val="7F7F7F"/>
            </a:solidFill>
            <a:ln w="1588">
              <a:solidFill>
                <a:srgbClr val="000000"/>
              </a:solidFill>
              <a:round/>
              <a:headEnd/>
              <a:tailEnd/>
            </a:ln>
          </p:spPr>
          <p:txBody>
            <a:bodyPr/>
            <a:lstStyle/>
            <a:p>
              <a:endParaRPr lang="ur-PK"/>
            </a:p>
          </p:txBody>
        </p:sp>
        <p:sp>
          <p:nvSpPr>
            <p:cNvPr id="140" name="Oval 928"/>
            <p:cNvSpPr>
              <a:spLocks noChangeArrowheads="1"/>
            </p:cNvSpPr>
            <p:nvPr/>
          </p:nvSpPr>
          <p:spPr bwMode="auto">
            <a:xfrm>
              <a:off x="1927" y="3245"/>
              <a:ext cx="7" cy="7"/>
            </a:xfrm>
            <a:prstGeom prst="ellipse">
              <a:avLst/>
            </a:prstGeom>
            <a:noFill/>
            <a:ln w="1588">
              <a:solidFill>
                <a:srgbClr val="7F7F7F"/>
              </a:solidFill>
              <a:round/>
              <a:headEnd/>
              <a:tailEnd/>
            </a:ln>
          </p:spPr>
          <p:txBody>
            <a:bodyPr/>
            <a:lstStyle/>
            <a:p>
              <a:endParaRPr lang="ur-PK"/>
            </a:p>
          </p:txBody>
        </p:sp>
        <p:sp>
          <p:nvSpPr>
            <p:cNvPr id="141" name="Oval 929"/>
            <p:cNvSpPr>
              <a:spLocks noChangeArrowheads="1"/>
            </p:cNvSpPr>
            <p:nvPr/>
          </p:nvSpPr>
          <p:spPr bwMode="auto">
            <a:xfrm>
              <a:off x="1947" y="3245"/>
              <a:ext cx="7" cy="7"/>
            </a:xfrm>
            <a:prstGeom prst="ellipse">
              <a:avLst/>
            </a:prstGeom>
            <a:solidFill>
              <a:srgbClr val="7F7F7F"/>
            </a:solidFill>
            <a:ln w="1588">
              <a:solidFill>
                <a:srgbClr val="000000"/>
              </a:solidFill>
              <a:round/>
              <a:headEnd/>
              <a:tailEnd/>
            </a:ln>
          </p:spPr>
          <p:txBody>
            <a:bodyPr/>
            <a:lstStyle/>
            <a:p>
              <a:endParaRPr lang="ur-PK"/>
            </a:p>
          </p:txBody>
        </p:sp>
        <p:sp>
          <p:nvSpPr>
            <p:cNvPr id="142" name="Oval 930"/>
            <p:cNvSpPr>
              <a:spLocks noChangeArrowheads="1"/>
            </p:cNvSpPr>
            <p:nvPr/>
          </p:nvSpPr>
          <p:spPr bwMode="auto">
            <a:xfrm>
              <a:off x="1947" y="3245"/>
              <a:ext cx="7" cy="7"/>
            </a:xfrm>
            <a:prstGeom prst="ellipse">
              <a:avLst/>
            </a:prstGeom>
            <a:noFill/>
            <a:ln w="1588">
              <a:solidFill>
                <a:srgbClr val="7F7F7F"/>
              </a:solidFill>
              <a:round/>
              <a:headEnd/>
              <a:tailEnd/>
            </a:ln>
          </p:spPr>
          <p:txBody>
            <a:bodyPr/>
            <a:lstStyle/>
            <a:p>
              <a:endParaRPr lang="ur-PK"/>
            </a:p>
          </p:txBody>
        </p:sp>
        <p:sp>
          <p:nvSpPr>
            <p:cNvPr id="143" name="Oval 931"/>
            <p:cNvSpPr>
              <a:spLocks noChangeArrowheads="1"/>
            </p:cNvSpPr>
            <p:nvPr/>
          </p:nvSpPr>
          <p:spPr bwMode="auto">
            <a:xfrm>
              <a:off x="1964" y="3245"/>
              <a:ext cx="7" cy="7"/>
            </a:xfrm>
            <a:prstGeom prst="ellipse">
              <a:avLst/>
            </a:prstGeom>
            <a:solidFill>
              <a:srgbClr val="7F7F7F"/>
            </a:solidFill>
            <a:ln w="1588">
              <a:solidFill>
                <a:srgbClr val="000000"/>
              </a:solidFill>
              <a:round/>
              <a:headEnd/>
              <a:tailEnd/>
            </a:ln>
          </p:spPr>
          <p:txBody>
            <a:bodyPr/>
            <a:lstStyle/>
            <a:p>
              <a:endParaRPr lang="ur-PK"/>
            </a:p>
          </p:txBody>
        </p:sp>
        <p:sp>
          <p:nvSpPr>
            <p:cNvPr id="144" name="Oval 932"/>
            <p:cNvSpPr>
              <a:spLocks noChangeArrowheads="1"/>
            </p:cNvSpPr>
            <p:nvPr/>
          </p:nvSpPr>
          <p:spPr bwMode="auto">
            <a:xfrm>
              <a:off x="1964" y="3245"/>
              <a:ext cx="7" cy="7"/>
            </a:xfrm>
            <a:prstGeom prst="ellipse">
              <a:avLst/>
            </a:prstGeom>
            <a:noFill/>
            <a:ln w="1588">
              <a:solidFill>
                <a:srgbClr val="7F7F7F"/>
              </a:solidFill>
              <a:round/>
              <a:headEnd/>
              <a:tailEnd/>
            </a:ln>
          </p:spPr>
          <p:txBody>
            <a:bodyPr/>
            <a:lstStyle/>
            <a:p>
              <a:endParaRPr lang="ur-PK"/>
            </a:p>
          </p:txBody>
        </p:sp>
        <p:sp>
          <p:nvSpPr>
            <p:cNvPr id="145" name="Oval 933"/>
            <p:cNvSpPr>
              <a:spLocks noChangeArrowheads="1"/>
            </p:cNvSpPr>
            <p:nvPr/>
          </p:nvSpPr>
          <p:spPr bwMode="auto">
            <a:xfrm>
              <a:off x="1984" y="3245"/>
              <a:ext cx="7" cy="7"/>
            </a:xfrm>
            <a:prstGeom prst="ellipse">
              <a:avLst/>
            </a:prstGeom>
            <a:solidFill>
              <a:srgbClr val="7F7F7F"/>
            </a:solidFill>
            <a:ln w="1588">
              <a:solidFill>
                <a:srgbClr val="000000"/>
              </a:solidFill>
              <a:round/>
              <a:headEnd/>
              <a:tailEnd/>
            </a:ln>
          </p:spPr>
          <p:txBody>
            <a:bodyPr/>
            <a:lstStyle/>
            <a:p>
              <a:endParaRPr lang="ur-PK"/>
            </a:p>
          </p:txBody>
        </p:sp>
        <p:sp>
          <p:nvSpPr>
            <p:cNvPr id="146" name="Oval 934"/>
            <p:cNvSpPr>
              <a:spLocks noChangeArrowheads="1"/>
            </p:cNvSpPr>
            <p:nvPr/>
          </p:nvSpPr>
          <p:spPr bwMode="auto">
            <a:xfrm>
              <a:off x="1984" y="3245"/>
              <a:ext cx="7" cy="7"/>
            </a:xfrm>
            <a:prstGeom prst="ellipse">
              <a:avLst/>
            </a:prstGeom>
            <a:noFill/>
            <a:ln w="1588">
              <a:solidFill>
                <a:srgbClr val="7F7F7F"/>
              </a:solidFill>
              <a:round/>
              <a:headEnd/>
              <a:tailEnd/>
            </a:ln>
          </p:spPr>
          <p:txBody>
            <a:bodyPr/>
            <a:lstStyle/>
            <a:p>
              <a:endParaRPr lang="ur-PK"/>
            </a:p>
          </p:txBody>
        </p:sp>
        <p:sp>
          <p:nvSpPr>
            <p:cNvPr id="147" name="Oval 935"/>
            <p:cNvSpPr>
              <a:spLocks noChangeArrowheads="1"/>
            </p:cNvSpPr>
            <p:nvPr/>
          </p:nvSpPr>
          <p:spPr bwMode="auto">
            <a:xfrm>
              <a:off x="1927" y="3260"/>
              <a:ext cx="7" cy="5"/>
            </a:xfrm>
            <a:prstGeom prst="ellipse">
              <a:avLst/>
            </a:prstGeom>
            <a:solidFill>
              <a:srgbClr val="7F7F7F"/>
            </a:solidFill>
            <a:ln w="1588">
              <a:solidFill>
                <a:srgbClr val="000000"/>
              </a:solidFill>
              <a:round/>
              <a:headEnd/>
              <a:tailEnd/>
            </a:ln>
          </p:spPr>
          <p:txBody>
            <a:bodyPr/>
            <a:lstStyle/>
            <a:p>
              <a:endParaRPr lang="ur-PK"/>
            </a:p>
          </p:txBody>
        </p:sp>
        <p:sp>
          <p:nvSpPr>
            <p:cNvPr id="148" name="Oval 936"/>
            <p:cNvSpPr>
              <a:spLocks noChangeArrowheads="1"/>
            </p:cNvSpPr>
            <p:nvPr/>
          </p:nvSpPr>
          <p:spPr bwMode="auto">
            <a:xfrm>
              <a:off x="1927" y="3260"/>
              <a:ext cx="7" cy="5"/>
            </a:xfrm>
            <a:prstGeom prst="ellipse">
              <a:avLst/>
            </a:prstGeom>
            <a:noFill/>
            <a:ln w="1588">
              <a:solidFill>
                <a:srgbClr val="7F7F7F"/>
              </a:solidFill>
              <a:round/>
              <a:headEnd/>
              <a:tailEnd/>
            </a:ln>
          </p:spPr>
          <p:txBody>
            <a:bodyPr/>
            <a:lstStyle/>
            <a:p>
              <a:endParaRPr lang="ur-PK"/>
            </a:p>
          </p:txBody>
        </p:sp>
        <p:sp>
          <p:nvSpPr>
            <p:cNvPr id="149" name="Oval 937"/>
            <p:cNvSpPr>
              <a:spLocks noChangeArrowheads="1"/>
            </p:cNvSpPr>
            <p:nvPr/>
          </p:nvSpPr>
          <p:spPr bwMode="auto">
            <a:xfrm>
              <a:off x="1947" y="3260"/>
              <a:ext cx="7" cy="5"/>
            </a:xfrm>
            <a:prstGeom prst="ellipse">
              <a:avLst/>
            </a:prstGeom>
            <a:solidFill>
              <a:srgbClr val="7F7F7F"/>
            </a:solidFill>
            <a:ln w="1588">
              <a:solidFill>
                <a:srgbClr val="000000"/>
              </a:solidFill>
              <a:round/>
              <a:headEnd/>
              <a:tailEnd/>
            </a:ln>
          </p:spPr>
          <p:txBody>
            <a:bodyPr/>
            <a:lstStyle/>
            <a:p>
              <a:endParaRPr lang="ur-PK"/>
            </a:p>
          </p:txBody>
        </p:sp>
        <p:sp>
          <p:nvSpPr>
            <p:cNvPr id="150" name="Oval 938"/>
            <p:cNvSpPr>
              <a:spLocks noChangeArrowheads="1"/>
            </p:cNvSpPr>
            <p:nvPr/>
          </p:nvSpPr>
          <p:spPr bwMode="auto">
            <a:xfrm>
              <a:off x="1947" y="3260"/>
              <a:ext cx="7" cy="5"/>
            </a:xfrm>
            <a:prstGeom prst="ellipse">
              <a:avLst/>
            </a:prstGeom>
            <a:noFill/>
            <a:ln w="1588">
              <a:solidFill>
                <a:srgbClr val="7F7F7F"/>
              </a:solidFill>
              <a:round/>
              <a:headEnd/>
              <a:tailEnd/>
            </a:ln>
          </p:spPr>
          <p:txBody>
            <a:bodyPr/>
            <a:lstStyle/>
            <a:p>
              <a:endParaRPr lang="ur-PK"/>
            </a:p>
          </p:txBody>
        </p:sp>
        <p:sp>
          <p:nvSpPr>
            <p:cNvPr id="151" name="Oval 939"/>
            <p:cNvSpPr>
              <a:spLocks noChangeArrowheads="1"/>
            </p:cNvSpPr>
            <p:nvPr/>
          </p:nvSpPr>
          <p:spPr bwMode="auto">
            <a:xfrm>
              <a:off x="1964" y="3260"/>
              <a:ext cx="7" cy="5"/>
            </a:xfrm>
            <a:prstGeom prst="ellipse">
              <a:avLst/>
            </a:prstGeom>
            <a:solidFill>
              <a:srgbClr val="7F7F7F"/>
            </a:solidFill>
            <a:ln w="1588">
              <a:solidFill>
                <a:srgbClr val="000000"/>
              </a:solidFill>
              <a:round/>
              <a:headEnd/>
              <a:tailEnd/>
            </a:ln>
          </p:spPr>
          <p:txBody>
            <a:bodyPr/>
            <a:lstStyle/>
            <a:p>
              <a:endParaRPr lang="ur-PK"/>
            </a:p>
          </p:txBody>
        </p:sp>
        <p:sp>
          <p:nvSpPr>
            <p:cNvPr id="152" name="Oval 940"/>
            <p:cNvSpPr>
              <a:spLocks noChangeArrowheads="1"/>
            </p:cNvSpPr>
            <p:nvPr/>
          </p:nvSpPr>
          <p:spPr bwMode="auto">
            <a:xfrm>
              <a:off x="1964" y="3260"/>
              <a:ext cx="7" cy="5"/>
            </a:xfrm>
            <a:prstGeom prst="ellipse">
              <a:avLst/>
            </a:prstGeom>
            <a:noFill/>
            <a:ln w="1588">
              <a:solidFill>
                <a:srgbClr val="7F7F7F"/>
              </a:solidFill>
              <a:round/>
              <a:headEnd/>
              <a:tailEnd/>
            </a:ln>
          </p:spPr>
          <p:txBody>
            <a:bodyPr/>
            <a:lstStyle/>
            <a:p>
              <a:endParaRPr lang="ur-PK"/>
            </a:p>
          </p:txBody>
        </p:sp>
        <p:sp>
          <p:nvSpPr>
            <p:cNvPr id="153" name="Oval 941"/>
            <p:cNvSpPr>
              <a:spLocks noChangeArrowheads="1"/>
            </p:cNvSpPr>
            <p:nvPr/>
          </p:nvSpPr>
          <p:spPr bwMode="auto">
            <a:xfrm>
              <a:off x="1984" y="3260"/>
              <a:ext cx="7" cy="5"/>
            </a:xfrm>
            <a:prstGeom prst="ellipse">
              <a:avLst/>
            </a:prstGeom>
            <a:solidFill>
              <a:srgbClr val="7F7F7F"/>
            </a:solidFill>
            <a:ln w="1588">
              <a:solidFill>
                <a:srgbClr val="000000"/>
              </a:solidFill>
              <a:round/>
              <a:headEnd/>
              <a:tailEnd/>
            </a:ln>
          </p:spPr>
          <p:txBody>
            <a:bodyPr/>
            <a:lstStyle/>
            <a:p>
              <a:endParaRPr lang="ur-PK"/>
            </a:p>
          </p:txBody>
        </p:sp>
        <p:sp>
          <p:nvSpPr>
            <p:cNvPr id="154" name="Oval 942"/>
            <p:cNvSpPr>
              <a:spLocks noChangeArrowheads="1"/>
            </p:cNvSpPr>
            <p:nvPr/>
          </p:nvSpPr>
          <p:spPr bwMode="auto">
            <a:xfrm>
              <a:off x="1984" y="3260"/>
              <a:ext cx="7" cy="5"/>
            </a:xfrm>
            <a:prstGeom prst="ellipse">
              <a:avLst/>
            </a:prstGeom>
            <a:noFill/>
            <a:ln w="1588">
              <a:solidFill>
                <a:srgbClr val="7F7F7F"/>
              </a:solidFill>
              <a:round/>
              <a:headEnd/>
              <a:tailEnd/>
            </a:ln>
          </p:spPr>
          <p:txBody>
            <a:bodyPr/>
            <a:lstStyle/>
            <a:p>
              <a:endParaRPr lang="ur-PK"/>
            </a:p>
          </p:txBody>
        </p:sp>
        <p:sp>
          <p:nvSpPr>
            <p:cNvPr id="155" name="Oval 943"/>
            <p:cNvSpPr>
              <a:spLocks noChangeArrowheads="1"/>
            </p:cNvSpPr>
            <p:nvPr/>
          </p:nvSpPr>
          <p:spPr bwMode="auto">
            <a:xfrm>
              <a:off x="1927" y="3274"/>
              <a:ext cx="7" cy="5"/>
            </a:xfrm>
            <a:prstGeom prst="ellipse">
              <a:avLst/>
            </a:prstGeom>
            <a:solidFill>
              <a:srgbClr val="7F7F7F"/>
            </a:solidFill>
            <a:ln w="1588">
              <a:solidFill>
                <a:srgbClr val="000000"/>
              </a:solidFill>
              <a:round/>
              <a:headEnd/>
              <a:tailEnd/>
            </a:ln>
          </p:spPr>
          <p:txBody>
            <a:bodyPr/>
            <a:lstStyle/>
            <a:p>
              <a:endParaRPr lang="ur-PK"/>
            </a:p>
          </p:txBody>
        </p:sp>
        <p:sp>
          <p:nvSpPr>
            <p:cNvPr id="156" name="Oval 944"/>
            <p:cNvSpPr>
              <a:spLocks noChangeArrowheads="1"/>
            </p:cNvSpPr>
            <p:nvPr/>
          </p:nvSpPr>
          <p:spPr bwMode="auto">
            <a:xfrm>
              <a:off x="1927" y="3274"/>
              <a:ext cx="7" cy="5"/>
            </a:xfrm>
            <a:prstGeom prst="ellipse">
              <a:avLst/>
            </a:prstGeom>
            <a:noFill/>
            <a:ln w="1588">
              <a:solidFill>
                <a:srgbClr val="7F7F7F"/>
              </a:solidFill>
              <a:round/>
              <a:headEnd/>
              <a:tailEnd/>
            </a:ln>
          </p:spPr>
          <p:txBody>
            <a:bodyPr/>
            <a:lstStyle/>
            <a:p>
              <a:endParaRPr lang="ur-PK"/>
            </a:p>
          </p:txBody>
        </p:sp>
        <p:sp>
          <p:nvSpPr>
            <p:cNvPr id="157" name="Oval 945"/>
            <p:cNvSpPr>
              <a:spLocks noChangeArrowheads="1"/>
            </p:cNvSpPr>
            <p:nvPr/>
          </p:nvSpPr>
          <p:spPr bwMode="auto">
            <a:xfrm>
              <a:off x="1947" y="3274"/>
              <a:ext cx="7" cy="5"/>
            </a:xfrm>
            <a:prstGeom prst="ellipse">
              <a:avLst/>
            </a:prstGeom>
            <a:solidFill>
              <a:srgbClr val="7F7F7F"/>
            </a:solidFill>
            <a:ln w="1588">
              <a:solidFill>
                <a:srgbClr val="000000"/>
              </a:solidFill>
              <a:round/>
              <a:headEnd/>
              <a:tailEnd/>
            </a:ln>
          </p:spPr>
          <p:txBody>
            <a:bodyPr/>
            <a:lstStyle/>
            <a:p>
              <a:endParaRPr lang="ur-PK"/>
            </a:p>
          </p:txBody>
        </p:sp>
        <p:sp>
          <p:nvSpPr>
            <p:cNvPr id="158" name="Oval 946"/>
            <p:cNvSpPr>
              <a:spLocks noChangeArrowheads="1"/>
            </p:cNvSpPr>
            <p:nvPr/>
          </p:nvSpPr>
          <p:spPr bwMode="auto">
            <a:xfrm>
              <a:off x="1947" y="3274"/>
              <a:ext cx="7" cy="5"/>
            </a:xfrm>
            <a:prstGeom prst="ellipse">
              <a:avLst/>
            </a:prstGeom>
            <a:noFill/>
            <a:ln w="1588">
              <a:solidFill>
                <a:srgbClr val="7F7F7F"/>
              </a:solidFill>
              <a:round/>
              <a:headEnd/>
              <a:tailEnd/>
            </a:ln>
          </p:spPr>
          <p:txBody>
            <a:bodyPr/>
            <a:lstStyle/>
            <a:p>
              <a:endParaRPr lang="ur-PK"/>
            </a:p>
          </p:txBody>
        </p:sp>
        <p:sp>
          <p:nvSpPr>
            <p:cNvPr id="159" name="Oval 947"/>
            <p:cNvSpPr>
              <a:spLocks noChangeArrowheads="1"/>
            </p:cNvSpPr>
            <p:nvPr/>
          </p:nvSpPr>
          <p:spPr bwMode="auto">
            <a:xfrm>
              <a:off x="1966" y="3274"/>
              <a:ext cx="6" cy="5"/>
            </a:xfrm>
            <a:prstGeom prst="ellipse">
              <a:avLst/>
            </a:prstGeom>
            <a:solidFill>
              <a:srgbClr val="7F7F7F"/>
            </a:solidFill>
            <a:ln w="1588">
              <a:solidFill>
                <a:srgbClr val="000000"/>
              </a:solidFill>
              <a:round/>
              <a:headEnd/>
              <a:tailEnd/>
            </a:ln>
          </p:spPr>
          <p:txBody>
            <a:bodyPr/>
            <a:lstStyle/>
            <a:p>
              <a:endParaRPr lang="ur-PK"/>
            </a:p>
          </p:txBody>
        </p:sp>
        <p:sp>
          <p:nvSpPr>
            <p:cNvPr id="160" name="Oval 948"/>
            <p:cNvSpPr>
              <a:spLocks noChangeArrowheads="1"/>
            </p:cNvSpPr>
            <p:nvPr/>
          </p:nvSpPr>
          <p:spPr bwMode="auto">
            <a:xfrm>
              <a:off x="1966" y="3274"/>
              <a:ext cx="6" cy="5"/>
            </a:xfrm>
            <a:prstGeom prst="ellipse">
              <a:avLst/>
            </a:prstGeom>
            <a:noFill/>
            <a:ln w="1588">
              <a:solidFill>
                <a:srgbClr val="7F7F7F"/>
              </a:solidFill>
              <a:round/>
              <a:headEnd/>
              <a:tailEnd/>
            </a:ln>
          </p:spPr>
          <p:txBody>
            <a:bodyPr/>
            <a:lstStyle/>
            <a:p>
              <a:endParaRPr lang="ur-PK"/>
            </a:p>
          </p:txBody>
        </p:sp>
        <p:sp>
          <p:nvSpPr>
            <p:cNvPr id="161" name="Oval 949"/>
            <p:cNvSpPr>
              <a:spLocks noChangeArrowheads="1"/>
            </p:cNvSpPr>
            <p:nvPr/>
          </p:nvSpPr>
          <p:spPr bwMode="auto">
            <a:xfrm>
              <a:off x="1984" y="3274"/>
              <a:ext cx="7" cy="5"/>
            </a:xfrm>
            <a:prstGeom prst="ellipse">
              <a:avLst/>
            </a:prstGeom>
            <a:solidFill>
              <a:srgbClr val="7F7F7F"/>
            </a:solidFill>
            <a:ln w="1588">
              <a:solidFill>
                <a:srgbClr val="000000"/>
              </a:solidFill>
              <a:round/>
              <a:headEnd/>
              <a:tailEnd/>
            </a:ln>
          </p:spPr>
          <p:txBody>
            <a:bodyPr/>
            <a:lstStyle/>
            <a:p>
              <a:endParaRPr lang="ur-PK"/>
            </a:p>
          </p:txBody>
        </p:sp>
        <p:sp>
          <p:nvSpPr>
            <p:cNvPr id="162" name="Oval 950"/>
            <p:cNvSpPr>
              <a:spLocks noChangeArrowheads="1"/>
            </p:cNvSpPr>
            <p:nvPr/>
          </p:nvSpPr>
          <p:spPr bwMode="auto">
            <a:xfrm>
              <a:off x="1984" y="3274"/>
              <a:ext cx="7" cy="5"/>
            </a:xfrm>
            <a:prstGeom prst="ellipse">
              <a:avLst/>
            </a:prstGeom>
            <a:noFill/>
            <a:ln w="1588">
              <a:solidFill>
                <a:srgbClr val="7F7F7F"/>
              </a:solidFill>
              <a:round/>
              <a:headEnd/>
              <a:tailEnd/>
            </a:ln>
          </p:spPr>
          <p:txBody>
            <a:bodyPr/>
            <a:lstStyle/>
            <a:p>
              <a:endParaRPr lang="ur-PK"/>
            </a:p>
          </p:txBody>
        </p:sp>
        <p:sp>
          <p:nvSpPr>
            <p:cNvPr id="163" name="Oval 951"/>
            <p:cNvSpPr>
              <a:spLocks noChangeArrowheads="1"/>
            </p:cNvSpPr>
            <p:nvPr/>
          </p:nvSpPr>
          <p:spPr bwMode="auto">
            <a:xfrm>
              <a:off x="2001" y="3245"/>
              <a:ext cx="7" cy="7"/>
            </a:xfrm>
            <a:prstGeom prst="ellipse">
              <a:avLst/>
            </a:prstGeom>
            <a:solidFill>
              <a:srgbClr val="7F7F7F"/>
            </a:solidFill>
            <a:ln w="1588">
              <a:solidFill>
                <a:srgbClr val="000000"/>
              </a:solidFill>
              <a:round/>
              <a:headEnd/>
              <a:tailEnd/>
            </a:ln>
          </p:spPr>
          <p:txBody>
            <a:bodyPr/>
            <a:lstStyle/>
            <a:p>
              <a:endParaRPr lang="ur-PK"/>
            </a:p>
          </p:txBody>
        </p:sp>
        <p:sp>
          <p:nvSpPr>
            <p:cNvPr id="164" name="Oval 952"/>
            <p:cNvSpPr>
              <a:spLocks noChangeArrowheads="1"/>
            </p:cNvSpPr>
            <p:nvPr/>
          </p:nvSpPr>
          <p:spPr bwMode="auto">
            <a:xfrm>
              <a:off x="2001" y="3245"/>
              <a:ext cx="7" cy="7"/>
            </a:xfrm>
            <a:prstGeom prst="ellipse">
              <a:avLst/>
            </a:prstGeom>
            <a:noFill/>
            <a:ln w="1588">
              <a:solidFill>
                <a:srgbClr val="7F7F7F"/>
              </a:solidFill>
              <a:round/>
              <a:headEnd/>
              <a:tailEnd/>
            </a:ln>
          </p:spPr>
          <p:txBody>
            <a:bodyPr/>
            <a:lstStyle/>
            <a:p>
              <a:endParaRPr lang="ur-PK"/>
            </a:p>
          </p:txBody>
        </p:sp>
        <p:sp>
          <p:nvSpPr>
            <p:cNvPr id="165" name="Oval 953"/>
            <p:cNvSpPr>
              <a:spLocks noChangeArrowheads="1"/>
            </p:cNvSpPr>
            <p:nvPr/>
          </p:nvSpPr>
          <p:spPr bwMode="auto">
            <a:xfrm>
              <a:off x="2001" y="3260"/>
              <a:ext cx="7" cy="5"/>
            </a:xfrm>
            <a:prstGeom prst="ellipse">
              <a:avLst/>
            </a:prstGeom>
            <a:solidFill>
              <a:srgbClr val="7F7F7F"/>
            </a:solidFill>
            <a:ln w="1588">
              <a:solidFill>
                <a:srgbClr val="000000"/>
              </a:solidFill>
              <a:round/>
              <a:headEnd/>
              <a:tailEnd/>
            </a:ln>
          </p:spPr>
          <p:txBody>
            <a:bodyPr/>
            <a:lstStyle/>
            <a:p>
              <a:endParaRPr lang="ur-PK"/>
            </a:p>
          </p:txBody>
        </p:sp>
        <p:sp>
          <p:nvSpPr>
            <p:cNvPr id="166" name="Oval 954"/>
            <p:cNvSpPr>
              <a:spLocks noChangeArrowheads="1"/>
            </p:cNvSpPr>
            <p:nvPr/>
          </p:nvSpPr>
          <p:spPr bwMode="auto">
            <a:xfrm>
              <a:off x="2001" y="3260"/>
              <a:ext cx="7" cy="5"/>
            </a:xfrm>
            <a:prstGeom prst="ellipse">
              <a:avLst/>
            </a:prstGeom>
            <a:noFill/>
            <a:ln w="1588">
              <a:solidFill>
                <a:srgbClr val="7F7F7F"/>
              </a:solidFill>
              <a:round/>
              <a:headEnd/>
              <a:tailEnd/>
            </a:ln>
          </p:spPr>
          <p:txBody>
            <a:bodyPr/>
            <a:lstStyle/>
            <a:p>
              <a:endParaRPr lang="ur-PK"/>
            </a:p>
          </p:txBody>
        </p:sp>
        <p:sp>
          <p:nvSpPr>
            <p:cNvPr id="167" name="Oval 955"/>
            <p:cNvSpPr>
              <a:spLocks noChangeArrowheads="1"/>
            </p:cNvSpPr>
            <p:nvPr/>
          </p:nvSpPr>
          <p:spPr bwMode="auto">
            <a:xfrm>
              <a:off x="2001" y="3274"/>
              <a:ext cx="7" cy="5"/>
            </a:xfrm>
            <a:prstGeom prst="ellipse">
              <a:avLst/>
            </a:prstGeom>
            <a:solidFill>
              <a:srgbClr val="7F7F7F"/>
            </a:solidFill>
            <a:ln w="1588">
              <a:solidFill>
                <a:srgbClr val="000000"/>
              </a:solidFill>
              <a:round/>
              <a:headEnd/>
              <a:tailEnd/>
            </a:ln>
          </p:spPr>
          <p:txBody>
            <a:bodyPr/>
            <a:lstStyle/>
            <a:p>
              <a:endParaRPr lang="ur-PK"/>
            </a:p>
          </p:txBody>
        </p:sp>
        <p:sp>
          <p:nvSpPr>
            <p:cNvPr id="168" name="Oval 956"/>
            <p:cNvSpPr>
              <a:spLocks noChangeArrowheads="1"/>
            </p:cNvSpPr>
            <p:nvPr/>
          </p:nvSpPr>
          <p:spPr bwMode="auto">
            <a:xfrm>
              <a:off x="2001" y="3274"/>
              <a:ext cx="7" cy="5"/>
            </a:xfrm>
            <a:prstGeom prst="ellipse">
              <a:avLst/>
            </a:prstGeom>
            <a:noFill/>
            <a:ln w="1588">
              <a:solidFill>
                <a:srgbClr val="7F7F7F"/>
              </a:solidFill>
              <a:round/>
              <a:headEnd/>
              <a:tailEnd/>
            </a:ln>
          </p:spPr>
          <p:txBody>
            <a:bodyPr/>
            <a:lstStyle/>
            <a:p>
              <a:endParaRPr lang="ur-PK"/>
            </a:p>
          </p:txBody>
        </p:sp>
        <p:sp>
          <p:nvSpPr>
            <p:cNvPr id="169" name="Line 957"/>
            <p:cNvSpPr>
              <a:spLocks noChangeShapeType="1"/>
            </p:cNvSpPr>
            <p:nvPr/>
          </p:nvSpPr>
          <p:spPr bwMode="auto">
            <a:xfrm>
              <a:off x="1896" y="3287"/>
              <a:ext cx="1" cy="44"/>
            </a:xfrm>
            <a:prstGeom prst="line">
              <a:avLst/>
            </a:prstGeom>
            <a:noFill/>
            <a:ln w="6350">
              <a:solidFill>
                <a:srgbClr val="7F7F7F"/>
              </a:solidFill>
              <a:round/>
              <a:headEnd/>
              <a:tailEnd/>
            </a:ln>
          </p:spPr>
          <p:txBody>
            <a:bodyPr/>
            <a:lstStyle/>
            <a:p>
              <a:endParaRPr lang="ur-PK"/>
            </a:p>
          </p:txBody>
        </p:sp>
        <p:sp>
          <p:nvSpPr>
            <p:cNvPr id="170" name="Rectangle 958"/>
            <p:cNvSpPr>
              <a:spLocks noChangeArrowheads="1"/>
            </p:cNvSpPr>
            <p:nvPr/>
          </p:nvSpPr>
          <p:spPr bwMode="auto">
            <a:xfrm>
              <a:off x="1863" y="3034"/>
              <a:ext cx="208" cy="27"/>
            </a:xfrm>
            <a:prstGeom prst="rect">
              <a:avLst/>
            </a:prstGeom>
            <a:solidFill>
              <a:srgbClr val="E5E5E5"/>
            </a:solidFill>
            <a:ln w="1588">
              <a:solidFill>
                <a:srgbClr val="000000"/>
              </a:solidFill>
              <a:miter lim="800000"/>
              <a:headEnd/>
              <a:tailEnd/>
            </a:ln>
          </p:spPr>
          <p:txBody>
            <a:bodyPr/>
            <a:lstStyle/>
            <a:p>
              <a:endParaRPr lang="ur-PK"/>
            </a:p>
          </p:txBody>
        </p:sp>
        <p:sp>
          <p:nvSpPr>
            <p:cNvPr id="171" name="Rectangle 959"/>
            <p:cNvSpPr>
              <a:spLocks noChangeArrowheads="1"/>
            </p:cNvSpPr>
            <p:nvPr/>
          </p:nvSpPr>
          <p:spPr bwMode="auto">
            <a:xfrm>
              <a:off x="1863" y="3034"/>
              <a:ext cx="208" cy="27"/>
            </a:xfrm>
            <a:prstGeom prst="rect">
              <a:avLst/>
            </a:prstGeom>
            <a:noFill/>
            <a:ln w="1588">
              <a:solidFill>
                <a:srgbClr val="7F7F7F"/>
              </a:solidFill>
              <a:miter lim="800000"/>
              <a:headEnd/>
              <a:tailEnd/>
            </a:ln>
          </p:spPr>
          <p:txBody>
            <a:bodyPr/>
            <a:lstStyle/>
            <a:p>
              <a:endParaRPr lang="ur-PK"/>
            </a:p>
          </p:txBody>
        </p:sp>
        <p:sp>
          <p:nvSpPr>
            <p:cNvPr id="172" name="Rectangle 960"/>
            <p:cNvSpPr>
              <a:spLocks noChangeArrowheads="1"/>
            </p:cNvSpPr>
            <p:nvPr/>
          </p:nvSpPr>
          <p:spPr bwMode="auto">
            <a:xfrm>
              <a:off x="1864" y="3035"/>
              <a:ext cx="105" cy="25"/>
            </a:xfrm>
            <a:prstGeom prst="rect">
              <a:avLst/>
            </a:prstGeom>
            <a:solidFill>
              <a:srgbClr val="E5E5E5"/>
            </a:solidFill>
            <a:ln w="4763">
              <a:solidFill>
                <a:srgbClr val="000000"/>
              </a:solidFill>
              <a:miter lim="800000"/>
              <a:headEnd/>
              <a:tailEnd/>
            </a:ln>
          </p:spPr>
          <p:txBody>
            <a:bodyPr/>
            <a:lstStyle/>
            <a:p>
              <a:endParaRPr lang="ur-PK"/>
            </a:p>
          </p:txBody>
        </p:sp>
        <p:sp>
          <p:nvSpPr>
            <p:cNvPr id="173" name="Rectangle 961"/>
            <p:cNvSpPr>
              <a:spLocks noChangeArrowheads="1"/>
            </p:cNvSpPr>
            <p:nvPr/>
          </p:nvSpPr>
          <p:spPr bwMode="auto">
            <a:xfrm>
              <a:off x="1864" y="3035"/>
              <a:ext cx="105" cy="25"/>
            </a:xfrm>
            <a:prstGeom prst="rect">
              <a:avLst/>
            </a:prstGeom>
            <a:noFill/>
            <a:ln w="4763">
              <a:solidFill>
                <a:srgbClr val="7F7F7F"/>
              </a:solidFill>
              <a:miter lim="800000"/>
              <a:headEnd/>
              <a:tailEnd/>
            </a:ln>
          </p:spPr>
          <p:txBody>
            <a:bodyPr/>
            <a:lstStyle/>
            <a:p>
              <a:endParaRPr lang="ur-PK"/>
            </a:p>
          </p:txBody>
        </p:sp>
        <p:sp>
          <p:nvSpPr>
            <p:cNvPr id="174" name="Rectangle 962"/>
            <p:cNvSpPr>
              <a:spLocks noChangeArrowheads="1"/>
            </p:cNvSpPr>
            <p:nvPr/>
          </p:nvSpPr>
          <p:spPr bwMode="auto">
            <a:xfrm>
              <a:off x="1867" y="3043"/>
              <a:ext cx="99" cy="4"/>
            </a:xfrm>
            <a:prstGeom prst="rect">
              <a:avLst/>
            </a:prstGeom>
            <a:solidFill>
              <a:srgbClr val="D8D8D8"/>
            </a:solidFill>
            <a:ln w="1588">
              <a:solidFill>
                <a:srgbClr val="000000"/>
              </a:solidFill>
              <a:miter lim="800000"/>
              <a:headEnd/>
              <a:tailEnd/>
            </a:ln>
          </p:spPr>
          <p:txBody>
            <a:bodyPr/>
            <a:lstStyle/>
            <a:p>
              <a:endParaRPr lang="ur-PK"/>
            </a:p>
          </p:txBody>
        </p:sp>
        <p:sp>
          <p:nvSpPr>
            <p:cNvPr id="175" name="Rectangle 963"/>
            <p:cNvSpPr>
              <a:spLocks noChangeArrowheads="1"/>
            </p:cNvSpPr>
            <p:nvPr/>
          </p:nvSpPr>
          <p:spPr bwMode="auto">
            <a:xfrm>
              <a:off x="1867" y="3043"/>
              <a:ext cx="99" cy="4"/>
            </a:xfrm>
            <a:prstGeom prst="rect">
              <a:avLst/>
            </a:prstGeom>
            <a:noFill/>
            <a:ln w="1588">
              <a:solidFill>
                <a:srgbClr val="000000"/>
              </a:solidFill>
              <a:miter lim="800000"/>
              <a:headEnd/>
              <a:tailEnd/>
            </a:ln>
          </p:spPr>
          <p:txBody>
            <a:bodyPr/>
            <a:lstStyle/>
            <a:p>
              <a:endParaRPr lang="ur-PK"/>
            </a:p>
          </p:txBody>
        </p:sp>
        <p:sp>
          <p:nvSpPr>
            <p:cNvPr id="176" name="Rectangle 964"/>
            <p:cNvSpPr>
              <a:spLocks noChangeArrowheads="1"/>
            </p:cNvSpPr>
            <p:nvPr/>
          </p:nvSpPr>
          <p:spPr bwMode="auto">
            <a:xfrm>
              <a:off x="1901" y="3045"/>
              <a:ext cx="32" cy="6"/>
            </a:xfrm>
            <a:prstGeom prst="rect">
              <a:avLst/>
            </a:prstGeom>
            <a:solidFill>
              <a:srgbClr val="F2F2F2"/>
            </a:solidFill>
            <a:ln w="1588">
              <a:solidFill>
                <a:srgbClr val="000000"/>
              </a:solidFill>
              <a:miter lim="800000"/>
              <a:headEnd/>
              <a:tailEnd/>
            </a:ln>
          </p:spPr>
          <p:txBody>
            <a:bodyPr/>
            <a:lstStyle/>
            <a:p>
              <a:endParaRPr lang="ur-PK"/>
            </a:p>
          </p:txBody>
        </p:sp>
        <p:sp>
          <p:nvSpPr>
            <p:cNvPr id="177" name="Rectangle 965"/>
            <p:cNvSpPr>
              <a:spLocks noChangeArrowheads="1"/>
            </p:cNvSpPr>
            <p:nvPr/>
          </p:nvSpPr>
          <p:spPr bwMode="auto">
            <a:xfrm>
              <a:off x="1901" y="3045"/>
              <a:ext cx="32" cy="6"/>
            </a:xfrm>
            <a:prstGeom prst="rect">
              <a:avLst/>
            </a:prstGeom>
            <a:noFill/>
            <a:ln w="1588">
              <a:solidFill>
                <a:srgbClr val="000000"/>
              </a:solidFill>
              <a:miter lim="800000"/>
              <a:headEnd/>
              <a:tailEnd/>
            </a:ln>
          </p:spPr>
          <p:txBody>
            <a:bodyPr/>
            <a:lstStyle/>
            <a:p>
              <a:endParaRPr lang="ur-PK"/>
            </a:p>
          </p:txBody>
        </p:sp>
        <p:sp>
          <p:nvSpPr>
            <p:cNvPr id="178" name="Freeform 966"/>
            <p:cNvSpPr>
              <a:spLocks/>
            </p:cNvSpPr>
            <p:nvPr/>
          </p:nvSpPr>
          <p:spPr bwMode="auto">
            <a:xfrm>
              <a:off x="1900" y="3040"/>
              <a:ext cx="34" cy="1"/>
            </a:xfrm>
            <a:custGeom>
              <a:avLst/>
              <a:gdLst>
                <a:gd name="T0" fmla="*/ 33 w 34"/>
                <a:gd name="T1" fmla="*/ 0 h 1"/>
                <a:gd name="T2" fmla="*/ 1 w 34"/>
                <a:gd name="T3" fmla="*/ 0 h 1"/>
                <a:gd name="T4" fmla="*/ 0 w 34"/>
                <a:gd name="T5" fmla="*/ 1 h 1"/>
                <a:gd name="T6" fmla="*/ 34 w 34"/>
                <a:gd name="T7" fmla="*/ 1 h 1"/>
                <a:gd name="T8" fmla="*/ 33 w 34"/>
                <a:gd name="T9" fmla="*/ 0 h 1"/>
                <a:gd name="T10" fmla="*/ 0 60000 65536"/>
                <a:gd name="T11" fmla="*/ 0 60000 65536"/>
                <a:gd name="T12" fmla="*/ 0 60000 65536"/>
                <a:gd name="T13" fmla="*/ 0 60000 65536"/>
                <a:gd name="T14" fmla="*/ 0 60000 65536"/>
                <a:gd name="T15" fmla="*/ 0 w 34"/>
                <a:gd name="T16" fmla="*/ 0 h 1"/>
                <a:gd name="T17" fmla="*/ 34 w 34"/>
                <a:gd name="T18" fmla="*/ 1 h 1"/>
              </a:gdLst>
              <a:ahLst/>
              <a:cxnLst>
                <a:cxn ang="T10">
                  <a:pos x="T0" y="T1"/>
                </a:cxn>
                <a:cxn ang="T11">
                  <a:pos x="T2" y="T3"/>
                </a:cxn>
                <a:cxn ang="T12">
                  <a:pos x="T4" y="T5"/>
                </a:cxn>
                <a:cxn ang="T13">
                  <a:pos x="T6" y="T7"/>
                </a:cxn>
                <a:cxn ang="T14">
                  <a:pos x="T8" y="T9"/>
                </a:cxn>
              </a:cxnLst>
              <a:rect l="T15" t="T16" r="T17" b="T18"/>
              <a:pathLst>
                <a:path w="34" h="1">
                  <a:moveTo>
                    <a:pt x="33" y="0"/>
                  </a:moveTo>
                  <a:lnTo>
                    <a:pt x="1" y="0"/>
                  </a:lnTo>
                  <a:lnTo>
                    <a:pt x="0" y="1"/>
                  </a:lnTo>
                  <a:lnTo>
                    <a:pt x="34" y="1"/>
                  </a:lnTo>
                  <a:lnTo>
                    <a:pt x="33" y="0"/>
                  </a:lnTo>
                  <a:close/>
                </a:path>
              </a:pathLst>
            </a:custGeom>
            <a:solidFill>
              <a:srgbClr val="E5E5E5"/>
            </a:solidFill>
            <a:ln w="1588">
              <a:solidFill>
                <a:srgbClr val="000000"/>
              </a:solidFill>
              <a:prstDash val="solid"/>
              <a:round/>
              <a:headEnd/>
              <a:tailEnd/>
            </a:ln>
          </p:spPr>
          <p:txBody>
            <a:bodyPr/>
            <a:lstStyle/>
            <a:p>
              <a:endParaRPr lang="ur-PK"/>
            </a:p>
          </p:txBody>
        </p:sp>
        <p:sp>
          <p:nvSpPr>
            <p:cNvPr id="179" name="Freeform 967"/>
            <p:cNvSpPr>
              <a:spLocks/>
            </p:cNvSpPr>
            <p:nvPr/>
          </p:nvSpPr>
          <p:spPr bwMode="auto">
            <a:xfrm>
              <a:off x="1900" y="3040"/>
              <a:ext cx="34" cy="1"/>
            </a:xfrm>
            <a:custGeom>
              <a:avLst/>
              <a:gdLst>
                <a:gd name="T0" fmla="*/ 33 w 34"/>
                <a:gd name="T1" fmla="*/ 0 h 1"/>
                <a:gd name="T2" fmla="*/ 1 w 34"/>
                <a:gd name="T3" fmla="*/ 0 h 1"/>
                <a:gd name="T4" fmla="*/ 0 w 34"/>
                <a:gd name="T5" fmla="*/ 1 h 1"/>
                <a:gd name="T6" fmla="*/ 34 w 34"/>
                <a:gd name="T7" fmla="*/ 1 h 1"/>
                <a:gd name="T8" fmla="*/ 33 w 34"/>
                <a:gd name="T9" fmla="*/ 0 h 1"/>
                <a:gd name="T10" fmla="*/ 0 60000 65536"/>
                <a:gd name="T11" fmla="*/ 0 60000 65536"/>
                <a:gd name="T12" fmla="*/ 0 60000 65536"/>
                <a:gd name="T13" fmla="*/ 0 60000 65536"/>
                <a:gd name="T14" fmla="*/ 0 60000 65536"/>
                <a:gd name="T15" fmla="*/ 0 w 34"/>
                <a:gd name="T16" fmla="*/ 0 h 1"/>
                <a:gd name="T17" fmla="*/ 34 w 34"/>
                <a:gd name="T18" fmla="*/ 1 h 1"/>
              </a:gdLst>
              <a:ahLst/>
              <a:cxnLst>
                <a:cxn ang="T10">
                  <a:pos x="T0" y="T1"/>
                </a:cxn>
                <a:cxn ang="T11">
                  <a:pos x="T2" y="T3"/>
                </a:cxn>
                <a:cxn ang="T12">
                  <a:pos x="T4" y="T5"/>
                </a:cxn>
                <a:cxn ang="T13">
                  <a:pos x="T6" y="T7"/>
                </a:cxn>
                <a:cxn ang="T14">
                  <a:pos x="T8" y="T9"/>
                </a:cxn>
              </a:cxnLst>
              <a:rect l="T15" t="T16" r="T17" b="T18"/>
              <a:pathLst>
                <a:path w="34" h="1">
                  <a:moveTo>
                    <a:pt x="33" y="0"/>
                  </a:moveTo>
                  <a:lnTo>
                    <a:pt x="1" y="0"/>
                  </a:lnTo>
                  <a:lnTo>
                    <a:pt x="0" y="1"/>
                  </a:lnTo>
                  <a:lnTo>
                    <a:pt x="34" y="1"/>
                  </a:lnTo>
                  <a:lnTo>
                    <a:pt x="33" y="0"/>
                  </a:lnTo>
                </a:path>
              </a:pathLst>
            </a:custGeom>
            <a:noFill/>
            <a:ln w="1588">
              <a:solidFill>
                <a:srgbClr val="000000"/>
              </a:solidFill>
              <a:prstDash val="solid"/>
              <a:round/>
              <a:headEnd/>
              <a:tailEnd/>
            </a:ln>
          </p:spPr>
          <p:txBody>
            <a:bodyPr/>
            <a:lstStyle/>
            <a:p>
              <a:endParaRPr lang="ur-PK"/>
            </a:p>
          </p:txBody>
        </p:sp>
        <p:sp>
          <p:nvSpPr>
            <p:cNvPr id="180" name="Freeform 968"/>
            <p:cNvSpPr>
              <a:spLocks/>
            </p:cNvSpPr>
            <p:nvPr/>
          </p:nvSpPr>
          <p:spPr bwMode="auto">
            <a:xfrm>
              <a:off x="1933" y="3044"/>
              <a:ext cx="33" cy="1"/>
            </a:xfrm>
            <a:custGeom>
              <a:avLst/>
              <a:gdLst>
                <a:gd name="T0" fmla="*/ 31 w 33"/>
                <a:gd name="T1" fmla="*/ 0 h 1"/>
                <a:gd name="T2" fmla="*/ 0 w 33"/>
                <a:gd name="T3" fmla="*/ 0 h 1"/>
                <a:gd name="T4" fmla="*/ 0 w 33"/>
                <a:gd name="T5" fmla="*/ 1 h 1"/>
                <a:gd name="T6" fmla="*/ 33 w 33"/>
                <a:gd name="T7" fmla="*/ 1 h 1"/>
                <a:gd name="T8" fmla="*/ 31 w 33"/>
                <a:gd name="T9" fmla="*/ 0 h 1"/>
                <a:gd name="T10" fmla="*/ 0 60000 65536"/>
                <a:gd name="T11" fmla="*/ 0 60000 65536"/>
                <a:gd name="T12" fmla="*/ 0 60000 65536"/>
                <a:gd name="T13" fmla="*/ 0 60000 65536"/>
                <a:gd name="T14" fmla="*/ 0 60000 65536"/>
                <a:gd name="T15" fmla="*/ 0 w 33"/>
                <a:gd name="T16" fmla="*/ 0 h 1"/>
                <a:gd name="T17" fmla="*/ 33 w 33"/>
                <a:gd name="T18" fmla="*/ 1 h 1"/>
              </a:gdLst>
              <a:ahLst/>
              <a:cxnLst>
                <a:cxn ang="T10">
                  <a:pos x="T0" y="T1"/>
                </a:cxn>
                <a:cxn ang="T11">
                  <a:pos x="T2" y="T3"/>
                </a:cxn>
                <a:cxn ang="T12">
                  <a:pos x="T4" y="T5"/>
                </a:cxn>
                <a:cxn ang="T13">
                  <a:pos x="T6" y="T7"/>
                </a:cxn>
                <a:cxn ang="T14">
                  <a:pos x="T8" y="T9"/>
                </a:cxn>
              </a:cxnLst>
              <a:rect l="T15" t="T16" r="T17" b="T18"/>
              <a:pathLst>
                <a:path w="33" h="1">
                  <a:moveTo>
                    <a:pt x="31" y="0"/>
                  </a:moveTo>
                  <a:lnTo>
                    <a:pt x="0" y="0"/>
                  </a:lnTo>
                  <a:lnTo>
                    <a:pt x="0" y="1"/>
                  </a:lnTo>
                  <a:lnTo>
                    <a:pt x="33" y="1"/>
                  </a:lnTo>
                  <a:lnTo>
                    <a:pt x="31" y="0"/>
                  </a:lnTo>
                  <a:close/>
                </a:path>
              </a:pathLst>
            </a:custGeom>
            <a:solidFill>
              <a:srgbClr val="CCCCCC"/>
            </a:solidFill>
            <a:ln w="1588">
              <a:solidFill>
                <a:srgbClr val="000000"/>
              </a:solidFill>
              <a:prstDash val="solid"/>
              <a:round/>
              <a:headEnd/>
              <a:tailEnd/>
            </a:ln>
          </p:spPr>
          <p:txBody>
            <a:bodyPr/>
            <a:lstStyle/>
            <a:p>
              <a:endParaRPr lang="ur-PK"/>
            </a:p>
          </p:txBody>
        </p:sp>
        <p:sp>
          <p:nvSpPr>
            <p:cNvPr id="181" name="Freeform 969"/>
            <p:cNvSpPr>
              <a:spLocks/>
            </p:cNvSpPr>
            <p:nvPr/>
          </p:nvSpPr>
          <p:spPr bwMode="auto">
            <a:xfrm>
              <a:off x="1933" y="3044"/>
              <a:ext cx="33" cy="1"/>
            </a:xfrm>
            <a:custGeom>
              <a:avLst/>
              <a:gdLst>
                <a:gd name="T0" fmla="*/ 31 w 33"/>
                <a:gd name="T1" fmla="*/ 0 h 1"/>
                <a:gd name="T2" fmla="*/ 0 w 33"/>
                <a:gd name="T3" fmla="*/ 0 h 1"/>
                <a:gd name="T4" fmla="*/ 0 w 33"/>
                <a:gd name="T5" fmla="*/ 1 h 1"/>
                <a:gd name="T6" fmla="*/ 33 w 33"/>
                <a:gd name="T7" fmla="*/ 1 h 1"/>
                <a:gd name="T8" fmla="*/ 31 w 33"/>
                <a:gd name="T9" fmla="*/ 0 h 1"/>
                <a:gd name="T10" fmla="*/ 0 60000 65536"/>
                <a:gd name="T11" fmla="*/ 0 60000 65536"/>
                <a:gd name="T12" fmla="*/ 0 60000 65536"/>
                <a:gd name="T13" fmla="*/ 0 60000 65536"/>
                <a:gd name="T14" fmla="*/ 0 60000 65536"/>
                <a:gd name="T15" fmla="*/ 0 w 33"/>
                <a:gd name="T16" fmla="*/ 0 h 1"/>
                <a:gd name="T17" fmla="*/ 33 w 33"/>
                <a:gd name="T18" fmla="*/ 1 h 1"/>
              </a:gdLst>
              <a:ahLst/>
              <a:cxnLst>
                <a:cxn ang="T10">
                  <a:pos x="T0" y="T1"/>
                </a:cxn>
                <a:cxn ang="T11">
                  <a:pos x="T2" y="T3"/>
                </a:cxn>
                <a:cxn ang="T12">
                  <a:pos x="T4" y="T5"/>
                </a:cxn>
                <a:cxn ang="T13">
                  <a:pos x="T6" y="T7"/>
                </a:cxn>
                <a:cxn ang="T14">
                  <a:pos x="T8" y="T9"/>
                </a:cxn>
              </a:cxnLst>
              <a:rect l="T15" t="T16" r="T17" b="T18"/>
              <a:pathLst>
                <a:path w="33" h="1">
                  <a:moveTo>
                    <a:pt x="31" y="0"/>
                  </a:moveTo>
                  <a:lnTo>
                    <a:pt x="0" y="0"/>
                  </a:lnTo>
                  <a:lnTo>
                    <a:pt x="0" y="1"/>
                  </a:lnTo>
                  <a:lnTo>
                    <a:pt x="33" y="1"/>
                  </a:lnTo>
                  <a:lnTo>
                    <a:pt x="31" y="0"/>
                  </a:lnTo>
                </a:path>
              </a:pathLst>
            </a:custGeom>
            <a:noFill/>
            <a:ln w="1588">
              <a:solidFill>
                <a:srgbClr val="000000"/>
              </a:solidFill>
              <a:prstDash val="solid"/>
              <a:round/>
              <a:headEnd/>
              <a:tailEnd/>
            </a:ln>
          </p:spPr>
          <p:txBody>
            <a:bodyPr/>
            <a:lstStyle/>
            <a:p>
              <a:endParaRPr lang="ur-PK"/>
            </a:p>
          </p:txBody>
        </p:sp>
        <p:sp>
          <p:nvSpPr>
            <p:cNvPr id="182" name="Freeform 970"/>
            <p:cNvSpPr>
              <a:spLocks/>
            </p:cNvSpPr>
            <p:nvPr/>
          </p:nvSpPr>
          <p:spPr bwMode="auto">
            <a:xfrm>
              <a:off x="1901" y="3045"/>
              <a:ext cx="1" cy="4"/>
            </a:xfrm>
            <a:custGeom>
              <a:avLst/>
              <a:gdLst>
                <a:gd name="T0" fmla="*/ 0 w 1"/>
                <a:gd name="T1" fmla="*/ 0 h 4"/>
                <a:gd name="T2" fmla="*/ 0 w 1"/>
                <a:gd name="T3" fmla="*/ 0 h 4"/>
                <a:gd name="T4" fmla="*/ 0 w 1"/>
                <a:gd name="T5" fmla="*/ 4 h 4"/>
                <a:gd name="T6" fmla="*/ 1 w 1"/>
                <a:gd name="T7" fmla="*/ 0 h 4"/>
                <a:gd name="T8" fmla="*/ 0 w 1"/>
                <a:gd name="T9" fmla="*/ 0 h 4"/>
                <a:gd name="T10" fmla="*/ 0 60000 65536"/>
                <a:gd name="T11" fmla="*/ 0 60000 65536"/>
                <a:gd name="T12" fmla="*/ 0 60000 65536"/>
                <a:gd name="T13" fmla="*/ 0 60000 65536"/>
                <a:gd name="T14" fmla="*/ 0 60000 65536"/>
                <a:gd name="T15" fmla="*/ 0 w 1"/>
                <a:gd name="T16" fmla="*/ 0 h 4"/>
                <a:gd name="T17" fmla="*/ 1 w 1"/>
                <a:gd name="T18" fmla="*/ 4 h 4"/>
              </a:gdLst>
              <a:ahLst/>
              <a:cxnLst>
                <a:cxn ang="T10">
                  <a:pos x="T0" y="T1"/>
                </a:cxn>
                <a:cxn ang="T11">
                  <a:pos x="T2" y="T3"/>
                </a:cxn>
                <a:cxn ang="T12">
                  <a:pos x="T4" y="T5"/>
                </a:cxn>
                <a:cxn ang="T13">
                  <a:pos x="T6" y="T7"/>
                </a:cxn>
                <a:cxn ang="T14">
                  <a:pos x="T8" y="T9"/>
                </a:cxn>
              </a:cxnLst>
              <a:rect l="T15" t="T16" r="T17" b="T18"/>
              <a:pathLst>
                <a:path w="1" h="4">
                  <a:moveTo>
                    <a:pt x="0" y="0"/>
                  </a:moveTo>
                  <a:lnTo>
                    <a:pt x="0" y="0"/>
                  </a:lnTo>
                  <a:lnTo>
                    <a:pt x="0" y="4"/>
                  </a:lnTo>
                  <a:lnTo>
                    <a:pt x="1" y="0"/>
                  </a:lnTo>
                  <a:lnTo>
                    <a:pt x="0" y="0"/>
                  </a:lnTo>
                  <a:close/>
                </a:path>
              </a:pathLst>
            </a:custGeom>
            <a:solidFill>
              <a:srgbClr val="000000"/>
            </a:solidFill>
            <a:ln w="1588">
              <a:solidFill>
                <a:srgbClr val="000000"/>
              </a:solidFill>
              <a:prstDash val="solid"/>
              <a:round/>
              <a:headEnd/>
              <a:tailEnd/>
            </a:ln>
          </p:spPr>
          <p:txBody>
            <a:bodyPr/>
            <a:lstStyle/>
            <a:p>
              <a:endParaRPr lang="ur-PK"/>
            </a:p>
          </p:txBody>
        </p:sp>
        <p:sp>
          <p:nvSpPr>
            <p:cNvPr id="183" name="Freeform 971"/>
            <p:cNvSpPr>
              <a:spLocks/>
            </p:cNvSpPr>
            <p:nvPr/>
          </p:nvSpPr>
          <p:spPr bwMode="auto">
            <a:xfrm>
              <a:off x="1901" y="3045"/>
              <a:ext cx="1" cy="4"/>
            </a:xfrm>
            <a:custGeom>
              <a:avLst/>
              <a:gdLst>
                <a:gd name="T0" fmla="*/ 0 w 1"/>
                <a:gd name="T1" fmla="*/ 0 h 4"/>
                <a:gd name="T2" fmla="*/ 0 w 1"/>
                <a:gd name="T3" fmla="*/ 0 h 4"/>
                <a:gd name="T4" fmla="*/ 0 w 1"/>
                <a:gd name="T5" fmla="*/ 4 h 4"/>
                <a:gd name="T6" fmla="*/ 1 w 1"/>
                <a:gd name="T7" fmla="*/ 0 h 4"/>
                <a:gd name="T8" fmla="*/ 0 w 1"/>
                <a:gd name="T9" fmla="*/ 0 h 4"/>
                <a:gd name="T10" fmla="*/ 0 60000 65536"/>
                <a:gd name="T11" fmla="*/ 0 60000 65536"/>
                <a:gd name="T12" fmla="*/ 0 60000 65536"/>
                <a:gd name="T13" fmla="*/ 0 60000 65536"/>
                <a:gd name="T14" fmla="*/ 0 60000 65536"/>
                <a:gd name="T15" fmla="*/ 0 w 1"/>
                <a:gd name="T16" fmla="*/ 0 h 4"/>
                <a:gd name="T17" fmla="*/ 1 w 1"/>
                <a:gd name="T18" fmla="*/ 4 h 4"/>
              </a:gdLst>
              <a:ahLst/>
              <a:cxnLst>
                <a:cxn ang="T10">
                  <a:pos x="T0" y="T1"/>
                </a:cxn>
                <a:cxn ang="T11">
                  <a:pos x="T2" y="T3"/>
                </a:cxn>
                <a:cxn ang="T12">
                  <a:pos x="T4" y="T5"/>
                </a:cxn>
                <a:cxn ang="T13">
                  <a:pos x="T6" y="T7"/>
                </a:cxn>
                <a:cxn ang="T14">
                  <a:pos x="T8" y="T9"/>
                </a:cxn>
              </a:cxnLst>
              <a:rect l="T15" t="T16" r="T17" b="T18"/>
              <a:pathLst>
                <a:path w="1" h="4">
                  <a:moveTo>
                    <a:pt x="0" y="0"/>
                  </a:moveTo>
                  <a:lnTo>
                    <a:pt x="0" y="0"/>
                  </a:lnTo>
                  <a:lnTo>
                    <a:pt x="0" y="4"/>
                  </a:lnTo>
                  <a:lnTo>
                    <a:pt x="1" y="0"/>
                  </a:lnTo>
                  <a:lnTo>
                    <a:pt x="0" y="0"/>
                  </a:lnTo>
                </a:path>
              </a:pathLst>
            </a:custGeom>
            <a:noFill/>
            <a:ln w="1588">
              <a:solidFill>
                <a:srgbClr val="000000"/>
              </a:solidFill>
              <a:prstDash val="solid"/>
              <a:round/>
              <a:headEnd/>
              <a:tailEnd/>
            </a:ln>
          </p:spPr>
          <p:txBody>
            <a:bodyPr/>
            <a:lstStyle/>
            <a:p>
              <a:endParaRPr lang="ur-PK"/>
            </a:p>
          </p:txBody>
        </p:sp>
        <p:sp>
          <p:nvSpPr>
            <p:cNvPr id="184" name="Freeform 972"/>
            <p:cNvSpPr>
              <a:spLocks/>
            </p:cNvSpPr>
            <p:nvPr/>
          </p:nvSpPr>
          <p:spPr bwMode="auto">
            <a:xfrm>
              <a:off x="1930" y="3045"/>
              <a:ext cx="1" cy="4"/>
            </a:xfrm>
            <a:custGeom>
              <a:avLst/>
              <a:gdLst>
                <a:gd name="T0" fmla="*/ 1 w 1"/>
                <a:gd name="T1" fmla="*/ 0 h 4"/>
                <a:gd name="T2" fmla="*/ 1 w 1"/>
                <a:gd name="T3" fmla="*/ 0 h 4"/>
                <a:gd name="T4" fmla="*/ 1 w 1"/>
                <a:gd name="T5" fmla="*/ 4 h 4"/>
                <a:gd name="T6" fmla="*/ 0 w 1"/>
                <a:gd name="T7" fmla="*/ 0 h 4"/>
                <a:gd name="T8" fmla="*/ 1 w 1"/>
                <a:gd name="T9" fmla="*/ 0 h 4"/>
                <a:gd name="T10" fmla="*/ 0 60000 65536"/>
                <a:gd name="T11" fmla="*/ 0 60000 65536"/>
                <a:gd name="T12" fmla="*/ 0 60000 65536"/>
                <a:gd name="T13" fmla="*/ 0 60000 65536"/>
                <a:gd name="T14" fmla="*/ 0 60000 65536"/>
                <a:gd name="T15" fmla="*/ 0 w 1"/>
                <a:gd name="T16" fmla="*/ 0 h 4"/>
                <a:gd name="T17" fmla="*/ 1 w 1"/>
                <a:gd name="T18" fmla="*/ 4 h 4"/>
              </a:gdLst>
              <a:ahLst/>
              <a:cxnLst>
                <a:cxn ang="T10">
                  <a:pos x="T0" y="T1"/>
                </a:cxn>
                <a:cxn ang="T11">
                  <a:pos x="T2" y="T3"/>
                </a:cxn>
                <a:cxn ang="T12">
                  <a:pos x="T4" y="T5"/>
                </a:cxn>
                <a:cxn ang="T13">
                  <a:pos x="T6" y="T7"/>
                </a:cxn>
                <a:cxn ang="T14">
                  <a:pos x="T8" y="T9"/>
                </a:cxn>
              </a:cxnLst>
              <a:rect l="T15" t="T16" r="T17" b="T18"/>
              <a:pathLst>
                <a:path w="1" h="4">
                  <a:moveTo>
                    <a:pt x="1" y="0"/>
                  </a:moveTo>
                  <a:lnTo>
                    <a:pt x="1" y="0"/>
                  </a:lnTo>
                  <a:lnTo>
                    <a:pt x="1" y="4"/>
                  </a:lnTo>
                  <a:lnTo>
                    <a:pt x="0" y="0"/>
                  </a:lnTo>
                  <a:lnTo>
                    <a:pt x="1" y="0"/>
                  </a:lnTo>
                  <a:close/>
                </a:path>
              </a:pathLst>
            </a:custGeom>
            <a:solidFill>
              <a:srgbClr val="000000"/>
            </a:solidFill>
            <a:ln w="1588">
              <a:solidFill>
                <a:srgbClr val="000000"/>
              </a:solidFill>
              <a:prstDash val="solid"/>
              <a:round/>
              <a:headEnd/>
              <a:tailEnd/>
            </a:ln>
          </p:spPr>
          <p:txBody>
            <a:bodyPr/>
            <a:lstStyle/>
            <a:p>
              <a:endParaRPr lang="ur-PK"/>
            </a:p>
          </p:txBody>
        </p:sp>
        <p:sp>
          <p:nvSpPr>
            <p:cNvPr id="185" name="Freeform 973"/>
            <p:cNvSpPr>
              <a:spLocks/>
            </p:cNvSpPr>
            <p:nvPr/>
          </p:nvSpPr>
          <p:spPr bwMode="auto">
            <a:xfrm>
              <a:off x="1930" y="3045"/>
              <a:ext cx="1" cy="4"/>
            </a:xfrm>
            <a:custGeom>
              <a:avLst/>
              <a:gdLst>
                <a:gd name="T0" fmla="*/ 1 w 1"/>
                <a:gd name="T1" fmla="*/ 0 h 4"/>
                <a:gd name="T2" fmla="*/ 1 w 1"/>
                <a:gd name="T3" fmla="*/ 0 h 4"/>
                <a:gd name="T4" fmla="*/ 1 w 1"/>
                <a:gd name="T5" fmla="*/ 4 h 4"/>
                <a:gd name="T6" fmla="*/ 0 w 1"/>
                <a:gd name="T7" fmla="*/ 0 h 4"/>
                <a:gd name="T8" fmla="*/ 1 w 1"/>
                <a:gd name="T9" fmla="*/ 0 h 4"/>
                <a:gd name="T10" fmla="*/ 0 60000 65536"/>
                <a:gd name="T11" fmla="*/ 0 60000 65536"/>
                <a:gd name="T12" fmla="*/ 0 60000 65536"/>
                <a:gd name="T13" fmla="*/ 0 60000 65536"/>
                <a:gd name="T14" fmla="*/ 0 60000 65536"/>
                <a:gd name="T15" fmla="*/ 0 w 1"/>
                <a:gd name="T16" fmla="*/ 0 h 4"/>
                <a:gd name="T17" fmla="*/ 1 w 1"/>
                <a:gd name="T18" fmla="*/ 4 h 4"/>
              </a:gdLst>
              <a:ahLst/>
              <a:cxnLst>
                <a:cxn ang="T10">
                  <a:pos x="T0" y="T1"/>
                </a:cxn>
                <a:cxn ang="T11">
                  <a:pos x="T2" y="T3"/>
                </a:cxn>
                <a:cxn ang="T12">
                  <a:pos x="T4" y="T5"/>
                </a:cxn>
                <a:cxn ang="T13">
                  <a:pos x="T6" y="T7"/>
                </a:cxn>
                <a:cxn ang="T14">
                  <a:pos x="T8" y="T9"/>
                </a:cxn>
              </a:cxnLst>
              <a:rect l="T15" t="T16" r="T17" b="T18"/>
              <a:pathLst>
                <a:path w="1" h="4">
                  <a:moveTo>
                    <a:pt x="1" y="0"/>
                  </a:moveTo>
                  <a:lnTo>
                    <a:pt x="1" y="0"/>
                  </a:lnTo>
                  <a:lnTo>
                    <a:pt x="1" y="4"/>
                  </a:lnTo>
                  <a:lnTo>
                    <a:pt x="0" y="0"/>
                  </a:lnTo>
                  <a:lnTo>
                    <a:pt x="1" y="0"/>
                  </a:lnTo>
                </a:path>
              </a:pathLst>
            </a:custGeom>
            <a:noFill/>
            <a:ln w="1588">
              <a:solidFill>
                <a:srgbClr val="000000"/>
              </a:solidFill>
              <a:prstDash val="solid"/>
              <a:round/>
              <a:headEnd/>
              <a:tailEnd/>
            </a:ln>
          </p:spPr>
          <p:txBody>
            <a:bodyPr/>
            <a:lstStyle/>
            <a:p>
              <a:endParaRPr lang="ur-PK"/>
            </a:p>
          </p:txBody>
        </p:sp>
        <p:sp>
          <p:nvSpPr>
            <p:cNvPr id="186" name="Rectangle 974"/>
            <p:cNvSpPr>
              <a:spLocks noChangeArrowheads="1"/>
            </p:cNvSpPr>
            <p:nvPr/>
          </p:nvSpPr>
          <p:spPr bwMode="auto">
            <a:xfrm>
              <a:off x="1889" y="3052"/>
              <a:ext cx="7" cy="3"/>
            </a:xfrm>
            <a:prstGeom prst="rect">
              <a:avLst/>
            </a:prstGeom>
            <a:solidFill>
              <a:srgbClr val="83FF00"/>
            </a:solidFill>
            <a:ln w="1588">
              <a:solidFill>
                <a:srgbClr val="000000"/>
              </a:solidFill>
              <a:miter lim="800000"/>
              <a:headEnd/>
              <a:tailEnd/>
            </a:ln>
          </p:spPr>
          <p:txBody>
            <a:bodyPr/>
            <a:lstStyle/>
            <a:p>
              <a:endParaRPr lang="ur-PK"/>
            </a:p>
          </p:txBody>
        </p:sp>
        <p:sp>
          <p:nvSpPr>
            <p:cNvPr id="187" name="Rectangle 975"/>
            <p:cNvSpPr>
              <a:spLocks noChangeArrowheads="1"/>
            </p:cNvSpPr>
            <p:nvPr/>
          </p:nvSpPr>
          <p:spPr bwMode="auto">
            <a:xfrm>
              <a:off x="1889" y="3052"/>
              <a:ext cx="7" cy="3"/>
            </a:xfrm>
            <a:prstGeom prst="rect">
              <a:avLst/>
            </a:prstGeom>
            <a:noFill/>
            <a:ln w="1588">
              <a:solidFill>
                <a:srgbClr val="000000"/>
              </a:solidFill>
              <a:miter lim="800000"/>
              <a:headEnd/>
              <a:tailEnd/>
            </a:ln>
          </p:spPr>
          <p:txBody>
            <a:bodyPr/>
            <a:lstStyle/>
            <a:p>
              <a:endParaRPr lang="ur-PK"/>
            </a:p>
          </p:txBody>
        </p:sp>
        <p:sp>
          <p:nvSpPr>
            <p:cNvPr id="188" name="Freeform 976"/>
            <p:cNvSpPr>
              <a:spLocks/>
            </p:cNvSpPr>
            <p:nvPr/>
          </p:nvSpPr>
          <p:spPr bwMode="auto">
            <a:xfrm>
              <a:off x="1865" y="3044"/>
              <a:ext cx="35" cy="1"/>
            </a:xfrm>
            <a:custGeom>
              <a:avLst/>
              <a:gdLst>
                <a:gd name="T0" fmla="*/ 33 w 35"/>
                <a:gd name="T1" fmla="*/ 0 h 1"/>
                <a:gd name="T2" fmla="*/ 2 w 35"/>
                <a:gd name="T3" fmla="*/ 0 h 1"/>
                <a:gd name="T4" fmla="*/ 0 w 35"/>
                <a:gd name="T5" fmla="*/ 1 h 1"/>
                <a:gd name="T6" fmla="*/ 35 w 35"/>
                <a:gd name="T7" fmla="*/ 1 h 1"/>
                <a:gd name="T8" fmla="*/ 33 w 35"/>
                <a:gd name="T9" fmla="*/ 0 h 1"/>
                <a:gd name="T10" fmla="*/ 0 60000 65536"/>
                <a:gd name="T11" fmla="*/ 0 60000 65536"/>
                <a:gd name="T12" fmla="*/ 0 60000 65536"/>
                <a:gd name="T13" fmla="*/ 0 60000 65536"/>
                <a:gd name="T14" fmla="*/ 0 60000 65536"/>
                <a:gd name="T15" fmla="*/ 0 w 35"/>
                <a:gd name="T16" fmla="*/ 0 h 1"/>
                <a:gd name="T17" fmla="*/ 35 w 35"/>
                <a:gd name="T18" fmla="*/ 1 h 1"/>
              </a:gdLst>
              <a:ahLst/>
              <a:cxnLst>
                <a:cxn ang="T10">
                  <a:pos x="T0" y="T1"/>
                </a:cxn>
                <a:cxn ang="T11">
                  <a:pos x="T2" y="T3"/>
                </a:cxn>
                <a:cxn ang="T12">
                  <a:pos x="T4" y="T5"/>
                </a:cxn>
                <a:cxn ang="T13">
                  <a:pos x="T6" y="T7"/>
                </a:cxn>
                <a:cxn ang="T14">
                  <a:pos x="T8" y="T9"/>
                </a:cxn>
              </a:cxnLst>
              <a:rect l="T15" t="T16" r="T17" b="T18"/>
              <a:pathLst>
                <a:path w="35" h="1">
                  <a:moveTo>
                    <a:pt x="33" y="0"/>
                  </a:moveTo>
                  <a:lnTo>
                    <a:pt x="2" y="0"/>
                  </a:lnTo>
                  <a:lnTo>
                    <a:pt x="0" y="1"/>
                  </a:lnTo>
                  <a:lnTo>
                    <a:pt x="35" y="1"/>
                  </a:lnTo>
                  <a:lnTo>
                    <a:pt x="33" y="0"/>
                  </a:lnTo>
                  <a:close/>
                </a:path>
              </a:pathLst>
            </a:custGeom>
            <a:solidFill>
              <a:srgbClr val="CCCCCC"/>
            </a:solidFill>
            <a:ln w="1588">
              <a:solidFill>
                <a:srgbClr val="000000"/>
              </a:solidFill>
              <a:prstDash val="solid"/>
              <a:round/>
              <a:headEnd/>
              <a:tailEnd/>
            </a:ln>
          </p:spPr>
          <p:txBody>
            <a:bodyPr/>
            <a:lstStyle/>
            <a:p>
              <a:endParaRPr lang="ur-PK"/>
            </a:p>
          </p:txBody>
        </p:sp>
        <p:sp>
          <p:nvSpPr>
            <p:cNvPr id="189" name="Freeform 977"/>
            <p:cNvSpPr>
              <a:spLocks/>
            </p:cNvSpPr>
            <p:nvPr/>
          </p:nvSpPr>
          <p:spPr bwMode="auto">
            <a:xfrm>
              <a:off x="1865" y="3044"/>
              <a:ext cx="35" cy="1"/>
            </a:xfrm>
            <a:custGeom>
              <a:avLst/>
              <a:gdLst>
                <a:gd name="T0" fmla="*/ 33 w 35"/>
                <a:gd name="T1" fmla="*/ 0 h 1"/>
                <a:gd name="T2" fmla="*/ 2 w 35"/>
                <a:gd name="T3" fmla="*/ 0 h 1"/>
                <a:gd name="T4" fmla="*/ 0 w 35"/>
                <a:gd name="T5" fmla="*/ 1 h 1"/>
                <a:gd name="T6" fmla="*/ 35 w 35"/>
                <a:gd name="T7" fmla="*/ 1 h 1"/>
                <a:gd name="T8" fmla="*/ 33 w 35"/>
                <a:gd name="T9" fmla="*/ 0 h 1"/>
                <a:gd name="T10" fmla="*/ 0 60000 65536"/>
                <a:gd name="T11" fmla="*/ 0 60000 65536"/>
                <a:gd name="T12" fmla="*/ 0 60000 65536"/>
                <a:gd name="T13" fmla="*/ 0 60000 65536"/>
                <a:gd name="T14" fmla="*/ 0 60000 65536"/>
                <a:gd name="T15" fmla="*/ 0 w 35"/>
                <a:gd name="T16" fmla="*/ 0 h 1"/>
                <a:gd name="T17" fmla="*/ 35 w 35"/>
                <a:gd name="T18" fmla="*/ 1 h 1"/>
              </a:gdLst>
              <a:ahLst/>
              <a:cxnLst>
                <a:cxn ang="T10">
                  <a:pos x="T0" y="T1"/>
                </a:cxn>
                <a:cxn ang="T11">
                  <a:pos x="T2" y="T3"/>
                </a:cxn>
                <a:cxn ang="T12">
                  <a:pos x="T4" y="T5"/>
                </a:cxn>
                <a:cxn ang="T13">
                  <a:pos x="T6" y="T7"/>
                </a:cxn>
                <a:cxn ang="T14">
                  <a:pos x="T8" y="T9"/>
                </a:cxn>
              </a:cxnLst>
              <a:rect l="T15" t="T16" r="T17" b="T18"/>
              <a:pathLst>
                <a:path w="35" h="1">
                  <a:moveTo>
                    <a:pt x="33" y="0"/>
                  </a:moveTo>
                  <a:lnTo>
                    <a:pt x="2" y="0"/>
                  </a:lnTo>
                  <a:lnTo>
                    <a:pt x="0" y="1"/>
                  </a:lnTo>
                  <a:lnTo>
                    <a:pt x="35" y="1"/>
                  </a:lnTo>
                  <a:lnTo>
                    <a:pt x="33" y="0"/>
                  </a:lnTo>
                </a:path>
              </a:pathLst>
            </a:custGeom>
            <a:noFill/>
            <a:ln w="1588">
              <a:solidFill>
                <a:srgbClr val="000000"/>
              </a:solidFill>
              <a:prstDash val="solid"/>
              <a:round/>
              <a:headEnd/>
              <a:tailEnd/>
            </a:ln>
          </p:spPr>
          <p:txBody>
            <a:bodyPr/>
            <a:lstStyle/>
            <a:p>
              <a:endParaRPr lang="ur-PK"/>
            </a:p>
          </p:txBody>
        </p:sp>
        <p:sp>
          <p:nvSpPr>
            <p:cNvPr id="190" name="Freeform 978"/>
            <p:cNvSpPr>
              <a:spLocks/>
            </p:cNvSpPr>
            <p:nvPr/>
          </p:nvSpPr>
          <p:spPr bwMode="auto">
            <a:xfrm>
              <a:off x="1938" y="3052"/>
              <a:ext cx="11" cy="3"/>
            </a:xfrm>
            <a:custGeom>
              <a:avLst/>
              <a:gdLst>
                <a:gd name="T0" fmla="*/ 11 w 11"/>
                <a:gd name="T1" fmla="*/ 1 h 3"/>
                <a:gd name="T2" fmla="*/ 11 w 11"/>
                <a:gd name="T3" fmla="*/ 1 h 3"/>
                <a:gd name="T4" fmla="*/ 11 w 11"/>
                <a:gd name="T5" fmla="*/ 0 h 3"/>
                <a:gd name="T6" fmla="*/ 11 w 11"/>
                <a:gd name="T7" fmla="*/ 0 h 3"/>
                <a:gd name="T8" fmla="*/ 11 w 11"/>
                <a:gd name="T9" fmla="*/ 0 h 3"/>
                <a:gd name="T10" fmla="*/ 11 w 11"/>
                <a:gd name="T11" fmla="*/ 0 h 3"/>
                <a:gd name="T12" fmla="*/ 9 w 11"/>
                <a:gd name="T13" fmla="*/ 0 h 3"/>
                <a:gd name="T14" fmla="*/ 9 w 11"/>
                <a:gd name="T15" fmla="*/ 0 h 3"/>
                <a:gd name="T16" fmla="*/ 9 w 11"/>
                <a:gd name="T17" fmla="*/ 0 h 3"/>
                <a:gd name="T18" fmla="*/ 1 w 11"/>
                <a:gd name="T19" fmla="*/ 0 h 3"/>
                <a:gd name="T20" fmla="*/ 1 w 11"/>
                <a:gd name="T21" fmla="*/ 0 h 3"/>
                <a:gd name="T22" fmla="*/ 1 w 11"/>
                <a:gd name="T23" fmla="*/ 0 h 3"/>
                <a:gd name="T24" fmla="*/ 0 w 11"/>
                <a:gd name="T25" fmla="*/ 0 h 3"/>
                <a:gd name="T26" fmla="*/ 0 w 11"/>
                <a:gd name="T27" fmla="*/ 0 h 3"/>
                <a:gd name="T28" fmla="*/ 0 w 11"/>
                <a:gd name="T29" fmla="*/ 0 h 3"/>
                <a:gd name="T30" fmla="*/ 0 w 11"/>
                <a:gd name="T31" fmla="*/ 0 h 3"/>
                <a:gd name="T32" fmla="*/ 0 w 11"/>
                <a:gd name="T33" fmla="*/ 1 h 3"/>
                <a:gd name="T34" fmla="*/ 0 w 11"/>
                <a:gd name="T35" fmla="*/ 1 h 3"/>
                <a:gd name="T36" fmla="*/ 0 w 11"/>
                <a:gd name="T37" fmla="*/ 1 h 3"/>
                <a:gd name="T38" fmla="*/ 0 w 11"/>
                <a:gd name="T39" fmla="*/ 1 h 3"/>
                <a:gd name="T40" fmla="*/ 0 w 11"/>
                <a:gd name="T41" fmla="*/ 1 h 3"/>
                <a:gd name="T42" fmla="*/ 0 w 11"/>
                <a:gd name="T43" fmla="*/ 3 h 3"/>
                <a:gd name="T44" fmla="*/ 0 w 11"/>
                <a:gd name="T45" fmla="*/ 3 h 3"/>
                <a:gd name="T46" fmla="*/ 0 w 11"/>
                <a:gd name="T47" fmla="*/ 3 h 3"/>
                <a:gd name="T48" fmla="*/ 1 w 11"/>
                <a:gd name="T49" fmla="*/ 3 h 3"/>
                <a:gd name="T50" fmla="*/ 1 w 11"/>
                <a:gd name="T51" fmla="*/ 3 h 3"/>
                <a:gd name="T52" fmla="*/ 1 w 11"/>
                <a:gd name="T53" fmla="*/ 3 h 3"/>
                <a:gd name="T54" fmla="*/ 9 w 11"/>
                <a:gd name="T55" fmla="*/ 3 h 3"/>
                <a:gd name="T56" fmla="*/ 9 w 11"/>
                <a:gd name="T57" fmla="*/ 3 h 3"/>
                <a:gd name="T58" fmla="*/ 9 w 11"/>
                <a:gd name="T59" fmla="*/ 3 h 3"/>
                <a:gd name="T60" fmla="*/ 11 w 11"/>
                <a:gd name="T61" fmla="*/ 3 h 3"/>
                <a:gd name="T62" fmla="*/ 11 w 11"/>
                <a:gd name="T63" fmla="*/ 3 h 3"/>
                <a:gd name="T64" fmla="*/ 11 w 11"/>
                <a:gd name="T65" fmla="*/ 3 h 3"/>
                <a:gd name="T66" fmla="*/ 11 w 11"/>
                <a:gd name="T67" fmla="*/ 1 h 3"/>
                <a:gd name="T68" fmla="*/ 11 w 11"/>
                <a:gd name="T69" fmla="*/ 1 h 3"/>
                <a:gd name="T70" fmla="*/ 11 w 11"/>
                <a:gd name="T71" fmla="*/ 1 h 3"/>
                <a:gd name="T72" fmla="*/ 11 w 11"/>
                <a:gd name="T73" fmla="*/ 1 h 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
                <a:gd name="T112" fmla="*/ 0 h 3"/>
                <a:gd name="T113" fmla="*/ 11 w 11"/>
                <a:gd name="T114" fmla="*/ 3 h 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 h="3">
                  <a:moveTo>
                    <a:pt x="11" y="1"/>
                  </a:moveTo>
                  <a:lnTo>
                    <a:pt x="11" y="1"/>
                  </a:lnTo>
                  <a:lnTo>
                    <a:pt x="11" y="0"/>
                  </a:lnTo>
                  <a:lnTo>
                    <a:pt x="9" y="0"/>
                  </a:lnTo>
                  <a:lnTo>
                    <a:pt x="1" y="0"/>
                  </a:lnTo>
                  <a:lnTo>
                    <a:pt x="0" y="0"/>
                  </a:lnTo>
                  <a:lnTo>
                    <a:pt x="0" y="1"/>
                  </a:lnTo>
                  <a:lnTo>
                    <a:pt x="0" y="3"/>
                  </a:lnTo>
                  <a:lnTo>
                    <a:pt x="1" y="3"/>
                  </a:lnTo>
                  <a:lnTo>
                    <a:pt x="9" y="3"/>
                  </a:lnTo>
                  <a:lnTo>
                    <a:pt x="11" y="3"/>
                  </a:lnTo>
                  <a:lnTo>
                    <a:pt x="11" y="1"/>
                  </a:lnTo>
                  <a:close/>
                </a:path>
              </a:pathLst>
            </a:custGeom>
            <a:solidFill>
              <a:srgbClr val="D8D8D8"/>
            </a:solidFill>
            <a:ln w="1588">
              <a:solidFill>
                <a:srgbClr val="000000"/>
              </a:solidFill>
              <a:prstDash val="solid"/>
              <a:round/>
              <a:headEnd/>
              <a:tailEnd/>
            </a:ln>
          </p:spPr>
          <p:txBody>
            <a:bodyPr/>
            <a:lstStyle/>
            <a:p>
              <a:endParaRPr lang="ur-PK"/>
            </a:p>
          </p:txBody>
        </p:sp>
        <p:sp>
          <p:nvSpPr>
            <p:cNvPr id="191" name="Freeform 979"/>
            <p:cNvSpPr>
              <a:spLocks/>
            </p:cNvSpPr>
            <p:nvPr/>
          </p:nvSpPr>
          <p:spPr bwMode="auto">
            <a:xfrm>
              <a:off x="1938" y="3052"/>
              <a:ext cx="11" cy="3"/>
            </a:xfrm>
            <a:custGeom>
              <a:avLst/>
              <a:gdLst>
                <a:gd name="T0" fmla="*/ 11 w 11"/>
                <a:gd name="T1" fmla="*/ 1 h 3"/>
                <a:gd name="T2" fmla="*/ 11 w 11"/>
                <a:gd name="T3" fmla="*/ 1 h 3"/>
                <a:gd name="T4" fmla="*/ 11 w 11"/>
                <a:gd name="T5" fmla="*/ 0 h 3"/>
                <a:gd name="T6" fmla="*/ 11 w 11"/>
                <a:gd name="T7" fmla="*/ 0 h 3"/>
                <a:gd name="T8" fmla="*/ 11 w 11"/>
                <a:gd name="T9" fmla="*/ 0 h 3"/>
                <a:gd name="T10" fmla="*/ 11 w 11"/>
                <a:gd name="T11" fmla="*/ 0 h 3"/>
                <a:gd name="T12" fmla="*/ 9 w 11"/>
                <a:gd name="T13" fmla="*/ 0 h 3"/>
                <a:gd name="T14" fmla="*/ 9 w 11"/>
                <a:gd name="T15" fmla="*/ 0 h 3"/>
                <a:gd name="T16" fmla="*/ 9 w 11"/>
                <a:gd name="T17" fmla="*/ 0 h 3"/>
                <a:gd name="T18" fmla="*/ 1 w 11"/>
                <a:gd name="T19" fmla="*/ 0 h 3"/>
                <a:gd name="T20" fmla="*/ 1 w 11"/>
                <a:gd name="T21" fmla="*/ 0 h 3"/>
                <a:gd name="T22" fmla="*/ 1 w 11"/>
                <a:gd name="T23" fmla="*/ 0 h 3"/>
                <a:gd name="T24" fmla="*/ 0 w 11"/>
                <a:gd name="T25" fmla="*/ 0 h 3"/>
                <a:gd name="T26" fmla="*/ 0 w 11"/>
                <a:gd name="T27" fmla="*/ 0 h 3"/>
                <a:gd name="T28" fmla="*/ 0 w 11"/>
                <a:gd name="T29" fmla="*/ 0 h 3"/>
                <a:gd name="T30" fmla="*/ 0 w 11"/>
                <a:gd name="T31" fmla="*/ 0 h 3"/>
                <a:gd name="T32" fmla="*/ 0 w 11"/>
                <a:gd name="T33" fmla="*/ 1 h 3"/>
                <a:gd name="T34" fmla="*/ 0 w 11"/>
                <a:gd name="T35" fmla="*/ 1 h 3"/>
                <a:gd name="T36" fmla="*/ 0 w 11"/>
                <a:gd name="T37" fmla="*/ 1 h 3"/>
                <a:gd name="T38" fmla="*/ 0 w 11"/>
                <a:gd name="T39" fmla="*/ 1 h 3"/>
                <a:gd name="T40" fmla="*/ 0 w 11"/>
                <a:gd name="T41" fmla="*/ 1 h 3"/>
                <a:gd name="T42" fmla="*/ 0 w 11"/>
                <a:gd name="T43" fmla="*/ 3 h 3"/>
                <a:gd name="T44" fmla="*/ 0 w 11"/>
                <a:gd name="T45" fmla="*/ 3 h 3"/>
                <a:gd name="T46" fmla="*/ 0 w 11"/>
                <a:gd name="T47" fmla="*/ 3 h 3"/>
                <a:gd name="T48" fmla="*/ 1 w 11"/>
                <a:gd name="T49" fmla="*/ 3 h 3"/>
                <a:gd name="T50" fmla="*/ 1 w 11"/>
                <a:gd name="T51" fmla="*/ 3 h 3"/>
                <a:gd name="T52" fmla="*/ 1 w 11"/>
                <a:gd name="T53" fmla="*/ 3 h 3"/>
                <a:gd name="T54" fmla="*/ 9 w 11"/>
                <a:gd name="T55" fmla="*/ 3 h 3"/>
                <a:gd name="T56" fmla="*/ 9 w 11"/>
                <a:gd name="T57" fmla="*/ 3 h 3"/>
                <a:gd name="T58" fmla="*/ 9 w 11"/>
                <a:gd name="T59" fmla="*/ 3 h 3"/>
                <a:gd name="T60" fmla="*/ 11 w 11"/>
                <a:gd name="T61" fmla="*/ 3 h 3"/>
                <a:gd name="T62" fmla="*/ 11 w 11"/>
                <a:gd name="T63" fmla="*/ 3 h 3"/>
                <a:gd name="T64" fmla="*/ 11 w 11"/>
                <a:gd name="T65" fmla="*/ 3 h 3"/>
                <a:gd name="T66" fmla="*/ 11 w 11"/>
                <a:gd name="T67" fmla="*/ 1 h 3"/>
                <a:gd name="T68" fmla="*/ 11 w 11"/>
                <a:gd name="T69" fmla="*/ 1 h 3"/>
                <a:gd name="T70" fmla="*/ 11 w 11"/>
                <a:gd name="T71" fmla="*/ 1 h 3"/>
                <a:gd name="T72" fmla="*/ 11 w 11"/>
                <a:gd name="T73" fmla="*/ 1 h 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11"/>
                <a:gd name="T112" fmla="*/ 0 h 3"/>
                <a:gd name="T113" fmla="*/ 11 w 11"/>
                <a:gd name="T114" fmla="*/ 3 h 3"/>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11" h="3">
                  <a:moveTo>
                    <a:pt x="11" y="1"/>
                  </a:moveTo>
                  <a:lnTo>
                    <a:pt x="11" y="1"/>
                  </a:lnTo>
                  <a:lnTo>
                    <a:pt x="11" y="0"/>
                  </a:lnTo>
                  <a:lnTo>
                    <a:pt x="9" y="0"/>
                  </a:lnTo>
                  <a:lnTo>
                    <a:pt x="1" y="0"/>
                  </a:lnTo>
                  <a:lnTo>
                    <a:pt x="0" y="0"/>
                  </a:lnTo>
                  <a:lnTo>
                    <a:pt x="0" y="1"/>
                  </a:lnTo>
                  <a:lnTo>
                    <a:pt x="0" y="3"/>
                  </a:lnTo>
                  <a:lnTo>
                    <a:pt x="1" y="3"/>
                  </a:lnTo>
                  <a:lnTo>
                    <a:pt x="9" y="3"/>
                  </a:lnTo>
                  <a:lnTo>
                    <a:pt x="11" y="3"/>
                  </a:lnTo>
                  <a:lnTo>
                    <a:pt x="11" y="1"/>
                  </a:lnTo>
                </a:path>
              </a:pathLst>
            </a:custGeom>
            <a:noFill/>
            <a:ln w="1588">
              <a:solidFill>
                <a:srgbClr val="000000"/>
              </a:solidFill>
              <a:prstDash val="solid"/>
              <a:round/>
              <a:headEnd/>
              <a:tailEnd/>
            </a:ln>
          </p:spPr>
          <p:txBody>
            <a:bodyPr/>
            <a:lstStyle/>
            <a:p>
              <a:endParaRPr lang="ur-PK"/>
            </a:p>
          </p:txBody>
        </p:sp>
        <p:sp>
          <p:nvSpPr>
            <p:cNvPr id="192" name="Line 980"/>
            <p:cNvSpPr>
              <a:spLocks noChangeShapeType="1"/>
            </p:cNvSpPr>
            <p:nvPr/>
          </p:nvSpPr>
          <p:spPr bwMode="auto">
            <a:xfrm>
              <a:off x="1863" y="2905"/>
              <a:ext cx="207" cy="1"/>
            </a:xfrm>
            <a:prstGeom prst="line">
              <a:avLst/>
            </a:prstGeom>
            <a:noFill/>
            <a:ln w="4763">
              <a:solidFill>
                <a:srgbClr val="000000"/>
              </a:solidFill>
              <a:round/>
              <a:headEnd/>
              <a:tailEnd/>
            </a:ln>
          </p:spPr>
          <p:txBody>
            <a:bodyPr/>
            <a:lstStyle/>
            <a:p>
              <a:endParaRPr lang="ur-PK"/>
            </a:p>
          </p:txBody>
        </p:sp>
        <p:sp>
          <p:nvSpPr>
            <p:cNvPr id="193" name="Rectangle 981"/>
            <p:cNvSpPr>
              <a:spLocks noChangeArrowheads="1"/>
            </p:cNvSpPr>
            <p:nvPr/>
          </p:nvSpPr>
          <p:spPr bwMode="auto">
            <a:xfrm>
              <a:off x="1909" y="2862"/>
              <a:ext cx="116" cy="25"/>
            </a:xfrm>
            <a:prstGeom prst="rect">
              <a:avLst/>
            </a:prstGeom>
            <a:solidFill>
              <a:srgbClr val="E5E5E5"/>
            </a:solidFill>
            <a:ln w="1588">
              <a:solidFill>
                <a:srgbClr val="000000"/>
              </a:solidFill>
              <a:miter lim="800000"/>
              <a:headEnd/>
              <a:tailEnd/>
            </a:ln>
          </p:spPr>
          <p:txBody>
            <a:bodyPr/>
            <a:lstStyle/>
            <a:p>
              <a:endParaRPr lang="ur-PK"/>
            </a:p>
          </p:txBody>
        </p:sp>
        <p:sp>
          <p:nvSpPr>
            <p:cNvPr id="194" name="Rectangle 982"/>
            <p:cNvSpPr>
              <a:spLocks noChangeArrowheads="1"/>
            </p:cNvSpPr>
            <p:nvPr/>
          </p:nvSpPr>
          <p:spPr bwMode="auto">
            <a:xfrm>
              <a:off x="1909" y="2862"/>
              <a:ext cx="116" cy="25"/>
            </a:xfrm>
            <a:prstGeom prst="rect">
              <a:avLst/>
            </a:prstGeom>
            <a:noFill/>
            <a:ln w="1588">
              <a:solidFill>
                <a:srgbClr val="000000"/>
              </a:solidFill>
              <a:miter lim="800000"/>
              <a:headEnd/>
              <a:tailEnd/>
            </a:ln>
          </p:spPr>
          <p:txBody>
            <a:bodyPr/>
            <a:lstStyle/>
            <a:p>
              <a:endParaRPr lang="ur-PK"/>
            </a:p>
          </p:txBody>
        </p:sp>
        <p:sp>
          <p:nvSpPr>
            <p:cNvPr id="195" name="Rectangle 983"/>
            <p:cNvSpPr>
              <a:spLocks noChangeArrowheads="1"/>
            </p:cNvSpPr>
            <p:nvPr/>
          </p:nvSpPr>
          <p:spPr bwMode="auto">
            <a:xfrm>
              <a:off x="1918" y="2863"/>
              <a:ext cx="99" cy="19"/>
            </a:xfrm>
            <a:prstGeom prst="rect">
              <a:avLst/>
            </a:prstGeom>
            <a:solidFill>
              <a:srgbClr val="000000"/>
            </a:solidFill>
            <a:ln w="1588">
              <a:solidFill>
                <a:srgbClr val="000000"/>
              </a:solidFill>
              <a:miter lim="800000"/>
              <a:headEnd/>
              <a:tailEnd/>
            </a:ln>
          </p:spPr>
          <p:txBody>
            <a:bodyPr/>
            <a:lstStyle/>
            <a:p>
              <a:endParaRPr lang="ur-PK"/>
            </a:p>
          </p:txBody>
        </p:sp>
        <p:sp>
          <p:nvSpPr>
            <p:cNvPr id="196" name="Rectangle 984"/>
            <p:cNvSpPr>
              <a:spLocks noChangeArrowheads="1"/>
            </p:cNvSpPr>
            <p:nvPr/>
          </p:nvSpPr>
          <p:spPr bwMode="auto">
            <a:xfrm>
              <a:off x="1918" y="2863"/>
              <a:ext cx="99" cy="19"/>
            </a:xfrm>
            <a:prstGeom prst="rect">
              <a:avLst/>
            </a:prstGeom>
            <a:noFill/>
            <a:ln w="1588">
              <a:solidFill>
                <a:srgbClr val="000000"/>
              </a:solidFill>
              <a:miter lim="800000"/>
              <a:headEnd/>
              <a:tailEnd/>
            </a:ln>
          </p:spPr>
          <p:txBody>
            <a:bodyPr/>
            <a:lstStyle/>
            <a:p>
              <a:endParaRPr lang="ur-PK"/>
            </a:p>
          </p:txBody>
        </p:sp>
        <p:sp>
          <p:nvSpPr>
            <p:cNvPr id="197" name="Freeform 985"/>
            <p:cNvSpPr>
              <a:spLocks/>
            </p:cNvSpPr>
            <p:nvPr/>
          </p:nvSpPr>
          <p:spPr bwMode="auto">
            <a:xfrm>
              <a:off x="1918" y="2862"/>
              <a:ext cx="99" cy="18"/>
            </a:xfrm>
            <a:custGeom>
              <a:avLst/>
              <a:gdLst>
                <a:gd name="T0" fmla="*/ 0 w 99"/>
                <a:gd name="T1" fmla="*/ 0 h 18"/>
                <a:gd name="T2" fmla="*/ 0 w 99"/>
                <a:gd name="T3" fmla="*/ 17 h 18"/>
                <a:gd name="T4" fmla="*/ 4 w 99"/>
                <a:gd name="T5" fmla="*/ 17 h 18"/>
                <a:gd name="T6" fmla="*/ 4 w 99"/>
                <a:gd name="T7" fmla="*/ 18 h 18"/>
                <a:gd name="T8" fmla="*/ 94 w 99"/>
                <a:gd name="T9" fmla="*/ 18 h 18"/>
                <a:gd name="T10" fmla="*/ 94 w 99"/>
                <a:gd name="T11" fmla="*/ 17 h 18"/>
                <a:gd name="T12" fmla="*/ 99 w 99"/>
                <a:gd name="T13" fmla="*/ 17 h 18"/>
                <a:gd name="T14" fmla="*/ 99 w 99"/>
                <a:gd name="T15" fmla="*/ 0 h 18"/>
                <a:gd name="T16" fmla="*/ 0 w 99"/>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18"/>
                <a:gd name="T29" fmla="*/ 99 w 99"/>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18">
                  <a:moveTo>
                    <a:pt x="0" y="0"/>
                  </a:moveTo>
                  <a:lnTo>
                    <a:pt x="0" y="17"/>
                  </a:lnTo>
                  <a:lnTo>
                    <a:pt x="4" y="17"/>
                  </a:lnTo>
                  <a:lnTo>
                    <a:pt x="4" y="18"/>
                  </a:lnTo>
                  <a:lnTo>
                    <a:pt x="94" y="18"/>
                  </a:lnTo>
                  <a:lnTo>
                    <a:pt x="94" y="17"/>
                  </a:lnTo>
                  <a:lnTo>
                    <a:pt x="99" y="17"/>
                  </a:lnTo>
                  <a:lnTo>
                    <a:pt x="99" y="0"/>
                  </a:lnTo>
                  <a:lnTo>
                    <a:pt x="0" y="0"/>
                  </a:lnTo>
                  <a:close/>
                </a:path>
              </a:pathLst>
            </a:custGeom>
            <a:solidFill>
              <a:srgbClr val="F2F2F2"/>
            </a:solidFill>
            <a:ln w="1588">
              <a:solidFill>
                <a:srgbClr val="000000"/>
              </a:solidFill>
              <a:prstDash val="solid"/>
              <a:round/>
              <a:headEnd/>
              <a:tailEnd/>
            </a:ln>
          </p:spPr>
          <p:txBody>
            <a:bodyPr/>
            <a:lstStyle/>
            <a:p>
              <a:endParaRPr lang="ur-PK"/>
            </a:p>
          </p:txBody>
        </p:sp>
        <p:sp>
          <p:nvSpPr>
            <p:cNvPr id="198" name="Freeform 986"/>
            <p:cNvSpPr>
              <a:spLocks/>
            </p:cNvSpPr>
            <p:nvPr/>
          </p:nvSpPr>
          <p:spPr bwMode="auto">
            <a:xfrm>
              <a:off x="1918" y="2862"/>
              <a:ext cx="99" cy="18"/>
            </a:xfrm>
            <a:custGeom>
              <a:avLst/>
              <a:gdLst>
                <a:gd name="T0" fmla="*/ 0 w 99"/>
                <a:gd name="T1" fmla="*/ 0 h 18"/>
                <a:gd name="T2" fmla="*/ 0 w 99"/>
                <a:gd name="T3" fmla="*/ 17 h 18"/>
                <a:gd name="T4" fmla="*/ 4 w 99"/>
                <a:gd name="T5" fmla="*/ 17 h 18"/>
                <a:gd name="T6" fmla="*/ 4 w 99"/>
                <a:gd name="T7" fmla="*/ 18 h 18"/>
                <a:gd name="T8" fmla="*/ 94 w 99"/>
                <a:gd name="T9" fmla="*/ 18 h 18"/>
                <a:gd name="T10" fmla="*/ 94 w 99"/>
                <a:gd name="T11" fmla="*/ 17 h 18"/>
                <a:gd name="T12" fmla="*/ 99 w 99"/>
                <a:gd name="T13" fmla="*/ 17 h 18"/>
                <a:gd name="T14" fmla="*/ 99 w 99"/>
                <a:gd name="T15" fmla="*/ 0 h 18"/>
                <a:gd name="T16" fmla="*/ 0 w 99"/>
                <a:gd name="T17" fmla="*/ 0 h 1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9"/>
                <a:gd name="T28" fmla="*/ 0 h 18"/>
                <a:gd name="T29" fmla="*/ 99 w 99"/>
                <a:gd name="T30" fmla="*/ 18 h 1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9" h="18">
                  <a:moveTo>
                    <a:pt x="0" y="0"/>
                  </a:moveTo>
                  <a:lnTo>
                    <a:pt x="0" y="17"/>
                  </a:lnTo>
                  <a:lnTo>
                    <a:pt x="4" y="17"/>
                  </a:lnTo>
                  <a:lnTo>
                    <a:pt x="4" y="18"/>
                  </a:lnTo>
                  <a:lnTo>
                    <a:pt x="94" y="18"/>
                  </a:lnTo>
                  <a:lnTo>
                    <a:pt x="94" y="17"/>
                  </a:lnTo>
                  <a:lnTo>
                    <a:pt x="99" y="17"/>
                  </a:lnTo>
                  <a:lnTo>
                    <a:pt x="99" y="0"/>
                  </a:lnTo>
                  <a:lnTo>
                    <a:pt x="0" y="0"/>
                  </a:lnTo>
                </a:path>
              </a:pathLst>
            </a:custGeom>
            <a:noFill/>
            <a:ln w="1588">
              <a:solidFill>
                <a:srgbClr val="000000"/>
              </a:solidFill>
              <a:prstDash val="solid"/>
              <a:round/>
              <a:headEnd/>
              <a:tailEnd/>
            </a:ln>
          </p:spPr>
          <p:txBody>
            <a:bodyPr/>
            <a:lstStyle/>
            <a:p>
              <a:endParaRPr lang="ur-PK"/>
            </a:p>
          </p:txBody>
        </p:sp>
        <p:sp>
          <p:nvSpPr>
            <p:cNvPr id="199" name="Freeform 987"/>
            <p:cNvSpPr>
              <a:spLocks/>
            </p:cNvSpPr>
            <p:nvPr/>
          </p:nvSpPr>
          <p:spPr bwMode="auto">
            <a:xfrm>
              <a:off x="2008" y="2863"/>
              <a:ext cx="3" cy="16"/>
            </a:xfrm>
            <a:custGeom>
              <a:avLst/>
              <a:gdLst>
                <a:gd name="T0" fmla="*/ 3 w 3"/>
                <a:gd name="T1" fmla="*/ 1 h 16"/>
                <a:gd name="T2" fmla="*/ 3 w 3"/>
                <a:gd name="T3" fmla="*/ 1 h 16"/>
                <a:gd name="T4" fmla="*/ 1 w 3"/>
                <a:gd name="T5" fmla="*/ 1 h 16"/>
                <a:gd name="T6" fmla="*/ 1 w 3"/>
                <a:gd name="T7" fmla="*/ 1 h 16"/>
                <a:gd name="T8" fmla="*/ 1 w 3"/>
                <a:gd name="T9" fmla="*/ 0 h 16"/>
                <a:gd name="T10" fmla="*/ 1 w 3"/>
                <a:gd name="T11" fmla="*/ 0 h 16"/>
                <a:gd name="T12" fmla="*/ 0 w 3"/>
                <a:gd name="T13" fmla="*/ 1 h 16"/>
                <a:gd name="T14" fmla="*/ 0 w 3"/>
                <a:gd name="T15" fmla="*/ 1 h 16"/>
                <a:gd name="T16" fmla="*/ 0 w 3"/>
                <a:gd name="T17" fmla="*/ 1 h 16"/>
                <a:gd name="T18" fmla="*/ 0 w 3"/>
                <a:gd name="T19" fmla="*/ 1 h 16"/>
                <a:gd name="T20" fmla="*/ 0 w 3"/>
                <a:gd name="T21" fmla="*/ 15 h 16"/>
                <a:gd name="T22" fmla="*/ 0 w 3"/>
                <a:gd name="T23" fmla="*/ 16 h 16"/>
                <a:gd name="T24" fmla="*/ 0 w 3"/>
                <a:gd name="T25" fmla="*/ 16 h 16"/>
                <a:gd name="T26" fmla="*/ 0 w 3"/>
                <a:gd name="T27" fmla="*/ 16 h 16"/>
                <a:gd name="T28" fmla="*/ 1 w 3"/>
                <a:gd name="T29" fmla="*/ 16 h 16"/>
                <a:gd name="T30" fmla="*/ 1 w 3"/>
                <a:gd name="T31" fmla="*/ 16 h 16"/>
                <a:gd name="T32" fmla="*/ 1 w 3"/>
                <a:gd name="T33" fmla="*/ 16 h 16"/>
                <a:gd name="T34" fmla="*/ 1 w 3"/>
                <a:gd name="T35" fmla="*/ 16 h 16"/>
                <a:gd name="T36" fmla="*/ 3 w 3"/>
                <a:gd name="T37" fmla="*/ 16 h 16"/>
                <a:gd name="T38" fmla="*/ 3 w 3"/>
                <a:gd name="T39" fmla="*/ 15 h 16"/>
                <a:gd name="T40" fmla="*/ 3 w 3"/>
                <a:gd name="T41" fmla="*/ 1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
                <a:gd name="T64" fmla="*/ 0 h 16"/>
                <a:gd name="T65" fmla="*/ 3 w 3"/>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 h="16">
                  <a:moveTo>
                    <a:pt x="3" y="1"/>
                  </a:moveTo>
                  <a:lnTo>
                    <a:pt x="3" y="1"/>
                  </a:lnTo>
                  <a:lnTo>
                    <a:pt x="1" y="1"/>
                  </a:lnTo>
                  <a:lnTo>
                    <a:pt x="1" y="0"/>
                  </a:lnTo>
                  <a:lnTo>
                    <a:pt x="0" y="1"/>
                  </a:lnTo>
                  <a:lnTo>
                    <a:pt x="0" y="15"/>
                  </a:lnTo>
                  <a:lnTo>
                    <a:pt x="0" y="16"/>
                  </a:lnTo>
                  <a:lnTo>
                    <a:pt x="1" y="16"/>
                  </a:lnTo>
                  <a:lnTo>
                    <a:pt x="3" y="16"/>
                  </a:lnTo>
                  <a:lnTo>
                    <a:pt x="3" y="15"/>
                  </a:lnTo>
                  <a:lnTo>
                    <a:pt x="3" y="1"/>
                  </a:lnTo>
                  <a:close/>
                </a:path>
              </a:pathLst>
            </a:custGeom>
            <a:solidFill>
              <a:srgbClr val="E5E5E5"/>
            </a:solidFill>
            <a:ln w="1588">
              <a:solidFill>
                <a:srgbClr val="000000"/>
              </a:solidFill>
              <a:prstDash val="solid"/>
              <a:round/>
              <a:headEnd/>
              <a:tailEnd/>
            </a:ln>
          </p:spPr>
          <p:txBody>
            <a:bodyPr/>
            <a:lstStyle/>
            <a:p>
              <a:endParaRPr lang="ur-PK"/>
            </a:p>
          </p:txBody>
        </p:sp>
        <p:sp>
          <p:nvSpPr>
            <p:cNvPr id="200" name="Freeform 988"/>
            <p:cNvSpPr>
              <a:spLocks/>
            </p:cNvSpPr>
            <p:nvPr/>
          </p:nvSpPr>
          <p:spPr bwMode="auto">
            <a:xfrm>
              <a:off x="2008" y="2863"/>
              <a:ext cx="3" cy="16"/>
            </a:xfrm>
            <a:custGeom>
              <a:avLst/>
              <a:gdLst>
                <a:gd name="T0" fmla="*/ 3 w 3"/>
                <a:gd name="T1" fmla="*/ 1 h 16"/>
                <a:gd name="T2" fmla="*/ 3 w 3"/>
                <a:gd name="T3" fmla="*/ 1 h 16"/>
                <a:gd name="T4" fmla="*/ 1 w 3"/>
                <a:gd name="T5" fmla="*/ 1 h 16"/>
                <a:gd name="T6" fmla="*/ 1 w 3"/>
                <a:gd name="T7" fmla="*/ 1 h 16"/>
                <a:gd name="T8" fmla="*/ 1 w 3"/>
                <a:gd name="T9" fmla="*/ 0 h 16"/>
                <a:gd name="T10" fmla="*/ 1 w 3"/>
                <a:gd name="T11" fmla="*/ 0 h 16"/>
                <a:gd name="T12" fmla="*/ 0 w 3"/>
                <a:gd name="T13" fmla="*/ 1 h 16"/>
                <a:gd name="T14" fmla="*/ 0 w 3"/>
                <a:gd name="T15" fmla="*/ 1 h 16"/>
                <a:gd name="T16" fmla="*/ 0 w 3"/>
                <a:gd name="T17" fmla="*/ 1 h 16"/>
                <a:gd name="T18" fmla="*/ 0 w 3"/>
                <a:gd name="T19" fmla="*/ 1 h 16"/>
                <a:gd name="T20" fmla="*/ 0 w 3"/>
                <a:gd name="T21" fmla="*/ 15 h 16"/>
                <a:gd name="T22" fmla="*/ 0 w 3"/>
                <a:gd name="T23" fmla="*/ 16 h 16"/>
                <a:gd name="T24" fmla="*/ 0 w 3"/>
                <a:gd name="T25" fmla="*/ 16 h 16"/>
                <a:gd name="T26" fmla="*/ 0 w 3"/>
                <a:gd name="T27" fmla="*/ 16 h 16"/>
                <a:gd name="T28" fmla="*/ 1 w 3"/>
                <a:gd name="T29" fmla="*/ 16 h 16"/>
                <a:gd name="T30" fmla="*/ 1 w 3"/>
                <a:gd name="T31" fmla="*/ 16 h 16"/>
                <a:gd name="T32" fmla="*/ 1 w 3"/>
                <a:gd name="T33" fmla="*/ 16 h 16"/>
                <a:gd name="T34" fmla="*/ 1 w 3"/>
                <a:gd name="T35" fmla="*/ 16 h 16"/>
                <a:gd name="T36" fmla="*/ 3 w 3"/>
                <a:gd name="T37" fmla="*/ 16 h 16"/>
                <a:gd name="T38" fmla="*/ 3 w 3"/>
                <a:gd name="T39" fmla="*/ 15 h 16"/>
                <a:gd name="T40" fmla="*/ 3 w 3"/>
                <a:gd name="T41" fmla="*/ 1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3"/>
                <a:gd name="T64" fmla="*/ 0 h 16"/>
                <a:gd name="T65" fmla="*/ 3 w 3"/>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3" h="16">
                  <a:moveTo>
                    <a:pt x="3" y="1"/>
                  </a:moveTo>
                  <a:lnTo>
                    <a:pt x="3" y="1"/>
                  </a:lnTo>
                  <a:lnTo>
                    <a:pt x="1" y="1"/>
                  </a:lnTo>
                  <a:lnTo>
                    <a:pt x="1" y="0"/>
                  </a:lnTo>
                  <a:lnTo>
                    <a:pt x="0" y="1"/>
                  </a:lnTo>
                  <a:lnTo>
                    <a:pt x="0" y="15"/>
                  </a:lnTo>
                  <a:lnTo>
                    <a:pt x="0" y="16"/>
                  </a:lnTo>
                  <a:lnTo>
                    <a:pt x="1" y="16"/>
                  </a:lnTo>
                  <a:lnTo>
                    <a:pt x="3" y="16"/>
                  </a:lnTo>
                  <a:lnTo>
                    <a:pt x="3" y="15"/>
                  </a:lnTo>
                  <a:lnTo>
                    <a:pt x="3" y="1"/>
                  </a:lnTo>
                </a:path>
              </a:pathLst>
            </a:custGeom>
            <a:noFill/>
            <a:ln w="1588">
              <a:solidFill>
                <a:srgbClr val="000000"/>
              </a:solidFill>
              <a:prstDash val="solid"/>
              <a:round/>
              <a:headEnd/>
              <a:tailEnd/>
            </a:ln>
          </p:spPr>
          <p:txBody>
            <a:bodyPr/>
            <a:lstStyle/>
            <a:p>
              <a:endParaRPr lang="ur-PK"/>
            </a:p>
          </p:txBody>
        </p:sp>
        <p:sp>
          <p:nvSpPr>
            <p:cNvPr id="201" name="Freeform 989"/>
            <p:cNvSpPr>
              <a:spLocks/>
            </p:cNvSpPr>
            <p:nvPr/>
          </p:nvSpPr>
          <p:spPr bwMode="auto">
            <a:xfrm>
              <a:off x="1924" y="2863"/>
              <a:ext cx="2" cy="16"/>
            </a:xfrm>
            <a:custGeom>
              <a:avLst/>
              <a:gdLst>
                <a:gd name="T0" fmla="*/ 2 w 2"/>
                <a:gd name="T1" fmla="*/ 1 h 16"/>
                <a:gd name="T2" fmla="*/ 2 w 2"/>
                <a:gd name="T3" fmla="*/ 1 h 16"/>
                <a:gd name="T4" fmla="*/ 2 w 2"/>
                <a:gd name="T5" fmla="*/ 1 h 16"/>
                <a:gd name="T6" fmla="*/ 2 w 2"/>
                <a:gd name="T7" fmla="*/ 1 h 16"/>
                <a:gd name="T8" fmla="*/ 1 w 2"/>
                <a:gd name="T9" fmla="*/ 0 h 16"/>
                <a:gd name="T10" fmla="*/ 1 w 2"/>
                <a:gd name="T11" fmla="*/ 0 h 16"/>
                <a:gd name="T12" fmla="*/ 1 w 2"/>
                <a:gd name="T13" fmla="*/ 1 h 16"/>
                <a:gd name="T14" fmla="*/ 1 w 2"/>
                <a:gd name="T15" fmla="*/ 1 h 16"/>
                <a:gd name="T16" fmla="*/ 1 w 2"/>
                <a:gd name="T17" fmla="*/ 1 h 16"/>
                <a:gd name="T18" fmla="*/ 0 w 2"/>
                <a:gd name="T19" fmla="*/ 1 h 16"/>
                <a:gd name="T20" fmla="*/ 0 w 2"/>
                <a:gd name="T21" fmla="*/ 15 h 16"/>
                <a:gd name="T22" fmla="*/ 1 w 2"/>
                <a:gd name="T23" fmla="*/ 16 h 16"/>
                <a:gd name="T24" fmla="*/ 1 w 2"/>
                <a:gd name="T25" fmla="*/ 16 h 16"/>
                <a:gd name="T26" fmla="*/ 1 w 2"/>
                <a:gd name="T27" fmla="*/ 16 h 16"/>
                <a:gd name="T28" fmla="*/ 1 w 2"/>
                <a:gd name="T29" fmla="*/ 16 h 16"/>
                <a:gd name="T30" fmla="*/ 1 w 2"/>
                <a:gd name="T31" fmla="*/ 16 h 16"/>
                <a:gd name="T32" fmla="*/ 2 w 2"/>
                <a:gd name="T33" fmla="*/ 16 h 16"/>
                <a:gd name="T34" fmla="*/ 2 w 2"/>
                <a:gd name="T35" fmla="*/ 16 h 16"/>
                <a:gd name="T36" fmla="*/ 2 w 2"/>
                <a:gd name="T37" fmla="*/ 16 h 16"/>
                <a:gd name="T38" fmla="*/ 2 w 2"/>
                <a:gd name="T39" fmla="*/ 15 h 16"/>
                <a:gd name="T40" fmla="*/ 2 w 2"/>
                <a:gd name="T41" fmla="*/ 1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16"/>
                <a:gd name="T65" fmla="*/ 2 w 2"/>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16">
                  <a:moveTo>
                    <a:pt x="2" y="1"/>
                  </a:moveTo>
                  <a:lnTo>
                    <a:pt x="2" y="1"/>
                  </a:lnTo>
                  <a:lnTo>
                    <a:pt x="1" y="0"/>
                  </a:lnTo>
                  <a:lnTo>
                    <a:pt x="1" y="1"/>
                  </a:lnTo>
                  <a:lnTo>
                    <a:pt x="0" y="1"/>
                  </a:lnTo>
                  <a:lnTo>
                    <a:pt x="0" y="15"/>
                  </a:lnTo>
                  <a:lnTo>
                    <a:pt x="1" y="16"/>
                  </a:lnTo>
                  <a:lnTo>
                    <a:pt x="2" y="16"/>
                  </a:lnTo>
                  <a:lnTo>
                    <a:pt x="2" y="15"/>
                  </a:lnTo>
                  <a:lnTo>
                    <a:pt x="2" y="1"/>
                  </a:lnTo>
                  <a:close/>
                </a:path>
              </a:pathLst>
            </a:custGeom>
            <a:solidFill>
              <a:srgbClr val="E5E5E5"/>
            </a:solidFill>
            <a:ln w="1588">
              <a:solidFill>
                <a:srgbClr val="000000"/>
              </a:solidFill>
              <a:prstDash val="solid"/>
              <a:round/>
              <a:headEnd/>
              <a:tailEnd/>
            </a:ln>
          </p:spPr>
          <p:txBody>
            <a:bodyPr/>
            <a:lstStyle/>
            <a:p>
              <a:endParaRPr lang="ur-PK"/>
            </a:p>
          </p:txBody>
        </p:sp>
        <p:sp>
          <p:nvSpPr>
            <p:cNvPr id="202" name="Freeform 990"/>
            <p:cNvSpPr>
              <a:spLocks/>
            </p:cNvSpPr>
            <p:nvPr/>
          </p:nvSpPr>
          <p:spPr bwMode="auto">
            <a:xfrm>
              <a:off x="1924" y="2863"/>
              <a:ext cx="2" cy="16"/>
            </a:xfrm>
            <a:custGeom>
              <a:avLst/>
              <a:gdLst>
                <a:gd name="T0" fmla="*/ 2 w 2"/>
                <a:gd name="T1" fmla="*/ 1 h 16"/>
                <a:gd name="T2" fmla="*/ 2 w 2"/>
                <a:gd name="T3" fmla="*/ 1 h 16"/>
                <a:gd name="T4" fmla="*/ 2 w 2"/>
                <a:gd name="T5" fmla="*/ 1 h 16"/>
                <a:gd name="T6" fmla="*/ 2 w 2"/>
                <a:gd name="T7" fmla="*/ 1 h 16"/>
                <a:gd name="T8" fmla="*/ 1 w 2"/>
                <a:gd name="T9" fmla="*/ 0 h 16"/>
                <a:gd name="T10" fmla="*/ 1 w 2"/>
                <a:gd name="T11" fmla="*/ 0 h 16"/>
                <a:gd name="T12" fmla="*/ 1 w 2"/>
                <a:gd name="T13" fmla="*/ 1 h 16"/>
                <a:gd name="T14" fmla="*/ 1 w 2"/>
                <a:gd name="T15" fmla="*/ 1 h 16"/>
                <a:gd name="T16" fmla="*/ 1 w 2"/>
                <a:gd name="T17" fmla="*/ 1 h 16"/>
                <a:gd name="T18" fmla="*/ 0 w 2"/>
                <a:gd name="T19" fmla="*/ 1 h 16"/>
                <a:gd name="T20" fmla="*/ 0 w 2"/>
                <a:gd name="T21" fmla="*/ 15 h 16"/>
                <a:gd name="T22" fmla="*/ 1 w 2"/>
                <a:gd name="T23" fmla="*/ 16 h 16"/>
                <a:gd name="T24" fmla="*/ 1 w 2"/>
                <a:gd name="T25" fmla="*/ 16 h 16"/>
                <a:gd name="T26" fmla="*/ 1 w 2"/>
                <a:gd name="T27" fmla="*/ 16 h 16"/>
                <a:gd name="T28" fmla="*/ 1 w 2"/>
                <a:gd name="T29" fmla="*/ 16 h 16"/>
                <a:gd name="T30" fmla="*/ 1 w 2"/>
                <a:gd name="T31" fmla="*/ 16 h 16"/>
                <a:gd name="T32" fmla="*/ 2 w 2"/>
                <a:gd name="T33" fmla="*/ 16 h 16"/>
                <a:gd name="T34" fmla="*/ 2 w 2"/>
                <a:gd name="T35" fmla="*/ 16 h 16"/>
                <a:gd name="T36" fmla="*/ 2 w 2"/>
                <a:gd name="T37" fmla="*/ 16 h 16"/>
                <a:gd name="T38" fmla="*/ 2 w 2"/>
                <a:gd name="T39" fmla="*/ 15 h 16"/>
                <a:gd name="T40" fmla="*/ 2 w 2"/>
                <a:gd name="T41" fmla="*/ 1 h 1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
                <a:gd name="T64" fmla="*/ 0 h 16"/>
                <a:gd name="T65" fmla="*/ 2 w 2"/>
                <a:gd name="T66" fmla="*/ 16 h 1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 h="16">
                  <a:moveTo>
                    <a:pt x="2" y="1"/>
                  </a:moveTo>
                  <a:lnTo>
                    <a:pt x="2" y="1"/>
                  </a:lnTo>
                  <a:lnTo>
                    <a:pt x="1" y="0"/>
                  </a:lnTo>
                  <a:lnTo>
                    <a:pt x="1" y="1"/>
                  </a:lnTo>
                  <a:lnTo>
                    <a:pt x="0" y="1"/>
                  </a:lnTo>
                  <a:lnTo>
                    <a:pt x="0" y="15"/>
                  </a:lnTo>
                  <a:lnTo>
                    <a:pt x="1" y="16"/>
                  </a:lnTo>
                  <a:lnTo>
                    <a:pt x="2" y="16"/>
                  </a:lnTo>
                  <a:lnTo>
                    <a:pt x="2" y="15"/>
                  </a:lnTo>
                  <a:lnTo>
                    <a:pt x="2" y="1"/>
                  </a:lnTo>
                </a:path>
              </a:pathLst>
            </a:custGeom>
            <a:noFill/>
            <a:ln w="1588">
              <a:solidFill>
                <a:srgbClr val="000000"/>
              </a:solidFill>
              <a:prstDash val="solid"/>
              <a:round/>
              <a:headEnd/>
              <a:tailEnd/>
            </a:ln>
          </p:spPr>
          <p:txBody>
            <a:bodyPr/>
            <a:lstStyle/>
            <a:p>
              <a:endParaRPr lang="ur-PK"/>
            </a:p>
          </p:txBody>
        </p:sp>
        <p:sp>
          <p:nvSpPr>
            <p:cNvPr id="203" name="Line 991"/>
            <p:cNvSpPr>
              <a:spLocks noChangeShapeType="1"/>
            </p:cNvSpPr>
            <p:nvPr/>
          </p:nvSpPr>
          <p:spPr bwMode="auto">
            <a:xfrm>
              <a:off x="2034" y="3287"/>
              <a:ext cx="1" cy="44"/>
            </a:xfrm>
            <a:prstGeom prst="line">
              <a:avLst/>
            </a:prstGeom>
            <a:noFill/>
            <a:ln w="6350">
              <a:solidFill>
                <a:srgbClr val="7F7F7F"/>
              </a:solidFill>
              <a:round/>
              <a:headEnd/>
              <a:tailEnd/>
            </a:ln>
          </p:spPr>
          <p:txBody>
            <a:bodyPr/>
            <a:lstStyle/>
            <a:p>
              <a:endParaRPr lang="ur-PK"/>
            </a:p>
          </p:txBody>
        </p:sp>
        <p:sp>
          <p:nvSpPr>
            <p:cNvPr id="204" name="Rectangle 992"/>
            <p:cNvSpPr>
              <a:spLocks noChangeArrowheads="1"/>
            </p:cNvSpPr>
            <p:nvPr/>
          </p:nvSpPr>
          <p:spPr bwMode="auto">
            <a:xfrm>
              <a:off x="1933" y="3084"/>
              <a:ext cx="76" cy="9"/>
            </a:xfrm>
            <a:prstGeom prst="rect">
              <a:avLst/>
            </a:prstGeom>
            <a:solidFill>
              <a:srgbClr val="003F7F"/>
            </a:solidFill>
            <a:ln w="1588">
              <a:solidFill>
                <a:srgbClr val="000000"/>
              </a:solidFill>
              <a:miter lim="800000"/>
              <a:headEnd/>
              <a:tailEnd/>
            </a:ln>
          </p:spPr>
          <p:txBody>
            <a:bodyPr/>
            <a:lstStyle/>
            <a:p>
              <a:endParaRPr lang="ur-PK"/>
            </a:p>
          </p:txBody>
        </p:sp>
        <p:sp>
          <p:nvSpPr>
            <p:cNvPr id="205" name="Rectangle 993"/>
            <p:cNvSpPr>
              <a:spLocks noChangeArrowheads="1"/>
            </p:cNvSpPr>
            <p:nvPr/>
          </p:nvSpPr>
          <p:spPr bwMode="auto">
            <a:xfrm>
              <a:off x="1933" y="3084"/>
              <a:ext cx="76" cy="9"/>
            </a:xfrm>
            <a:prstGeom prst="rect">
              <a:avLst/>
            </a:prstGeom>
            <a:noFill/>
            <a:ln w="1588">
              <a:solidFill>
                <a:srgbClr val="003F7F"/>
              </a:solidFill>
              <a:miter lim="800000"/>
              <a:headEnd/>
              <a:tailEnd/>
            </a:ln>
          </p:spPr>
          <p:txBody>
            <a:bodyPr/>
            <a:lstStyle/>
            <a:p>
              <a:endParaRPr lang="ur-PK"/>
            </a:p>
          </p:txBody>
        </p:sp>
      </p:grpSp>
      <p:sp>
        <p:nvSpPr>
          <p:cNvPr id="207" name="Line 999"/>
          <p:cNvSpPr>
            <a:spLocks noChangeShapeType="1"/>
          </p:cNvSpPr>
          <p:nvPr/>
        </p:nvSpPr>
        <p:spPr bwMode="auto">
          <a:xfrm flipH="1">
            <a:off x="3933825" y="3157538"/>
            <a:ext cx="569913" cy="928687"/>
          </a:xfrm>
          <a:prstGeom prst="line">
            <a:avLst/>
          </a:prstGeom>
          <a:noFill/>
          <a:ln w="9525">
            <a:solidFill>
              <a:schemeClr val="tx1"/>
            </a:solidFill>
            <a:round/>
            <a:headEnd/>
            <a:tailEnd type="arrow" w="med" len="med"/>
          </a:ln>
        </p:spPr>
        <p:txBody>
          <a:bodyPr/>
          <a:lstStyle/>
          <a:p>
            <a:endParaRPr lang="ur-PK"/>
          </a:p>
        </p:txBody>
      </p:sp>
      <p:sp>
        <p:nvSpPr>
          <p:cNvPr id="208" name="Line 1000"/>
          <p:cNvSpPr>
            <a:spLocks noChangeShapeType="1"/>
          </p:cNvSpPr>
          <p:nvPr/>
        </p:nvSpPr>
        <p:spPr bwMode="auto">
          <a:xfrm>
            <a:off x="4503738" y="3157538"/>
            <a:ext cx="2201862" cy="1109662"/>
          </a:xfrm>
          <a:prstGeom prst="line">
            <a:avLst/>
          </a:prstGeom>
          <a:noFill/>
          <a:ln w="9525">
            <a:solidFill>
              <a:schemeClr val="tx1"/>
            </a:solidFill>
            <a:round/>
            <a:headEnd/>
            <a:tailEnd type="arrow" w="med" len="med"/>
          </a:ln>
        </p:spPr>
        <p:txBody>
          <a:bodyPr/>
          <a:lstStyle/>
          <a:p>
            <a:endParaRPr lang="ur-PK"/>
          </a:p>
        </p:txBody>
      </p:sp>
      <p:sp>
        <p:nvSpPr>
          <p:cNvPr id="211" name="Line 999"/>
          <p:cNvSpPr>
            <a:spLocks noChangeShapeType="1"/>
          </p:cNvSpPr>
          <p:nvPr/>
        </p:nvSpPr>
        <p:spPr bwMode="auto">
          <a:xfrm flipH="1">
            <a:off x="2438399" y="3124200"/>
            <a:ext cx="2057400" cy="623887"/>
          </a:xfrm>
          <a:prstGeom prst="line">
            <a:avLst/>
          </a:prstGeom>
          <a:noFill/>
          <a:ln w="9525">
            <a:solidFill>
              <a:schemeClr val="tx1"/>
            </a:solidFill>
            <a:round/>
            <a:headEnd/>
            <a:tailEnd type="arrow" w="med" len="med"/>
          </a:ln>
        </p:spPr>
        <p:txBody>
          <a:bodyPr/>
          <a:lstStyle/>
          <a:p>
            <a:endParaRPr lang="ur-PK"/>
          </a:p>
        </p:txBody>
      </p:sp>
      <p:sp>
        <p:nvSpPr>
          <p:cNvPr id="206" name="Slide Number Placeholder 205"/>
          <p:cNvSpPr>
            <a:spLocks noGrp="1"/>
          </p:cNvSpPr>
          <p:nvPr>
            <p:ph type="sldNum" sz="quarter" idx="12"/>
          </p:nvPr>
        </p:nvSpPr>
        <p:spPr/>
        <p:txBody>
          <a:bodyPr/>
          <a:lstStyle/>
          <a:p>
            <a:fld id="{0AD2A1D3-94CF-4BE8-B9A0-75EFE4C74F95}"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How Cross-platform ???</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Now question is how </a:t>
            </a:r>
            <a:r>
              <a:rPr lang="en-US" sz="2400" dirty="0" err="1" smtClean="0">
                <a:latin typeface="Arial" panose="020B0604020202020204" pitchFamily="34" charset="0"/>
                <a:ea typeface="Calibri" panose="020F0502020204030204" pitchFamily="34" charset="0"/>
                <a:cs typeface="Arial" panose="020B0604020202020204" pitchFamily="34" charset="0"/>
              </a:rPr>
              <a:t>.net</a:t>
            </a:r>
            <a:r>
              <a:rPr lang="en-US" sz="2400" dirty="0" smtClean="0">
                <a:latin typeface="Arial" panose="020B0604020202020204" pitchFamily="34" charset="0"/>
                <a:ea typeface="Calibri" panose="020F0502020204030204" pitchFamily="34" charset="0"/>
                <a:cs typeface="Arial" panose="020B0604020202020204" pitchFamily="34" charset="0"/>
              </a:rPr>
              <a:t> framework achieve the functionality of cross-platform ???????</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Where our guess leads us to ???</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What would be the technology underlying this ???</a:t>
            </a:r>
            <a:endParaRPr lang="ur-PK" sz="2400" dirty="0">
              <a:latin typeface="Arial" panose="020B0604020202020204" pitchFamily="34" charset="0"/>
              <a:ea typeface="Calibri" panose="020F0502020204030204" pitchFamily="34" charset="0"/>
              <a:cs typeface="Arial" panose="020B0604020202020204" pitchFamily="34" charset="0"/>
            </a:endParaRPr>
          </a:p>
        </p:txBody>
      </p:sp>
      <p:pic>
        <p:nvPicPr>
          <p:cNvPr id="1027" name="Picture 3" descr="E:\Freelancing\VCIIT\Visual Programming\Helping Material\thinking.jpg"/>
          <p:cNvPicPr>
            <a:picLocks noChangeAspect="1" noChangeArrowheads="1"/>
          </p:cNvPicPr>
          <p:nvPr/>
        </p:nvPicPr>
        <p:blipFill>
          <a:blip r:embed="rId4" cstate="print"/>
          <a:srcRect/>
          <a:stretch>
            <a:fillRect/>
          </a:stretch>
        </p:blipFill>
        <p:spPr bwMode="auto">
          <a:xfrm>
            <a:off x="5298227" y="2438400"/>
            <a:ext cx="1178773" cy="1600200"/>
          </a:xfrm>
          <a:prstGeom prst="rect">
            <a:avLst/>
          </a:prstGeom>
          <a:noFill/>
        </p:spPr>
      </p:pic>
      <p:sp>
        <p:nvSpPr>
          <p:cNvPr id="5" name="Slide Number Placeholder 4"/>
          <p:cNvSpPr>
            <a:spLocks noGrp="1"/>
          </p:cNvSpPr>
          <p:nvPr>
            <p:ph type="sldNum" sz="quarter" idx="12"/>
          </p:nvPr>
        </p:nvSpPr>
        <p:spPr/>
        <p:txBody>
          <a:bodyPr/>
          <a:lstStyle/>
          <a:p>
            <a:fld id="{0AD2A1D3-94CF-4BE8-B9A0-75EFE4C74F95}"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How Cross-platform ???...</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lvl="0"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Myth is …</a:t>
            </a:r>
          </a:p>
          <a:p>
            <a:pPr lvl="0"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2000" dirty="0" smtClean="0">
                <a:latin typeface="Arial" panose="020B0604020202020204" pitchFamily="34" charset="0"/>
                <a:ea typeface="Calibri" panose="020F0502020204030204" pitchFamily="34" charset="0"/>
                <a:cs typeface="Arial" panose="020B0604020202020204" pitchFamily="34" charset="0"/>
              </a:rPr>
              <a:t> A</a:t>
            </a:r>
            <a:r>
              <a:rPr lang="en-US" sz="2400" dirty="0" smtClean="0">
                <a:latin typeface="Arial" panose="020B0604020202020204" pitchFamily="34" charset="0"/>
                <a:ea typeface="Calibri" panose="020F0502020204030204" pitchFamily="34" charset="0"/>
                <a:cs typeface="Arial" panose="020B0604020202020204" pitchFamily="34" charset="0"/>
              </a:rPr>
              <a:t>pplications are written against Framework Class Library (FCL), not underlying Operating System. </a:t>
            </a:r>
          </a:p>
          <a:p>
            <a:pPr lvl="1"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lvl="1"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Compilers generate generic assembly language which must be executed by the Common Language Runtime (CLR)</a:t>
            </a:r>
          </a:p>
          <a:p>
            <a:pPr lvl="0" algn="l" rtl="0">
              <a:lnSpc>
                <a:spcPct val="115000"/>
              </a:lnSpc>
              <a:spcBef>
                <a:spcPts val="0"/>
              </a:spcBef>
              <a:buFont typeface="Wingdings" pitchFamily="2" charset="2"/>
              <a:buChar char="Ø"/>
            </a:pPr>
            <a:endParaRPr lang="ur-PK" sz="2400" dirty="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Framework Class Library</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The Framework Class Library (FCL) is a standard library and one of two core components of Microsoft .NET Framework.</a:t>
            </a:r>
          </a:p>
          <a:p>
            <a:pPr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The FCL is a collection of 1000’s of predefined reusable classes and interfaces. </a:t>
            </a:r>
          </a:p>
          <a:p>
            <a:pPr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Common subset across all platforms &amp; languages. </a:t>
            </a:r>
          </a:p>
          <a:p>
            <a:pPr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Networking, database access, XML processing, GUI, Web, etc.</a:t>
            </a:r>
          </a:p>
          <a:p>
            <a:pPr algn="l" rtl="0">
              <a:lnSpc>
                <a:spcPct val="115000"/>
              </a:lnSpc>
              <a:spcBef>
                <a:spcPts val="0"/>
              </a:spcBef>
              <a:buFont typeface="Wingdings" pitchFamily="2" charset="2"/>
              <a:buChar char="Ø"/>
            </a:pPr>
            <a:endParaRPr lang="ur-PK" sz="24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rtl="0"/>
            <a:r>
              <a:rPr lang="en-US" dirty="0" smtClean="0">
                <a:solidFill>
                  <a:srgbClr val="FF0000"/>
                </a:solidFill>
              </a:rPr>
              <a:t>CLR APPLICATION EXECUTION</a:t>
            </a:r>
            <a:endParaRPr lang="ur-PK" dirty="0"/>
          </a:p>
        </p:txBody>
      </p:sp>
      <p:sp>
        <p:nvSpPr>
          <p:cNvPr id="4" name="Rectangle 4"/>
          <p:cNvSpPr>
            <a:spLocks noChangeArrowheads="1"/>
          </p:cNvSpPr>
          <p:nvPr/>
        </p:nvSpPr>
        <p:spPr bwMode="auto">
          <a:xfrm>
            <a:off x="1427163" y="2724150"/>
            <a:ext cx="4530725" cy="284797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ur-PK"/>
          </a:p>
        </p:txBody>
      </p:sp>
      <p:sp>
        <p:nvSpPr>
          <p:cNvPr id="5" name="Rectangle 7"/>
          <p:cNvSpPr>
            <a:spLocks noChangeArrowheads="1"/>
          </p:cNvSpPr>
          <p:nvPr/>
        </p:nvSpPr>
        <p:spPr bwMode="blackWhite">
          <a:xfrm>
            <a:off x="1828800" y="1752600"/>
            <a:ext cx="2351087" cy="471488"/>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dirty="0"/>
              <a:t>APP.exe</a:t>
            </a:r>
          </a:p>
        </p:txBody>
      </p:sp>
      <p:sp>
        <p:nvSpPr>
          <p:cNvPr id="6" name="Rectangle 10"/>
          <p:cNvSpPr>
            <a:spLocks noChangeArrowheads="1"/>
          </p:cNvSpPr>
          <p:nvPr/>
        </p:nvSpPr>
        <p:spPr bwMode="blackWhite">
          <a:xfrm>
            <a:off x="6684963" y="3311525"/>
            <a:ext cx="1687512" cy="62230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400" b="0" dirty="0"/>
              <a:t>other FCL components</a:t>
            </a:r>
          </a:p>
        </p:txBody>
      </p:sp>
      <p:sp>
        <p:nvSpPr>
          <p:cNvPr id="7" name="Rectangle 12"/>
          <p:cNvSpPr>
            <a:spLocks noChangeArrowheads="1"/>
          </p:cNvSpPr>
          <p:nvPr/>
        </p:nvSpPr>
        <p:spPr bwMode="blackWhite">
          <a:xfrm>
            <a:off x="1784350" y="3040063"/>
            <a:ext cx="2443163" cy="2393950"/>
          </a:xfrm>
          <a:prstGeom prst="rect">
            <a:avLst/>
          </a:prstGeom>
          <a:solidFill>
            <a:schemeClr val="bg1"/>
          </a:solidFill>
          <a:ln w="12700">
            <a:solidFill>
              <a:schemeClr val="tx1"/>
            </a:solidFill>
            <a:miter lim="800000"/>
            <a:headEnd/>
            <a:tailEnd/>
          </a:ln>
        </p:spPr>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r>
              <a:rPr lang="en-US" altLang="en-US" sz="1800"/>
              <a:t>CLR </a:t>
            </a:r>
            <a:endParaRPr lang="en-US" altLang="en-US" sz="1400" b="0"/>
          </a:p>
        </p:txBody>
      </p:sp>
      <p:grpSp>
        <p:nvGrpSpPr>
          <p:cNvPr id="8" name="Group 15"/>
          <p:cNvGrpSpPr>
            <a:grpSpLocks/>
          </p:cNvGrpSpPr>
          <p:nvPr/>
        </p:nvGrpSpPr>
        <p:grpSpPr bwMode="auto">
          <a:xfrm>
            <a:off x="2052638" y="3225800"/>
            <a:ext cx="1919287" cy="768350"/>
            <a:chOff x="3716" y="3091"/>
            <a:chExt cx="1209" cy="484"/>
          </a:xfrm>
        </p:grpSpPr>
        <p:sp>
          <p:nvSpPr>
            <p:cNvPr id="9" name="Oval 13"/>
            <p:cNvSpPr>
              <a:spLocks noChangeArrowheads="1"/>
            </p:cNvSpPr>
            <p:nvPr/>
          </p:nvSpPr>
          <p:spPr bwMode="auto">
            <a:xfrm>
              <a:off x="3716" y="3091"/>
              <a:ext cx="1209" cy="484"/>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ur-PK"/>
            </a:p>
          </p:txBody>
        </p:sp>
        <p:sp>
          <p:nvSpPr>
            <p:cNvPr id="10" name="Text Box 14"/>
            <p:cNvSpPr txBox="1">
              <a:spLocks noChangeArrowheads="1"/>
            </p:cNvSpPr>
            <p:nvPr/>
          </p:nvSpPr>
          <p:spPr bwMode="auto">
            <a:xfrm>
              <a:off x="3823" y="3202"/>
              <a:ext cx="1035" cy="23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p>
              <a:pPr>
                <a:spcBef>
                  <a:spcPct val="50000"/>
                </a:spcBef>
              </a:pPr>
              <a:r>
                <a:rPr lang="en-US" sz="1800" dirty="0"/>
                <a:t>JIT Compiler</a:t>
              </a:r>
            </a:p>
          </p:txBody>
        </p:sp>
      </p:grpSp>
      <p:sp>
        <p:nvSpPr>
          <p:cNvPr id="11" name="Rectangle 19"/>
          <p:cNvSpPr>
            <a:spLocks noChangeArrowheads="1"/>
          </p:cNvSpPr>
          <p:nvPr/>
        </p:nvSpPr>
        <p:spPr bwMode="blackWhite">
          <a:xfrm>
            <a:off x="2354263" y="4224338"/>
            <a:ext cx="1276350" cy="40957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400" b="0" dirty="0" err="1"/>
              <a:t>obj</a:t>
            </a:r>
            <a:r>
              <a:rPr lang="en-US" altLang="en-US" sz="1400" b="0" dirty="0"/>
              <a:t> code</a:t>
            </a:r>
          </a:p>
        </p:txBody>
      </p:sp>
      <p:sp>
        <p:nvSpPr>
          <p:cNvPr id="12" name="Text Box 23"/>
          <p:cNvSpPr txBox="1">
            <a:spLocks noChangeArrowheads="1"/>
          </p:cNvSpPr>
          <p:nvPr/>
        </p:nvSpPr>
        <p:spPr bwMode="auto">
          <a:xfrm>
            <a:off x="4198938" y="2728913"/>
            <a:ext cx="1881187" cy="304800"/>
          </a:xfrm>
          <a:prstGeom prst="rect">
            <a:avLst/>
          </a:prstGeom>
          <a:noFill/>
          <a:ln w="9525">
            <a:noFill/>
            <a:miter lim="800000"/>
            <a:headEnd/>
            <a:tailEnd/>
          </a:ln>
        </p:spPr>
        <p:txBody>
          <a:bodyPr>
            <a:spAutoFit/>
          </a:bodyPr>
          <a:lstStyle/>
          <a:p>
            <a:pPr algn="ctr">
              <a:spcBef>
                <a:spcPct val="50000"/>
              </a:spcBef>
            </a:pPr>
            <a:r>
              <a:rPr lang="en-US" sz="1400"/>
              <a:t>         OS Process</a:t>
            </a:r>
          </a:p>
        </p:txBody>
      </p:sp>
      <p:sp>
        <p:nvSpPr>
          <p:cNvPr id="13" name="Rectangle 25"/>
          <p:cNvSpPr>
            <a:spLocks noChangeArrowheads="1"/>
          </p:cNvSpPr>
          <p:nvPr/>
        </p:nvSpPr>
        <p:spPr bwMode="auto">
          <a:xfrm>
            <a:off x="1427163" y="5783263"/>
            <a:ext cx="4597400" cy="461962"/>
          </a:xfrm>
          <a:prstGeom prst="rect">
            <a:avLst/>
          </a:prstGeom>
          <a:solidFill>
            <a:srgbClr val="6699FF"/>
          </a:solidFill>
          <a:ln w="9525">
            <a:solidFill>
              <a:schemeClr val="tx1"/>
            </a:solidFill>
            <a:miter lim="800000"/>
            <a:headEnd/>
            <a:tailEnd/>
          </a:ln>
        </p:spPr>
        <p:txBody>
          <a:bodyPr wrap="none" anchor="ctr"/>
          <a:lstStyle/>
          <a:p>
            <a:endParaRPr lang="ur-PK"/>
          </a:p>
        </p:txBody>
      </p:sp>
      <p:sp>
        <p:nvSpPr>
          <p:cNvPr id="14" name="Text Box 26"/>
          <p:cNvSpPr txBox="1">
            <a:spLocks noChangeArrowheads="1"/>
          </p:cNvSpPr>
          <p:nvPr/>
        </p:nvSpPr>
        <p:spPr bwMode="auto">
          <a:xfrm>
            <a:off x="2460625" y="5824538"/>
            <a:ext cx="2936875" cy="366712"/>
          </a:xfrm>
          <a:prstGeom prst="rect">
            <a:avLst/>
          </a:prstGeom>
          <a:noFill/>
          <a:ln w="9525">
            <a:noFill/>
            <a:miter lim="800000"/>
            <a:headEnd/>
            <a:tailEnd/>
          </a:ln>
        </p:spPr>
        <p:txBody>
          <a:bodyPr>
            <a:spAutoFit/>
          </a:bodyPr>
          <a:lstStyle/>
          <a:p>
            <a:pPr>
              <a:spcBef>
                <a:spcPct val="50000"/>
              </a:spcBef>
            </a:pPr>
            <a:r>
              <a:rPr lang="en-US" sz="1800"/>
              <a:t>Underlying OS and HW</a:t>
            </a:r>
          </a:p>
        </p:txBody>
      </p:sp>
      <p:sp>
        <p:nvSpPr>
          <p:cNvPr id="15" name="Line 29"/>
          <p:cNvSpPr>
            <a:spLocks noChangeShapeType="1"/>
          </p:cNvSpPr>
          <p:nvPr/>
        </p:nvSpPr>
        <p:spPr bwMode="auto">
          <a:xfrm>
            <a:off x="4017963" y="3613150"/>
            <a:ext cx="2649537" cy="0"/>
          </a:xfrm>
          <a:prstGeom prst="line">
            <a:avLst/>
          </a:prstGeom>
          <a:noFill/>
          <a:ln w="9525">
            <a:solidFill>
              <a:schemeClr val="tx1"/>
            </a:solidFill>
            <a:round/>
            <a:headEnd type="triangle" w="med" len="med"/>
            <a:tailEnd/>
          </a:ln>
        </p:spPr>
        <p:txBody>
          <a:bodyPr/>
          <a:lstStyle/>
          <a:p>
            <a:endParaRPr lang="ur-PK"/>
          </a:p>
        </p:txBody>
      </p:sp>
      <p:sp>
        <p:nvSpPr>
          <p:cNvPr id="16" name="Rectangle 18"/>
          <p:cNvSpPr>
            <a:spLocks noChangeArrowheads="1"/>
          </p:cNvSpPr>
          <p:nvPr/>
        </p:nvSpPr>
        <p:spPr bwMode="blackWhite">
          <a:xfrm>
            <a:off x="4438650" y="3925888"/>
            <a:ext cx="1158875" cy="129540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800" dirty="0"/>
          </a:p>
          <a:p>
            <a:pPr marL="9525" indent="-9525" algn="ctr" defTabSz="960438">
              <a:tabLst>
                <a:tab pos="1143000" algn="l"/>
                <a:tab pos="1485900" algn="l"/>
                <a:tab pos="1828800" algn="l"/>
                <a:tab pos="2228850" algn="l"/>
              </a:tabLst>
            </a:pPr>
            <a:r>
              <a:rPr lang="en-US" altLang="en-US" sz="1800" dirty="0"/>
              <a:t>Core FCL</a:t>
            </a:r>
          </a:p>
          <a:p>
            <a:pPr marL="9525" indent="-9525" algn="ctr" defTabSz="960438">
              <a:tabLst>
                <a:tab pos="1143000" algn="l"/>
                <a:tab pos="1485900" algn="l"/>
                <a:tab pos="1828800" algn="l"/>
                <a:tab pos="2228850" algn="l"/>
              </a:tabLst>
            </a:pPr>
            <a:endParaRPr lang="en-US" altLang="en-US" sz="1800" dirty="0"/>
          </a:p>
        </p:txBody>
      </p:sp>
      <p:sp>
        <p:nvSpPr>
          <p:cNvPr id="17" name="Line 33"/>
          <p:cNvSpPr>
            <a:spLocks noChangeShapeType="1"/>
          </p:cNvSpPr>
          <p:nvPr/>
        </p:nvSpPr>
        <p:spPr bwMode="auto">
          <a:xfrm>
            <a:off x="2706688" y="4632325"/>
            <a:ext cx="0" cy="1100138"/>
          </a:xfrm>
          <a:prstGeom prst="line">
            <a:avLst/>
          </a:prstGeom>
          <a:noFill/>
          <a:ln w="9525">
            <a:solidFill>
              <a:schemeClr val="tx1"/>
            </a:solidFill>
            <a:round/>
            <a:headEnd/>
            <a:tailEnd type="triangle" w="med" len="med"/>
          </a:ln>
        </p:spPr>
        <p:txBody>
          <a:bodyPr/>
          <a:lstStyle/>
          <a:p>
            <a:endParaRPr lang="ur-PK"/>
          </a:p>
        </p:txBody>
      </p:sp>
      <p:sp>
        <p:nvSpPr>
          <p:cNvPr id="18" name="Line 35"/>
          <p:cNvSpPr>
            <a:spLocks noChangeShapeType="1"/>
          </p:cNvSpPr>
          <p:nvPr/>
        </p:nvSpPr>
        <p:spPr bwMode="auto">
          <a:xfrm>
            <a:off x="5002213" y="5265738"/>
            <a:ext cx="9525" cy="466725"/>
          </a:xfrm>
          <a:prstGeom prst="line">
            <a:avLst/>
          </a:prstGeom>
          <a:noFill/>
          <a:ln w="9525">
            <a:solidFill>
              <a:schemeClr val="tx1"/>
            </a:solidFill>
            <a:round/>
            <a:headEnd/>
            <a:tailEnd type="triangle" w="med" len="med"/>
          </a:ln>
        </p:spPr>
        <p:txBody>
          <a:bodyPr/>
          <a:lstStyle/>
          <a:p>
            <a:endParaRPr lang="ur-PK"/>
          </a:p>
        </p:txBody>
      </p:sp>
      <p:sp>
        <p:nvSpPr>
          <p:cNvPr id="19" name="Line 37"/>
          <p:cNvSpPr>
            <a:spLocks noGrp="1" noChangeShapeType="1"/>
          </p:cNvSpPr>
          <p:nvPr>
            <p:ph idx="1"/>
          </p:nvPr>
        </p:nvSpPr>
        <p:spPr bwMode="auto">
          <a:xfrm>
            <a:off x="2971800" y="2362200"/>
            <a:ext cx="0" cy="838200"/>
          </a:xfrm>
          <a:prstGeom prst="line">
            <a:avLst/>
          </a:prstGeom>
          <a:noFill/>
          <a:ln w="9525">
            <a:solidFill>
              <a:schemeClr val="tx1"/>
            </a:solidFill>
            <a:round/>
            <a:headEnd/>
            <a:tailEnd type="triangle" w="med" len="med"/>
          </a:ln>
        </p:spPr>
        <p:txBody>
          <a:bodyPr>
            <a:normAutofit fontScale="25000" lnSpcReduction="20000"/>
          </a:bodyPr>
          <a:lstStyle/>
          <a:p>
            <a:endParaRPr lang="ur-PK"/>
          </a:p>
        </p:txBody>
      </p:sp>
      <p:sp>
        <p:nvSpPr>
          <p:cNvPr id="20" name="Slide Number Placeholder 19"/>
          <p:cNvSpPr>
            <a:spLocks noGrp="1"/>
          </p:cNvSpPr>
          <p:nvPr>
            <p:ph type="sldNum" sz="quarter" idx="12"/>
          </p:nvPr>
        </p:nvSpPr>
        <p:spPr/>
        <p:txBody>
          <a:bodyPr/>
          <a:lstStyle/>
          <a:p>
            <a:fld id="{0AD2A1D3-94CF-4BE8-B9A0-75EFE4C74F95}"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Implications of .NET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marL="381000" indent="-381000" algn="just" rtl="0">
              <a:buFont typeface="Wingdings" pitchFamily="2" charset="2"/>
              <a:buChar char="Ø"/>
            </a:pPr>
            <a:r>
              <a:rPr lang="en-US" sz="2800" dirty="0" smtClean="0">
                <a:latin typeface="Arial" panose="020B0604020202020204" pitchFamily="34" charset="0"/>
                <a:ea typeface="Calibri" panose="020F0502020204030204" pitchFamily="34" charset="0"/>
                <a:cs typeface="Arial" panose="020B0604020202020204" pitchFamily="34" charset="0"/>
              </a:rPr>
              <a:t>Clients need CLR &amp; FCL to run .NET applications</a:t>
            </a:r>
          </a:p>
          <a:p>
            <a:pPr marL="381000" indent="-381000" algn="just"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marL="838200" lvl="1" indent="-381000" algn="just"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Available via Redistributable .NET Framework</a:t>
            </a:r>
          </a:p>
          <a:p>
            <a:pPr marL="838200" lvl="1" indent="-381000" algn="just"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marL="838200" lvl="1" indent="-381000" algn="just"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20MB+ download</a:t>
            </a:r>
          </a:p>
          <a:p>
            <a:pPr marL="838200" lvl="1" indent="-381000" algn="just" rtl="0">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a:p>
            <a:pPr marL="838200" lvl="1" indent="-381000" algn="just"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Runs on 98 and above, NT (SP6) and above.</a:t>
            </a:r>
          </a:p>
          <a:p>
            <a:pPr marL="838200" lvl="1" indent="-381000" algn="just" rtl="0"/>
            <a:endParaRPr lang="en-US" sz="24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Implications of .NET</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marL="381000" indent="-381000" algn="just" rtl="0">
              <a:buFont typeface="Wingdings" pitchFamily="2" charset="2"/>
              <a:buChar char="Ø"/>
            </a:pPr>
            <a:r>
              <a:rPr lang="en-US" sz="2800" dirty="0" smtClean="0">
                <a:latin typeface="Arial" panose="020B0604020202020204" pitchFamily="34" charset="0"/>
                <a:ea typeface="Calibri" panose="020F0502020204030204" pitchFamily="34" charset="0"/>
                <a:cs typeface="Arial" panose="020B0604020202020204" pitchFamily="34" charset="0"/>
              </a:rPr>
              <a:t>Design trade-off</a:t>
            </a:r>
          </a:p>
          <a:p>
            <a:pPr marL="381000" indent="-381000" algn="just" rtl="0">
              <a:buFont typeface="Wingdings" pitchFamily="2" charset="2"/>
              <a:buChar char="Ø"/>
            </a:pPr>
            <a:endParaRPr lang="en-US" sz="2800" dirty="0" smtClean="0">
              <a:latin typeface="Arial" panose="020B0604020202020204" pitchFamily="34" charset="0"/>
              <a:ea typeface="Calibri" panose="020F0502020204030204" pitchFamily="34" charset="0"/>
              <a:cs typeface="Arial" panose="020B0604020202020204" pitchFamily="34" charset="0"/>
            </a:endParaRPr>
          </a:p>
          <a:p>
            <a:pPr marL="781050" lvl="1" indent="-381000" algn="just"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Positives are</a:t>
            </a:r>
          </a:p>
          <a:p>
            <a:pPr marL="1238250" lvl="2" indent="-381000" algn="just" rtl="0">
              <a:buFont typeface="Arial" pitchFamily="34" charset="0"/>
              <a:buChar char="+"/>
            </a:pPr>
            <a:r>
              <a:rPr lang="en-US" sz="2000" dirty="0" smtClean="0">
                <a:latin typeface="Arial" panose="020B0604020202020204" pitchFamily="34" charset="0"/>
                <a:ea typeface="Calibri" panose="020F0502020204030204" pitchFamily="34" charset="0"/>
                <a:cs typeface="Arial" panose="020B0604020202020204" pitchFamily="34" charset="0"/>
              </a:rPr>
              <a:t>Managed execution (memory protection, verifiable code, etc.)</a:t>
            </a:r>
          </a:p>
          <a:p>
            <a:pPr marL="1238250" lvl="2" indent="-381000" algn="just" rtl="0">
              <a:buFont typeface="Arial" pitchFamily="34" charset="0"/>
              <a:buChar char="+"/>
            </a:pPr>
            <a:r>
              <a:rPr lang="en-US" sz="2000" dirty="0" smtClean="0">
                <a:latin typeface="Arial" panose="020B0604020202020204" pitchFamily="34" charset="0"/>
                <a:ea typeface="Calibri" panose="020F0502020204030204" pitchFamily="34" charset="0"/>
                <a:cs typeface="Arial" panose="020B0604020202020204" pitchFamily="34" charset="0"/>
              </a:rPr>
              <a:t>Portability</a:t>
            </a:r>
          </a:p>
          <a:p>
            <a:pPr marL="1238250" lvl="2" indent="-381000" algn="just" rtl="0">
              <a:buFont typeface="Arial" pitchFamily="34" charset="0"/>
              <a:buChar char="+"/>
            </a:pPr>
            <a:endParaRPr lang="en-US" sz="2000" dirty="0" smtClean="0">
              <a:latin typeface="Arial" panose="020B0604020202020204" pitchFamily="34" charset="0"/>
              <a:ea typeface="Calibri" panose="020F0502020204030204" pitchFamily="34" charset="0"/>
              <a:cs typeface="Arial" panose="020B0604020202020204" pitchFamily="34" charset="0"/>
            </a:endParaRPr>
          </a:p>
          <a:p>
            <a:pPr marL="838200" lvl="1" indent="-381000" algn="just"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Negatives are</a:t>
            </a:r>
          </a:p>
          <a:p>
            <a:pPr marL="1314450" lvl="2" indent="-457200" algn="just" rtl="0">
              <a:buFont typeface="Arial" pitchFamily="34" charset="0"/>
              <a:buChar char="−"/>
            </a:pPr>
            <a:r>
              <a:rPr lang="en-US" sz="2000" dirty="0" smtClean="0">
                <a:latin typeface="Arial" panose="020B0604020202020204" pitchFamily="34" charset="0"/>
                <a:ea typeface="Calibri" panose="020F0502020204030204" pitchFamily="34" charset="0"/>
                <a:cs typeface="Arial" panose="020B0604020202020204" pitchFamily="34" charset="0"/>
              </a:rPr>
              <a:t>Slower execution</a:t>
            </a:r>
            <a:endParaRPr lang="ur-PK" sz="20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514600"/>
            <a:ext cx="8229600" cy="1143000"/>
          </a:xfrm>
        </p:spPr>
        <p:txBody>
          <a:bodyPr>
            <a:normAutofit/>
          </a:bodyPr>
          <a:lstStyle/>
          <a:p>
            <a:pPr rtl="0"/>
            <a:r>
              <a:rPr lang="en-US" dirty="0" smtClean="0">
                <a:solidFill>
                  <a:srgbClr val="FF0000"/>
                </a:solidFill>
                <a:cs typeface="+mn-cs"/>
              </a:rPr>
              <a:t>Application Designs</a:t>
            </a:r>
            <a:endParaRPr lang="ur-PK" dirty="0">
              <a:solidFill>
                <a:srgbClr val="FF0000"/>
              </a:solidFill>
              <a:cs typeface="+mn-cs"/>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Monolithic Application</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marL="381000" indent="-381000" algn="just" rtl="0">
              <a:buFont typeface="Wingdings" pitchFamily="2" charset="2"/>
              <a:buChar char="Ø"/>
            </a:pPr>
            <a:r>
              <a:rPr lang="en-US" sz="2800" dirty="0" smtClean="0">
                <a:latin typeface="Arial" panose="020B0604020202020204" pitchFamily="34" charset="0"/>
                <a:ea typeface="Calibri" panose="020F0502020204030204" pitchFamily="34" charset="0"/>
                <a:cs typeface="Arial" panose="020B0604020202020204" pitchFamily="34" charset="0"/>
              </a:rPr>
              <a:t>All source code compiled into one exe file.</a:t>
            </a:r>
          </a:p>
          <a:p>
            <a:pPr marL="381000" indent="-381000" algn="just" rtl="0">
              <a:buFont typeface="Wingdings" pitchFamily="2" charset="2"/>
              <a:buChar char="Ø"/>
            </a:pPr>
            <a:endParaRPr lang="en-US" sz="28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AutoShape 4"/>
          <p:cNvSpPr>
            <a:spLocks noChangeArrowheads="1"/>
          </p:cNvSpPr>
          <p:nvPr/>
        </p:nvSpPr>
        <p:spPr bwMode="blackWhite">
          <a:xfrm>
            <a:off x="1828800" y="2895600"/>
            <a:ext cx="2144712" cy="1524000"/>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wrap="none" lIns="85335" tIns="42668" rIns="85335" bIns="42668" anchor="ctr"/>
          <a:lstStyle/>
          <a:p>
            <a:pPr algn="ctr" defTabSz="854075"/>
            <a:r>
              <a:rPr lang="en-US" sz="1600" dirty="0"/>
              <a:t>APP.exe</a:t>
            </a:r>
            <a:endParaRPr lang="en-US" sz="1600" b="0" i="1" dirty="0"/>
          </a:p>
        </p:txBody>
      </p:sp>
      <p:sp>
        <p:nvSpPr>
          <p:cNvPr id="5" name="AutoShape 5"/>
          <p:cNvSpPr>
            <a:spLocks noChangeArrowheads="1"/>
          </p:cNvSpPr>
          <p:nvPr/>
        </p:nvSpPr>
        <p:spPr bwMode="blackWhite">
          <a:xfrm>
            <a:off x="5522912" y="3441700"/>
            <a:ext cx="812800" cy="519113"/>
          </a:xfrm>
          <a:prstGeom prst="can">
            <a:avLst>
              <a:gd name="adj" fmla="val 25000"/>
            </a:avLst>
          </a:prstGeom>
          <a:solidFill>
            <a:schemeClr val="accent2"/>
          </a:solidFill>
          <a:ln w="12700">
            <a:solidFill>
              <a:schemeClr val="tx1"/>
            </a:solidFill>
            <a:round/>
            <a:headEnd/>
            <a:tailEnd/>
          </a:ln>
        </p:spPr>
        <p:txBody>
          <a:bodyPr wrap="none" lIns="96838" tIns="47625" rIns="96838" bIns="47625" anchor="ctr"/>
          <a:lstStyle/>
          <a:p>
            <a:pPr algn="ctr"/>
            <a:endParaRPr lang="ur-PK"/>
          </a:p>
        </p:txBody>
      </p:sp>
      <p:sp>
        <p:nvSpPr>
          <p:cNvPr id="6" name="Line 6"/>
          <p:cNvSpPr>
            <a:spLocks noChangeShapeType="1"/>
          </p:cNvSpPr>
          <p:nvPr/>
        </p:nvSpPr>
        <p:spPr bwMode="auto">
          <a:xfrm flipV="1">
            <a:off x="4095750" y="3665538"/>
            <a:ext cx="1350962" cy="1587"/>
          </a:xfrm>
          <a:prstGeom prst="line">
            <a:avLst/>
          </a:prstGeom>
          <a:noFill/>
          <a:ln w="28575">
            <a:solidFill>
              <a:schemeClr val="hlink"/>
            </a:solidFill>
            <a:round/>
            <a:headEnd type="triangle" w="med" len="med"/>
            <a:tailEnd type="triangle" w="med" len="med"/>
          </a:ln>
        </p:spPr>
        <p:txBody>
          <a:bodyPr/>
          <a:lstStyle/>
          <a:p>
            <a:pPr algn="ctr"/>
            <a:endParaRPr lang="ur-PK"/>
          </a:p>
        </p:txBody>
      </p:sp>
      <p:cxnSp>
        <p:nvCxnSpPr>
          <p:cNvPr id="8" name="Straight Arrow Connector 7"/>
          <p:cNvCxnSpPr>
            <a:endCxn id="5" idx="1"/>
          </p:cNvCxnSpPr>
          <p:nvPr/>
        </p:nvCxnSpPr>
        <p:spPr>
          <a:xfrm flipH="1">
            <a:off x="5929312" y="3048000"/>
            <a:ext cx="623888" cy="3937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6629400" y="2819400"/>
            <a:ext cx="1531188" cy="369332"/>
          </a:xfrm>
          <a:prstGeom prst="rect">
            <a:avLst/>
          </a:prstGeom>
          <a:noFill/>
        </p:spPr>
        <p:txBody>
          <a:bodyPr wrap="none" rtlCol="1">
            <a:spAutoFit/>
          </a:bodyPr>
          <a:lstStyle/>
          <a:p>
            <a:r>
              <a:rPr lang="en-US" dirty="0" smtClean="0">
                <a:latin typeface="Arial" pitchFamily="34" charset="0"/>
                <a:cs typeface="Arial" pitchFamily="34" charset="0"/>
              </a:rPr>
              <a:t>Source Code</a:t>
            </a:r>
            <a:endParaRPr lang="ur-PK" dirty="0">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fld id="{0AD2A1D3-94CF-4BE8-B9A0-75EFE4C74F95}"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Component Based Application</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marL="381000" indent="-381000" algn="just" rtl="0">
              <a:buFont typeface="Wingdings" pitchFamily="2" charset="2"/>
              <a:buChar char="Ø"/>
            </a:pPr>
            <a:r>
              <a:rPr lang="en-US" sz="2800" dirty="0" smtClean="0">
                <a:latin typeface="Arial" panose="020B0604020202020204" pitchFamily="34" charset="0"/>
                <a:ea typeface="Calibri" panose="020F0502020204030204" pitchFamily="34" charset="0"/>
                <a:cs typeface="Arial" panose="020B0604020202020204" pitchFamily="34" charset="0"/>
              </a:rPr>
              <a:t>Combination of exe file and dynamic link library file(s)</a:t>
            </a:r>
          </a:p>
          <a:p>
            <a:pPr marL="781050" lvl="1" indent="-381000" algn="just"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.Exe + DLL(s)</a:t>
            </a:r>
          </a:p>
          <a:p>
            <a:pPr marL="781050" lvl="1" indent="-381000" algn="just" rtl="0">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Standard practice in windows applications</a:t>
            </a:r>
          </a:p>
          <a:p>
            <a:pPr marL="381000" indent="-381000" algn="just" rtl="0">
              <a:buFont typeface="Wingdings" pitchFamily="2" charset="2"/>
              <a:buChar char="Ø"/>
            </a:pPr>
            <a:endParaRPr lang="en-US" sz="28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endParaRPr lang="en-US" sz="2400" dirty="0" smtClean="0">
              <a:latin typeface="Arial" panose="020B0604020202020204" pitchFamily="34" charset="0"/>
              <a:ea typeface="Calibri" panose="020F0502020204030204" pitchFamily="34" charset="0"/>
              <a:cs typeface="Arial" panose="020B0604020202020204" pitchFamily="34" charset="0"/>
            </a:endParaRPr>
          </a:p>
        </p:txBody>
      </p:sp>
      <p:sp>
        <p:nvSpPr>
          <p:cNvPr id="4" name="AutoShape 4"/>
          <p:cNvSpPr>
            <a:spLocks noChangeArrowheads="1"/>
          </p:cNvSpPr>
          <p:nvPr/>
        </p:nvSpPr>
        <p:spPr bwMode="blackWhite">
          <a:xfrm>
            <a:off x="685800" y="3810000"/>
            <a:ext cx="2144712" cy="1524000"/>
          </a:xfrm>
          <a:prstGeom prst="roundRect">
            <a:avLst>
              <a:gd name="adj" fmla="val 16667"/>
            </a:avLst>
          </a:prstGeom>
          <a:ln>
            <a:headEnd/>
            <a:tailEnd/>
          </a:ln>
        </p:spPr>
        <p:style>
          <a:lnRef idx="1">
            <a:schemeClr val="accent3"/>
          </a:lnRef>
          <a:fillRef idx="2">
            <a:schemeClr val="accent3"/>
          </a:fillRef>
          <a:effectRef idx="1">
            <a:schemeClr val="accent3"/>
          </a:effectRef>
          <a:fontRef idx="minor">
            <a:schemeClr val="dk1"/>
          </a:fontRef>
        </p:style>
        <p:txBody>
          <a:bodyPr wrap="none" lIns="85335" tIns="42668" rIns="85335" bIns="42668" anchor="ctr"/>
          <a:lstStyle/>
          <a:p>
            <a:pPr algn="ctr" defTabSz="854075"/>
            <a:r>
              <a:rPr lang="en-US" sz="1600" dirty="0" smtClean="0"/>
              <a:t>GUI.exe</a:t>
            </a:r>
            <a:endParaRPr lang="en-US" sz="1600" b="0" i="1" dirty="0"/>
          </a:p>
        </p:txBody>
      </p:sp>
      <p:sp>
        <p:nvSpPr>
          <p:cNvPr id="5" name="AutoShape 5"/>
          <p:cNvSpPr>
            <a:spLocks noChangeArrowheads="1"/>
          </p:cNvSpPr>
          <p:nvPr/>
        </p:nvSpPr>
        <p:spPr bwMode="blackWhite">
          <a:xfrm>
            <a:off x="6553200" y="3886200"/>
            <a:ext cx="812800" cy="519113"/>
          </a:xfrm>
          <a:prstGeom prst="can">
            <a:avLst>
              <a:gd name="adj" fmla="val 25000"/>
            </a:avLst>
          </a:prstGeom>
          <a:solidFill>
            <a:schemeClr val="accent2"/>
          </a:solidFill>
          <a:ln w="12700">
            <a:solidFill>
              <a:schemeClr val="tx1"/>
            </a:solidFill>
            <a:round/>
            <a:headEnd/>
            <a:tailEnd/>
          </a:ln>
        </p:spPr>
        <p:txBody>
          <a:bodyPr wrap="none" lIns="96838" tIns="47625" rIns="96838" bIns="47625" anchor="ctr"/>
          <a:lstStyle/>
          <a:p>
            <a:pPr algn="ctr"/>
            <a:endParaRPr lang="ur-PK"/>
          </a:p>
        </p:txBody>
      </p:sp>
      <p:sp>
        <p:nvSpPr>
          <p:cNvPr id="9" name="Rectangle 4"/>
          <p:cNvSpPr>
            <a:spLocks noChangeArrowheads="1"/>
          </p:cNvSpPr>
          <p:nvPr/>
        </p:nvSpPr>
        <p:spPr bwMode="blackWhite">
          <a:xfrm>
            <a:off x="3787775" y="3962400"/>
            <a:ext cx="1595437" cy="441325"/>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600" dirty="0" smtClean="0">
                <a:solidFill>
                  <a:schemeClr val="bg1"/>
                </a:solidFill>
                <a:latin typeface="Arial" pitchFamily="34" charset="0"/>
                <a:cs typeface="Arial" pitchFamily="34" charset="0"/>
              </a:rPr>
              <a:t>abc.dll</a:t>
            </a:r>
            <a:endParaRPr lang="en-US" altLang="en-US" sz="1600" dirty="0">
              <a:solidFill>
                <a:schemeClr val="bg1"/>
              </a:solidFill>
              <a:latin typeface="Arial" pitchFamily="34" charset="0"/>
              <a:cs typeface="Arial" pitchFamily="34" charset="0"/>
            </a:endParaRPr>
          </a:p>
        </p:txBody>
      </p:sp>
      <p:sp>
        <p:nvSpPr>
          <p:cNvPr id="10" name="Rectangle 5"/>
          <p:cNvSpPr>
            <a:spLocks noChangeArrowheads="1"/>
          </p:cNvSpPr>
          <p:nvPr/>
        </p:nvSpPr>
        <p:spPr bwMode="blackWhite">
          <a:xfrm>
            <a:off x="3800475" y="4816475"/>
            <a:ext cx="1609725" cy="441325"/>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600" dirty="0" smtClean="0">
                <a:solidFill>
                  <a:schemeClr val="bg1"/>
                </a:solidFill>
                <a:latin typeface="Arial" pitchFamily="34" charset="0"/>
                <a:cs typeface="Arial" pitchFamily="34" charset="0"/>
              </a:rPr>
              <a:t>data.dll</a:t>
            </a:r>
          </a:p>
        </p:txBody>
      </p:sp>
      <p:sp>
        <p:nvSpPr>
          <p:cNvPr id="11" name="Line 9"/>
          <p:cNvSpPr>
            <a:spLocks noChangeShapeType="1"/>
          </p:cNvSpPr>
          <p:nvPr/>
        </p:nvSpPr>
        <p:spPr bwMode="auto">
          <a:xfrm flipV="1">
            <a:off x="2819400" y="4192587"/>
            <a:ext cx="911225" cy="455612"/>
          </a:xfrm>
          <a:prstGeom prst="line">
            <a:avLst/>
          </a:prstGeom>
          <a:noFill/>
          <a:ln w="28575">
            <a:solidFill>
              <a:schemeClr val="hlink"/>
            </a:solidFill>
            <a:round/>
            <a:headEnd/>
            <a:tailEnd type="triangle" w="med" len="med"/>
          </a:ln>
        </p:spPr>
        <p:txBody>
          <a:bodyPr/>
          <a:lstStyle/>
          <a:p>
            <a:endParaRPr lang="ur-PK"/>
          </a:p>
        </p:txBody>
      </p:sp>
      <p:sp>
        <p:nvSpPr>
          <p:cNvPr id="13" name="Line 10"/>
          <p:cNvSpPr>
            <a:spLocks noChangeShapeType="1"/>
          </p:cNvSpPr>
          <p:nvPr/>
        </p:nvSpPr>
        <p:spPr bwMode="auto">
          <a:xfrm>
            <a:off x="2819401" y="4648200"/>
            <a:ext cx="957262" cy="400050"/>
          </a:xfrm>
          <a:prstGeom prst="line">
            <a:avLst/>
          </a:prstGeom>
          <a:noFill/>
          <a:ln w="28575">
            <a:solidFill>
              <a:schemeClr val="hlink"/>
            </a:solidFill>
            <a:round/>
            <a:headEnd/>
            <a:tailEnd type="triangle" w="med" len="med"/>
          </a:ln>
        </p:spPr>
        <p:txBody>
          <a:bodyPr/>
          <a:lstStyle/>
          <a:p>
            <a:endParaRPr lang="ur-PK"/>
          </a:p>
        </p:txBody>
      </p:sp>
      <p:sp>
        <p:nvSpPr>
          <p:cNvPr id="14" name="Line 6"/>
          <p:cNvSpPr>
            <a:spLocks noChangeShapeType="1"/>
          </p:cNvSpPr>
          <p:nvPr/>
        </p:nvSpPr>
        <p:spPr bwMode="auto">
          <a:xfrm flipV="1">
            <a:off x="5410200" y="4191000"/>
            <a:ext cx="1143000" cy="854074"/>
          </a:xfrm>
          <a:prstGeom prst="line">
            <a:avLst/>
          </a:prstGeom>
          <a:noFill/>
          <a:ln w="28575">
            <a:solidFill>
              <a:schemeClr val="hlink"/>
            </a:solidFill>
            <a:round/>
            <a:headEnd type="triangle" w="med" len="med"/>
            <a:tailEnd type="triangle" w="med" len="med"/>
          </a:ln>
        </p:spPr>
        <p:txBody>
          <a:bodyPr/>
          <a:lstStyle/>
          <a:p>
            <a:pPr algn="ctr"/>
            <a:endParaRPr lang="ur-PK"/>
          </a:p>
        </p:txBody>
      </p:sp>
      <p:sp>
        <p:nvSpPr>
          <p:cNvPr id="12" name="Slide Number Placeholder 11"/>
          <p:cNvSpPr>
            <a:spLocks noGrp="1"/>
          </p:cNvSpPr>
          <p:nvPr>
            <p:ph type="sldNum" sz="quarter" idx="12"/>
          </p:nvPr>
        </p:nvSpPr>
        <p:spPr/>
        <p:txBody>
          <a:bodyPr/>
          <a:lstStyle/>
          <a:p>
            <a:fld id="{0AD2A1D3-94CF-4BE8-B9A0-75EFE4C74F95}"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Component based ????</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marL="381000" indent="-381000" algn="just" rtl="0">
              <a:buFont typeface="Wingdings" pitchFamily="2" charset="2"/>
              <a:buChar char="Ø"/>
            </a:pPr>
            <a:r>
              <a:rPr lang="en-US" sz="2800" dirty="0" smtClean="0">
                <a:latin typeface="Arial" panose="020B0604020202020204" pitchFamily="34" charset="0"/>
                <a:ea typeface="Calibri" panose="020F0502020204030204" pitchFamily="34" charset="0"/>
                <a:cs typeface="Arial" panose="020B0604020202020204" pitchFamily="34" charset="0"/>
              </a:rPr>
              <a:t>Why is it so …????</a:t>
            </a:r>
          </a:p>
          <a:p>
            <a:pPr marL="381000" indent="-381000" algn="just" rtl="0">
              <a:buFont typeface="Wingdings" pitchFamily="2" charset="2"/>
              <a:buChar char="Ø"/>
            </a:pPr>
            <a:endParaRPr lang="en-US" sz="2800" dirty="0" smtClean="0">
              <a:latin typeface="Arial" panose="020B0604020202020204" pitchFamily="34" charset="0"/>
              <a:ea typeface="Calibri" panose="020F0502020204030204" pitchFamily="34" charset="0"/>
              <a:cs typeface="Arial" panose="020B0604020202020204" pitchFamily="34" charset="0"/>
            </a:endParaRPr>
          </a:p>
          <a:p>
            <a:pPr lvl="1" algn="l" rtl="0">
              <a:spcBef>
                <a:spcPct val="30000"/>
              </a:spcBef>
              <a:buFont typeface="Wingdings" pitchFamily="2" charset="2"/>
              <a:buChar char="Ø"/>
            </a:pPr>
            <a:r>
              <a:rPr lang="en-US" sz="2600" dirty="0" smtClean="0">
                <a:latin typeface="Arial" pitchFamily="34" charset="0"/>
              </a:rPr>
              <a:t>Team programming</a:t>
            </a:r>
          </a:p>
          <a:p>
            <a:pPr lvl="1" algn="l" rtl="0">
              <a:spcBef>
                <a:spcPct val="30000"/>
              </a:spcBef>
              <a:buFont typeface="Wingdings" pitchFamily="2" charset="2"/>
              <a:buChar char="Ø"/>
            </a:pPr>
            <a:r>
              <a:rPr lang="en-US" sz="2600" dirty="0" smtClean="0">
                <a:latin typeface="Arial" pitchFamily="34" charset="0"/>
              </a:rPr>
              <a:t>Multi-language development (I like VB, you like C#)</a:t>
            </a:r>
          </a:p>
          <a:p>
            <a:pPr lvl="1" algn="l" rtl="0">
              <a:spcBef>
                <a:spcPct val="30000"/>
              </a:spcBef>
              <a:buFont typeface="Wingdings" pitchFamily="2" charset="2"/>
              <a:buChar char="Ø"/>
            </a:pPr>
            <a:r>
              <a:rPr lang="en-US" sz="2600" dirty="0" smtClean="0">
                <a:latin typeface="Arial" pitchFamily="34" charset="0"/>
              </a:rPr>
              <a:t>Code reuse (e.g. across different .EXEs)</a:t>
            </a:r>
          </a:p>
          <a:p>
            <a:pPr lvl="1" algn="l" rtl="0">
              <a:spcBef>
                <a:spcPct val="30000"/>
              </a:spcBef>
              <a:buFont typeface="Wingdings" pitchFamily="2" charset="2"/>
              <a:buChar char="Ø"/>
            </a:pPr>
            <a:r>
              <a:rPr lang="en-US" sz="2600" dirty="0" smtClean="0">
                <a:latin typeface="Arial" pitchFamily="34" charset="0"/>
              </a:rPr>
              <a:t>Independent updating (update just component X)</a:t>
            </a:r>
          </a:p>
          <a:p>
            <a:pPr marL="381000" indent="-381000" algn="just" rtl="0">
              <a:buFont typeface="Wingdings" pitchFamily="2" charset="2"/>
              <a:buChar char="Ø"/>
            </a:pPr>
            <a:endParaRPr lang="en-US" sz="2800" dirty="0" smtClean="0">
              <a:latin typeface="Arial" panose="020B0604020202020204" pitchFamily="34" charset="0"/>
              <a:ea typeface="Calibri" panose="020F0502020204030204" pitchFamily="34" charset="0"/>
              <a:cs typeface="Arial" panose="020B0604020202020204" pitchFamily="34" charset="0"/>
            </a:endParaRPr>
          </a:p>
          <a:p>
            <a:pPr algn="l" rtl="0">
              <a:lnSpc>
                <a:spcPct val="115000"/>
              </a:lnSpc>
              <a:spcBef>
                <a:spcPts val="0"/>
              </a:spcBef>
              <a:buFont typeface="Wingdings" pitchFamily="2" charset="2"/>
              <a:buChar char="Ø"/>
            </a:pPr>
            <a:r>
              <a:rPr lang="en-US" sz="2400" dirty="0" smtClean="0">
                <a:latin typeface="Arial" panose="020B0604020202020204" pitchFamily="34" charset="0"/>
                <a:ea typeface="Calibri" panose="020F0502020204030204" pitchFamily="34" charset="0"/>
                <a:cs typeface="Arial" panose="020B0604020202020204" pitchFamily="34" charset="0"/>
              </a:rPr>
              <a:t>FCL ships as a set of Components.</a:t>
            </a:r>
          </a:p>
        </p:txBody>
      </p:sp>
      <p:sp>
        <p:nvSpPr>
          <p:cNvPr id="4" name="Slide Number Placeholder 3"/>
          <p:cNvSpPr>
            <a:spLocks noGrp="1"/>
          </p:cNvSpPr>
          <p:nvPr>
            <p:ph type="sldNum" sz="quarter" idx="12"/>
          </p:nvPr>
        </p:nvSpPr>
        <p:spPr/>
        <p:txBody>
          <a:bodyPr/>
          <a:lstStyle/>
          <a:p>
            <a:fld id="{0AD2A1D3-94CF-4BE8-B9A0-75EFE4C74F95}"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Assemblies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marL="381000" indent="-381000" algn="just" rtl="0">
              <a:buFont typeface="Wingdings" pitchFamily="2" charset="2"/>
              <a:buChar char="Ø"/>
            </a:pPr>
            <a:r>
              <a:rPr lang="en-US" sz="2400" dirty="0" smtClean="0">
                <a:latin typeface="Arial" pitchFamily="34" charset="0"/>
              </a:rPr>
              <a:t>.NET packages comes into </a:t>
            </a:r>
            <a:r>
              <a:rPr lang="en-US" sz="2400" i="1" dirty="0" smtClean="0">
                <a:latin typeface="Arial" pitchFamily="34" charset="0"/>
              </a:rPr>
              <a:t>assemblies</a:t>
            </a:r>
          </a:p>
          <a:p>
            <a:pPr algn="l" rtl="0">
              <a:buFont typeface="Wingdings" pitchFamily="2" charset="2"/>
              <a:buChar char="Ø"/>
            </a:pPr>
            <a:r>
              <a:rPr lang="en-US" sz="2400" dirty="0" smtClean="0">
                <a:latin typeface="Arial" pitchFamily="34" charset="0"/>
                <a:cs typeface="Arial" pitchFamily="34" charset="0"/>
              </a:rPr>
              <a:t>01 assembly comprises of a single or more compiled classes. </a:t>
            </a:r>
          </a:p>
          <a:p>
            <a:pPr lvl="1" algn="l" rtl="0">
              <a:buFont typeface="Wingdings" pitchFamily="2" charset="2"/>
              <a:buChar char="Ø"/>
            </a:pPr>
            <a:r>
              <a:rPr lang="en-US" sz="2000" dirty="0" smtClean="0">
                <a:latin typeface="Arial" pitchFamily="34" charset="0"/>
                <a:cs typeface="Arial" pitchFamily="34" charset="0"/>
              </a:rPr>
              <a:t>.EXE represents an assembly with classes + Main program</a:t>
            </a:r>
          </a:p>
          <a:p>
            <a:pPr lvl="1" algn="l" rtl="0">
              <a:buFont typeface="Wingdings" pitchFamily="2" charset="2"/>
              <a:buChar char="Ø"/>
            </a:pPr>
            <a:r>
              <a:rPr lang="en-US" sz="2000" dirty="0" smtClean="0">
                <a:latin typeface="Arial" pitchFamily="34" charset="0"/>
                <a:cs typeface="Arial" pitchFamily="34" charset="0"/>
              </a:rPr>
              <a:t>.DLL represents an assembly with classes</a:t>
            </a:r>
          </a:p>
          <a:p>
            <a:pPr marL="381000" indent="-381000" algn="just" rtl="0">
              <a:buFont typeface="Wingdings" pitchFamily="2" charset="2"/>
              <a:buChar char="Ø"/>
            </a:pPr>
            <a:endParaRPr lang="en-US" sz="2400" dirty="0" smtClean="0">
              <a:latin typeface="Arial" pitchFamily="34" charset="0"/>
              <a:ea typeface="Calibri" panose="020F0502020204030204" pitchFamily="34" charset="0"/>
              <a:cs typeface="Arial" panose="020B0604020202020204" pitchFamily="34" charset="0"/>
            </a:endParaRPr>
          </a:p>
          <a:p>
            <a:pPr marL="381000" indent="-381000" algn="just" rtl="0">
              <a:buFont typeface="Wingdings" pitchFamily="2" charset="2"/>
              <a:buChar char="Ø"/>
            </a:pPr>
            <a:endParaRPr lang="en-US" sz="2800" dirty="0" smtClean="0">
              <a:latin typeface="Arial" pitchFamily="34" charset="0"/>
              <a:ea typeface="Calibri" panose="020F0502020204030204" pitchFamily="34" charset="0"/>
              <a:cs typeface="Arial" panose="020B0604020202020204" pitchFamily="34" charset="0"/>
            </a:endParaRPr>
          </a:p>
        </p:txBody>
      </p:sp>
      <p:sp>
        <p:nvSpPr>
          <p:cNvPr id="4" name="Text Box 15"/>
          <p:cNvSpPr txBox="1">
            <a:spLocks noChangeArrowheads="1"/>
          </p:cNvSpPr>
          <p:nvPr/>
        </p:nvSpPr>
        <p:spPr bwMode="auto">
          <a:xfrm>
            <a:off x="968375" y="4800600"/>
            <a:ext cx="2308225" cy="366712"/>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p>
            <a:pPr algn="ctr">
              <a:spcBef>
                <a:spcPct val="50000"/>
              </a:spcBef>
            </a:pPr>
            <a:r>
              <a:rPr lang="en-US" sz="1800" dirty="0"/>
              <a:t>Development Tools</a:t>
            </a:r>
          </a:p>
        </p:txBody>
      </p:sp>
      <p:sp>
        <p:nvSpPr>
          <p:cNvPr id="5" name="Rectangle 16"/>
          <p:cNvSpPr>
            <a:spLocks noChangeArrowheads="1"/>
          </p:cNvSpPr>
          <p:nvPr/>
        </p:nvSpPr>
        <p:spPr bwMode="blackWhite">
          <a:xfrm>
            <a:off x="1905000" y="5700713"/>
            <a:ext cx="1676400" cy="4714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dirty="0"/>
              <a:t>assembly</a:t>
            </a:r>
          </a:p>
        </p:txBody>
      </p:sp>
      <p:sp>
        <p:nvSpPr>
          <p:cNvPr id="6" name="Line 17"/>
          <p:cNvSpPr>
            <a:spLocks noChangeShapeType="1"/>
          </p:cNvSpPr>
          <p:nvPr/>
        </p:nvSpPr>
        <p:spPr bwMode="auto">
          <a:xfrm>
            <a:off x="2724150" y="5267325"/>
            <a:ext cx="0" cy="371475"/>
          </a:xfrm>
          <a:prstGeom prst="line">
            <a:avLst/>
          </a:prstGeom>
          <a:noFill/>
          <a:ln w="9525">
            <a:solidFill>
              <a:schemeClr val="tx1"/>
            </a:solidFill>
            <a:round/>
            <a:headEnd/>
            <a:tailEnd type="triangle" w="med" len="med"/>
          </a:ln>
        </p:spPr>
        <p:txBody>
          <a:bodyPr/>
          <a:lstStyle/>
          <a:p>
            <a:endParaRPr lang="ur-PK"/>
          </a:p>
        </p:txBody>
      </p:sp>
      <p:sp>
        <p:nvSpPr>
          <p:cNvPr id="7" name="Rectangle 18"/>
          <p:cNvSpPr>
            <a:spLocks noChangeArrowheads="1"/>
          </p:cNvSpPr>
          <p:nvPr/>
        </p:nvSpPr>
        <p:spPr bwMode="blackWhite">
          <a:xfrm>
            <a:off x="685800" y="3352800"/>
            <a:ext cx="1335088" cy="4714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b="0" dirty="0" smtClean="0"/>
              <a:t>code.cpp</a:t>
            </a:r>
            <a:endParaRPr lang="en-US" altLang="en-US" sz="1800" b="0" dirty="0"/>
          </a:p>
        </p:txBody>
      </p:sp>
      <p:sp>
        <p:nvSpPr>
          <p:cNvPr id="8" name="Rectangle 19"/>
          <p:cNvSpPr>
            <a:spLocks noChangeArrowheads="1"/>
          </p:cNvSpPr>
          <p:nvPr/>
        </p:nvSpPr>
        <p:spPr bwMode="blackWhite">
          <a:xfrm>
            <a:off x="914400" y="3657600"/>
            <a:ext cx="1335088" cy="4714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b="0"/>
              <a:t>code.vb</a:t>
            </a:r>
          </a:p>
        </p:txBody>
      </p:sp>
      <p:sp>
        <p:nvSpPr>
          <p:cNvPr id="9" name="Rectangle 20"/>
          <p:cNvSpPr>
            <a:spLocks noChangeArrowheads="1"/>
          </p:cNvSpPr>
          <p:nvPr/>
        </p:nvSpPr>
        <p:spPr bwMode="blackWhite">
          <a:xfrm>
            <a:off x="1219200" y="3948113"/>
            <a:ext cx="1335088" cy="4714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b="0" dirty="0" err="1"/>
              <a:t>code.cs</a:t>
            </a:r>
            <a:endParaRPr lang="en-US" altLang="en-US" sz="1800" b="0" dirty="0"/>
          </a:p>
        </p:txBody>
      </p:sp>
      <p:sp>
        <p:nvSpPr>
          <p:cNvPr id="10" name="Line 21"/>
          <p:cNvSpPr>
            <a:spLocks noChangeShapeType="1"/>
          </p:cNvSpPr>
          <p:nvPr/>
        </p:nvSpPr>
        <p:spPr bwMode="auto">
          <a:xfrm>
            <a:off x="1825625" y="4429125"/>
            <a:ext cx="0" cy="371475"/>
          </a:xfrm>
          <a:prstGeom prst="line">
            <a:avLst/>
          </a:prstGeom>
          <a:noFill/>
          <a:ln w="9525">
            <a:solidFill>
              <a:schemeClr val="tx1"/>
            </a:solidFill>
            <a:round/>
            <a:headEnd/>
            <a:tailEnd type="triangle" w="med" len="med"/>
          </a:ln>
        </p:spPr>
        <p:txBody>
          <a:bodyPr/>
          <a:lstStyle/>
          <a:p>
            <a:endParaRPr lang="ur-PK"/>
          </a:p>
        </p:txBody>
      </p:sp>
      <p:sp>
        <p:nvSpPr>
          <p:cNvPr id="11" name="Line 22"/>
          <p:cNvSpPr>
            <a:spLocks noChangeShapeType="1"/>
          </p:cNvSpPr>
          <p:nvPr/>
        </p:nvSpPr>
        <p:spPr bwMode="auto">
          <a:xfrm flipV="1">
            <a:off x="3657600" y="5333999"/>
            <a:ext cx="874713" cy="609600"/>
          </a:xfrm>
          <a:prstGeom prst="line">
            <a:avLst/>
          </a:prstGeom>
          <a:noFill/>
          <a:ln w="28575">
            <a:solidFill>
              <a:schemeClr val="tx1"/>
            </a:solidFill>
            <a:prstDash val="sysDot"/>
            <a:round/>
            <a:headEnd/>
            <a:tailEnd/>
          </a:ln>
        </p:spPr>
        <p:txBody>
          <a:bodyPr/>
          <a:lstStyle/>
          <a:p>
            <a:endParaRPr lang="ur-PK"/>
          </a:p>
        </p:txBody>
      </p:sp>
      <p:sp>
        <p:nvSpPr>
          <p:cNvPr id="12" name="Text Box 23"/>
          <p:cNvSpPr txBox="1">
            <a:spLocks noChangeArrowheads="1"/>
          </p:cNvSpPr>
          <p:nvPr/>
        </p:nvSpPr>
        <p:spPr bwMode="auto">
          <a:xfrm>
            <a:off x="4495800" y="5181600"/>
            <a:ext cx="1323975" cy="33655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a:spAutoFit/>
          </a:bodyPr>
          <a:lstStyle/>
          <a:p>
            <a:pPr>
              <a:spcBef>
                <a:spcPct val="50000"/>
              </a:spcBef>
            </a:pPr>
            <a:r>
              <a:rPr lang="en-US" sz="1600" b="0" i="1" dirty="0"/>
              <a:t>.EXE / .DLL</a:t>
            </a:r>
          </a:p>
        </p:txBody>
      </p:sp>
      <p:sp>
        <p:nvSpPr>
          <p:cNvPr id="13" name="Slide Number Placeholder 12"/>
          <p:cNvSpPr>
            <a:spLocks noGrp="1"/>
          </p:cNvSpPr>
          <p:nvPr>
            <p:ph type="sldNum" sz="quarter" idx="12"/>
          </p:nvPr>
        </p:nvSpPr>
        <p:spPr/>
        <p:txBody>
          <a:bodyPr/>
          <a:lstStyle/>
          <a:p>
            <a:fld id="{0AD2A1D3-94CF-4BE8-B9A0-75EFE4C74F95}"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normAutofit/>
          </a:bodyPr>
          <a:lstStyle/>
          <a:p>
            <a:pPr rtl="0"/>
            <a:r>
              <a:rPr lang="en-US" dirty="0" smtClean="0">
                <a:solidFill>
                  <a:srgbClr val="FF0000"/>
                </a:solidFill>
                <a:cs typeface="+mn-cs"/>
              </a:rPr>
              <a:t>CLR execution with Assemblies</a:t>
            </a:r>
            <a:endParaRPr lang="ur-PK" dirty="0">
              <a:solidFill>
                <a:srgbClr val="FF0000"/>
              </a:solidFill>
              <a:cs typeface="+mn-cs"/>
            </a:endParaRPr>
          </a:p>
        </p:txBody>
      </p:sp>
      <p:sp>
        <p:nvSpPr>
          <p:cNvPr id="3" name="Content Placeholder 2"/>
          <p:cNvSpPr>
            <a:spLocks noGrp="1"/>
          </p:cNvSpPr>
          <p:nvPr>
            <p:ph idx="1"/>
          </p:nvPr>
        </p:nvSpPr>
        <p:spPr>
          <a:xfrm>
            <a:off x="152400" y="1524000"/>
            <a:ext cx="8839200" cy="4800600"/>
          </a:xfrm>
        </p:spPr>
        <p:txBody>
          <a:bodyPr>
            <a:normAutofit/>
          </a:bodyPr>
          <a:lstStyle/>
          <a:p>
            <a:pPr marL="381000" indent="-381000" algn="just" rtl="0">
              <a:buFont typeface="Wingdings" pitchFamily="2" charset="2"/>
              <a:buChar char="Ø"/>
            </a:pPr>
            <a:r>
              <a:rPr lang="en-US" sz="2400" dirty="0" smtClean="0">
                <a:latin typeface="Arial" pitchFamily="34" charset="0"/>
              </a:rPr>
              <a:t>CLR must be able to locate all assemblies.</a:t>
            </a:r>
            <a:endParaRPr lang="en-US" sz="2400" i="1" dirty="0" smtClean="0">
              <a:latin typeface="Arial" pitchFamily="34" charset="0"/>
            </a:endParaRPr>
          </a:p>
          <a:p>
            <a:pPr marL="381000" indent="-381000" algn="just" rtl="0">
              <a:buFont typeface="Wingdings" pitchFamily="2" charset="2"/>
              <a:buChar char="Ø"/>
            </a:pPr>
            <a:endParaRPr lang="en-US" sz="2400" dirty="0" smtClean="0">
              <a:latin typeface="Arial" pitchFamily="34" charset="0"/>
              <a:ea typeface="Calibri" panose="020F0502020204030204" pitchFamily="34" charset="0"/>
              <a:cs typeface="Arial" panose="020B0604020202020204" pitchFamily="34" charset="0"/>
            </a:endParaRPr>
          </a:p>
          <a:p>
            <a:pPr marL="381000" indent="-381000" algn="just" rtl="0">
              <a:buFont typeface="Wingdings" pitchFamily="2" charset="2"/>
              <a:buChar char="Ø"/>
            </a:pPr>
            <a:endParaRPr lang="en-US" sz="2800" dirty="0" smtClean="0">
              <a:latin typeface="Arial" pitchFamily="34" charset="0"/>
              <a:ea typeface="Calibri" panose="020F0502020204030204" pitchFamily="34" charset="0"/>
              <a:cs typeface="Arial" panose="020B0604020202020204" pitchFamily="34" charset="0"/>
            </a:endParaRPr>
          </a:p>
        </p:txBody>
      </p:sp>
      <p:sp>
        <p:nvSpPr>
          <p:cNvPr id="13" name="Rectangle 4"/>
          <p:cNvSpPr>
            <a:spLocks noChangeArrowheads="1"/>
          </p:cNvSpPr>
          <p:nvPr/>
        </p:nvSpPr>
        <p:spPr bwMode="auto">
          <a:xfrm>
            <a:off x="827088" y="3184525"/>
            <a:ext cx="4530725" cy="2847975"/>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endParaRPr lang="ur-PK"/>
          </a:p>
        </p:txBody>
      </p:sp>
      <p:sp>
        <p:nvSpPr>
          <p:cNvPr id="14" name="Rectangle 5"/>
          <p:cNvSpPr>
            <a:spLocks noChangeArrowheads="1"/>
          </p:cNvSpPr>
          <p:nvPr/>
        </p:nvSpPr>
        <p:spPr bwMode="blackWhite">
          <a:xfrm>
            <a:off x="1230313" y="2298700"/>
            <a:ext cx="2351087" cy="471487"/>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dirty="0"/>
              <a:t>.EXE</a:t>
            </a:r>
          </a:p>
        </p:txBody>
      </p:sp>
      <p:sp>
        <p:nvSpPr>
          <p:cNvPr id="15" name="Rectangle 6"/>
          <p:cNvSpPr>
            <a:spLocks noChangeArrowheads="1"/>
          </p:cNvSpPr>
          <p:nvPr/>
        </p:nvSpPr>
        <p:spPr bwMode="blackWhite">
          <a:xfrm>
            <a:off x="6084888" y="3771900"/>
            <a:ext cx="1687512" cy="622300"/>
          </a:xfrm>
          <a:prstGeom prst="rect">
            <a:avLst/>
          </a:prstGeom>
          <a:ln>
            <a:headEnd/>
            <a:tailEnd/>
          </a:ln>
        </p:spPr>
        <p:style>
          <a:lnRef idx="3">
            <a:schemeClr val="lt1"/>
          </a:lnRef>
          <a:fillRef idx="1">
            <a:schemeClr val="accent2"/>
          </a:fillRef>
          <a:effectRef idx="1">
            <a:schemeClr val="accent2"/>
          </a:effectRef>
          <a:fontRef idx="minor">
            <a:schemeClr val="lt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400" b="0" dirty="0"/>
              <a:t>other FCL assemblies</a:t>
            </a:r>
          </a:p>
        </p:txBody>
      </p:sp>
      <p:sp>
        <p:nvSpPr>
          <p:cNvPr id="16" name="Rectangle 7"/>
          <p:cNvSpPr>
            <a:spLocks noChangeArrowheads="1"/>
          </p:cNvSpPr>
          <p:nvPr/>
        </p:nvSpPr>
        <p:spPr bwMode="blackWhite">
          <a:xfrm>
            <a:off x="1184275" y="3500437"/>
            <a:ext cx="2443163" cy="2393950"/>
          </a:xfrm>
          <a:prstGeom prst="rect">
            <a:avLst/>
          </a:prstGeom>
          <a:solidFill>
            <a:schemeClr val="bg1"/>
          </a:solidFill>
          <a:ln w="12700">
            <a:solidFill>
              <a:schemeClr val="tx1"/>
            </a:solidFill>
            <a:miter lim="800000"/>
            <a:headEnd/>
            <a:tailEnd/>
          </a:ln>
        </p:spPr>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endParaRPr lang="en-US" altLang="en-US" sz="1800"/>
          </a:p>
          <a:p>
            <a:pPr marL="9525" indent="-9525" algn="ctr" defTabSz="960438">
              <a:tabLst>
                <a:tab pos="1143000" algn="l"/>
                <a:tab pos="1485900" algn="l"/>
                <a:tab pos="1828800" algn="l"/>
                <a:tab pos="2228850" algn="l"/>
              </a:tabLst>
            </a:pPr>
            <a:r>
              <a:rPr lang="en-US" altLang="en-US" sz="1800"/>
              <a:t>CLR </a:t>
            </a:r>
            <a:endParaRPr lang="en-US" altLang="en-US" sz="1400" b="0"/>
          </a:p>
        </p:txBody>
      </p:sp>
      <p:grpSp>
        <p:nvGrpSpPr>
          <p:cNvPr id="17" name="Group 8"/>
          <p:cNvGrpSpPr>
            <a:grpSpLocks/>
          </p:cNvGrpSpPr>
          <p:nvPr/>
        </p:nvGrpSpPr>
        <p:grpSpPr bwMode="auto">
          <a:xfrm>
            <a:off x="1452563" y="3686175"/>
            <a:ext cx="1919287" cy="768350"/>
            <a:chOff x="3716" y="3091"/>
            <a:chExt cx="1209" cy="484"/>
          </a:xfrm>
        </p:grpSpPr>
        <p:sp>
          <p:nvSpPr>
            <p:cNvPr id="18" name="Oval 9"/>
            <p:cNvSpPr>
              <a:spLocks noChangeArrowheads="1"/>
            </p:cNvSpPr>
            <p:nvPr/>
          </p:nvSpPr>
          <p:spPr bwMode="auto">
            <a:xfrm>
              <a:off x="3716" y="3091"/>
              <a:ext cx="1209" cy="484"/>
            </a:xfrm>
            <a:prstGeom prst="ellipse">
              <a:avLst/>
            </a:prstGeom>
            <a:ln>
              <a:headEnd/>
              <a:tailEnd/>
            </a:ln>
          </p:spPr>
          <p:style>
            <a:lnRef idx="1">
              <a:schemeClr val="accent3"/>
            </a:lnRef>
            <a:fillRef idx="2">
              <a:schemeClr val="accent3"/>
            </a:fillRef>
            <a:effectRef idx="1">
              <a:schemeClr val="accent3"/>
            </a:effectRef>
            <a:fontRef idx="minor">
              <a:schemeClr val="dk1"/>
            </a:fontRef>
          </p:style>
          <p:txBody>
            <a:bodyPr wrap="none" anchor="ctr"/>
            <a:lstStyle/>
            <a:p>
              <a:endParaRPr lang="ur-PK"/>
            </a:p>
          </p:txBody>
        </p:sp>
        <p:sp>
          <p:nvSpPr>
            <p:cNvPr id="19" name="Text Box 10"/>
            <p:cNvSpPr txBox="1">
              <a:spLocks noChangeArrowheads="1"/>
            </p:cNvSpPr>
            <p:nvPr/>
          </p:nvSpPr>
          <p:spPr bwMode="auto">
            <a:xfrm>
              <a:off x="3823" y="3202"/>
              <a:ext cx="1035" cy="231"/>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a:spAutoFit/>
            </a:bodyPr>
            <a:lstStyle/>
            <a:p>
              <a:pPr>
                <a:spcBef>
                  <a:spcPct val="50000"/>
                </a:spcBef>
              </a:pPr>
              <a:r>
                <a:rPr lang="en-US" sz="1800"/>
                <a:t>JIT Compiler</a:t>
              </a:r>
            </a:p>
          </p:txBody>
        </p:sp>
      </p:grpSp>
      <p:sp>
        <p:nvSpPr>
          <p:cNvPr id="20" name="Rectangle 11"/>
          <p:cNvSpPr>
            <a:spLocks noChangeArrowheads="1"/>
          </p:cNvSpPr>
          <p:nvPr/>
        </p:nvSpPr>
        <p:spPr bwMode="blackWhite">
          <a:xfrm>
            <a:off x="1565275" y="4684712"/>
            <a:ext cx="1276350" cy="40957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400" b="0"/>
              <a:t>obj code</a:t>
            </a:r>
          </a:p>
        </p:txBody>
      </p:sp>
      <p:sp>
        <p:nvSpPr>
          <p:cNvPr id="21" name="Text Box 12"/>
          <p:cNvSpPr txBox="1">
            <a:spLocks noChangeArrowheads="1"/>
          </p:cNvSpPr>
          <p:nvPr/>
        </p:nvSpPr>
        <p:spPr bwMode="auto">
          <a:xfrm>
            <a:off x="3733800" y="3429000"/>
            <a:ext cx="1447800" cy="307777"/>
          </a:xfrm>
          <a:prstGeom prst="rect">
            <a:avLst/>
          </a:prstGeom>
          <a:noFill/>
          <a:ln w="9525">
            <a:noFill/>
            <a:miter lim="800000"/>
            <a:headEnd/>
            <a:tailEnd/>
          </a:ln>
        </p:spPr>
        <p:txBody>
          <a:bodyPr wrap="square">
            <a:spAutoFit/>
          </a:bodyPr>
          <a:lstStyle/>
          <a:p>
            <a:pPr algn="ctr">
              <a:spcBef>
                <a:spcPct val="50000"/>
              </a:spcBef>
            </a:pPr>
            <a:r>
              <a:rPr lang="en-US" sz="1400" dirty="0"/>
              <a:t>         OS Process</a:t>
            </a:r>
          </a:p>
        </p:txBody>
      </p:sp>
      <p:sp>
        <p:nvSpPr>
          <p:cNvPr id="22" name="Rectangle 13"/>
          <p:cNvSpPr>
            <a:spLocks noChangeArrowheads="1"/>
          </p:cNvSpPr>
          <p:nvPr/>
        </p:nvSpPr>
        <p:spPr bwMode="auto">
          <a:xfrm>
            <a:off x="827088" y="6243637"/>
            <a:ext cx="4597400" cy="461963"/>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none" anchor="ctr"/>
          <a:lstStyle/>
          <a:p>
            <a:pPr algn="ctr">
              <a:spcBef>
                <a:spcPct val="50000"/>
              </a:spcBef>
            </a:pPr>
            <a:r>
              <a:rPr lang="en-US" dirty="0" smtClean="0"/>
              <a:t>Underlying OS and HW</a:t>
            </a:r>
            <a:endParaRPr lang="en-US" dirty="0"/>
          </a:p>
        </p:txBody>
      </p:sp>
      <p:sp>
        <p:nvSpPr>
          <p:cNvPr id="23" name="Line 15"/>
          <p:cNvSpPr>
            <a:spLocks noChangeShapeType="1"/>
          </p:cNvSpPr>
          <p:nvPr/>
        </p:nvSpPr>
        <p:spPr bwMode="auto">
          <a:xfrm>
            <a:off x="3417888" y="4073525"/>
            <a:ext cx="2649537" cy="0"/>
          </a:xfrm>
          <a:prstGeom prst="line">
            <a:avLst/>
          </a:prstGeom>
          <a:noFill/>
          <a:ln w="9525">
            <a:solidFill>
              <a:schemeClr val="tx1"/>
            </a:solidFill>
            <a:round/>
            <a:headEnd type="triangle" w="med" len="med"/>
            <a:tailEnd/>
          </a:ln>
        </p:spPr>
        <p:txBody>
          <a:bodyPr/>
          <a:lstStyle/>
          <a:p>
            <a:endParaRPr lang="ur-PK"/>
          </a:p>
        </p:txBody>
      </p:sp>
      <p:sp>
        <p:nvSpPr>
          <p:cNvPr id="24" name="Rectangle 16"/>
          <p:cNvSpPr>
            <a:spLocks noChangeArrowheads="1"/>
          </p:cNvSpPr>
          <p:nvPr/>
        </p:nvSpPr>
        <p:spPr bwMode="blackWhite">
          <a:xfrm>
            <a:off x="3838575" y="4386262"/>
            <a:ext cx="1371600" cy="1174750"/>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endParaRPr lang="en-US" altLang="en-US" sz="1600"/>
          </a:p>
          <a:p>
            <a:pPr marL="9525" indent="-9525" algn="ctr" defTabSz="960438">
              <a:tabLst>
                <a:tab pos="1143000" algn="l"/>
                <a:tab pos="1485900" algn="l"/>
                <a:tab pos="1828800" algn="l"/>
                <a:tab pos="2228850" algn="l"/>
              </a:tabLst>
            </a:pPr>
            <a:r>
              <a:rPr lang="en-US" altLang="en-US" sz="1600"/>
              <a:t>Core FCL</a:t>
            </a:r>
          </a:p>
          <a:p>
            <a:pPr marL="9525" indent="-9525" algn="ctr" defTabSz="960438">
              <a:tabLst>
                <a:tab pos="1143000" algn="l"/>
                <a:tab pos="1485900" algn="l"/>
                <a:tab pos="1828800" algn="l"/>
                <a:tab pos="2228850" algn="l"/>
              </a:tabLst>
            </a:pPr>
            <a:r>
              <a:rPr lang="en-US" altLang="en-US" sz="1600"/>
              <a:t>assembly</a:t>
            </a:r>
          </a:p>
          <a:p>
            <a:pPr marL="9525" indent="-9525" algn="ctr" defTabSz="960438">
              <a:tabLst>
                <a:tab pos="1143000" algn="l"/>
                <a:tab pos="1485900" algn="l"/>
                <a:tab pos="1828800" algn="l"/>
                <a:tab pos="2228850" algn="l"/>
              </a:tabLst>
            </a:pPr>
            <a:endParaRPr lang="en-US" altLang="en-US" sz="1600"/>
          </a:p>
        </p:txBody>
      </p:sp>
      <p:sp>
        <p:nvSpPr>
          <p:cNvPr id="25" name="Line 18"/>
          <p:cNvSpPr>
            <a:spLocks noChangeShapeType="1"/>
          </p:cNvSpPr>
          <p:nvPr/>
        </p:nvSpPr>
        <p:spPr bwMode="auto">
          <a:xfrm>
            <a:off x="2073275" y="5400675"/>
            <a:ext cx="0" cy="792162"/>
          </a:xfrm>
          <a:prstGeom prst="line">
            <a:avLst/>
          </a:prstGeom>
          <a:noFill/>
          <a:ln w="9525">
            <a:solidFill>
              <a:schemeClr val="tx1"/>
            </a:solidFill>
            <a:round/>
            <a:headEnd/>
            <a:tailEnd type="triangle" w="med" len="med"/>
          </a:ln>
        </p:spPr>
        <p:txBody>
          <a:bodyPr/>
          <a:lstStyle/>
          <a:p>
            <a:endParaRPr lang="ur-PK"/>
          </a:p>
        </p:txBody>
      </p:sp>
      <p:sp>
        <p:nvSpPr>
          <p:cNvPr id="26" name="Line 19"/>
          <p:cNvSpPr>
            <a:spLocks noChangeShapeType="1"/>
          </p:cNvSpPr>
          <p:nvPr/>
        </p:nvSpPr>
        <p:spPr bwMode="auto">
          <a:xfrm flipH="1">
            <a:off x="4411663" y="5619750"/>
            <a:ext cx="1587" cy="573087"/>
          </a:xfrm>
          <a:prstGeom prst="line">
            <a:avLst/>
          </a:prstGeom>
          <a:noFill/>
          <a:ln w="9525">
            <a:solidFill>
              <a:schemeClr val="tx1"/>
            </a:solidFill>
            <a:round/>
            <a:headEnd/>
            <a:tailEnd type="triangle" w="med" len="med"/>
          </a:ln>
        </p:spPr>
        <p:txBody>
          <a:bodyPr/>
          <a:lstStyle/>
          <a:p>
            <a:endParaRPr lang="ur-PK"/>
          </a:p>
        </p:txBody>
      </p:sp>
      <p:sp>
        <p:nvSpPr>
          <p:cNvPr id="27" name="Line 20"/>
          <p:cNvSpPr>
            <a:spLocks noChangeShapeType="1"/>
          </p:cNvSpPr>
          <p:nvPr/>
        </p:nvSpPr>
        <p:spPr bwMode="auto">
          <a:xfrm>
            <a:off x="2395538" y="2803525"/>
            <a:ext cx="0" cy="827087"/>
          </a:xfrm>
          <a:prstGeom prst="line">
            <a:avLst/>
          </a:prstGeom>
          <a:noFill/>
          <a:ln w="9525">
            <a:solidFill>
              <a:schemeClr val="tx1"/>
            </a:solidFill>
            <a:round/>
            <a:headEnd/>
            <a:tailEnd type="triangle" w="med" len="med"/>
          </a:ln>
        </p:spPr>
        <p:txBody>
          <a:bodyPr/>
          <a:lstStyle/>
          <a:p>
            <a:endParaRPr lang="ur-PK"/>
          </a:p>
        </p:txBody>
      </p:sp>
      <p:sp>
        <p:nvSpPr>
          <p:cNvPr id="28" name="Rectangle 21"/>
          <p:cNvSpPr>
            <a:spLocks noChangeArrowheads="1"/>
          </p:cNvSpPr>
          <p:nvPr/>
        </p:nvSpPr>
        <p:spPr bwMode="blackWhite">
          <a:xfrm>
            <a:off x="3962400" y="2119313"/>
            <a:ext cx="1787525" cy="4714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a:t>.DLL</a:t>
            </a:r>
          </a:p>
        </p:txBody>
      </p:sp>
      <p:sp>
        <p:nvSpPr>
          <p:cNvPr id="29" name="Rectangle 22"/>
          <p:cNvSpPr>
            <a:spLocks noChangeArrowheads="1"/>
          </p:cNvSpPr>
          <p:nvPr/>
        </p:nvSpPr>
        <p:spPr bwMode="blackWhite">
          <a:xfrm>
            <a:off x="4167188" y="2276475"/>
            <a:ext cx="1787525" cy="4714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dirty="0"/>
              <a:t>.DLL</a:t>
            </a:r>
          </a:p>
        </p:txBody>
      </p:sp>
      <p:sp>
        <p:nvSpPr>
          <p:cNvPr id="30" name="Rectangle 23"/>
          <p:cNvSpPr>
            <a:spLocks noChangeArrowheads="1"/>
          </p:cNvSpPr>
          <p:nvPr/>
        </p:nvSpPr>
        <p:spPr bwMode="blackWhite">
          <a:xfrm>
            <a:off x="4319588" y="2428875"/>
            <a:ext cx="1787525" cy="471487"/>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800"/>
              <a:t>.DLL</a:t>
            </a:r>
          </a:p>
        </p:txBody>
      </p:sp>
      <p:sp>
        <p:nvSpPr>
          <p:cNvPr id="31" name="Line 24"/>
          <p:cNvSpPr>
            <a:spLocks noChangeShapeType="1"/>
          </p:cNvSpPr>
          <p:nvPr/>
        </p:nvSpPr>
        <p:spPr bwMode="auto">
          <a:xfrm flipH="1">
            <a:off x="3121025" y="2933700"/>
            <a:ext cx="1181100" cy="795337"/>
          </a:xfrm>
          <a:prstGeom prst="line">
            <a:avLst/>
          </a:prstGeom>
          <a:noFill/>
          <a:ln w="9525">
            <a:solidFill>
              <a:schemeClr val="tx1"/>
            </a:solidFill>
            <a:round/>
            <a:headEnd/>
            <a:tailEnd type="triangle" w="med" len="med"/>
          </a:ln>
        </p:spPr>
        <p:txBody>
          <a:bodyPr/>
          <a:lstStyle/>
          <a:p>
            <a:endParaRPr lang="ur-PK"/>
          </a:p>
        </p:txBody>
      </p:sp>
      <p:sp>
        <p:nvSpPr>
          <p:cNvPr id="32" name="Rectangle 25"/>
          <p:cNvSpPr>
            <a:spLocks noChangeArrowheads="1"/>
          </p:cNvSpPr>
          <p:nvPr/>
        </p:nvSpPr>
        <p:spPr bwMode="blackWhite">
          <a:xfrm>
            <a:off x="1684338" y="4803775"/>
            <a:ext cx="1276350" cy="40957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400" b="0"/>
              <a:t>obj code</a:t>
            </a:r>
          </a:p>
        </p:txBody>
      </p:sp>
      <p:sp>
        <p:nvSpPr>
          <p:cNvPr id="33" name="Rectangle 27"/>
          <p:cNvSpPr>
            <a:spLocks noChangeArrowheads="1"/>
          </p:cNvSpPr>
          <p:nvPr/>
        </p:nvSpPr>
        <p:spPr bwMode="blackWhite">
          <a:xfrm>
            <a:off x="1922463" y="5041900"/>
            <a:ext cx="1276350" cy="409575"/>
          </a:xfrm>
          <a:prstGeom prst="rect">
            <a:avLst/>
          </a:prstGeom>
          <a:ln>
            <a:headEnd/>
            <a:tailEnd/>
          </a:ln>
        </p:spPr>
        <p:style>
          <a:lnRef idx="1">
            <a:schemeClr val="accent3"/>
          </a:lnRef>
          <a:fillRef idx="2">
            <a:schemeClr val="accent3"/>
          </a:fillRef>
          <a:effectRef idx="1">
            <a:schemeClr val="accent3"/>
          </a:effectRef>
          <a:fontRef idx="minor">
            <a:schemeClr val="dk1"/>
          </a:fontRef>
        </p:style>
        <p:txBody>
          <a:bodyPr lIns="182562" tIns="92075" rIns="182562" bIns="92075">
            <a:spAutoFit/>
          </a:bodyPr>
          <a:lstStyle/>
          <a:p>
            <a:pPr marL="9525" indent="-9525" algn="ctr" defTabSz="960438">
              <a:tabLst>
                <a:tab pos="1143000" algn="l"/>
                <a:tab pos="1485900" algn="l"/>
                <a:tab pos="1828800" algn="l"/>
                <a:tab pos="2228850" algn="l"/>
              </a:tabLst>
            </a:pPr>
            <a:r>
              <a:rPr lang="en-US" altLang="en-US" sz="1400" b="0" dirty="0" err="1"/>
              <a:t>obj</a:t>
            </a:r>
            <a:r>
              <a:rPr lang="en-US" altLang="en-US" sz="1400" b="0" dirty="0"/>
              <a:t> code</a:t>
            </a:r>
          </a:p>
        </p:txBody>
      </p:sp>
      <p:sp>
        <p:nvSpPr>
          <p:cNvPr id="34" name="Slide Number Placeholder 33"/>
          <p:cNvSpPr>
            <a:spLocks noGrp="1"/>
          </p:cNvSpPr>
          <p:nvPr>
            <p:ph type="sldNum" sz="quarter" idx="12"/>
          </p:nvPr>
        </p:nvSpPr>
        <p:spPr/>
        <p:txBody>
          <a:bodyPr/>
          <a:lstStyle/>
          <a:p>
            <a:fld id="{0AD2A1D3-94CF-4BE8-B9A0-75EFE4C74F95}"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p:txBody>
          <a:bodyPr/>
          <a:lstStyle/>
          <a:p>
            <a:pPr rtl="0"/>
            <a:r>
              <a:rPr lang="en-US" dirty="0" smtClean="0">
                <a:solidFill>
                  <a:srgbClr val="FF0000"/>
                </a:solidFill>
              </a:rPr>
              <a:t>Assembly Resolution</a:t>
            </a:r>
            <a:endParaRPr lang="en-US" dirty="0" smtClean="0"/>
          </a:p>
        </p:txBody>
      </p:sp>
      <p:sp>
        <p:nvSpPr>
          <p:cNvPr id="19459" name="Rectangle 3"/>
          <p:cNvSpPr>
            <a:spLocks noGrp="1" noChangeArrowheads="1"/>
          </p:cNvSpPr>
          <p:nvPr>
            <p:ph type="body" idx="1"/>
          </p:nvPr>
        </p:nvSpPr>
        <p:spPr/>
        <p:txBody>
          <a:bodyPr/>
          <a:lstStyle/>
          <a:p>
            <a:pPr algn="l" rtl="0">
              <a:buFont typeface="Wingdings" pitchFamily="2" charset="2"/>
              <a:buChar char="Ø"/>
            </a:pPr>
            <a:r>
              <a:rPr lang="en-US" sz="2800" dirty="0" smtClean="0">
                <a:latin typeface="Arial" pitchFamily="34" charset="0"/>
              </a:rPr>
              <a:t>How does CLR find assemblies?</a:t>
            </a:r>
          </a:p>
          <a:p>
            <a:pPr algn="l" rtl="0">
              <a:buFont typeface="Wingdings" pitchFamily="2" charset="2"/>
              <a:buChar char="Ø"/>
            </a:pPr>
            <a:endParaRPr lang="en-US" sz="2800" dirty="0" smtClean="0">
              <a:latin typeface="Arial" pitchFamily="34" charset="0"/>
            </a:endParaRPr>
          </a:p>
          <a:p>
            <a:pPr algn="l" rtl="0">
              <a:buFont typeface="Wingdings" pitchFamily="2" charset="2"/>
              <a:buChar char="Ø"/>
            </a:pPr>
            <a:r>
              <a:rPr lang="en-US" sz="2800" dirty="0" smtClean="0">
                <a:latin typeface="Arial" pitchFamily="34" charset="0"/>
              </a:rPr>
              <a:t>For now, simple answer is sufficient:</a:t>
            </a:r>
          </a:p>
          <a:p>
            <a:pPr lvl="1" algn="l" rtl="0">
              <a:buFont typeface="Wingdings" pitchFamily="2" charset="2"/>
              <a:buChar char="Ø"/>
            </a:pPr>
            <a:r>
              <a:rPr lang="en-US" sz="2400" dirty="0" smtClean="0">
                <a:latin typeface="Arial" pitchFamily="34" charset="0"/>
              </a:rPr>
              <a:t>DLLs must reside in same directory as our EXE</a:t>
            </a:r>
          </a:p>
          <a:p>
            <a:pPr lvl="1" algn="l" rtl="0">
              <a:buFont typeface="Wingdings" pitchFamily="2" charset="2"/>
              <a:buChar char="Ø"/>
            </a:pPr>
            <a:r>
              <a:rPr lang="en-US" sz="2400" dirty="0" smtClean="0">
                <a:latin typeface="Arial" pitchFamily="34" charset="0"/>
              </a:rPr>
              <a:t>FCL assemblies reside in GAC</a:t>
            </a:r>
          </a:p>
          <a:p>
            <a:pPr lvl="1" algn="l" rtl="0">
              <a:buFont typeface="Wingdings" pitchFamily="2" charset="2"/>
              <a:buChar char="Ø"/>
            </a:pPr>
            <a:r>
              <a:rPr lang="en-US" sz="2400" dirty="0" smtClean="0">
                <a:latin typeface="Arial" pitchFamily="34" charset="0"/>
              </a:rPr>
              <a:t>CLR looks in GAC first, then EXE's directory…</a:t>
            </a:r>
          </a:p>
          <a:p>
            <a:pPr lvl="1" algn="l" rtl="0"/>
            <a:endParaRPr lang="en-US" dirty="0" smtClean="0"/>
          </a:p>
        </p:txBody>
      </p:sp>
      <p:sp>
        <p:nvSpPr>
          <p:cNvPr id="4" name="Slide Number Placeholder 3"/>
          <p:cNvSpPr>
            <a:spLocks noGrp="1"/>
          </p:cNvSpPr>
          <p:nvPr>
            <p:ph type="sldNum" sz="quarter" idx="12"/>
          </p:nvPr>
        </p:nvSpPr>
        <p:spPr/>
        <p:txBody>
          <a:bodyPr/>
          <a:lstStyle/>
          <a:p>
            <a:fld id="{0AD2A1D3-94CF-4BE8-B9A0-75EFE4C74F95}" type="slidenum">
              <a:rPr lang="en-US" smtClean="0"/>
              <a:pPr/>
              <a:t>30</a:t>
            </a:fld>
            <a:endParaRPr lang="en-US"/>
          </a:p>
        </p:txBody>
      </p:sp>
    </p:spTree>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normAutofit/>
          </a:bodyPr>
          <a:lstStyle/>
          <a:p>
            <a:pPr rtl="0"/>
            <a:r>
              <a:rPr lang="en-US" dirty="0" smtClean="0">
                <a:solidFill>
                  <a:srgbClr val="FF0000"/>
                </a:solidFill>
              </a:rPr>
              <a:t>Global Assembly Cache</a:t>
            </a:r>
            <a:endParaRPr lang="en-US" dirty="0" smtClean="0"/>
          </a:p>
        </p:txBody>
      </p:sp>
      <p:sp>
        <p:nvSpPr>
          <p:cNvPr id="20483" name="Rectangle 3"/>
          <p:cNvSpPr>
            <a:spLocks noGrp="1" noChangeArrowheads="1"/>
          </p:cNvSpPr>
          <p:nvPr>
            <p:ph type="body" idx="1"/>
          </p:nvPr>
        </p:nvSpPr>
        <p:spPr>
          <a:xfrm>
            <a:off x="457200" y="1600200"/>
            <a:ext cx="8229600" cy="4953000"/>
          </a:xfrm>
        </p:spPr>
        <p:txBody>
          <a:bodyPr>
            <a:normAutofit/>
          </a:bodyPr>
          <a:lstStyle/>
          <a:p>
            <a:pPr algn="l" rtl="0">
              <a:buFont typeface="Wingdings" pitchFamily="2" charset="2"/>
              <a:buChar char="Ø"/>
            </a:pPr>
            <a:r>
              <a:rPr lang="en-US" sz="2800" dirty="0" smtClean="0">
                <a:latin typeface="Arial" pitchFamily="34" charset="0"/>
                <a:cs typeface="Arial" pitchFamily="34" charset="0"/>
              </a:rPr>
              <a:t>GAC = Global Assembly Cache</a:t>
            </a:r>
          </a:p>
          <a:p>
            <a:pPr lvl="1" algn="l" rtl="0">
              <a:buFont typeface="Wingdings" pitchFamily="2" charset="2"/>
              <a:buChar char="Ø"/>
            </a:pPr>
            <a:r>
              <a:rPr lang="en-US" sz="2400" dirty="0" smtClean="0">
                <a:latin typeface="Arial" pitchFamily="34" charset="0"/>
                <a:cs typeface="Arial" pitchFamily="34" charset="0"/>
              </a:rPr>
              <a:t>C:\Windows or C:\WinNT directory</a:t>
            </a:r>
          </a:p>
        </p:txBody>
      </p:sp>
      <p:pic>
        <p:nvPicPr>
          <p:cNvPr id="20484" name="Picture 4"/>
          <p:cNvPicPr>
            <a:picLocks noChangeAspect="1" noChangeArrowheads="1"/>
          </p:cNvPicPr>
          <p:nvPr/>
        </p:nvPicPr>
        <p:blipFill>
          <a:blip r:embed="rId3" cstate="print"/>
          <a:srcRect/>
          <a:stretch>
            <a:fillRect/>
          </a:stretch>
        </p:blipFill>
        <p:spPr bwMode="auto">
          <a:xfrm>
            <a:off x="1219200" y="3048000"/>
            <a:ext cx="5334000" cy="3352800"/>
          </a:xfrm>
          <a:prstGeom prst="rect">
            <a:avLst/>
          </a:prstGeom>
          <a:noFill/>
          <a:ln w="9525" algn="ctr">
            <a:noFill/>
            <a:miter lim="800000"/>
            <a:headEnd/>
            <a:tailEnd/>
          </a:ln>
        </p:spPr>
      </p:pic>
      <p:sp>
        <p:nvSpPr>
          <p:cNvPr id="5" name="Slide Number Placeholder 4"/>
          <p:cNvSpPr>
            <a:spLocks noGrp="1"/>
          </p:cNvSpPr>
          <p:nvPr>
            <p:ph type="sldNum" sz="quarter" idx="12"/>
          </p:nvPr>
        </p:nvSpPr>
        <p:spPr/>
        <p:txBody>
          <a:bodyPr/>
          <a:lstStyle/>
          <a:p>
            <a:fld id="{0AD2A1D3-94CF-4BE8-B9A0-75EFE4C74F95}" type="slidenum">
              <a:rPr lang="en-US" smtClean="0"/>
              <a:pPr/>
              <a:t>31</a:t>
            </a:fld>
            <a:endParaRPr lang="en-US"/>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algn="l" rtl="0"/>
            <a:endParaRPr lang="en-US" dirty="0" smtClean="0">
              <a:solidFill>
                <a:srgbClr val="FF0000"/>
              </a:solidFill>
            </a:endParaRPr>
          </a:p>
          <a:p>
            <a:pPr algn="l" rtl="0"/>
            <a:endParaRPr lang="en-US" dirty="0" smtClean="0">
              <a:solidFill>
                <a:srgbClr val="FF0000"/>
              </a:solidFill>
            </a:endParaRPr>
          </a:p>
          <a:p>
            <a:pPr algn="l" rtl="0"/>
            <a:endParaRPr lang="en-US" dirty="0" smtClean="0">
              <a:solidFill>
                <a:srgbClr val="FF0000"/>
              </a:solidFill>
            </a:endParaRPr>
          </a:p>
          <a:p>
            <a:pPr algn="ctr" rtl="0">
              <a:buNone/>
            </a:pPr>
            <a:r>
              <a:rPr lang="en-US" sz="4400" b="1" dirty="0" smtClean="0">
                <a:solidFill>
                  <a:srgbClr val="FF0000"/>
                </a:solidFill>
                <a:latin typeface="Arial" pitchFamily="34" charset="0"/>
                <a:cs typeface="Arial" pitchFamily="34" charset="0"/>
              </a:rPr>
              <a:t>Thank You</a:t>
            </a:r>
            <a:endParaRPr lang="ur-PK" sz="4400" b="1"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1598</TotalTime>
  <Words>878</Words>
  <Application>Microsoft Office PowerPoint</Application>
  <PresentationFormat>On-screen Show (4:3)</PresentationFormat>
  <Paragraphs>272</Paragraphs>
  <Slides>32</Slides>
  <Notes>28</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Slide 1</vt:lpstr>
      <vt:lpstr>Over View</vt:lpstr>
      <vt:lpstr>Over View..</vt:lpstr>
      <vt:lpstr>Over View…</vt:lpstr>
      <vt:lpstr>Slide 5</vt:lpstr>
      <vt:lpstr>Integrated Development Environment (IDE)</vt:lpstr>
      <vt:lpstr>IDE..</vt:lpstr>
      <vt:lpstr>IDE..</vt:lpstr>
      <vt:lpstr>Microsoft Visual Studio</vt:lpstr>
      <vt:lpstr>Microsoft Visual Studio..</vt:lpstr>
      <vt:lpstr>Microsoft Visual Studio...</vt:lpstr>
      <vt:lpstr>Microsoft Visual Studio 2008</vt:lpstr>
      <vt:lpstr>.Net Architecture</vt:lpstr>
      <vt:lpstr>CLR Based Executions</vt:lpstr>
      <vt:lpstr>Influences</vt:lpstr>
      <vt:lpstr>Multilingual Support</vt:lpstr>
      <vt:lpstr>.NET is cross-platform</vt:lpstr>
      <vt:lpstr>How Cross-platform ???</vt:lpstr>
      <vt:lpstr>How Cross-platform ???...</vt:lpstr>
      <vt:lpstr>Framework Class Library</vt:lpstr>
      <vt:lpstr>CLR APPLICATION EXECUTION</vt:lpstr>
      <vt:lpstr>Implications of .NET</vt:lpstr>
      <vt:lpstr>Implications of .NET</vt:lpstr>
      <vt:lpstr>Application Designs</vt:lpstr>
      <vt:lpstr>Monolithic Application</vt:lpstr>
      <vt:lpstr>Component Based Application</vt:lpstr>
      <vt:lpstr>Component based ????</vt:lpstr>
      <vt:lpstr>Assemblies</vt:lpstr>
      <vt:lpstr>CLR execution with Assemblies</vt:lpstr>
      <vt:lpstr>Assembly Resolution</vt:lpstr>
      <vt:lpstr>Global Assembly Cache</vt:lpstr>
      <vt:lpstr>Slide 32</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299</cp:revision>
  <dcterms:created xsi:type="dcterms:W3CDTF">2012-02-27T05:45:45Z</dcterms:created>
  <dcterms:modified xsi:type="dcterms:W3CDTF">2013-06-05T11:33:55Z</dcterms:modified>
</cp:coreProperties>
</file>