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3"/>
  </p:notesMasterIdLst>
  <p:handoutMasterIdLst>
    <p:handoutMasterId r:id="rId44"/>
  </p:handoutMasterIdLst>
  <p:sldIdLst>
    <p:sldId id="634" r:id="rId2"/>
    <p:sldId id="262" r:id="rId3"/>
    <p:sldId id="708" r:id="rId4"/>
    <p:sldId id="711" r:id="rId5"/>
    <p:sldId id="713" r:id="rId6"/>
    <p:sldId id="715" r:id="rId7"/>
    <p:sldId id="719" r:id="rId8"/>
    <p:sldId id="269" r:id="rId9"/>
    <p:sldId id="629" r:id="rId10"/>
    <p:sldId id="729" r:id="rId11"/>
    <p:sldId id="728" r:id="rId12"/>
    <p:sldId id="730" r:id="rId13"/>
    <p:sldId id="731" r:id="rId14"/>
    <p:sldId id="732" r:id="rId15"/>
    <p:sldId id="733" r:id="rId16"/>
    <p:sldId id="734" r:id="rId17"/>
    <p:sldId id="735" r:id="rId18"/>
    <p:sldId id="736" r:id="rId19"/>
    <p:sldId id="737" r:id="rId20"/>
    <p:sldId id="738" r:id="rId21"/>
    <p:sldId id="739" r:id="rId22"/>
    <p:sldId id="740" r:id="rId23"/>
    <p:sldId id="741" r:id="rId24"/>
    <p:sldId id="742" r:id="rId25"/>
    <p:sldId id="744" r:id="rId26"/>
    <p:sldId id="745" r:id="rId27"/>
    <p:sldId id="747" r:id="rId28"/>
    <p:sldId id="746" r:id="rId29"/>
    <p:sldId id="630" r:id="rId30"/>
    <p:sldId id="748" r:id="rId31"/>
    <p:sldId id="749" r:id="rId32"/>
    <p:sldId id="750" r:id="rId33"/>
    <p:sldId id="751" r:id="rId34"/>
    <p:sldId id="752" r:id="rId35"/>
    <p:sldId id="753" r:id="rId36"/>
    <p:sldId id="754" r:id="rId37"/>
    <p:sldId id="755" r:id="rId38"/>
    <p:sldId id="756" r:id="rId39"/>
    <p:sldId id="757" r:id="rId40"/>
    <p:sldId id="758" r:id="rId41"/>
    <p:sldId id="28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80847" autoAdjust="0"/>
  </p:normalViewPr>
  <p:slideViewPr>
    <p:cSldViewPr>
      <p:cViewPr varScale="1">
        <p:scale>
          <a:sx n="62" d="100"/>
          <a:sy n="62" d="100"/>
        </p:scale>
        <p:origin x="-13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16/08/1434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16/08/1434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19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Debugging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methodical process of finding and reducing the number of bugs, or defects, in a computer program.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Used in almost any new software or hardware development process, whether a commercial product or an enterprise or personal application program.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 cstate="print">
            <a:lum bright="30000" contrast="-40000"/>
          </a:blip>
          <a:stretch>
            <a:fillRect/>
          </a:stretch>
        </p:blipFill>
        <p:spPr>
          <a:xfrm>
            <a:off x="5410200" y="4419600"/>
            <a:ext cx="3200400" cy="174307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A bug is not necessarily visible in the program.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If it is apparent, programmer may not know where it and how to eliminate it.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Many bugs are eliminated during the compile and link phases, but there are still quite a few left even after an executable module is produced.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4 strategies that can help to make debugging as painless as possible: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Don’t re-invent the wheel. </a:t>
            </a:r>
          </a:p>
          <a:p>
            <a:pPr lvl="2"/>
            <a:r>
              <a:rPr lang="en-US" dirty="0" smtClean="0"/>
              <a:t>Library functions.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Develop and test your code incrementally.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Code defensively</a:t>
            </a:r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Syntactic errors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are errors that result from statements that are not of the correct form.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Semantic errors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are errors where the code is syntactically correct, but it does not do what you intended.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program that controls the execution of program code in such a way that we can step through the source code one line at a time, or run to a particular point in the program.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breakpoint is a point in our program where the debugger automatically suspends execution when in debugging mode.</a:t>
            </a:r>
          </a:p>
          <a:p>
            <a:endParaRPr lang="en-US" dirty="0" smtClean="0"/>
          </a:p>
          <a:p>
            <a:r>
              <a:rPr lang="en-US" dirty="0" smtClean="0"/>
              <a:t>A trace-point is a special kind of breakpoint that has a custom action associated with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Start Debugging</a:t>
            </a:r>
          </a:p>
          <a:p>
            <a:r>
              <a:rPr lang="en-US" dirty="0" smtClean="0"/>
              <a:t>Inspecting Variable Values</a:t>
            </a:r>
          </a:p>
          <a:p>
            <a:r>
              <a:rPr lang="en-US" dirty="0" smtClean="0"/>
              <a:t>Changing Variable Values</a:t>
            </a:r>
          </a:p>
          <a:p>
            <a:r>
              <a:rPr lang="en-US" dirty="0" smtClean="0"/>
              <a:t>Adding Debugging Code</a:t>
            </a:r>
          </a:p>
          <a:p>
            <a:pPr lvl="1"/>
            <a:r>
              <a:rPr lang="en-US" dirty="0" smtClean="0"/>
              <a:t>Using Assertions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CLR Programming</a:t>
            </a:r>
          </a:p>
          <a:p>
            <a:pPr lvl="1"/>
            <a:r>
              <a:rPr lang="en-US" dirty="0" err="1" smtClean="0"/>
              <a:t>Struct</a:t>
            </a:r>
            <a:r>
              <a:rPr lang="en-US" dirty="0" smtClean="0"/>
              <a:t> Types</a:t>
            </a:r>
          </a:p>
          <a:p>
            <a:pPr lvl="1"/>
            <a:r>
              <a:rPr lang="en-US" dirty="0" smtClean="0"/>
              <a:t>Class Types</a:t>
            </a:r>
          </a:p>
          <a:p>
            <a:r>
              <a:rPr lang="en-US" dirty="0" smtClean="0"/>
              <a:t>Defining Value Class Types</a:t>
            </a:r>
          </a:p>
          <a:p>
            <a:r>
              <a:rPr lang="en-US" dirty="0" err="1" smtClean="0"/>
              <a:t>ToString</a:t>
            </a:r>
            <a:r>
              <a:rPr lang="en-US" dirty="0" smtClean="0"/>
              <a:t>() Function in a Class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Following are the ways of starting application in debug mode.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981200" y="2895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81200" y="3276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57400" y="37338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514600"/>
            <a:ext cx="3124200" cy="363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1981200" y="39624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Start Debugging – f5: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simply executes a program up to the first breakpoint (if any) where execution will halt.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programmer examined all he/she needs to at a breakpoint, selecting the same menu item or toolbar button again will continue execution up to the next breakpoint and so 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there are no breakpoints, the entire program is executed without stopping.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Attach to Process: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option on the Debug menu enables to debug a program that is already running.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option displays a list of the processes that are running on  machine and you can select the process you want to debug.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advanced users only.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Attach to Process:</a:t>
            </a:r>
          </a:p>
          <a:p>
            <a:pPr lvl="1"/>
            <a:endParaRPr lang="en-US" dirty="0" smtClean="0"/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AttachtoProcess.PNG"/>
          <p:cNvPicPr>
            <a:picLocks noChangeAspect="1"/>
          </p:cNvPicPr>
          <p:nvPr/>
        </p:nvPicPr>
        <p:blipFill>
          <a:blip r:embed="rId3" cstate="print"/>
          <a:srcRect l="990" t="4348" r="1980" b="1449"/>
          <a:stretch>
            <a:fillRect/>
          </a:stretch>
        </p:blipFill>
        <p:spPr>
          <a:xfrm>
            <a:off x="914400" y="1524000"/>
            <a:ext cx="74676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Step Into  –  f11 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executes program one statement at a time, stepping into every code block, which includes every function that is called.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would be something of a nuisance.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example If we used it throughout the debugging process, it would also execute all the code in the library functions for stream output.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Step Over  –  f12 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option simply executes the statements in program one at a time and runs all the code used by functions that might be called within a statement.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Such as stream operations, without stopping.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Start Debugging...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Run to Cursor: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does precisely what it says.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runs the program up to the line where the cursor is and then breaks execution to allow you to inspect or change variables in the program.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Inspecting Variable Values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Defining a variable that you want to inspect is referred to as setting a watch for the variable.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5 tabs in the bottom left window by selecting from the</a:t>
            </a:r>
          </a:p>
          <a:p>
            <a:pPr lvl="1"/>
            <a:r>
              <a:rPr lang="en-US" dirty="0" smtClean="0"/>
              <a:t>Debug ➪ Windows menu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Local tab</a:t>
            </a:r>
          </a:p>
          <a:p>
            <a:pPr lvl="1"/>
            <a:r>
              <a:rPr lang="en-US" dirty="0" smtClean="0"/>
              <a:t>The Locals tab shows the values of the variables local to the current function. </a:t>
            </a:r>
          </a:p>
          <a:p>
            <a:pPr lvl="1"/>
            <a:r>
              <a:rPr lang="en-US" dirty="0" smtClean="0"/>
              <a:t>In general, new variables come into scope as you trace through a program and then go out of scope as you exit the block in which they are defined.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Inspecting Variable Values..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Auto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Shows the automatic variables in use in the current statement and its immediate predecessor.</a:t>
            </a:r>
          </a:p>
          <a:p>
            <a:endParaRPr lang="en-US" dirty="0" smtClean="0"/>
          </a:p>
          <a:p>
            <a:r>
              <a:rPr lang="en-US" dirty="0" smtClean="0"/>
              <a:t>Threads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Allows to inspect and control threads in advanced applications.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Inspecting Variable Values..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Modules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Lists details of the code modules currently executing. </a:t>
            </a:r>
          </a:p>
          <a:p>
            <a:pPr lvl="1"/>
            <a:r>
              <a:rPr lang="en-US" dirty="0" smtClean="0"/>
              <a:t>If application crashes, we can determine in which module the crash happened.</a:t>
            </a:r>
          </a:p>
          <a:p>
            <a:endParaRPr lang="en-US" dirty="0" smtClean="0"/>
          </a:p>
          <a:p>
            <a:r>
              <a:rPr lang="en-US" dirty="0" smtClean="0"/>
              <a:t>Watch1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Variables can be added to the Watch1 tab that we want to watch. </a:t>
            </a:r>
          </a:p>
          <a:p>
            <a:pPr lvl="1"/>
            <a:r>
              <a:rPr lang="en-US" dirty="0" smtClean="0"/>
              <a:t>We can also watch the value of a expression.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Viewing Variables in the Edit Window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look at the value of a single variable, and if that variable is visible in the Text Editor window.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Position the cursor over the variable for a second.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tool tip pops up showing the current value of the variable.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can also look at more complicated expressions by highlighting them and resting the cursor over the highlighted area.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Changing Variable Values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can change the values of the variables that we are watching in the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Watch windows</a:t>
            </a:r>
          </a:p>
          <a:p>
            <a:pPr lvl="1"/>
            <a:r>
              <a:rPr lang="en-US" dirty="0" smtClean="0"/>
              <a:t>Autos window</a:t>
            </a:r>
          </a:p>
          <a:p>
            <a:pPr lvl="1"/>
            <a:r>
              <a:rPr lang="en-US" dirty="0" smtClean="0"/>
              <a:t>Locals windows.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code involves a loop with a large number of iterations, ex 3000, we could set the loop counter to 2995 to step through the last few to verify that the loop terminates correctly.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Changing Variable Values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How to change the value of a variable in a Watch window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Double - click the variable value that is displayed and type new value.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an array element, 1st expand the array &amp; then change the element value.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 variable displayed in hexadecimal notation, </a:t>
            </a:r>
          </a:p>
          <a:p>
            <a:pPr lvl="2"/>
            <a:r>
              <a:rPr lang="en-US" dirty="0" smtClean="0"/>
              <a:t>Either enter a hexadecimal number </a:t>
            </a:r>
            <a:r>
              <a:rPr lang="en-US" dirty="0" err="1" smtClean="0"/>
              <a:t>i.e</a:t>
            </a:r>
            <a:r>
              <a:rPr lang="en-US" dirty="0" smtClean="0"/>
              <a:t> A9</a:t>
            </a:r>
          </a:p>
          <a:p>
            <a:pPr lvl="2"/>
            <a:r>
              <a:rPr lang="en-US" dirty="0" smtClean="0"/>
              <a:t>Enter a decimal value prefixed by 0n, </a:t>
            </a:r>
            <a:r>
              <a:rPr lang="en-US" dirty="0" err="1" smtClean="0"/>
              <a:t>i.e</a:t>
            </a:r>
            <a:r>
              <a:rPr lang="en-US" dirty="0" smtClean="0"/>
              <a:t> 0n169.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Debugging Code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For large programs, we added code that is aimed at highlighting bugs wherever possible and providing tracking output to help you pin down the bugs.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debugging code is only required while testing phase.</a:t>
            </a:r>
          </a:p>
          <a:p>
            <a:pPr lvl="1"/>
            <a:r>
              <a:rPr lang="en-US" dirty="0" smtClean="0"/>
              <a:t>Don’t put it in finished product.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Assertions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cassert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  <a:endParaRPr lang="en-US" sz="2200" b="1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assert(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expression);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argument to the function specifies the condition to be checked.</a:t>
            </a:r>
          </a:p>
          <a:p>
            <a:r>
              <a:rPr lang="en-US" sz="2200" dirty="0" smtClean="0"/>
              <a:t>The effect of the assert() function is suppressed if a special preprocessor symbol, NDEBUG , is defined.</a:t>
            </a:r>
          </a:p>
          <a:p>
            <a:endParaRPr lang="en-US" sz="2200" dirty="0" smtClean="0"/>
          </a:p>
          <a:p>
            <a:r>
              <a:rPr lang="en-US" sz="2000" dirty="0" smtClean="0"/>
              <a:t>NDEBUG switch off assertions in the debug version of a program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#define NDEBUG // Switch off assertions in the code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cassert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// Declares assert()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Assertions..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the expression passed as an argument to assert() is non - zero (i.e. true ), the function does nothing. </a:t>
            </a:r>
          </a:p>
          <a:p>
            <a:endParaRPr lang="en-US" dirty="0" smtClean="0"/>
          </a:p>
          <a:p>
            <a:r>
              <a:rPr lang="en-US" dirty="0" smtClean="0"/>
              <a:t>If the expression is 0 &amp; NDEBUG are not defined: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diagnostic message is output showing the expression that failed, the source file name, and the line number in the source file where the failure occurred.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After displaying the diagnostic message, the assert() function calls abort() to end the program.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Assertions…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example of an assertion used in a function: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char* append(char*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const char*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pAddStr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Verify non-null pointers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assert(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!=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nullptr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assert(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pAddStr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!=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nullptr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Code to append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pAddStr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to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...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Calling the append() function with a null pointer argument produced the following diagnostic message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Assertion failed: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!=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nullptr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file c:\examples\visual studio project files\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tryassertion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\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tryassertion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\tryassertion.cpp, line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Assertions...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assertion also displays a message box offering three options: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000" dirty="0" smtClean="0"/>
              <a:t>Clicking the Abort button ends the program immediately.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133600"/>
            <a:ext cx="376115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Assertions...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Retry button starts the Visual debugger so you can step through the program to find out more about why the assertion failed.</a:t>
            </a:r>
          </a:p>
          <a:p>
            <a:endParaRPr lang="en-US" dirty="0" smtClean="0"/>
          </a:p>
          <a:p>
            <a:r>
              <a:rPr lang="en-US" dirty="0" smtClean="0"/>
              <a:t>In principle, the Ignore button allows the program to continue in spite of the error, but this is usually an unwise choice as the results are likely to be unpredictable.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struct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and class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C++/CLI language has its own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</a:t>
            </a:r>
            <a:r>
              <a:rPr lang="en-US" dirty="0" smtClean="0"/>
              <a:t> types. </a:t>
            </a:r>
          </a:p>
          <a:p>
            <a:endParaRPr lang="en-US" sz="2200" dirty="0" smtClean="0"/>
          </a:p>
          <a:p>
            <a:r>
              <a:rPr lang="en-US" sz="2200" dirty="0" smtClean="0"/>
              <a:t>C++/CLI allows the definition of two different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200" dirty="0" smtClean="0"/>
              <a:t> and 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</a:t>
            </a:r>
            <a:r>
              <a:rPr lang="en-US" sz="2200" dirty="0" smtClean="0"/>
              <a:t> types that have different characteristics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value </a:t>
            </a:r>
            <a:r>
              <a:rPr lang="en-US" sz="2000" dirty="0" err="1" smtClean="0"/>
              <a:t>struct</a:t>
            </a:r>
            <a:r>
              <a:rPr lang="en-US" sz="2000" dirty="0" smtClean="0"/>
              <a:t> types </a:t>
            </a:r>
          </a:p>
          <a:p>
            <a:pPr lvl="1"/>
            <a:r>
              <a:rPr lang="en-US" sz="2000" dirty="0" smtClean="0"/>
              <a:t>value class type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ref </a:t>
            </a:r>
            <a:r>
              <a:rPr lang="en-US" sz="2000" dirty="0" err="1" smtClean="0"/>
              <a:t>struct</a:t>
            </a:r>
            <a:r>
              <a:rPr lang="en-US" sz="2000" dirty="0" smtClean="0"/>
              <a:t> types</a:t>
            </a:r>
          </a:p>
          <a:p>
            <a:pPr lvl="1"/>
            <a:r>
              <a:rPr lang="en-US" sz="2000" dirty="0" smtClean="0"/>
              <a:t>ref class types.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struct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and class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As in native C++, the only difference between a </a:t>
            </a:r>
            <a:r>
              <a:rPr lang="en-US" dirty="0" err="1" smtClean="0"/>
              <a:t>struct</a:t>
            </a:r>
            <a:r>
              <a:rPr lang="en-US" dirty="0" smtClean="0"/>
              <a:t> and a class in C++/CLI is that members of a </a:t>
            </a:r>
            <a:r>
              <a:rPr lang="en-US" dirty="0" err="1" smtClean="0"/>
              <a:t>struct</a:t>
            </a:r>
            <a:r>
              <a:rPr lang="en-US" dirty="0" smtClean="0"/>
              <a:t> are public by default. </a:t>
            </a:r>
          </a:p>
          <a:p>
            <a:endParaRPr lang="en-US" dirty="0" smtClean="0"/>
          </a:p>
          <a:p>
            <a:r>
              <a:rPr lang="en-US" dirty="0" smtClean="0"/>
              <a:t>One essential difference between value classes and reference classes is that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variables of value class types contain their own data, </a:t>
            </a:r>
          </a:p>
          <a:p>
            <a:pPr lvl="1"/>
            <a:r>
              <a:rPr lang="en-US" dirty="0" smtClean="0"/>
              <a:t>variables to access reference class types must be handles, and therefore contain an address.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struct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and class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mtClean="0"/>
              <a:t>3 </a:t>
            </a:r>
            <a:r>
              <a:rPr lang="en-US" dirty="0" smtClean="0"/>
              <a:t>restrictions that apply to both value classes and reference classes: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value class or ref class cannot contain fields that are native C++ arrays or native C++ class types.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Friend functions are not allowed.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value class or ref class cannot have members that are bit - fields.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  <a:cs typeface="+mn-cs"/>
              </a:rPr>
              <a:t>struct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 and class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Declare a data item of a value class type, memory for it will be allocated on the stack</a:t>
            </a:r>
          </a:p>
          <a:p>
            <a:endParaRPr lang="en-US" dirty="0" smtClean="0"/>
          </a:p>
          <a:p>
            <a:r>
              <a:rPr lang="en-US" dirty="0" smtClean="0"/>
              <a:t>We can create value class objects on the heap using the </a:t>
            </a:r>
            <a:r>
              <a:rPr lang="en-US" dirty="0" err="1" smtClean="0"/>
              <a:t>gcnew</a:t>
            </a:r>
            <a:r>
              <a:rPr lang="en-US" dirty="0" smtClean="0"/>
              <a:t> operator. 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pi(3.142); // pi is stored on the stack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lucky(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(7));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lucky is a handle and 7 is stored on the heap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double^ two(2.0); // two is a handle, and 2.0 is stored on the heap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value class type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value class provides the possibility to define new primitive types that can be used in a similar way to the fundamental types.</a:t>
            </a:r>
          </a:p>
          <a:p>
            <a:endParaRPr lang="en-US" dirty="0" smtClean="0"/>
          </a:p>
          <a:p>
            <a:r>
              <a:rPr lang="en-US" dirty="0" smtClean="0"/>
              <a:t>A variable of a value class type is created on the stack and stores the value directly</a:t>
            </a:r>
          </a:p>
          <a:p>
            <a:endParaRPr lang="en-US" dirty="0" smtClean="0"/>
          </a:p>
          <a:p>
            <a:r>
              <a:rPr lang="en-US" dirty="0" smtClean="0"/>
              <a:t>But we can also use a tracking handle to reference a value class type stored on the CLR heap.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value class type..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Class representing a height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value class Height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private: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Records the height in feet and inches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feet,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inches;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Create a height from inches value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ins)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feet = ins/12;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inches = ins%12;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Create a height from feet and inches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ft,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ins) : feet(ft), inches(ins){ 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value class type..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 tall = Height(7, 8); // Height is 7 feet 8 inches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Creates the variable, tall, containing a Height object representing 7 feet, 8 inches; this object is created by calling the constructor with two parameters.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baseHeight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Creates a variable, </a:t>
            </a:r>
            <a:r>
              <a:rPr lang="en-US" dirty="0" err="1" smtClean="0"/>
              <a:t>baseHeight</a:t>
            </a:r>
            <a:r>
              <a:rPr lang="en-US" dirty="0" smtClean="0"/>
              <a:t> , that will be automatically initialized to a height of zero.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main(array&lt;System::String ^&gt; ^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args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(Height(6,3));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yourHeight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(Height(70));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Height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hisHeight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yourHeight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L”My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height is {0}”,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L”Your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height is {0}”,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yourHeight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L”His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height is {0}”,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hisHeight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 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Lets try it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</a:rPr>
              <a:t>ToString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Every C++/CLI class that you </a:t>
            </a:r>
            <a:r>
              <a:rPr lang="en-US" sz="2200" dirty="0" err="1" smtClean="0"/>
              <a:t>defi</a:t>
            </a:r>
            <a:r>
              <a:rPr lang="en-US" sz="2200" dirty="0" smtClean="0"/>
              <a:t> ne has a </a:t>
            </a:r>
            <a:r>
              <a:rPr lang="en-US" sz="2200" dirty="0" err="1" smtClean="0"/>
              <a:t>ToString</a:t>
            </a:r>
            <a:r>
              <a:rPr lang="en-US" sz="2200" dirty="0" smtClean="0"/>
              <a:t>() function</a:t>
            </a:r>
          </a:p>
          <a:p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compiler arranges for the </a:t>
            </a:r>
            <a:r>
              <a:rPr lang="en-US" sz="2200" dirty="0" err="1" smtClean="0"/>
              <a:t>ToString</a:t>
            </a:r>
            <a:r>
              <a:rPr lang="en-US" sz="2200" dirty="0" smtClean="0"/>
              <a:t>() function for an object to be called whenever it recognizes that a string representation of an object is required, and can also call explicitly.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pi(3.142);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pi.ToString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output = 3.142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</a:rPr>
              <a:t>ToString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Every C++/CLI class that you </a:t>
            </a:r>
            <a:r>
              <a:rPr lang="en-US" sz="2200" dirty="0" err="1" smtClean="0"/>
              <a:t>defi</a:t>
            </a:r>
            <a:r>
              <a:rPr lang="en-US" sz="2200" dirty="0" smtClean="0"/>
              <a:t> ne has a </a:t>
            </a:r>
            <a:r>
              <a:rPr lang="en-US" sz="2200" dirty="0" err="1" smtClean="0"/>
              <a:t>ToString</a:t>
            </a:r>
            <a:r>
              <a:rPr lang="en-US" sz="2200" dirty="0" smtClean="0"/>
              <a:t>() function</a:t>
            </a:r>
          </a:p>
          <a:p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compiler arranges for the </a:t>
            </a:r>
            <a:r>
              <a:rPr lang="en-US" sz="2200" dirty="0" err="1" smtClean="0"/>
              <a:t>ToString</a:t>
            </a:r>
            <a:r>
              <a:rPr lang="en-US" sz="2200" dirty="0" smtClean="0"/>
              <a:t>() function for an object to be called whenever it recognizes that a string representation of an object is required, and can also call explicitly.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pi(3.142);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pi.ToString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output </a:t>
            </a:r>
            <a:r>
              <a:rPr lang="en-US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3.142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</a:rPr>
              <a:t>ToString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Create a string representation of the object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virtual 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override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feet + L” feet “+ inches + L” inches”;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My height is 6 feet 3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Your height is 5 feet 10 inches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His height is 5 feet 10 inches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28600" y="16002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648200" y="22098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9315</TotalTime>
  <Words>1650</Words>
  <Application>Microsoft Office PowerPoint</Application>
  <PresentationFormat>On-screen Show (4:3)</PresentationFormat>
  <Paragraphs>412</Paragraphs>
  <Slides>41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Slide 8</vt:lpstr>
      <vt:lpstr>Contents</vt:lpstr>
      <vt:lpstr>Start Debugging</vt:lpstr>
      <vt:lpstr>Start Debugging..</vt:lpstr>
      <vt:lpstr>Start Debugging…</vt:lpstr>
      <vt:lpstr>Start Debugging…</vt:lpstr>
      <vt:lpstr>Start Debugging...</vt:lpstr>
      <vt:lpstr>Start Debugging...</vt:lpstr>
      <vt:lpstr>Start Debugging...</vt:lpstr>
      <vt:lpstr>Inspecting Variable Values</vt:lpstr>
      <vt:lpstr>Inspecting Variable Values..</vt:lpstr>
      <vt:lpstr>Inspecting Variable Values..</vt:lpstr>
      <vt:lpstr>Viewing Variables in the Edit Window</vt:lpstr>
      <vt:lpstr>Changing Variable Values</vt:lpstr>
      <vt:lpstr>Changing Variable Values</vt:lpstr>
      <vt:lpstr>Adding Debugging Code</vt:lpstr>
      <vt:lpstr>Using Assertions</vt:lpstr>
      <vt:lpstr>Using Assertions..</vt:lpstr>
      <vt:lpstr>Using Assertions…</vt:lpstr>
      <vt:lpstr>Using Assertions...</vt:lpstr>
      <vt:lpstr>Using Assertions...</vt:lpstr>
      <vt:lpstr>C++ / CLI Programming</vt:lpstr>
      <vt:lpstr>struct and class types</vt:lpstr>
      <vt:lpstr>struct and class types</vt:lpstr>
      <vt:lpstr>struct and class types</vt:lpstr>
      <vt:lpstr>struct and class types</vt:lpstr>
      <vt:lpstr>Defining value class type</vt:lpstr>
      <vt:lpstr>Defining value class type..</vt:lpstr>
      <vt:lpstr>Defining value class type..</vt:lpstr>
      <vt:lpstr>Main Function</vt:lpstr>
      <vt:lpstr>ToString()</vt:lpstr>
      <vt:lpstr>ToString()</vt:lpstr>
      <vt:lpstr>ToString()</vt:lpstr>
      <vt:lpstr>Slide 41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Bilal</cp:lastModifiedBy>
  <cp:revision>2635</cp:revision>
  <dcterms:created xsi:type="dcterms:W3CDTF">2012-02-27T05:45:45Z</dcterms:created>
  <dcterms:modified xsi:type="dcterms:W3CDTF">2013-06-24T10:16:50Z</dcterms:modified>
</cp:coreProperties>
</file>