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5"/>
  </p:notesMasterIdLst>
  <p:handoutMasterIdLst>
    <p:handoutMasterId r:id="rId46"/>
  </p:handoutMasterIdLst>
  <p:sldIdLst>
    <p:sldId id="634" r:id="rId2"/>
    <p:sldId id="262" r:id="rId3"/>
    <p:sldId id="708" r:id="rId4"/>
    <p:sldId id="698" r:id="rId5"/>
    <p:sldId id="702" r:id="rId6"/>
    <p:sldId id="685" r:id="rId7"/>
    <p:sldId id="709" r:id="rId8"/>
    <p:sldId id="710" r:id="rId9"/>
    <p:sldId id="741" r:id="rId10"/>
    <p:sldId id="269" r:id="rId11"/>
    <p:sldId id="629" r:id="rId12"/>
    <p:sldId id="711" r:id="rId13"/>
    <p:sldId id="712" r:id="rId14"/>
    <p:sldId id="713" r:id="rId15"/>
    <p:sldId id="714" r:id="rId16"/>
    <p:sldId id="715" r:id="rId17"/>
    <p:sldId id="716" r:id="rId18"/>
    <p:sldId id="717" r:id="rId19"/>
    <p:sldId id="718" r:id="rId20"/>
    <p:sldId id="719" r:id="rId21"/>
    <p:sldId id="720" r:id="rId22"/>
    <p:sldId id="722" r:id="rId23"/>
    <p:sldId id="721" r:id="rId24"/>
    <p:sldId id="723" r:id="rId25"/>
    <p:sldId id="724" r:id="rId26"/>
    <p:sldId id="727" r:id="rId27"/>
    <p:sldId id="725" r:id="rId28"/>
    <p:sldId id="726" r:id="rId29"/>
    <p:sldId id="630" r:id="rId30"/>
    <p:sldId id="728" r:id="rId31"/>
    <p:sldId id="730" r:id="rId32"/>
    <p:sldId id="731" r:id="rId33"/>
    <p:sldId id="732" r:id="rId34"/>
    <p:sldId id="733" r:id="rId35"/>
    <p:sldId id="729" r:id="rId36"/>
    <p:sldId id="734" r:id="rId37"/>
    <p:sldId id="735" r:id="rId38"/>
    <p:sldId id="737" r:id="rId39"/>
    <p:sldId id="736" r:id="rId40"/>
    <p:sldId id="738" r:id="rId41"/>
    <p:sldId id="739" r:id="rId42"/>
    <p:sldId id="740" r:id="rId43"/>
    <p:sldId id="287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0" autoAdjust="0"/>
    <p:restoredTop sz="80847" autoAdjust="0"/>
  </p:normalViewPr>
  <p:slideViewPr>
    <p:cSldViewPr>
      <p:cViewPr varScale="1">
        <p:scale>
          <a:sx n="62" d="100"/>
          <a:sy n="62" d="100"/>
        </p:scale>
        <p:origin x="-135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34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16/08/1434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16/08/1434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FF5E-457C-40DE-80D7-9781BDD9FEBF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 rtl="0">
              <a:buFont typeface="Wingdings" pitchFamily="2" charset="2"/>
              <a:buChar char="Ø"/>
              <a:defRPr sz="2400"/>
            </a:lvl1pPr>
            <a:lvl2pPr algn="l" rtl="0">
              <a:buFont typeface="Wingdings" pitchFamily="2" charset="2"/>
              <a:buChar char="Ø"/>
              <a:defRPr sz="2200"/>
            </a:lvl2pPr>
            <a:lvl3pPr algn="l" rtl="0">
              <a:buFont typeface="Wingdings" pitchFamily="2" charset="2"/>
              <a:buChar char="Ø"/>
              <a:defRPr sz="2000"/>
            </a:lvl3pPr>
            <a:lvl4pPr algn="l" rtl="0">
              <a:buFont typeface="Wingdings" pitchFamily="2" charset="2"/>
              <a:buChar char="Ø"/>
              <a:defRPr/>
            </a:lvl4pPr>
            <a:lvl5pPr algn="l" rtl="0">
              <a:buFont typeface="Wingdings" pitchFamily="2" charset="2"/>
              <a:buChar char="Ø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9F84-96E2-4978-A2BE-97D088165532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48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B67E-9BF0-439A-94FB-AEFA9107FB06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4D5AD-B325-49C3-8CC4-A1BACB7509ED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39AB-B8B3-4BFE-8602-CCA057421A38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EA8AC-292C-4CEF-B15C-904C509FEB56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DEF80-0D63-4592-85AC-85019895A149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57C39-29A6-413A-949C-B690334A38BC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E1419-AD70-4BF8-88CF-47EF8C22D162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97EE-FAAC-43E3-92C1-5291B6ED96D1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8EF0-7C93-4C29-B238-9E869F828D15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1629A-1E02-4CB9-85BD-9F72E5D33190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18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Inheritance</a:t>
            </a:r>
          </a:p>
          <a:p>
            <a:pPr lvl="1"/>
            <a:endParaRPr lang="en-US" dirty="0" smtClean="0"/>
          </a:p>
          <a:p>
            <a:pPr lvl="1"/>
            <a:r>
              <a:rPr lang="en-US" sz="2400" dirty="0" smtClean="0"/>
              <a:t>Inheritance is an essential part of OOP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is the process of creating new classes, called derived classes, from existing or base classes.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derived class inherits all the capabilities of the base class but can </a:t>
            </a:r>
            <a:r>
              <a:rPr lang="en-US" dirty="0" smtClean="0"/>
              <a:t>also add </a:t>
            </a:r>
            <a:r>
              <a:rPr lang="en-US" dirty="0" smtClean="0"/>
              <a:t>its own functionality.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Reusability	Extensibility 	Data hiding 	Overriding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562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Access Modifiers: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Public		Private 		Protected</a:t>
            </a:r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Members </a:t>
            </a:r>
            <a:r>
              <a:rPr lang="en-US" dirty="0" smtClean="0"/>
              <a:t>of a class that are protected can only be accessed by member functions of the class, and by friend functions of the class.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Content Placeholder 4" descr="Inheritance Access Level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33400" y="1066800"/>
            <a:ext cx="807720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Virtual Functions: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 OOP a virtual function / method is a function / method whose behavior can be overridden within an inheriting class by a function with the same signature.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Virtual functions ensure that the correct function is called for an object, regardless of the expression used to make the function call.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Polymorphism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is </a:t>
            </a:r>
            <a:r>
              <a:rPr lang="en-US" dirty="0" smtClean="0"/>
              <a:t>an</a:t>
            </a:r>
            <a:r>
              <a:rPr lang="en-US" dirty="0" smtClean="0"/>
              <a:t> </a:t>
            </a:r>
            <a:r>
              <a:rPr lang="en-US" dirty="0" smtClean="0"/>
              <a:t>OOP feature </a:t>
            </a:r>
            <a:r>
              <a:rPr lang="en-US" dirty="0" smtClean="0"/>
              <a:t>that allows values of different data types to be handled using a uniform interface.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concept of parametric polymorphism applies to both data types and functions. 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Polymorphism..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function that can be applied to values of different types is known as a polymorphic function. 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data type that can appear to be of a generalized type is designated polymorphic data type like the generalized type from which such specializations are made.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Polymorphism..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5" name="Picture 4" descr="polymorphis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33600" y="2286000"/>
            <a:ext cx="4727654" cy="373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Debugging</a:t>
            </a:r>
          </a:p>
          <a:p>
            <a:r>
              <a:rPr lang="en-US" dirty="0" smtClean="0"/>
              <a:t>Program Bugs</a:t>
            </a:r>
          </a:p>
          <a:p>
            <a:pPr lvl="1"/>
            <a:r>
              <a:rPr lang="en-US" dirty="0" smtClean="0"/>
              <a:t>Common Bugs</a:t>
            </a:r>
          </a:p>
          <a:p>
            <a:r>
              <a:rPr lang="en-US" dirty="0" smtClean="0"/>
              <a:t>Basic Debugging Operations</a:t>
            </a:r>
          </a:p>
          <a:p>
            <a:r>
              <a:rPr lang="en-US" dirty="0" smtClean="0"/>
              <a:t>Setting Breakpoints</a:t>
            </a:r>
          </a:p>
          <a:p>
            <a:r>
              <a:rPr lang="en-US" dirty="0" smtClean="0"/>
              <a:t>Setting Trace points</a:t>
            </a:r>
          </a:p>
          <a:p>
            <a:endParaRPr lang="en-US" dirty="0" smtClean="0"/>
          </a:p>
          <a:p>
            <a:r>
              <a:rPr lang="en-US" dirty="0" smtClean="0"/>
              <a:t>CLR Programming</a:t>
            </a:r>
          </a:p>
          <a:p>
            <a:pPr lvl="1"/>
            <a:r>
              <a:rPr lang="en-US" dirty="0" smtClean="0"/>
              <a:t>Generic Functions</a:t>
            </a:r>
          </a:p>
          <a:p>
            <a:pPr lvl="1"/>
            <a:r>
              <a:rPr lang="en-US" dirty="0" smtClean="0"/>
              <a:t>Defining Functions</a:t>
            </a:r>
          </a:p>
          <a:p>
            <a:pPr lvl="1"/>
            <a:r>
              <a:rPr lang="en-US" dirty="0" smtClean="0"/>
              <a:t>Using Functions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08.jpg"/>
          <p:cNvPicPr>
            <a:picLocks noChangeAspect="1"/>
          </p:cNvPicPr>
          <p:nvPr/>
        </p:nvPicPr>
        <p:blipFill>
          <a:blip r:embed="rId3" cstate="print">
            <a:lum bright="30000" contrast="-40000"/>
          </a:blip>
          <a:stretch>
            <a:fillRect/>
          </a:stretch>
        </p:blipFill>
        <p:spPr>
          <a:xfrm>
            <a:off x="5334000" y="1752600"/>
            <a:ext cx="3200400" cy="17430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Debugging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Bugs are the errors in our program.</a:t>
            </a:r>
          </a:p>
          <a:p>
            <a:r>
              <a:rPr lang="en-US" dirty="0" smtClean="0"/>
              <a:t>Debugging is the process of finding and eliminating bugs. </a:t>
            </a:r>
          </a:p>
          <a:p>
            <a:endParaRPr lang="en-US" dirty="0" smtClean="0"/>
          </a:p>
          <a:p>
            <a:r>
              <a:rPr lang="en-US" dirty="0" smtClean="0"/>
              <a:t>Some facts about bugs: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Almost </a:t>
            </a:r>
            <a:r>
              <a:rPr lang="en-US" dirty="0" smtClean="0"/>
              <a:t>every </a:t>
            </a:r>
            <a:r>
              <a:rPr lang="en-US" dirty="0" smtClean="0"/>
              <a:t>program </a:t>
            </a:r>
            <a:r>
              <a:rPr lang="en-US" dirty="0" smtClean="0"/>
              <a:t>contain </a:t>
            </a:r>
            <a:r>
              <a:rPr lang="en-US" dirty="0" smtClean="0"/>
              <a:t>bugs that we need </a:t>
            </a:r>
            <a:r>
              <a:rPr lang="en-US" dirty="0" smtClean="0"/>
              <a:t>to </a:t>
            </a:r>
            <a:r>
              <a:rPr lang="en-US" dirty="0" smtClean="0"/>
              <a:t>expose, find, and eliminate.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A program bug is not necessarily apparent.</a:t>
            </a:r>
          </a:p>
          <a:p>
            <a:pPr lvl="2"/>
            <a:r>
              <a:rPr lang="en-US" dirty="0" smtClean="0"/>
              <a:t>If it is apparent programmer may not know where it is in source code.</a:t>
            </a:r>
          </a:p>
          <a:p>
            <a:pPr lvl="2"/>
            <a:r>
              <a:rPr lang="en-US" dirty="0" smtClean="0"/>
              <a:t>Even when a programmer know roughly where it is, it may not be easy to determine what exactly is the root cause and how to eliminate 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Debugging..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lvl="1"/>
            <a:r>
              <a:rPr lang="en-US" dirty="0" smtClean="0"/>
              <a:t>Many programs contain bugs even after it is fully tested.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Program bugs can remain hidden in a program that is apparently operating correctly.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Programs beyond a certain size and complexity always  contain bugs.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Many bugs are eliminated during the compile and link phases, but there are still quite a few left even after an executable module is produced.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8400" y="1752600"/>
            <a:ext cx="1524000" cy="1524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Debugging…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There are 4 strategies that can help to make debugging as painless as possible: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Don’t re-invent the wheel. </a:t>
            </a:r>
          </a:p>
          <a:p>
            <a:pPr lvl="2"/>
            <a:r>
              <a:rPr lang="en-US" dirty="0" smtClean="0"/>
              <a:t>Library functions.</a:t>
            </a:r>
            <a:endParaRPr lang="en-US" dirty="0" smtClean="0"/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Develop and test your code incrementally.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Test </a:t>
            </a:r>
            <a:r>
              <a:rPr lang="en-US" dirty="0" smtClean="0"/>
              <a:t>each significant class and function individually.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Gradually </a:t>
            </a:r>
            <a:r>
              <a:rPr lang="en-US" dirty="0" smtClean="0"/>
              <a:t>assemble </a:t>
            </a:r>
            <a:r>
              <a:rPr lang="en-US" dirty="0" smtClean="0"/>
              <a:t>them.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Debugging..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lvl="1"/>
            <a:r>
              <a:rPr lang="en-US" dirty="0" smtClean="0"/>
              <a:t>Code defensively</a:t>
            </a:r>
          </a:p>
          <a:p>
            <a:pPr lvl="1"/>
            <a:endParaRPr lang="en-US" dirty="0" smtClean="0"/>
          </a:p>
          <a:p>
            <a:pPr lvl="2"/>
            <a:r>
              <a:rPr lang="en-US" dirty="0" smtClean="0"/>
              <a:t>Declare member functions of native C++ classes that don’t modify an object as </a:t>
            </a:r>
            <a:r>
              <a:rPr lang="en-US" sz="1800" dirty="0" smtClean="0"/>
              <a:t>const </a:t>
            </a:r>
            <a:r>
              <a:rPr lang="en-US" dirty="0" smtClean="0"/>
              <a:t>.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Use </a:t>
            </a:r>
            <a:r>
              <a:rPr lang="en-US" sz="1800" dirty="0" smtClean="0"/>
              <a:t>const </a:t>
            </a:r>
            <a:r>
              <a:rPr lang="en-US" dirty="0" smtClean="0"/>
              <a:t>parameters. </a:t>
            </a:r>
            <a:endParaRPr lang="en-US" dirty="0" smtClean="0"/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Define </a:t>
            </a:r>
            <a:r>
              <a:rPr lang="en-US" sz="1800" dirty="0" smtClean="0"/>
              <a:t>const </a:t>
            </a:r>
            <a:r>
              <a:rPr lang="en-US" dirty="0" smtClean="0"/>
              <a:t>objects with the required values.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Include </a:t>
            </a:r>
            <a:r>
              <a:rPr lang="en-US" dirty="0" smtClean="0"/>
              <a:t>debugging </a:t>
            </a:r>
            <a:r>
              <a:rPr lang="en-US" dirty="0" smtClean="0"/>
              <a:t>code.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Program Bugs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Types of errors </a:t>
            </a:r>
            <a:r>
              <a:rPr lang="en-US" dirty="0" smtClean="0"/>
              <a:t>in code that result in program bugs:</a:t>
            </a:r>
          </a:p>
          <a:p>
            <a:endParaRPr lang="en-US" dirty="0" smtClean="0"/>
          </a:p>
          <a:p>
            <a:r>
              <a:rPr lang="en-US" dirty="0" smtClean="0"/>
              <a:t>Syntactic errors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These are errors that result from statements that are not of the correct form.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Ex, Missing </a:t>
            </a:r>
            <a:r>
              <a:rPr lang="en-US" dirty="0" smtClean="0"/>
              <a:t>semicolon from the end of a statement.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Compiler </a:t>
            </a:r>
            <a:r>
              <a:rPr lang="en-US" dirty="0" smtClean="0"/>
              <a:t>recognizes all syntactic errors.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Program Bugs..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2600" dirty="0" smtClean="0"/>
              <a:t>Semantic errors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These are errors where the code is syntactically correct, but it does not do what you intended.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compiler cannot know what you intended to achieve with your program, so it cannot detect semantic errors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Very </a:t>
            </a:r>
            <a:r>
              <a:rPr lang="en-US" dirty="0" smtClean="0"/>
              <a:t>subtle and difficult to find.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Common Bugs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5" name="Content Placeholder 4" descr="006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81000" y="914400"/>
            <a:ext cx="8458200" cy="645146"/>
          </a:xfrm>
        </p:spPr>
      </p:pic>
      <p:pic>
        <p:nvPicPr>
          <p:cNvPr id="7" name="Picture 6" descr="005.PNG"/>
          <p:cNvPicPr>
            <a:picLocks noChangeAspect="1"/>
          </p:cNvPicPr>
          <p:nvPr/>
        </p:nvPicPr>
        <p:blipFill>
          <a:blip r:embed="rId4" cstate="print"/>
          <a:srcRect b="56677"/>
          <a:stretch>
            <a:fillRect/>
          </a:stretch>
        </p:blipFill>
        <p:spPr>
          <a:xfrm>
            <a:off x="381000" y="1524000"/>
            <a:ext cx="8534400" cy="441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Common Bugs..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5" name="Content Placeholder 4" descr="006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81000" y="1143000"/>
            <a:ext cx="8458200" cy="609600"/>
          </a:xfrm>
        </p:spPr>
      </p:pic>
      <p:pic>
        <p:nvPicPr>
          <p:cNvPr id="7" name="Picture 6" descr="005.PNG"/>
          <p:cNvPicPr>
            <a:picLocks noChangeAspect="1"/>
          </p:cNvPicPr>
          <p:nvPr/>
        </p:nvPicPr>
        <p:blipFill>
          <a:blip r:embed="rId4" cstate="print"/>
          <a:srcRect t="67831"/>
          <a:stretch>
            <a:fillRect/>
          </a:stretch>
        </p:blipFill>
        <p:spPr>
          <a:xfrm>
            <a:off x="381000" y="1600200"/>
            <a:ext cx="8534400" cy="2895600"/>
          </a:xfrm>
          <a:prstGeom prst="rect">
            <a:avLst/>
          </a:prstGeom>
        </p:spPr>
      </p:pic>
      <p:pic>
        <p:nvPicPr>
          <p:cNvPr id="6" name="Picture 5" descr="005.PNG"/>
          <p:cNvPicPr>
            <a:picLocks noChangeAspect="1"/>
          </p:cNvPicPr>
          <p:nvPr/>
        </p:nvPicPr>
        <p:blipFill>
          <a:blip r:embed="rId4" cstate="print"/>
          <a:srcRect t="42291" b="39142"/>
          <a:stretch>
            <a:fillRect/>
          </a:stretch>
        </p:blipFill>
        <p:spPr>
          <a:xfrm>
            <a:off x="381000" y="4419600"/>
            <a:ext cx="8534400" cy="160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Basic Debugging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Debugger </a:t>
            </a:r>
          </a:p>
          <a:p>
            <a:pPr lvl="1"/>
            <a:r>
              <a:rPr lang="en-US" dirty="0" smtClean="0"/>
              <a:t>It is a program that controls the execution of program code in such a way that we can step through the source code one line at a time, or run to a particular point in the program.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At each point in the code where the debugger stops, we can inspect or even change the values of variables before continuing.</a:t>
            </a:r>
          </a:p>
          <a:p>
            <a:endParaRPr lang="en-US" dirty="0" smtClean="0"/>
          </a:p>
          <a:p>
            <a:r>
              <a:rPr lang="en-US" dirty="0" smtClean="0"/>
              <a:t>Can change the source code, recompile, and then restart the program from the beginning.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Ex Program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main()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long*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pnumber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nullptr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 	// Pointer declaration &amp; initialization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long number1 = 55, number2 = 99;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pnumber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&amp; number1; 	// Store address in pointer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*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pnumber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+= 11; 		// Increment number1 by 11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&lt;&lt; "number1 = "&lt;&lt; number1&lt;&lt;"&amp;number1="&lt;&lt;hex&lt;&lt;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pnumber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pnumber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&amp; number2; // Change pointer to address of number2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number1 = *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pnumber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*10; 	// 10 times number2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&lt;&lt; "number1="&lt;&lt;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dec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&lt;&lt; number1&lt;&lt;"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pnumber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“&lt;&lt;hex&lt;&lt;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pnumber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" *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pnumber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" 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dec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*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pnumber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return 0;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Debugging Operations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sz="2200" dirty="0" smtClean="0"/>
          </a:p>
          <a:p>
            <a:r>
              <a:rPr lang="en-US" dirty="0" smtClean="0"/>
              <a:t>When a program doesn’t behave as it should be: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Debugger facilitates to work through a program one step at a time to find out where and how it is going wrong.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Inspect the state of program’s data at any time during execution.</a:t>
            </a:r>
          </a:p>
          <a:p>
            <a:pPr lvl="1"/>
            <a:endParaRPr lang="en-US" sz="2000" dirty="0" smtClean="0"/>
          </a:p>
          <a:p>
            <a:endParaRPr lang="en-US" dirty="0" smtClean="0"/>
          </a:p>
          <a:p>
            <a:r>
              <a:rPr lang="en-US" dirty="0" smtClean="0"/>
              <a:t>Basic Configurations for debugging in VS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Build configuration should be set to Win32 Debug.</a:t>
            </a:r>
          </a:p>
          <a:p>
            <a:pPr lvl="1"/>
            <a:r>
              <a:rPr lang="en-US" dirty="0" smtClean="0"/>
              <a:t>Build ➪ Configuration Manager . . . menu option.</a:t>
            </a:r>
          </a:p>
          <a:p>
            <a:endParaRPr lang="en-US" dirty="0" smtClean="0"/>
          </a:p>
          <a:p>
            <a:pPr lvl="1"/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Debugging Operations..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The Debug configuration in a project causes additional information to be included in executable program when you compile it.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Debugging facilities can be used by this information.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.</a:t>
            </a:r>
            <a:r>
              <a:rPr lang="en-US" dirty="0" err="1" smtClean="0"/>
              <a:t>pdb</a:t>
            </a:r>
            <a:r>
              <a:rPr lang="en-US" dirty="0" smtClean="0"/>
              <a:t> file in the Debug folder of project.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Break Points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breakpoint is a point in our program where the debugger automatically suspends execution when in debugging mode.</a:t>
            </a:r>
          </a:p>
          <a:p>
            <a:endParaRPr lang="en-US" dirty="0" smtClean="0"/>
          </a:p>
          <a:p>
            <a:r>
              <a:rPr lang="en-US" dirty="0" smtClean="0"/>
              <a:t>Can set multiple break points.</a:t>
            </a:r>
          </a:p>
          <a:p>
            <a:endParaRPr lang="en-US" dirty="0" smtClean="0"/>
          </a:p>
          <a:p>
            <a:r>
              <a:rPr lang="en-US" dirty="0" smtClean="0"/>
              <a:t>Advantages of breakpoints ???</a:t>
            </a:r>
          </a:p>
          <a:p>
            <a:endParaRPr lang="en-US" dirty="0" smtClean="0"/>
          </a:p>
          <a:p>
            <a:r>
              <a:rPr lang="en-US" dirty="0" smtClean="0"/>
              <a:t>How to set a break point. ???</a:t>
            </a:r>
          </a:p>
          <a:p>
            <a:pPr lvl="1"/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Break Points..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4" descr="break point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2362" y="1252233"/>
            <a:ext cx="8296838" cy="4996167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381000" y="2590800"/>
            <a:ext cx="2286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57200" y="4038600"/>
            <a:ext cx="2286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Trace Points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trace-point is a special kind of breakpoint that has a custom action associated with it.</a:t>
            </a:r>
          </a:p>
          <a:p>
            <a:endParaRPr lang="en-US" dirty="0" smtClean="0"/>
          </a:p>
          <a:p>
            <a:r>
              <a:rPr lang="en-US" dirty="0" smtClean="0"/>
              <a:t>Can set multiple trace points.</a:t>
            </a:r>
          </a:p>
          <a:p>
            <a:endParaRPr lang="en-US" dirty="0" smtClean="0"/>
          </a:p>
          <a:p>
            <a:r>
              <a:rPr lang="en-US" dirty="0" smtClean="0"/>
              <a:t>Advantages of </a:t>
            </a:r>
            <a:r>
              <a:rPr lang="en-US" dirty="0" err="1" smtClean="0"/>
              <a:t>tracepoints</a:t>
            </a:r>
            <a:r>
              <a:rPr lang="en-US" dirty="0" smtClean="0"/>
              <a:t> ???</a:t>
            </a:r>
          </a:p>
          <a:p>
            <a:endParaRPr lang="en-US" dirty="0" smtClean="0"/>
          </a:p>
          <a:p>
            <a:r>
              <a:rPr lang="en-US" dirty="0" smtClean="0"/>
              <a:t>How to set a </a:t>
            </a:r>
            <a:r>
              <a:rPr lang="en-US" dirty="0" err="1" smtClean="0"/>
              <a:t>tracepoint</a:t>
            </a:r>
            <a:r>
              <a:rPr lang="en-US" dirty="0" smtClean="0"/>
              <a:t>. ???</a:t>
            </a:r>
          </a:p>
          <a:p>
            <a:pPr lvl="1"/>
            <a:r>
              <a:rPr lang="en-US" dirty="0" smtClean="0"/>
              <a:t>Can create a </a:t>
            </a:r>
            <a:r>
              <a:rPr lang="en-US" dirty="0" err="1" smtClean="0"/>
              <a:t>tracepoint</a:t>
            </a:r>
            <a:r>
              <a:rPr lang="en-US" dirty="0" smtClean="0"/>
              <a:t> by right–clicking the line of code where you want the </a:t>
            </a:r>
            <a:r>
              <a:rPr lang="en-US" dirty="0" err="1" smtClean="0"/>
              <a:t>tracepoint</a:t>
            </a:r>
            <a:r>
              <a:rPr lang="en-US" dirty="0" smtClean="0"/>
              <a:t> to be set and selecting the Breakpoint ➪ Insert </a:t>
            </a:r>
            <a:r>
              <a:rPr lang="en-US" dirty="0" err="1" smtClean="0"/>
              <a:t>Tracepoint</a:t>
            </a:r>
            <a:r>
              <a:rPr lang="en-US" dirty="0" smtClean="0"/>
              <a:t> menu item from the pop-up.</a:t>
            </a:r>
          </a:p>
          <a:p>
            <a:pPr lvl="1"/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Trace Points..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When </a:t>
            </a:r>
            <a:r>
              <a:rPr lang="en-US" dirty="0" err="1" smtClean="0"/>
              <a:t>tracepoint</a:t>
            </a:r>
            <a:r>
              <a:rPr lang="en-US" dirty="0" smtClean="0"/>
              <a:t> is hit ..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t="5556"/>
          <a:stretch>
            <a:fillRect/>
          </a:stretch>
        </p:blipFill>
        <p:spPr bwMode="auto">
          <a:xfrm>
            <a:off x="1447800" y="2209800"/>
            <a:ext cx="6324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 flipV="1">
            <a:off x="1066800" y="2895600"/>
            <a:ext cx="76200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914400" y="4876800"/>
            <a:ext cx="76200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1066800" y="5638800"/>
            <a:ext cx="76200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Trace Points...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lvl="1"/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4" descr="tracepoint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8073" y="1237944"/>
            <a:ext cx="8087854" cy="4781856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381000" y="3352800"/>
            <a:ext cx="2286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C++ / CLI Programming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Functions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Function properties for native C++ applies equally well to C++/CLI language.</a:t>
            </a:r>
          </a:p>
          <a:p>
            <a:r>
              <a:rPr lang="en-US" dirty="0" smtClean="0"/>
              <a:t>Exception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Parameter types and return types will be of fundamental types.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The throw and catch mechanism for exceptions works much the same in CLR programs as it does in native C++ programs, but there are some differences.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 CLI exceptions are always thrown using tracking handles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Functions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try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 lvl="1"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throw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L"Catch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me if you can.";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catch(String^ ex) // The exception will not be caught by this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 lvl="1"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Console::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WriteLine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L"String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^: {0}",ex);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200" dirty="0" smtClean="0"/>
              <a:t>The catch block cannot catch the object.</a:t>
            </a:r>
          </a:p>
          <a:p>
            <a:r>
              <a:rPr lang="en-US" sz="2200" dirty="0" smtClean="0"/>
              <a:t>Because the throw statement throws an exception of type const </a:t>
            </a:r>
            <a:r>
              <a:rPr lang="en-US" sz="2200" dirty="0" err="1" smtClean="0"/>
              <a:t>wchar_t</a:t>
            </a:r>
            <a:r>
              <a:rPr lang="en-US" sz="2200" dirty="0" smtClean="0"/>
              <a:t>* , not of type String^ .</a:t>
            </a: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Functions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/>
              <a:t>To catch the exception as thrown, the catch block needs to be</a:t>
            </a:r>
            <a:r>
              <a:rPr lang="en-US" sz="2000" dirty="0" smtClean="0"/>
              <a:t>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try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 lvl="1"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throw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L"Catch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me if you can.";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catch(const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wchar_t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* ex) 	// The exception thrown is of this type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 lvl="1"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String^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exc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gcnew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String(ex);</a:t>
            </a:r>
          </a:p>
          <a:p>
            <a:pPr lvl="1"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Console::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WriteLine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L"wchar_t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:{0}",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exc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</a:p>
          <a:p>
            <a:endParaRPr lang="en-US" sz="2000" dirty="0" smtClean="0"/>
          </a:p>
          <a:p>
            <a:r>
              <a:rPr lang="en-US" sz="2000" dirty="0" smtClean="0"/>
              <a:t>This catch block catches the exception because it now has the correct type.</a:t>
            </a: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Functions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/>
              <a:t>To throw the exception so that it can be caught by the original catch block: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try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 lvl="1"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throw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gcnew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String(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L"Catch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me if you can.");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catch(String^ ex) // OK. Exception thrown is of this type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 lvl="1"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Console::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WriteLine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L"String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^: {0}",ex);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</a:p>
          <a:p>
            <a:endParaRPr lang="en-US" sz="2000" dirty="0" smtClean="0"/>
          </a:p>
          <a:p>
            <a:r>
              <a:rPr lang="en-US" sz="2000" dirty="0" smtClean="0"/>
              <a:t>The exception is a String object and is thrown as type String^ , a handle that references the string.</a:t>
            </a: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Generic Functions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Appeared same as Function templates.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Calling function template, the compiler generates the source code for each function that we require from the template.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More functions being generated, size of the execution module may be increased substantially.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Generic Functions..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 generic function specification is itself compiled.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When a call goes to a function that matches the generic function specification, actual types are substituted for the type parameters at execution time.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No extra code is generated at compile 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Defining Generic Functions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generic function can be defined using type parameters that are replaced by actual types when the function is called.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generic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typename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T &gt; where T:IComparable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MaxElement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(array &lt; T &gt; ^ x)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T max(x[0]);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for(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1;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 x- &gt; Length;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++)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if(max- &gt;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CompareTo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(x[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]) &lt; 0)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max = x[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];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return max;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Defining Generic Functions..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generic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typename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T &gt; where T:Icomparable</a:t>
            </a:r>
          </a:p>
          <a:p>
            <a:endParaRPr lang="en-US" sz="2200" dirty="0" smtClean="0"/>
          </a:p>
          <a:p>
            <a:r>
              <a:rPr lang="en-US" sz="2000" dirty="0" smtClean="0"/>
              <a:t>The generic keyword identifies what follows as a generic specification.</a:t>
            </a:r>
          </a:p>
          <a:p>
            <a:endParaRPr lang="en-US" sz="2000" dirty="0" smtClean="0"/>
          </a:p>
          <a:p>
            <a:r>
              <a:rPr lang="en-US" sz="2000" dirty="0" smtClean="0"/>
              <a:t>The type parameter for the function as T.</a:t>
            </a:r>
          </a:p>
          <a:p>
            <a:endParaRPr lang="en-US" sz="2000" dirty="0" smtClean="0"/>
          </a:p>
          <a:p>
            <a:r>
              <a:rPr lang="en-US" sz="2000" dirty="0" smtClean="0"/>
              <a:t>the </a:t>
            </a:r>
            <a:r>
              <a:rPr lang="en-US" sz="2000" dirty="0" err="1" smtClean="0"/>
              <a:t>typename</a:t>
            </a:r>
            <a:r>
              <a:rPr lang="en-US" sz="2000" dirty="0" smtClean="0"/>
              <a:t> keyword indicates that the T that follows is the name of a type parameter in the generic function. </a:t>
            </a:r>
          </a:p>
          <a:p>
            <a:endParaRPr lang="en-US" sz="2000" dirty="0" smtClean="0"/>
          </a:p>
          <a:p>
            <a:r>
              <a:rPr lang="en-US" sz="2000" dirty="0" smtClean="0"/>
              <a:t>For multiple type parameters, the parameter names go between the angled brackets, each preceded by the </a:t>
            </a:r>
            <a:r>
              <a:rPr lang="en-US" sz="2000" dirty="0" err="1" smtClean="0"/>
              <a:t>typename</a:t>
            </a:r>
            <a:r>
              <a:rPr lang="en-US" sz="2000" dirty="0" smtClean="0"/>
              <a:t> keyword and separated by commas.</a:t>
            </a:r>
            <a:endParaRPr lang="en-US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Defining 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Generic 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Functions…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generic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typename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T &gt; where T:Icomparable</a:t>
            </a:r>
          </a:p>
          <a:p>
            <a:endParaRPr lang="en-US" sz="2200" dirty="0" smtClean="0"/>
          </a:p>
          <a:p>
            <a:r>
              <a:rPr lang="en-US" sz="2200" dirty="0" smtClean="0"/>
              <a:t>The where keyword introduces a constraint on the actual type that may be substituted for T . </a:t>
            </a:r>
          </a:p>
          <a:p>
            <a:endParaRPr lang="en-US" sz="2200" dirty="0" smtClean="0"/>
          </a:p>
          <a:p>
            <a:r>
              <a:rPr lang="en-US" sz="2200" dirty="0" smtClean="0"/>
              <a:t>This  constraint says that any type that is to replace T in the generic function must implement the </a:t>
            </a:r>
            <a:r>
              <a:rPr lang="en-US" sz="2200" dirty="0" err="1" smtClean="0"/>
              <a:t>IComparable</a:t>
            </a:r>
            <a:r>
              <a:rPr lang="en-US" sz="2200" dirty="0" smtClean="0"/>
              <a:t> interface.</a:t>
            </a:r>
          </a:p>
          <a:p>
            <a:endParaRPr lang="en-US" sz="2200" dirty="0" smtClean="0"/>
          </a:p>
          <a:p>
            <a:r>
              <a:rPr lang="en-US" sz="2200" dirty="0" err="1" smtClean="0"/>
              <a:t>IComparable</a:t>
            </a:r>
            <a:r>
              <a:rPr lang="en-US" sz="2200" dirty="0" smtClean="0"/>
              <a:t> interface:</a:t>
            </a:r>
          </a:p>
          <a:p>
            <a:endParaRPr lang="en-US" sz="2000" dirty="0" smtClean="0"/>
          </a:p>
          <a:p>
            <a:pPr lvl="1"/>
            <a:r>
              <a:rPr lang="en-US" sz="1800" dirty="0" smtClean="0"/>
              <a:t>It implies that the type must define the </a:t>
            </a:r>
            <a:r>
              <a:rPr lang="en-US" sz="1800" dirty="0" err="1" smtClean="0"/>
              <a:t>CompareTo</a:t>
            </a:r>
            <a:r>
              <a:rPr lang="en-US" sz="1800" dirty="0" smtClean="0"/>
              <a:t>() function that allows two objects of the type to be compared. </a:t>
            </a:r>
          </a:p>
          <a:p>
            <a:endParaRPr lang="en-US" sz="2200" dirty="0" smtClean="0"/>
          </a:p>
          <a:p>
            <a:endParaRPr lang="en-US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Using 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Generic 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Functions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2200" dirty="0" smtClean="0"/>
              <a:t>The </a:t>
            </a:r>
            <a:r>
              <a:rPr lang="en-US" sz="2200" dirty="0" smtClean="0"/>
              <a:t>simplest way of calling a generic function is just to use it like any ordinary function</a:t>
            </a:r>
            <a:r>
              <a:rPr lang="en-US" sz="2200" dirty="0" smtClean="0"/>
              <a:t>.</a:t>
            </a:r>
          </a:p>
          <a:p>
            <a:endParaRPr lang="en-US" sz="2000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array 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&lt; double &gt; ^ data = {1.5, 3.5, 6.7, 4.2, 2.1};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double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maxData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MaxElement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(data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200" dirty="0" smtClean="0"/>
              <a:t>The compiler is able to deduce that the type argument to the generic function is double in this instance, and generates the code to call the function accordingly. </a:t>
            </a:r>
          </a:p>
          <a:p>
            <a:endParaRPr lang="en-US" sz="2200" dirty="0" smtClean="0"/>
          </a:p>
          <a:p>
            <a:r>
              <a:rPr lang="en-US" sz="2200" dirty="0" smtClean="0"/>
              <a:t>The </a:t>
            </a:r>
            <a:r>
              <a:rPr lang="en-US" sz="2200" dirty="0" smtClean="0"/>
              <a:t>function executes with instances of T in the function being replaced by double.</a:t>
            </a:r>
            <a:endParaRPr lang="en-US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Using 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Generic 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Functions..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sz="2200" dirty="0" smtClean="0"/>
          </a:p>
          <a:p>
            <a:r>
              <a:rPr lang="en-US" sz="2200" dirty="0" smtClean="0"/>
              <a:t>It </a:t>
            </a:r>
            <a:r>
              <a:rPr lang="en-US" sz="2200" dirty="0" smtClean="0"/>
              <a:t>is possible that the compiler may not be able to deduce the type argument from a call of a </a:t>
            </a:r>
            <a:r>
              <a:rPr lang="en-US" sz="2200" dirty="0" smtClean="0"/>
              <a:t>generic unction</a:t>
            </a:r>
            <a:r>
              <a:rPr lang="en-US" sz="2200" dirty="0" smtClean="0"/>
              <a:t>. </a:t>
            </a:r>
            <a:endParaRPr lang="en-US" sz="2200" dirty="0" smtClean="0"/>
          </a:p>
          <a:p>
            <a:endParaRPr lang="en-US" sz="2200" dirty="0" smtClean="0"/>
          </a:p>
          <a:p>
            <a:r>
              <a:rPr lang="en-US" sz="2200" dirty="0" smtClean="0"/>
              <a:t>Specify </a:t>
            </a:r>
            <a:r>
              <a:rPr lang="en-US" sz="2200" dirty="0" smtClean="0"/>
              <a:t>the type argument(s) explicitly between angled </a:t>
            </a:r>
            <a:r>
              <a:rPr lang="en-US" sz="2200" dirty="0" smtClean="0"/>
              <a:t>brackets following </a:t>
            </a:r>
            <a:r>
              <a:rPr lang="en-US" sz="2200" dirty="0" smtClean="0"/>
              <a:t>the function name in the call</a:t>
            </a:r>
            <a:r>
              <a:rPr lang="en-US" sz="2200" dirty="0" smtClean="0"/>
              <a:t>.</a:t>
            </a:r>
          </a:p>
          <a:p>
            <a:endParaRPr lang="en-US" sz="2200" dirty="0" smtClean="0"/>
          </a:p>
          <a:p>
            <a:pPr>
              <a:buNone/>
            </a:pP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double 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maxData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MaxElement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 double &gt; (data);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With </a:t>
            </a:r>
            <a:r>
              <a:rPr lang="en-US" sz="2000" dirty="0" smtClean="0"/>
              <a:t>an explicit type argument </a:t>
            </a:r>
            <a:r>
              <a:rPr lang="en-US" sz="2000" dirty="0" smtClean="0"/>
              <a:t>specified</a:t>
            </a:r>
            <a:r>
              <a:rPr lang="en-US" sz="2000" dirty="0" smtClean="0"/>
              <a:t>, there is no possibility of ambiguity.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Using 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Generic 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Functions...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sz="2200" dirty="0" smtClean="0"/>
          </a:p>
          <a:p>
            <a:r>
              <a:rPr lang="en-US" dirty="0" smtClean="0"/>
              <a:t>Limitations on supplying type arguments:</a:t>
            </a:r>
          </a:p>
          <a:p>
            <a:endParaRPr lang="en-US" sz="2000" dirty="0" smtClean="0"/>
          </a:p>
          <a:p>
            <a:pPr lvl="1"/>
            <a:r>
              <a:rPr lang="en-US" dirty="0" smtClean="0"/>
              <a:t>Cannot </a:t>
            </a:r>
            <a:r>
              <a:rPr lang="en-US" dirty="0" smtClean="0"/>
              <a:t>be a native C++ class </a:t>
            </a:r>
            <a:r>
              <a:rPr lang="en-US" dirty="0" smtClean="0"/>
              <a:t>type.</a:t>
            </a:r>
          </a:p>
          <a:p>
            <a:pPr lvl="1"/>
            <a:r>
              <a:rPr lang="en-US" dirty="0" smtClean="0"/>
              <a:t>Cannot be a </a:t>
            </a:r>
            <a:r>
              <a:rPr lang="en-US" dirty="0" smtClean="0"/>
              <a:t>native pointer or reference, </a:t>
            </a:r>
            <a:endParaRPr lang="en-US" dirty="0" smtClean="0"/>
          </a:p>
          <a:p>
            <a:pPr lvl="1"/>
            <a:r>
              <a:rPr lang="en-US" dirty="0" smtClean="0"/>
              <a:t>Cannot be </a:t>
            </a:r>
            <a:r>
              <a:rPr lang="en-US" dirty="0" smtClean="0"/>
              <a:t>a handle to a </a:t>
            </a:r>
            <a:r>
              <a:rPr lang="en-US" dirty="0" smtClean="0"/>
              <a:t>value class </a:t>
            </a:r>
            <a:r>
              <a:rPr lang="en-US" dirty="0" smtClean="0"/>
              <a:t>type such as </a:t>
            </a:r>
            <a:r>
              <a:rPr lang="en-US" dirty="0" err="1" smtClean="0"/>
              <a:t>int</a:t>
            </a:r>
            <a:r>
              <a:rPr lang="en-US" dirty="0" smtClean="0"/>
              <a:t>^ .</a:t>
            </a:r>
          </a:p>
          <a:p>
            <a:endParaRPr lang="en-US" dirty="0" smtClean="0"/>
          </a:p>
          <a:p>
            <a:r>
              <a:rPr lang="en-US" dirty="0" smtClean="0"/>
              <a:t>Allowed type arguments are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Only value class types </a:t>
            </a:r>
            <a:r>
              <a:rPr lang="en-US" dirty="0" smtClean="0"/>
              <a:t>such as </a:t>
            </a:r>
            <a:r>
              <a:rPr lang="en-US" dirty="0" err="1" smtClean="0"/>
              <a:t>int</a:t>
            </a:r>
            <a:r>
              <a:rPr lang="en-US" dirty="0" smtClean="0"/>
              <a:t> or </a:t>
            </a:r>
            <a:r>
              <a:rPr lang="en-US" dirty="0" smtClean="0"/>
              <a:t>double.</a:t>
            </a:r>
          </a:p>
          <a:p>
            <a:pPr lvl="1"/>
            <a:r>
              <a:rPr lang="en-US" dirty="0" smtClean="0"/>
              <a:t>Tracking handles such as String</a:t>
            </a:r>
            <a:r>
              <a:rPr lang="en-US" dirty="0" smtClean="0"/>
              <a:t>^ are </a:t>
            </a:r>
            <a:r>
              <a:rPr lang="en-US" dirty="0" smtClean="0"/>
              <a:t>allowed.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Using 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Generic 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Functions...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sz="2200" dirty="0" smtClean="0"/>
          </a:p>
          <a:p>
            <a:r>
              <a:rPr lang="en-US" dirty="0" smtClean="0"/>
              <a:t>Lets see an example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endParaRPr lang="en-US" sz="4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SC444">
      <a:majorFont>
        <a:latin typeface="Calibri"/>
        <a:ea typeface=""/>
        <a:cs typeface="Arial"/>
      </a:majorFont>
      <a:minorFont>
        <a:latin typeface="Arial"/>
        <a:ea typeface=""/>
        <a:cs typeface="Arial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9295</TotalTime>
  <Words>1396</Words>
  <Application>Microsoft Office PowerPoint</Application>
  <PresentationFormat>On-screen Show (4:3)</PresentationFormat>
  <Paragraphs>392</Paragraphs>
  <Slides>43</Slides>
  <Notes>41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Slide 1</vt:lpstr>
      <vt:lpstr>Slide 2</vt:lpstr>
      <vt:lpstr>Over View</vt:lpstr>
      <vt:lpstr>Over View..</vt:lpstr>
      <vt:lpstr>Over View...</vt:lpstr>
      <vt:lpstr>Over View…</vt:lpstr>
      <vt:lpstr>Over View…</vt:lpstr>
      <vt:lpstr>Over View…</vt:lpstr>
      <vt:lpstr>Over View…</vt:lpstr>
      <vt:lpstr>Slide 10</vt:lpstr>
      <vt:lpstr>Contents</vt:lpstr>
      <vt:lpstr>Debugging</vt:lpstr>
      <vt:lpstr>Debugging..</vt:lpstr>
      <vt:lpstr>Debugging…</vt:lpstr>
      <vt:lpstr>Debugging..</vt:lpstr>
      <vt:lpstr>Program Bugs</vt:lpstr>
      <vt:lpstr>Program Bugs..</vt:lpstr>
      <vt:lpstr>Common Bugs</vt:lpstr>
      <vt:lpstr>Common Bugs..</vt:lpstr>
      <vt:lpstr>Basic Debugging</vt:lpstr>
      <vt:lpstr>Ex Program</vt:lpstr>
      <vt:lpstr>Debugging Operations</vt:lpstr>
      <vt:lpstr>Debugging Operations..</vt:lpstr>
      <vt:lpstr>Break Points</vt:lpstr>
      <vt:lpstr>Break Points..</vt:lpstr>
      <vt:lpstr>Trace Points</vt:lpstr>
      <vt:lpstr>Trace Points..</vt:lpstr>
      <vt:lpstr>Trace Points...</vt:lpstr>
      <vt:lpstr>C++ / CLI Programming</vt:lpstr>
      <vt:lpstr>Functions</vt:lpstr>
      <vt:lpstr>Functions</vt:lpstr>
      <vt:lpstr>Functions</vt:lpstr>
      <vt:lpstr>Functions</vt:lpstr>
      <vt:lpstr>Generic Functions</vt:lpstr>
      <vt:lpstr>Generic Functions..</vt:lpstr>
      <vt:lpstr>Defining Generic Functions</vt:lpstr>
      <vt:lpstr>Defining Generic Functions..</vt:lpstr>
      <vt:lpstr>Defining Generic Functions…</vt:lpstr>
      <vt:lpstr>Using Generic Functions</vt:lpstr>
      <vt:lpstr>Using Generic Functions..</vt:lpstr>
      <vt:lpstr>Using Generic Functions...</vt:lpstr>
      <vt:lpstr>Using Generic Functions...</vt:lpstr>
      <vt:lpstr>Slide 43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07</dc:title>
  <dc:creator>Bilal</dc:creator>
  <cp:keywords>Visual Programming</cp:keywords>
  <cp:lastModifiedBy>Bilal</cp:lastModifiedBy>
  <cp:revision>2581</cp:revision>
  <dcterms:created xsi:type="dcterms:W3CDTF">2012-02-27T05:45:45Z</dcterms:created>
  <dcterms:modified xsi:type="dcterms:W3CDTF">2013-06-24T06:37:12Z</dcterms:modified>
</cp:coreProperties>
</file>