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8"/>
  </p:notesMasterIdLst>
  <p:handoutMasterIdLst>
    <p:handoutMasterId r:id="rId39"/>
  </p:handoutMasterIdLst>
  <p:sldIdLst>
    <p:sldId id="634" r:id="rId2"/>
    <p:sldId id="262" r:id="rId3"/>
    <p:sldId id="655" r:id="rId4"/>
    <p:sldId id="658" r:id="rId5"/>
    <p:sldId id="659" r:id="rId6"/>
    <p:sldId id="668" r:id="rId7"/>
    <p:sldId id="667" r:id="rId8"/>
    <p:sldId id="693" r:id="rId9"/>
    <p:sldId id="694" r:id="rId10"/>
    <p:sldId id="695" r:id="rId11"/>
    <p:sldId id="269" r:id="rId12"/>
    <p:sldId id="629" r:id="rId13"/>
    <p:sldId id="698" r:id="rId14"/>
    <p:sldId id="699" r:id="rId15"/>
    <p:sldId id="700" r:id="rId16"/>
    <p:sldId id="701" r:id="rId17"/>
    <p:sldId id="702" r:id="rId18"/>
    <p:sldId id="684" r:id="rId19"/>
    <p:sldId id="683" r:id="rId20"/>
    <p:sldId id="685" r:id="rId21"/>
    <p:sldId id="686" r:id="rId22"/>
    <p:sldId id="687" r:id="rId23"/>
    <p:sldId id="688" r:id="rId24"/>
    <p:sldId id="696" r:id="rId25"/>
    <p:sldId id="689" r:id="rId26"/>
    <p:sldId id="690" r:id="rId27"/>
    <p:sldId id="691" r:id="rId28"/>
    <p:sldId id="692" r:id="rId29"/>
    <p:sldId id="630" r:id="rId30"/>
    <p:sldId id="697" r:id="rId31"/>
    <p:sldId id="703" r:id="rId32"/>
    <p:sldId id="704" r:id="rId33"/>
    <p:sldId id="705" r:id="rId34"/>
    <p:sldId id="706" r:id="rId35"/>
    <p:sldId id="707" r:id="rId36"/>
    <p:sldId id="287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80847" autoAdjust="0"/>
  </p:normalViewPr>
  <p:slideViewPr>
    <p:cSldViewPr>
      <p:cViewPr>
        <p:scale>
          <a:sx n="40" d="100"/>
          <a:sy n="40" d="100"/>
        </p:scale>
        <p:origin x="-1536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48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46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13/08/1434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13/08/1434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9FF5E-457C-40DE-80D7-9781BDD9FEBF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l" rtl="0">
              <a:buFont typeface="Wingdings" pitchFamily="2" charset="2"/>
              <a:buChar char="Ø"/>
              <a:defRPr sz="2400"/>
            </a:lvl1pPr>
            <a:lvl2pPr algn="l" rtl="0">
              <a:buFont typeface="Wingdings" pitchFamily="2" charset="2"/>
              <a:buChar char="Ø"/>
              <a:defRPr sz="2200"/>
            </a:lvl2pPr>
            <a:lvl3pPr algn="l" rtl="0">
              <a:buFont typeface="Wingdings" pitchFamily="2" charset="2"/>
              <a:buChar char="Ø"/>
              <a:defRPr sz="2000"/>
            </a:lvl3pPr>
            <a:lvl4pPr algn="l" rtl="0">
              <a:buFont typeface="Wingdings" pitchFamily="2" charset="2"/>
              <a:buChar char="Ø"/>
              <a:defRPr/>
            </a:lvl4pPr>
            <a:lvl5pPr algn="l" rtl="0">
              <a:buFont typeface="Wingdings" pitchFamily="2" charset="2"/>
              <a:buChar char="Ø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959F84-96E2-4978-A2BE-97D088165532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5600" y="6356350"/>
            <a:ext cx="3352800" cy="365125"/>
          </a:xfrm>
        </p:spPr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04800" y="6356350"/>
            <a:ext cx="2133600" cy="365125"/>
          </a:xfrm>
        </p:spPr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0B67E-9BF0-439A-94FB-AEFA9107FB06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4D5AD-B325-49C3-8CC4-A1BACB7509ED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039AB-B8B3-4BFE-8602-CCA057421A38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1EA8AC-292C-4CEF-B15C-904C509FEB56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DEF80-0D63-4592-85AC-85019895A149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7C39-29A6-413A-949C-B690334A38BC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E1419-AD70-4BF8-88CF-47EF8C22D162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1597EE-FAAC-43E3-92C1-5291B6ED96D1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858EF0-7C93-4C29-B238-9E869F828D15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1629A-1E02-4CB9-85BD-9F72E5D33190}" type="datetime1">
              <a:rPr lang="en-US" smtClean="0"/>
              <a:pPr/>
              <a:t>6/21/2013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17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143000"/>
            <a:ext cx="8839200" cy="5181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OOP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</a:t>
            </a:r>
            <a:r>
              <a:rPr lang="en-US" dirty="0" smtClean="0"/>
              <a:t>class is a data type that you define to suit customized  application requirements.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class can be designed to represent something abstract, such as a complex number, which is a mathematical concept, or a truck, which is physical.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Cbox</a:t>
            </a:r>
            <a:r>
              <a:rPr lang="en-US" dirty="0" smtClean="0"/>
              <a:t> class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pic>
        <p:nvPicPr>
          <p:cNvPr id="5" name="Content Placeholder 4" descr="Box inheritence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066800" y="1295400"/>
            <a:ext cx="6781800" cy="4800600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76800"/>
          </a:xfrm>
        </p:spPr>
        <p:txBody>
          <a:bodyPr>
            <a:normAutofit/>
          </a:bodyPr>
          <a:lstStyle/>
          <a:p>
            <a:r>
              <a:rPr lang="en-US" dirty="0" smtClean="0"/>
              <a:t>Inheritance</a:t>
            </a:r>
          </a:p>
          <a:p>
            <a:pPr lvl="1"/>
            <a:endParaRPr lang="en-US" dirty="0" smtClean="0"/>
          </a:p>
          <a:p>
            <a:pPr lvl="1"/>
            <a:r>
              <a:rPr lang="en-US" sz="2400" dirty="0" smtClean="0"/>
              <a:t>Inheritance is an essential part of OOP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the process of creating new classes, called derived classes, from existing or base classes.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derived class inherits all the capabilities of the base class </a:t>
            </a:r>
            <a:r>
              <a:rPr lang="en-US" dirty="0" smtClean="0"/>
              <a:t>&amp; can also </a:t>
            </a:r>
            <a:r>
              <a:rPr lang="en-US" dirty="0" smtClean="0"/>
              <a:t>add its own functionality.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1295400"/>
            <a:ext cx="8839200" cy="48768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Advantages of Inheritance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Reusability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Extensibility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Data hiding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Overriding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143000"/>
            <a:ext cx="5943599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Strings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string class type that is defined in the system namespace represents a string in C++/CLI.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String creation</a:t>
            </a:r>
          </a:p>
          <a:p>
            <a:pPr lvl="1"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System::String^ saying(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L"Many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hands make light work.");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Tracking Handles: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tracking handle is a form of pointer used to reference variables defined on the CLR heap.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tracking handle is automatically updated if what it refers to is relocated in the heap by the garbage collector.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Variables that reference objects and arrays on the heap are always tracking handles.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Over View…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r>
              <a:rPr lang="en-US" dirty="0" smtClean="0"/>
              <a:t>Tracking references 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 tracking reference is similar to a native reference, except that the address it contains is automatically updated if the object referenced is moved by the garbage collector.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Interior pointers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An interior pointer is a C++/CLI pointer type to which you can apply the same operation as a native pointer.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524000"/>
            <a:ext cx="8839200" cy="4800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Inheritance </a:t>
            </a:r>
          </a:p>
          <a:p>
            <a:pPr lvl="1"/>
            <a:r>
              <a:rPr lang="en-US" dirty="0" smtClean="0"/>
              <a:t>Protected Members</a:t>
            </a:r>
          </a:p>
          <a:p>
            <a:pPr lvl="1"/>
            <a:r>
              <a:rPr lang="en-US" dirty="0" smtClean="0"/>
              <a:t>Access Levels</a:t>
            </a:r>
          </a:p>
          <a:p>
            <a:pPr lvl="1"/>
            <a:r>
              <a:rPr lang="en-US" dirty="0" smtClean="0"/>
              <a:t>Friends Classes</a:t>
            </a:r>
          </a:p>
          <a:p>
            <a:pPr lvl="1"/>
            <a:r>
              <a:rPr lang="en-US" dirty="0" smtClean="0"/>
              <a:t>Virtual Functions</a:t>
            </a:r>
          </a:p>
          <a:p>
            <a:pPr lvl="1"/>
            <a:r>
              <a:rPr lang="en-US" dirty="0" smtClean="0"/>
              <a:t>Polymorphism</a:t>
            </a:r>
          </a:p>
          <a:p>
            <a:pPr lvl="1"/>
            <a:r>
              <a:rPr lang="en-US" dirty="0" smtClean="0"/>
              <a:t>Pointer with Objects</a:t>
            </a:r>
          </a:p>
          <a:p>
            <a:pPr lvl="1"/>
            <a:r>
              <a:rPr lang="en-US" dirty="0" smtClean="0"/>
              <a:t>References to Virtual Functions</a:t>
            </a:r>
          </a:p>
          <a:p>
            <a:r>
              <a:rPr lang="en-US" dirty="0" smtClean="0"/>
              <a:t>CLR Programming</a:t>
            </a:r>
          </a:p>
          <a:p>
            <a:pPr lvl="1"/>
            <a:r>
              <a:rPr lang="en-US" dirty="0" smtClean="0"/>
              <a:t>Functions</a:t>
            </a:r>
          </a:p>
          <a:p>
            <a:pPr lvl="1"/>
            <a:r>
              <a:rPr lang="en-US" dirty="0" smtClean="0"/>
              <a:t>Variable number of Arguments</a:t>
            </a:r>
          </a:p>
          <a:p>
            <a:pPr lvl="1"/>
            <a:r>
              <a:rPr lang="en-US" dirty="0" smtClean="0"/>
              <a:t>Arguments to main()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Protected Members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In addition to the public and private access </a:t>
            </a:r>
            <a:r>
              <a:rPr lang="en-US" dirty="0" err="1" smtClean="0"/>
              <a:t>specifiers</a:t>
            </a:r>
            <a:r>
              <a:rPr lang="en-US" dirty="0" smtClean="0"/>
              <a:t> for members of a class we can also declare members of a class as protected .</a:t>
            </a:r>
          </a:p>
          <a:p>
            <a:endParaRPr lang="en-US" dirty="0" smtClean="0"/>
          </a:p>
          <a:p>
            <a:r>
              <a:rPr lang="en-US" dirty="0" smtClean="0"/>
              <a:t>Within the class, the protected keyword has the same effect as the private keyword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Members of a class that are protected can only be accessed by member functions of the class, and by friend functions of the class.</a:t>
            </a:r>
            <a:endParaRPr lang="en-US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Protected Members..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class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public: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1.0, double </a:t>
            </a:r>
            <a:r>
              <a:rPr lang="fr-FR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fr-FR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= 1.0):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),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hv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 &lt; "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constructor called"; }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~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()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cout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&lt;&lt; “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CBox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destructor called” &lt;&lt;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endl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 }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protected: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m_Length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m_Width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double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m_Height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};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Protected Members..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Now, the data members are still effectively private and can’t be accessed by ordinary global functions.</a:t>
            </a:r>
          </a:p>
          <a:p>
            <a:endParaRPr lang="en-US" dirty="0" smtClean="0"/>
          </a:p>
          <a:p>
            <a:r>
              <a:rPr lang="en-US" dirty="0" smtClean="0"/>
              <a:t>They will still be accessible to member functions of a derived class.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 Level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52400" y="990600"/>
            <a:ext cx="8839200" cy="5562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Members of a base class that are declared as private are never accessible in a derived class.</a:t>
            </a:r>
          </a:p>
          <a:p>
            <a:endParaRPr lang="en-US" dirty="0" smtClean="0"/>
          </a:p>
          <a:p>
            <a:r>
              <a:rPr lang="en-US" dirty="0" smtClean="0"/>
              <a:t>Defining a base class as public doesn’t change the access level of its members in the derived class.</a:t>
            </a:r>
          </a:p>
          <a:p>
            <a:endParaRPr lang="en-US" dirty="0" smtClean="0"/>
          </a:p>
          <a:p>
            <a:r>
              <a:rPr lang="en-US" dirty="0" smtClean="0"/>
              <a:t>Defining a base class as protected changes its public members to protected in the derived class.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Access Level..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5" name="Content Placeholder 4" descr="Inheritance Access Level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33400" y="1066800"/>
            <a:ext cx="8077200" cy="5486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Class Members as Friends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Declaring function as a friend of a class, gives the friend function the privilege of free access to any of the class members.</a:t>
            </a:r>
          </a:p>
          <a:p>
            <a:endParaRPr lang="en-US" dirty="0" smtClean="0"/>
          </a:p>
          <a:p>
            <a:r>
              <a:rPr lang="en-US" dirty="0" smtClean="0"/>
              <a:t>We can also allow all the function members of one class to have access to all the data members of another by declaring it as a friend class.</a:t>
            </a:r>
          </a:p>
          <a:p>
            <a:endParaRPr lang="en-US" dirty="0" smtClean="0"/>
          </a:p>
          <a:p>
            <a:r>
              <a:rPr lang="en-US" dirty="0" smtClean="0"/>
              <a:t>Limitations:</a:t>
            </a:r>
          </a:p>
          <a:p>
            <a:pPr lvl="1"/>
            <a:r>
              <a:rPr lang="en-US" dirty="0" smtClean="0"/>
              <a:t>Class friendship is not reciprocated.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Class Members as Friends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Limitations..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Making the “A</a:t>
            </a:r>
            <a:r>
              <a:rPr lang="en-US" sz="1800" dirty="0" smtClean="0"/>
              <a:t>” </a:t>
            </a:r>
            <a:r>
              <a:rPr lang="en-US" dirty="0" smtClean="0"/>
              <a:t>class a </a:t>
            </a:r>
            <a:r>
              <a:rPr lang="en-US" sz="1800" dirty="0" smtClean="0"/>
              <a:t>friend </a:t>
            </a:r>
            <a:r>
              <a:rPr lang="en-US" dirty="0" smtClean="0"/>
              <a:t>of the </a:t>
            </a:r>
            <a:r>
              <a:rPr lang="en-US" sz="1800" dirty="0" smtClean="0"/>
              <a:t> </a:t>
            </a:r>
            <a:r>
              <a:rPr lang="en-US" dirty="0" smtClean="0"/>
              <a:t>class “B” does not mean that the “B” class is a </a:t>
            </a:r>
            <a:r>
              <a:rPr lang="en-US" sz="1800" dirty="0" smtClean="0"/>
              <a:t>friend </a:t>
            </a:r>
            <a:r>
              <a:rPr lang="en-US" dirty="0" smtClean="0"/>
              <a:t>of the “A”</a:t>
            </a:r>
            <a:r>
              <a:rPr lang="en-US" sz="1800" dirty="0" smtClean="0"/>
              <a:t> </a:t>
            </a:r>
            <a:r>
              <a:rPr lang="en-US" dirty="0" smtClean="0"/>
              <a:t>class.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you want this to be so, you must add a </a:t>
            </a:r>
            <a:r>
              <a:rPr lang="en-US" sz="1800" dirty="0" smtClean="0"/>
              <a:t>friend </a:t>
            </a:r>
            <a:r>
              <a:rPr lang="en-US" dirty="0" smtClean="0"/>
              <a:t>declaration for the “B”</a:t>
            </a:r>
            <a:r>
              <a:rPr lang="en-US" sz="1800" dirty="0" smtClean="0"/>
              <a:t> </a:t>
            </a:r>
            <a:r>
              <a:rPr lang="en-US" dirty="0" smtClean="0"/>
              <a:t>class to the “A”</a:t>
            </a:r>
            <a:r>
              <a:rPr lang="en-US" sz="1800" dirty="0" smtClean="0"/>
              <a:t> </a:t>
            </a:r>
            <a:r>
              <a:rPr lang="en-US" dirty="0" smtClean="0"/>
              <a:t>class.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Class friendship is also not inherited.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Virtual 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Virtual means existing in appearance but not in reality.</a:t>
            </a:r>
          </a:p>
          <a:p>
            <a:endParaRPr lang="en-US" dirty="0" smtClean="0"/>
          </a:p>
          <a:p>
            <a:r>
              <a:rPr lang="en-US" dirty="0" smtClean="0"/>
              <a:t>When virtual functions are used, a program that appears to be calling a function of one class may in reality be calling a function of a different class.</a:t>
            </a:r>
          </a:p>
          <a:p>
            <a:endParaRPr lang="en-US" dirty="0" smtClean="0"/>
          </a:p>
          <a:p>
            <a:r>
              <a:rPr lang="en-US" dirty="0" smtClean="0"/>
              <a:t>Why virtual functions ? </a:t>
            </a:r>
          </a:p>
          <a:p>
            <a:pPr lvl="1"/>
            <a:r>
              <a:rPr lang="en-US" dirty="0" smtClean="0"/>
              <a:t>Suppose you have a number of objects of different classes but you want to put them all in an array and perform a  particular operation on them using the same function call.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Virtual 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r>
              <a:rPr lang="en-US" dirty="0" smtClean="0"/>
              <a:t>For ex </a:t>
            </a:r>
            <a:r>
              <a:rPr lang="en-US" dirty="0" smtClean="0"/>
              <a:t>a graphics program includes several different shapes: 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triangle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ball</a:t>
            </a:r>
          </a:p>
          <a:p>
            <a:pPr lvl="1"/>
            <a:r>
              <a:rPr lang="en-US" dirty="0" smtClean="0"/>
              <a:t> </a:t>
            </a:r>
            <a:r>
              <a:rPr lang="en-US" dirty="0" smtClean="0"/>
              <a:t>square and so on.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Each of these classes has a member function draw() that causes the object to be drawn on the screen.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Now we have to make a picture by grouping a number of these elements together.</a:t>
            </a:r>
          </a:p>
          <a:p>
            <a:pPr lvl="1"/>
            <a:r>
              <a:rPr lang="en-US" dirty="0" smtClean="0"/>
              <a:t>One approach is to create an array that holds pointers to all the different objects in the picture.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Virtual 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array might be defined like this: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shape*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ptrarr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[100]; 		// array of 100 pointers to shapes</a:t>
            </a:r>
          </a:p>
          <a:p>
            <a:endParaRPr lang="en-US" dirty="0" smtClean="0"/>
          </a:p>
          <a:p>
            <a:r>
              <a:rPr lang="en-US" sz="2200" dirty="0" smtClean="0"/>
              <a:t>To insert pointers to all the shapes into this array, an entire picture is drawn using a simple loop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for(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j=0; j&lt;N; j++)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ptrarr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[j]-&gt;draw();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200" dirty="0" smtClean="0"/>
              <a:t>Completely different functions are executed by the same function call.</a:t>
            </a:r>
          </a:p>
          <a:p>
            <a:pPr lvl="1"/>
            <a:r>
              <a:rPr lang="en-US" sz="2000" dirty="0" smtClean="0"/>
              <a:t>If the pointer in </a:t>
            </a:r>
            <a:r>
              <a:rPr lang="en-US" sz="2000" dirty="0" err="1" smtClean="0"/>
              <a:t>ptrarr</a:t>
            </a:r>
            <a:r>
              <a:rPr lang="en-US" sz="2000" dirty="0" smtClean="0"/>
              <a:t> points to a ball, the function that draws a ball is called.</a:t>
            </a:r>
          </a:p>
          <a:p>
            <a:pPr lvl="1"/>
            <a:r>
              <a:rPr lang="en-US" sz="2000" dirty="0" smtClean="0"/>
              <a:t>if it points to a triangle, the triangle-drawing function is </a:t>
            </a:r>
            <a:r>
              <a:rPr lang="en-US" sz="1800" dirty="0" smtClean="0"/>
              <a:t>called.</a:t>
            </a: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Polymorphism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This phenomena is called polymorphism, which means different forms. </a:t>
            </a:r>
          </a:p>
          <a:p>
            <a:endParaRPr lang="en-US" dirty="0" smtClean="0"/>
          </a:p>
          <a:p>
            <a:r>
              <a:rPr lang="en-US" sz="2200" dirty="0" smtClean="0"/>
              <a:t>The functions have the same appearance, the draw() expression, but different actual functions are called, depending on the contents of </a:t>
            </a:r>
            <a:r>
              <a:rPr lang="en-US" sz="2200" dirty="0" err="1" smtClean="0"/>
              <a:t>ptrarr</a:t>
            </a:r>
            <a:r>
              <a:rPr lang="en-US" sz="2200" dirty="0" smtClean="0"/>
              <a:t>. </a:t>
            </a:r>
          </a:p>
          <a:p>
            <a:endParaRPr lang="en-US" sz="2200" dirty="0" smtClean="0"/>
          </a:p>
          <a:p>
            <a:r>
              <a:rPr lang="en-US" sz="2200" dirty="0" smtClean="0"/>
              <a:t>Polymorphism is one of the key features of </a:t>
            </a:r>
            <a:r>
              <a:rPr lang="en-US" sz="2200" dirty="0" err="1" smtClean="0"/>
              <a:t>oop</a:t>
            </a:r>
            <a:r>
              <a:rPr lang="en-US" sz="2200" dirty="0" smtClean="0"/>
              <a:t> after classes and inheritance.</a:t>
            </a:r>
          </a:p>
          <a:p>
            <a:endParaRPr lang="en-US" sz="2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Polymorphism..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sz="2200" dirty="0" smtClean="0"/>
          </a:p>
          <a:p>
            <a:endParaRPr lang="en-US" dirty="0" smtClean="0"/>
          </a:p>
          <a:p>
            <a:r>
              <a:rPr lang="en-US" dirty="0" smtClean="0"/>
              <a:t>For the polymorphic approach to work, several conditions must be met. </a:t>
            </a:r>
          </a:p>
          <a:p>
            <a:pPr lvl="1"/>
            <a:endParaRPr lang="en-US" sz="2000" dirty="0" smtClean="0"/>
          </a:p>
          <a:p>
            <a:pPr lvl="1"/>
            <a:r>
              <a:rPr lang="en-US" dirty="0" smtClean="0"/>
              <a:t>First, all the different classes of shapes, such as balls and triangles, must be descended from a single base class.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Second, the draw() function must be declared to be virtual in the base class.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Virtual 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Lets implement the Virtual phenomena to our same </a:t>
            </a:r>
            <a:r>
              <a:rPr lang="en-US" dirty="0" err="1" smtClean="0"/>
              <a:t>Cbox</a:t>
            </a:r>
            <a:r>
              <a:rPr lang="en-US" dirty="0" smtClean="0"/>
              <a:t> class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Pointers with Objects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pointer can be used to a base class type to store the address of a derived class object and also of a base class object. </a:t>
            </a:r>
          </a:p>
          <a:p>
            <a:endParaRPr lang="en-US" dirty="0" smtClean="0"/>
          </a:p>
          <a:p>
            <a:r>
              <a:rPr lang="en-US" dirty="0" smtClean="0"/>
              <a:t>We can use a pointer of the type “ pointer to base ” to obtain different behavior with virtual functions, depending on what kind of object the pointer is pointing to.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r>
              <a:rPr lang="en-US" sz="2200" dirty="0" smtClean="0"/>
              <a:t>Lets see an ex..</a:t>
            </a:r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Using Pointers with Objects..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</p:txBody>
      </p:sp>
      <p:pic>
        <p:nvPicPr>
          <p:cNvPr id="5" name="Picture 4" descr="00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4555" y="1295400"/>
            <a:ext cx="7441245" cy="4753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References with Virtual ()s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function can be defined with a reference to a base class as </a:t>
            </a:r>
            <a:r>
              <a:rPr lang="en-US" smtClean="0"/>
              <a:t>a </a:t>
            </a:r>
            <a:r>
              <a:rPr lang="en-US" smtClean="0"/>
              <a:t>parameter or </a:t>
            </a:r>
            <a:r>
              <a:rPr lang="en-US" dirty="0" smtClean="0"/>
              <a:t>we can pass an object of a derived class to it as an argument. </a:t>
            </a:r>
          </a:p>
          <a:p>
            <a:endParaRPr lang="en-US" dirty="0" smtClean="0"/>
          </a:p>
          <a:p>
            <a:r>
              <a:rPr lang="en-US" dirty="0" smtClean="0"/>
              <a:t>When the function executes, the appropriate virtual function for the object passed is selected automatically.</a:t>
            </a:r>
          </a:p>
          <a:p>
            <a:endParaRPr lang="en-US" sz="2000" dirty="0" smtClean="0"/>
          </a:p>
          <a:p>
            <a:endParaRPr lang="en-US" sz="2200" dirty="0" smtClean="0"/>
          </a:p>
          <a:p>
            <a:r>
              <a:rPr lang="en-US" sz="2200" dirty="0" smtClean="0"/>
              <a:t>Lets see an ex..</a:t>
            </a:r>
          </a:p>
          <a:p>
            <a:pPr>
              <a:buNone/>
            </a:pPr>
            <a:endParaRPr lang="en-US" sz="2000" dirty="0" smtClean="0"/>
          </a:p>
          <a:p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7000"/>
            <a:ext cx="8229600" cy="11430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C++ / CLI Programming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For the most part, functions in a C++/CLI program work in exactly the same way as in a native program. </a:t>
            </a:r>
          </a:p>
          <a:p>
            <a:endParaRPr lang="en-US" dirty="0" smtClean="0"/>
          </a:p>
          <a:p>
            <a:r>
              <a:rPr lang="en-US" dirty="0" smtClean="0"/>
              <a:t>As we deal in handles and tracking references when programming for the CLR, not native pointers &amp; references, so that introduces some differences.</a:t>
            </a:r>
          </a:p>
          <a:p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lvl="1"/>
            <a:r>
              <a:rPr lang="en-US" dirty="0" smtClean="0"/>
              <a:t>Function parameters and return values in a CLR program can be value class types, tracking handles, tracking references, and interior pointers.</a:t>
            </a:r>
            <a:endParaRPr lang="en-US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r>
              <a:rPr lang="en-US" dirty="0" smtClean="0"/>
              <a:t>When a parameter is an array, there is no need to have a separate parameter for the size of the array because C++/CLI arrays have the size built into the </a:t>
            </a:r>
            <a:r>
              <a:rPr lang="en-US" sz="2000" dirty="0" smtClean="0"/>
              <a:t>Length </a:t>
            </a:r>
            <a:r>
              <a:rPr lang="en-US" dirty="0" smtClean="0"/>
              <a:t>property.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We cannot do address arithmetic with array parameters in a C++/CLI program as in native C++ program, so we use array indexing for this.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Returning a handle to memory we have allocated on the CLR heap is not a problem because the garbage collector takes care of releasing the memory when it is no longer in use.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85800"/>
          </a:xfrm>
        </p:spPr>
        <p:txBody>
          <a:bodyPr>
            <a:normAutofit fontScale="90000"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Functions...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r>
              <a:rPr lang="en-US" dirty="0" smtClean="0"/>
              <a:t>The mechanism for accepting a variable number of arguments in C++/CLI is different from the native C++ mechanism.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Accessing command line arguments in </a:t>
            </a:r>
            <a:r>
              <a:rPr lang="en-US" sz="1800" dirty="0" smtClean="0"/>
              <a:t>main() </a:t>
            </a:r>
            <a:r>
              <a:rPr lang="en-US" dirty="0" smtClean="0"/>
              <a:t>in a C++/CLI program is also different from the native C++ mechanism.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Lets go deeper for these two points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Variable Number of Arguments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The C++/CLI language provides for a variable number of arguments by allowing specification the parameter list as an array with the array specification.</a:t>
            </a:r>
          </a:p>
          <a:p>
            <a:endParaRPr lang="en-US" dirty="0" smtClean="0"/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sum(... array &lt;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&gt; ^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args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{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	// Code for sum</a:t>
            </a:r>
          </a:p>
          <a:p>
            <a:pPr>
              <a:buNone/>
            </a:pP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}</a:t>
            </a:r>
          </a:p>
          <a:p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en-US" sz="2000" dirty="0" smtClean="0"/>
              <a:t>Accepts number of arguments</a:t>
            </a:r>
          </a:p>
          <a:p>
            <a:endParaRPr lang="en-US" sz="2000" dirty="0" smtClean="0"/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Variable Number of Arguments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Lets do it ..</a:t>
            </a:r>
            <a:endParaRPr lang="en-US" sz="2000" dirty="0" smtClean="0"/>
          </a:p>
          <a:p>
            <a:endParaRPr lang="en-US" sz="2000" dirty="0" smtClean="0"/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62000"/>
          </a:xfrm>
        </p:spPr>
        <p:txBody>
          <a:bodyPr>
            <a:noAutofit/>
          </a:bodyPr>
          <a:lstStyle/>
          <a:p>
            <a:pPr rtl="0"/>
            <a:r>
              <a:rPr lang="en-US" sz="4000" dirty="0" smtClean="0">
                <a:solidFill>
                  <a:srgbClr val="FF0000"/>
                </a:solidFill>
                <a:cs typeface="+mn-cs"/>
              </a:rPr>
              <a:t>Arguments to main()</a:t>
            </a:r>
            <a:endParaRPr lang="ur-PK" sz="4000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04800" y="914400"/>
            <a:ext cx="8610600" cy="5486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One parameter to the main() function in a C++/CLI program.</a:t>
            </a:r>
          </a:p>
          <a:p>
            <a:endParaRPr lang="en-US" dirty="0" smtClean="0"/>
          </a:p>
          <a:p>
            <a:r>
              <a:rPr lang="en-US" dirty="0" smtClean="0"/>
              <a:t>It is an array of elements of type String^ . </a:t>
            </a:r>
          </a:p>
          <a:p>
            <a:pPr lvl="1"/>
            <a:r>
              <a:rPr lang="en-US" dirty="0" smtClean="0"/>
              <a:t>Accessing and processing command - line arguments in a CLR program, for the time being boils down to just accessing the elements in the array parameter.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Lets do it …</a:t>
            </a:r>
          </a:p>
          <a:p>
            <a:pPr>
              <a:buNone/>
            </a:pPr>
            <a:endParaRPr lang="en-US" sz="2000" b="1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endParaRPr lang="en-US" sz="44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SC444">
      <a:majorFont>
        <a:latin typeface="Calibri"/>
        <a:ea typeface=""/>
        <a:cs typeface="Arial"/>
      </a:majorFont>
      <a:minorFont>
        <a:latin typeface="Arial"/>
        <a:ea typeface=""/>
        <a:cs typeface="Arial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7902</TotalTime>
  <Words>1406</Words>
  <Application>Microsoft Office PowerPoint</Application>
  <PresentationFormat>On-screen Show (4:3)</PresentationFormat>
  <Paragraphs>289</Paragraphs>
  <Slides>36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Slide 1</vt:lpstr>
      <vt:lpstr>Slide 2</vt:lpstr>
      <vt:lpstr>Over View</vt:lpstr>
      <vt:lpstr>Over View..</vt:lpstr>
      <vt:lpstr>Over View…</vt:lpstr>
      <vt:lpstr>Over View…</vt:lpstr>
      <vt:lpstr>Over View...</vt:lpstr>
      <vt:lpstr>Over View…</vt:lpstr>
      <vt:lpstr>Over View…</vt:lpstr>
      <vt:lpstr>Over View…</vt:lpstr>
      <vt:lpstr>Slide 11</vt:lpstr>
      <vt:lpstr>Contents</vt:lpstr>
      <vt:lpstr>Protected Members</vt:lpstr>
      <vt:lpstr>Protected Members..</vt:lpstr>
      <vt:lpstr>Protected Members..</vt:lpstr>
      <vt:lpstr>Access Level</vt:lpstr>
      <vt:lpstr>Access Level..</vt:lpstr>
      <vt:lpstr>Class Members as Friends</vt:lpstr>
      <vt:lpstr>Class Members as Friends</vt:lpstr>
      <vt:lpstr>Virtual Functions</vt:lpstr>
      <vt:lpstr>Virtual Functions</vt:lpstr>
      <vt:lpstr>Virtual Functions</vt:lpstr>
      <vt:lpstr>Polymorphism</vt:lpstr>
      <vt:lpstr>Polymorphism..</vt:lpstr>
      <vt:lpstr>Virtual Functions</vt:lpstr>
      <vt:lpstr>Using Pointers with Objects</vt:lpstr>
      <vt:lpstr>Using Pointers with Objects..</vt:lpstr>
      <vt:lpstr>References with Virtual ()s</vt:lpstr>
      <vt:lpstr>C++ / CLI Programming</vt:lpstr>
      <vt:lpstr>Functions</vt:lpstr>
      <vt:lpstr>Functions..</vt:lpstr>
      <vt:lpstr>Functions...</vt:lpstr>
      <vt:lpstr>Variable Number of Arguments</vt:lpstr>
      <vt:lpstr>Variable Number of Arguments</vt:lpstr>
      <vt:lpstr>Arguments to main()</vt:lpstr>
      <vt:lpstr>Slide 36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07</dc:title>
  <dc:creator>Bilal</dc:creator>
  <cp:keywords>Visual Programming</cp:keywords>
  <cp:lastModifiedBy>NTS</cp:lastModifiedBy>
  <cp:revision>2294</cp:revision>
  <dcterms:created xsi:type="dcterms:W3CDTF">2012-02-27T05:45:45Z</dcterms:created>
  <dcterms:modified xsi:type="dcterms:W3CDTF">2013-06-21T14:42:59Z</dcterms:modified>
</cp:coreProperties>
</file>