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2"/>
  </p:notesMasterIdLst>
  <p:handoutMasterIdLst>
    <p:handoutMasterId r:id="rId43"/>
  </p:handoutMasterIdLst>
  <p:sldIdLst>
    <p:sldId id="634" r:id="rId2"/>
    <p:sldId id="262" r:id="rId3"/>
    <p:sldId id="661" r:id="rId4"/>
    <p:sldId id="662" r:id="rId5"/>
    <p:sldId id="706" r:id="rId6"/>
    <p:sldId id="666" r:id="rId7"/>
    <p:sldId id="269" r:id="rId8"/>
    <p:sldId id="629" r:id="rId9"/>
    <p:sldId id="655" r:id="rId10"/>
    <p:sldId id="656" r:id="rId11"/>
    <p:sldId id="657" r:id="rId12"/>
    <p:sldId id="658" r:id="rId13"/>
    <p:sldId id="659" r:id="rId14"/>
    <p:sldId id="667" r:id="rId15"/>
    <p:sldId id="668" r:id="rId16"/>
    <p:sldId id="660" r:id="rId17"/>
    <p:sldId id="670" r:id="rId18"/>
    <p:sldId id="669" r:id="rId19"/>
    <p:sldId id="671" r:id="rId20"/>
    <p:sldId id="672" r:id="rId21"/>
    <p:sldId id="673" r:id="rId22"/>
    <p:sldId id="674" r:id="rId23"/>
    <p:sldId id="675" r:id="rId24"/>
    <p:sldId id="676" r:id="rId25"/>
    <p:sldId id="678" r:id="rId26"/>
    <p:sldId id="630" r:id="rId27"/>
    <p:sldId id="693" r:id="rId28"/>
    <p:sldId id="694" r:id="rId29"/>
    <p:sldId id="695" r:id="rId30"/>
    <p:sldId id="696" r:id="rId31"/>
    <p:sldId id="697" r:id="rId32"/>
    <p:sldId id="698" r:id="rId33"/>
    <p:sldId id="699" r:id="rId34"/>
    <p:sldId id="700" r:id="rId35"/>
    <p:sldId id="701" r:id="rId36"/>
    <p:sldId id="702" r:id="rId37"/>
    <p:sldId id="704" r:id="rId38"/>
    <p:sldId id="703" r:id="rId39"/>
    <p:sldId id="705" r:id="rId40"/>
    <p:sldId id="28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80847" autoAdjust="0"/>
  </p:normalViewPr>
  <p:slideViewPr>
    <p:cSldViewPr>
      <p:cViewPr varScale="1">
        <p:scale>
          <a:sx n="35" d="100"/>
          <a:sy n="35" d="100"/>
        </p:scale>
        <p:origin x="-168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13/08/1434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13/08/1434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Wide character</a:t>
            </a:r>
            <a:r>
              <a:rPr lang="en-US" baseline="0" dirty="0" smtClean="0"/>
              <a:t> string size is compiler specific .. Min is 8 bit per character ..</a:t>
            </a:r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16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 computing, a visual programming language (VPL) is any programming language that lets users create programs by manipulating program elements graphically.</a:t>
            </a:r>
          </a:p>
          <a:p>
            <a:endParaRPr lang="en-US" dirty="0" smtClean="0"/>
          </a:p>
          <a:p>
            <a:r>
              <a:rPr lang="en-US" dirty="0" smtClean="0"/>
              <a:t>Visual programming environments provide graphical or iconic elements which can be manipulated by users in an interactive way according to some specific spatial grammar for program construction.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Strings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string class in the standard library for native C++ provides a powerful and superior way to process strings in your programs.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Strings are objects that represent sequences of characters.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The standard string class provides support to objects with an interface similar to that of standard containers, but adding features specifically designed to operate with strings of characters.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string standard header defines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wstring</a:t>
            </a:r>
            <a:r>
              <a:rPr lang="en-US" dirty="0" smtClean="0"/>
              <a:t> classes that represent character strings. </a:t>
            </a:r>
          </a:p>
          <a:p>
            <a:endParaRPr lang="en-US" dirty="0" smtClean="0"/>
          </a:p>
          <a:p>
            <a:r>
              <a:rPr lang="en-US" dirty="0" smtClean="0"/>
              <a:t>The string class is defined as </a:t>
            </a:r>
            <a:r>
              <a:rPr lang="en-US" dirty="0" err="1" smtClean="0"/>
              <a:t>basic_string</a:t>
            </a:r>
            <a:r>
              <a:rPr lang="en-US" dirty="0" smtClean="0"/>
              <a:t> &lt; char &gt;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wstring</a:t>
            </a:r>
            <a:r>
              <a:rPr lang="en-US" dirty="0" smtClean="0"/>
              <a:t> class is defined as </a:t>
            </a:r>
            <a:r>
              <a:rPr lang="en-US" dirty="0" err="1" smtClean="0"/>
              <a:t>basic_string</a:t>
            </a:r>
            <a:r>
              <a:rPr lang="en-US" dirty="0" smtClean="0"/>
              <a:t> &lt; wchar_t &gt;.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astring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 // Create an empty string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sentence("This sentence is false.");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bees(7, 'b'); // String is “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bbbbbb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letters(bees);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animals[] = { "dog", "cat", "horse", "donkey", "lion"};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752600" y="35052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Object - Oriented Programming Basics</a:t>
            </a:r>
          </a:p>
          <a:p>
            <a:r>
              <a:rPr lang="en-US" dirty="0" smtClean="0"/>
              <a:t>Inheritance in Class</a:t>
            </a:r>
          </a:p>
          <a:p>
            <a:pPr lvl="1"/>
            <a:r>
              <a:rPr lang="en-US" dirty="0" smtClean="0"/>
              <a:t>Base Classes</a:t>
            </a:r>
          </a:p>
          <a:p>
            <a:pPr lvl="1"/>
            <a:r>
              <a:rPr lang="en-US" dirty="0" smtClean="0"/>
              <a:t>Deriving Classes</a:t>
            </a:r>
          </a:p>
          <a:p>
            <a:pPr lvl="1"/>
            <a:r>
              <a:rPr lang="en-US" dirty="0" smtClean="0"/>
              <a:t>Access Controls</a:t>
            </a:r>
          </a:p>
          <a:p>
            <a:pPr lvl="1"/>
            <a:r>
              <a:rPr lang="en-US" dirty="0" smtClean="0"/>
              <a:t>Protected </a:t>
            </a:r>
            <a:r>
              <a:rPr lang="en-US" dirty="0" smtClean="0"/>
              <a:t>Members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CLR</a:t>
            </a:r>
          </a:p>
          <a:p>
            <a:pPr lvl="1"/>
            <a:r>
              <a:rPr lang="en-US" dirty="0" smtClean="0"/>
              <a:t>Strings</a:t>
            </a:r>
          </a:p>
          <a:p>
            <a:pPr lvl="1"/>
            <a:r>
              <a:rPr lang="en-US" dirty="0" smtClean="0"/>
              <a:t>Tracking References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OOP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 class is a data type that you define to suit customized  application requirements. </a:t>
            </a:r>
          </a:p>
          <a:p>
            <a:endParaRPr lang="en-US" dirty="0" smtClean="0"/>
          </a:p>
          <a:p>
            <a:r>
              <a:rPr lang="en-US" dirty="0" smtClean="0"/>
              <a:t>Classes in OOP also define the objects to which the program relates.</a:t>
            </a:r>
          </a:p>
          <a:p>
            <a:endParaRPr lang="en-US" dirty="0" smtClean="0"/>
          </a:p>
          <a:p>
            <a:r>
              <a:rPr lang="en-US" dirty="0" smtClean="0"/>
              <a:t>A class can be designed to represent something abstract, such as a complex number, which is a mathematical concept, or a truck, which is decidedly physical.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So, as well as being a data type, a class can also be a definition of a set of real - world objects of a particular kind.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OOP..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We could think of a class as defining the characteristics of a particular group of things that are specified by a common set of parameters and share a common set of operations that may be performed on them.</a:t>
            </a:r>
          </a:p>
          <a:p>
            <a:endParaRPr lang="en-US" dirty="0" smtClean="0"/>
          </a:p>
          <a:p>
            <a:r>
              <a:rPr lang="en-US" dirty="0" smtClean="0"/>
              <a:t>The operations that you can apply to objects of a given class type are defined by the class interface, which corresponds to the functions contained in the public part of the class.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dirty="0" smtClean="0"/>
              <a:t> class that is a good example, it defined a box in terms of its dimensions plus a set of public functions that we could apply to </a:t>
            </a:r>
            <a:r>
              <a:rPr lang="en-US" dirty="0" err="1" smtClean="0"/>
              <a:t>CBox</a:t>
            </a:r>
            <a:r>
              <a:rPr lang="en-US" dirty="0" smtClean="0"/>
              <a:t> objects to solve a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OOP…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many different kinds of boxes in the real world</a:t>
            </a:r>
          </a:p>
          <a:p>
            <a:pPr lvl="1"/>
            <a:r>
              <a:rPr lang="en-US" dirty="0" smtClean="0"/>
              <a:t>cartons, coffins, candy boxes, and cereal boxes.</a:t>
            </a:r>
          </a:p>
          <a:p>
            <a:endParaRPr lang="en-US" dirty="0" smtClean="0"/>
          </a:p>
          <a:p>
            <a:r>
              <a:rPr lang="en-US" dirty="0" smtClean="0"/>
              <a:t>It’s also possible that some objects may be the result of combining a particular kind of box with some other type of object.</a:t>
            </a:r>
          </a:p>
          <a:p>
            <a:endParaRPr lang="en-US" dirty="0" smtClean="0"/>
          </a:p>
          <a:p>
            <a:r>
              <a:rPr lang="en-US" dirty="0" smtClean="0"/>
              <a:t>A box of candy or a crate of beer, for example. </a:t>
            </a:r>
          </a:p>
          <a:p>
            <a:r>
              <a:rPr lang="en-US" dirty="0" smtClean="0"/>
              <a:t>To accommodate this, we could define one kind of box as a generic box with basic “ </a:t>
            </a:r>
            <a:r>
              <a:rPr lang="en-US" dirty="0" err="1" smtClean="0"/>
              <a:t>boxiness</a:t>
            </a:r>
            <a:r>
              <a:rPr lang="en-US" dirty="0" smtClean="0"/>
              <a:t> ” characteristics and then specify another sort of box as a further specialization of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OOP…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Box inheritenc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1295400"/>
            <a:ext cx="6781800" cy="4800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Inheritance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Inheritance is the process of creating new classes, called derived classes, from existing or base classes.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derived class inherits all the capabilities of the base class but can add embellishments and refinements of its own. </a:t>
            </a:r>
          </a:p>
          <a:p>
            <a:pPr lvl="1"/>
            <a:r>
              <a:rPr lang="en-US" dirty="0" smtClean="0"/>
              <a:t>The base class is unchanged by this process.</a:t>
            </a:r>
          </a:p>
          <a:p>
            <a:endParaRPr lang="en-US" dirty="0" smtClean="0"/>
          </a:p>
          <a:p>
            <a:r>
              <a:rPr lang="en-US" dirty="0" smtClean="0"/>
              <a:t>The only members of a base class that are not inherited by a derived class are the destructor, the constructors, and any member functions overloading the assignment operator.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Inheritance..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143000"/>
            <a:ext cx="563879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+’s of Inheritance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Reusability -- facility to use public methods of base class without rewriting the same</a:t>
            </a:r>
          </a:p>
          <a:p>
            <a:r>
              <a:rPr lang="en-US" dirty="0" smtClean="0"/>
              <a:t>Extensibility -- extending the base class logic as per business logic of the derived class</a:t>
            </a:r>
          </a:p>
          <a:p>
            <a:r>
              <a:rPr lang="en-US" dirty="0" smtClean="0"/>
              <a:t>Data hiding -- base class can decide to keep some data private so that it cannot be altered by the derived class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Overriding-- With inheritance, we will be able to override the methods of the base class so that meaningful implementation of the base class method can be designed in the derived class.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Base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/>
          <a:lstStyle/>
          <a:p>
            <a:r>
              <a:rPr lang="en-US" dirty="0" smtClean="0"/>
              <a:t>A base class is any class that you use as a basis for defining another class. </a:t>
            </a:r>
          </a:p>
          <a:p>
            <a:r>
              <a:rPr lang="en-US" dirty="0" smtClean="0"/>
              <a:t>If we define a class, B , directly in terms of a class, A , A is said to be a direct base class of B.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0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3124200"/>
            <a:ext cx="67056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Base Class..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pragma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once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1.0):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){ 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  <a:p>
            <a:pPr>
              <a:buNone/>
            </a:pPr>
            <a:r>
              <a:rPr lang="en-US" dirty="0" smtClean="0"/>
              <a:t>// The #</a:t>
            </a:r>
            <a:r>
              <a:rPr lang="en-US" dirty="0" err="1" smtClean="0"/>
              <a:t>pragma</a:t>
            </a:r>
            <a:r>
              <a:rPr lang="en-US" dirty="0" smtClean="0"/>
              <a:t> once directive ensures the definition</a:t>
            </a:r>
          </a:p>
          <a:p>
            <a:pPr>
              <a:buNone/>
            </a:pPr>
            <a:r>
              <a:rPr lang="en-US" dirty="0" smtClean="0"/>
              <a:t>of </a:t>
            </a:r>
            <a:r>
              <a:rPr lang="en-US" dirty="0" err="1" smtClean="0"/>
              <a:t>CBox</a:t>
            </a:r>
            <a:r>
              <a:rPr lang="en-US" dirty="0" smtClean="0"/>
              <a:t> appears only once in a build.</a:t>
            </a:r>
          </a:p>
          <a:p>
            <a:pPr>
              <a:buNone/>
            </a:pPr>
            <a:r>
              <a:rPr lang="en-US" dirty="0" smtClean="0"/>
              <a:t>// Save the file in </a:t>
            </a:r>
            <a:r>
              <a:rPr lang="en-US" dirty="0" err="1" smtClean="0"/>
              <a:t>Box.h</a:t>
            </a:r>
            <a:r>
              <a:rPr lang="en-US" dirty="0" smtClean="0"/>
              <a:t> file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Derived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Now we define 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800" dirty="0" smtClean="0"/>
              <a:t> as a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derived</a:t>
            </a:r>
            <a:r>
              <a:rPr lang="en-US" sz="2800" dirty="0" smtClean="0"/>
              <a:t> class with the </a:t>
            </a:r>
            <a:r>
              <a:rPr lang="en-US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800" dirty="0" smtClean="0"/>
              <a:t> class as the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base</a:t>
            </a:r>
            <a:r>
              <a:rPr lang="en-US" sz="2800" dirty="0" smtClean="0"/>
              <a:t> class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pragma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once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"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Box.h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char*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(char*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"Candy") // Constructor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new char[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strlen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+ 1 ];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strcpy_s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strlen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+ 1,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~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// Destructor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delete[]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124200" y="2209800"/>
            <a:ext cx="1143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Main Function..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stdafx.h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CandyBox.h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// For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and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std::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std::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ur-PK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(4.0, 3.0, 2.0);		// Create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myMintBox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("Wafer Thin Mints");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Create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Main Function...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occupies "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sizeof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Show how much memory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&lt;&lt;" bytes"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// the objects require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&lt;&lt;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occupies "&lt;&lt;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sizeof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&lt;&lt;" bytes"&lt;&lt;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&lt;&lt;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myMintBox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occupies "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sizeof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myMintBox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" bytes";</a:t>
            </a:r>
          </a:p>
          <a:p>
            <a:pPr>
              <a:buNone/>
            </a:pP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length is "&lt;&lt;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myBox.m_Length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myBox.m_Length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10.0;</a:t>
            </a:r>
          </a:p>
          <a:p>
            <a:pPr>
              <a:buNone/>
            </a:pP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myCandyBox.m_Length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10.0; // uncomment this for an error</a:t>
            </a:r>
          </a:p>
          <a:p>
            <a:pPr>
              <a:buNone/>
            </a:pP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Main Function...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 Put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occupies 24 bytes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occupies 32 bytes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myMintBox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occupies 32 bytes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length is 4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length of the string doesn’t affect the size of an object, as the memory to hold the string is allocated in the free store.</a:t>
            </a:r>
          </a:p>
          <a:p>
            <a:r>
              <a:rPr lang="en-US" sz="2200" dirty="0" smtClean="0"/>
              <a:t>The 32 bytes are made up of 24 bytes for the three double members, plus 4 bytes for the pointer member </a:t>
            </a:r>
            <a:r>
              <a:rPr lang="en-US" sz="2200" dirty="0" err="1" smtClean="0"/>
              <a:t>m_Contents</a:t>
            </a:r>
            <a:r>
              <a:rPr lang="en-US" sz="2200" dirty="0" smtClean="0"/>
              <a:t>, which makes 28 bytes. </a:t>
            </a:r>
          </a:p>
          <a:p>
            <a:r>
              <a:rPr lang="en-US" sz="2200" dirty="0" smtClean="0"/>
              <a:t>So, where did the other 4 bytes come from? </a:t>
            </a:r>
          </a:p>
          <a:p>
            <a:pPr lvl="1"/>
            <a:r>
              <a:rPr lang="en-US" sz="2000" dirty="0" smtClean="0"/>
              <a:t>This is due to the compiler aligning members at addresses that are multiples of 8 bytes.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581400" y="990600"/>
            <a:ext cx="18288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3276600" y="24384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Public Base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public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char*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"Candy") 	// Constructor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new char[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strlen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+ 1 ];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strcpy_s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strlen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+ 1,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~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// Destructor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delete[]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048000" y="14478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 Control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1.0):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){}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private: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 Control..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public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char*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to calculate the volume of a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Volume() const 	// Error - members not accessible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"Candy") 	// Constructor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new char[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strlen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+ 1 ];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strcpy_s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strlen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+ 1,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	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~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CCandyBox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// Destructor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delete[ ]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m_Contents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	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Constructor in a Derived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Though base class constructors are not inherited in a derived class, they still exist in the base class and are used for creating the base part of a derived class object. </a:t>
            </a:r>
          </a:p>
          <a:p>
            <a:endParaRPr lang="en-US" dirty="0" smtClean="0"/>
          </a:p>
          <a:p>
            <a:r>
              <a:rPr lang="en-US" dirty="0" smtClean="0"/>
              <a:t>This is because creating the base class part of a derived class object is really the business of a base class constructor, not the derived class constructor. </a:t>
            </a:r>
          </a:p>
          <a:p>
            <a:endParaRPr lang="en-US" dirty="0" smtClean="0"/>
          </a:p>
          <a:p>
            <a:r>
              <a:rPr lang="en-US" dirty="0" smtClean="0"/>
              <a:t>Private members of a base class are inaccessible in a derived class object, even though they are inherited, so responsibility for these has to lie with the base class constructors</a:t>
            </a:r>
            <a:r>
              <a:rPr lang="en-US" sz="2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string class type that is defined in the system namespace represents a string in C++/CLI.</a:t>
            </a:r>
          </a:p>
          <a:p>
            <a:endParaRPr lang="en-US" dirty="0" smtClean="0"/>
          </a:p>
          <a:p>
            <a:r>
              <a:rPr lang="en-US" dirty="0" smtClean="0"/>
              <a:t>in fact, a string consists of Unicode characters. To be more precise, it</a:t>
            </a:r>
          </a:p>
          <a:p>
            <a:r>
              <a:rPr lang="en-US" dirty="0" smtClean="0"/>
              <a:t>represents a string consisting of a sequence of characters of type System::Char</a:t>
            </a:r>
          </a:p>
          <a:p>
            <a:endParaRPr lang="en-US" dirty="0" smtClean="0"/>
          </a:p>
          <a:p>
            <a:r>
              <a:rPr lang="en-US" dirty="0" smtClean="0"/>
              <a:t>String creation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System::String^ saying(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L"Many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hands make light work.");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Access an individual characters in a string</a:t>
            </a:r>
          </a:p>
          <a:p>
            <a:pPr lvl="1"/>
            <a:r>
              <a:rPr lang="en-US" dirty="0" smtClean="0"/>
              <a:t>The first character has an index value of 0. 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L"The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third character in the string is {0}", saying[2]);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Length property of Strings.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L"The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string has {0} characters.", saying -&gt; Length);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saying is a tracking handle, a kind of pointer so the  - &gt; operator to access the Length property (or any other member of the object).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Joining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Join strings to form a new string object  + operator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name1(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L"Beth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name2(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L"Betty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name3(name1 + L" and " + name2);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Same operator is used to join String objects with string literals</a:t>
            </a:r>
            <a:endParaRPr lang="en-US" b="1" dirty="0" smtClean="0"/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str1(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+ 2.5); 	// Result is new string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2.5"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str2(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+ 25); 	// Result is new string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25"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str3(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 true); 	// Result is new string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True"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Joining 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string and character can also be joined, but the result depends on the type of character: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char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('Z');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wchar_t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(L'Z');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str4(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// Result is new string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90"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str5(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// Result is new string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Z“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String objects are immutable, once created, they cannot be changed.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Joining Strings…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String class also defines a Join() function.</a:t>
            </a:r>
          </a:p>
          <a:p>
            <a:pPr lvl="1"/>
            <a:r>
              <a:rPr lang="en-US" dirty="0" smtClean="0"/>
              <a:t>It is used to join a series of strings stored in an array into a single string with separators between the original strings: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&lt; String^ &gt; ^ names = {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L"Jill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",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L"Ted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",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L"Mary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",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L"Eve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",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L"Bill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"};</a:t>
            </a:r>
          </a:p>
          <a:p>
            <a:pPr>
              <a:buNone/>
            </a:pP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separator(L", ");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joined = String::Join(separator, names);</a:t>
            </a:r>
          </a:p>
          <a:p>
            <a:pPr>
              <a:buNone/>
            </a:pP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/>
              <a:t>Output: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Jill, Ted, Mary, Eve, Bill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Modifying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Trim()</a:t>
            </a:r>
            <a:r>
              <a:rPr lang="en-US" dirty="0" smtClean="0"/>
              <a:t> function:</a:t>
            </a:r>
          </a:p>
          <a:p>
            <a:pPr lvl="1"/>
            <a:r>
              <a:rPr lang="en-US" dirty="0" smtClean="0"/>
              <a:t>trim spaces from both the beginning and the end of the string. 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{L" Handsome is as handsome does... "};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newStr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&gt; Trim());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Trim() function also allows to specify the characters that are to be removed from the start and end of the string.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toBeTrimmed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L"wool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wool sheep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sheep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wool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wchar_t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notWanted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{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L'w',L'o',L'l',L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' '};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toBeTrimmed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&gt; Trim(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notWanted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		</a:t>
            </a:r>
            <a:r>
              <a:rPr lang="en-US" sz="2000" b="1" dirty="0" smtClean="0"/>
              <a:t>OUTPUT	sheep </a:t>
            </a:r>
            <a:r>
              <a:rPr lang="en-US" sz="2000" b="1" dirty="0" err="1" smtClean="0"/>
              <a:t>sheep</a:t>
            </a:r>
            <a:endParaRPr lang="en-US" sz="2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Comparing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Two string objects can be compared using the Compare() function in the String class. </a:t>
            </a:r>
          </a:p>
          <a:p>
            <a:pPr lvl="1"/>
            <a:r>
              <a:rPr lang="en-US" dirty="0" smtClean="0"/>
              <a:t>It returns an integer &lt; 0, = 0, or  &gt; 0, accordingly.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String^ him(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L"Jacko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String^ her(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L"Jillo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");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result(String::Compare(him, her));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if(result &lt; 0)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(L"{0} is less than {1}.", him, her);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else if(result &gt; 0)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(L"{0} is greater than {1}.", him, her);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else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(L"{0} is equal to {1}.", him, her);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Comparing 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Result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Searching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StartsWith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EndsWith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1"/>
            <a:r>
              <a:rPr lang="en-US" dirty="0" smtClean="0"/>
              <a:t>Check whether a string starts or ends with a given substring.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sentence(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L"Hide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the cow's outside.");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if(sentence-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StartsWith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L"Hide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"))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L"The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sentence starts with 'Hide'.");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The sentence starts with 'Hide'.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L"The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sentence does{0} end with 'outside'.",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sentence-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EndsWith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L"outside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") ? L"" : L" not");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Tracking References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lnSpcReduction="10000"/>
          </a:bodyPr>
          <a:lstStyle/>
          <a:p>
            <a:endParaRPr lang="en-US" sz="2000" dirty="0" smtClean="0"/>
          </a:p>
          <a:p>
            <a:r>
              <a:rPr lang="en-US" dirty="0" smtClean="0"/>
              <a:t>A tracking reference provides a similar capability to a native C++ reference in that it represents an alias for something on the CLR heap. </a:t>
            </a:r>
          </a:p>
          <a:p>
            <a:endParaRPr lang="en-US" dirty="0" smtClean="0"/>
          </a:p>
          <a:p>
            <a:r>
              <a:rPr lang="en-US" dirty="0" smtClean="0"/>
              <a:t>Tracking references to value types can be created on the stack and to handles in the garbage - collected heap.</a:t>
            </a:r>
          </a:p>
          <a:p>
            <a:endParaRPr lang="en-US" dirty="0" smtClean="0"/>
          </a:p>
          <a:p>
            <a:r>
              <a:rPr lang="en-US" dirty="0" smtClean="0"/>
              <a:t>Tracking references themselves are always created on the stack. </a:t>
            </a:r>
          </a:p>
          <a:p>
            <a:endParaRPr lang="en-US" dirty="0" smtClean="0"/>
          </a:p>
          <a:p>
            <a:r>
              <a:rPr lang="en-US" dirty="0" smtClean="0"/>
              <a:t>A tracking reference is automatically updated if the object referenced is moved by the garbage collector.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Tracking References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Example 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tracking reference to a value type: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value(10);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%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trackValue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(value);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trackValue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*= 5;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(value);</a:t>
            </a:r>
          </a:p>
          <a:p>
            <a:endParaRPr lang="en-US" sz="2000" dirty="0" smtClean="0"/>
          </a:p>
          <a:p>
            <a:r>
              <a:rPr lang="en-US" dirty="0" smtClean="0"/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trackValue</a:t>
            </a:r>
            <a:r>
              <a:rPr lang="en-US" dirty="0" smtClean="0"/>
              <a:t> is an alias for value, Output = 50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Interior Pointers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Though we cannot perform arithmetic on the address in a tracking handle, it is still possible with an </a:t>
            </a:r>
            <a:r>
              <a:rPr lang="en-US" b="1" dirty="0" smtClean="0"/>
              <a:t>interior pointer.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keyword </a:t>
            </a:r>
            <a:r>
              <a:rPr lang="en-US" dirty="0" err="1" smtClean="0"/>
              <a:t>interior_ptr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Address stored in an interior pointer can be updated automatically by the CLR garbage collector.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 interior pointer is always an automatic variable that is local to a function.</a:t>
            </a: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Interior Pointers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&lt; double &gt; ^ data = {1.5, 3.5, 6.7, 4.2, 2.1};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interior_ptr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double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pstart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&amp; data[0]);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If no initial value is provided, by default it is initialized </a:t>
            </a:r>
            <a:r>
              <a:rPr lang="en-US" sz="2000" dirty="0" err="1" smtClean="0"/>
              <a:t>ny</a:t>
            </a:r>
            <a:r>
              <a:rPr lang="en-US" sz="2000" dirty="0" smtClean="0"/>
              <a:t> </a:t>
            </a:r>
            <a:r>
              <a:rPr lang="en-US" sz="2000" dirty="0" err="1" smtClean="0"/>
              <a:t>nullptr</a:t>
            </a:r>
            <a:r>
              <a:rPr lang="en-US" sz="2000" dirty="0" smtClean="0"/>
              <a:t>.</a:t>
            </a:r>
          </a:p>
          <a:p>
            <a:pPr lvl="1"/>
            <a:endParaRPr lang="en-US" sz="2000" dirty="0" smtClean="0"/>
          </a:p>
          <a:p>
            <a:r>
              <a:rPr lang="en-US" dirty="0" smtClean="0"/>
              <a:t>Constraints:</a:t>
            </a:r>
          </a:p>
          <a:p>
            <a:pPr lvl="1"/>
            <a:r>
              <a:rPr lang="en-US" dirty="0" smtClean="0"/>
              <a:t>It cannot contain the address of a whole object on the CLR heap.</a:t>
            </a:r>
          </a:p>
          <a:p>
            <a:pPr lvl="1"/>
            <a:r>
              <a:rPr lang="en-US" dirty="0" smtClean="0"/>
              <a:t>It cannot store the String object itself.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interior_ptr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String^ &gt; pstr1; 	// OK - pointer to a handle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interior_ptr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String &gt; pstr2;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// Will not compile - pointer to a String object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7998</TotalTime>
  <Words>1309</Words>
  <Application>Microsoft Office PowerPoint</Application>
  <PresentationFormat>On-screen Show (4:3)</PresentationFormat>
  <Paragraphs>398</Paragraphs>
  <Slides>40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Over View</vt:lpstr>
      <vt:lpstr>Over View..</vt:lpstr>
      <vt:lpstr>Over View..</vt:lpstr>
      <vt:lpstr>Over View...</vt:lpstr>
      <vt:lpstr>Slide 7</vt:lpstr>
      <vt:lpstr>Contents</vt:lpstr>
      <vt:lpstr>OOP</vt:lpstr>
      <vt:lpstr>OOP..</vt:lpstr>
      <vt:lpstr>OOP…</vt:lpstr>
      <vt:lpstr>OOP…</vt:lpstr>
      <vt:lpstr>Inheritance</vt:lpstr>
      <vt:lpstr>Inheritance..</vt:lpstr>
      <vt:lpstr>+’s of Inheritance</vt:lpstr>
      <vt:lpstr>Base Class</vt:lpstr>
      <vt:lpstr>Base Class..</vt:lpstr>
      <vt:lpstr>Derived Class</vt:lpstr>
      <vt:lpstr>Main Function..</vt:lpstr>
      <vt:lpstr>Main Function...</vt:lpstr>
      <vt:lpstr>Main Function...</vt:lpstr>
      <vt:lpstr>Public Base Class</vt:lpstr>
      <vt:lpstr>Access Control</vt:lpstr>
      <vt:lpstr>Access Control..</vt:lpstr>
      <vt:lpstr>Constructor in a Derived Class</vt:lpstr>
      <vt:lpstr>C++ / CLI Programming</vt:lpstr>
      <vt:lpstr>Strings</vt:lpstr>
      <vt:lpstr>Strings..</vt:lpstr>
      <vt:lpstr>Joining Strings</vt:lpstr>
      <vt:lpstr>Joining Strings..</vt:lpstr>
      <vt:lpstr>Joining Strings…</vt:lpstr>
      <vt:lpstr>Modifying Strings</vt:lpstr>
      <vt:lpstr>Comparing Strings</vt:lpstr>
      <vt:lpstr>Comparing Strings..</vt:lpstr>
      <vt:lpstr>Searching Strings</vt:lpstr>
      <vt:lpstr>Tracking References</vt:lpstr>
      <vt:lpstr>Tracking References</vt:lpstr>
      <vt:lpstr>Interior Pointers</vt:lpstr>
      <vt:lpstr>Interior Pointers</vt:lpstr>
      <vt:lpstr>Slide 40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2250</cp:revision>
  <dcterms:created xsi:type="dcterms:W3CDTF">2012-02-27T05:45:45Z</dcterms:created>
  <dcterms:modified xsi:type="dcterms:W3CDTF">2013-06-21T16:02:58Z</dcterms:modified>
</cp:coreProperties>
</file>