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3"/>
  </p:notesMasterIdLst>
  <p:handoutMasterIdLst>
    <p:handoutMasterId r:id="rId44"/>
  </p:handoutMasterIdLst>
  <p:sldIdLst>
    <p:sldId id="347" r:id="rId2"/>
    <p:sldId id="262" r:id="rId3"/>
    <p:sldId id="636" r:id="rId4"/>
    <p:sldId id="620" r:id="rId5"/>
    <p:sldId id="621" r:id="rId6"/>
    <p:sldId id="610" r:id="rId7"/>
    <p:sldId id="611" r:id="rId8"/>
    <p:sldId id="618" r:id="rId9"/>
    <p:sldId id="637" r:id="rId10"/>
    <p:sldId id="638" r:id="rId11"/>
    <p:sldId id="628" r:id="rId12"/>
    <p:sldId id="269" r:id="rId13"/>
    <p:sldId id="502" r:id="rId14"/>
    <p:sldId id="639" r:id="rId15"/>
    <p:sldId id="640" r:id="rId16"/>
    <p:sldId id="641" r:id="rId17"/>
    <p:sldId id="642" r:id="rId18"/>
    <p:sldId id="643" r:id="rId19"/>
    <p:sldId id="644" r:id="rId20"/>
    <p:sldId id="645" r:id="rId21"/>
    <p:sldId id="646" r:id="rId22"/>
    <p:sldId id="647" r:id="rId23"/>
    <p:sldId id="648" r:id="rId24"/>
    <p:sldId id="649" r:id="rId25"/>
    <p:sldId id="650" r:id="rId26"/>
    <p:sldId id="652" r:id="rId27"/>
    <p:sldId id="651" r:id="rId28"/>
    <p:sldId id="653" r:id="rId29"/>
    <p:sldId id="654" r:id="rId30"/>
    <p:sldId id="630" r:id="rId31"/>
    <p:sldId id="656" r:id="rId32"/>
    <p:sldId id="660" r:id="rId33"/>
    <p:sldId id="661" r:id="rId34"/>
    <p:sldId id="655" r:id="rId35"/>
    <p:sldId id="663" r:id="rId36"/>
    <p:sldId id="662" r:id="rId37"/>
    <p:sldId id="664" r:id="rId38"/>
    <p:sldId id="657" r:id="rId39"/>
    <p:sldId id="665" r:id="rId40"/>
    <p:sldId id="666" r:id="rId41"/>
    <p:sldId id="28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0" autoAdjust="0"/>
    <p:restoredTop sz="86271" autoAdjust="0"/>
  </p:normalViewPr>
  <p:slideViewPr>
    <p:cSldViewPr>
      <p:cViewPr varScale="1">
        <p:scale>
          <a:sx n="56" d="100"/>
          <a:sy n="56" d="100"/>
        </p:scale>
        <p:origin x="-16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11/08/1434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11/08/1434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15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 computing, a visual programming language (VPL) is any programming language that lets users create programs by manipulating program elements graphically.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VPLs may be further classified, according to the type and extent of visual expression used, into icon-based languages, form-based languages, and diagram languages.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Problem Definition: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principal function of a box is to contain objects of one kind or another, so, in one word, the problem is packaging.</a:t>
            </a:r>
          </a:p>
          <a:p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dirty="0" smtClean="0"/>
              <a:t>Basic operations on </a:t>
            </a:r>
            <a:r>
              <a:rPr lang="en-US" dirty="0" err="1" smtClean="0"/>
              <a:t>CBox</a:t>
            </a:r>
            <a:r>
              <a:rPr lang="en-US" dirty="0" smtClean="0"/>
              <a:t> class include: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Calculate the volume of a </a:t>
            </a:r>
            <a:r>
              <a:rPr lang="en-US" dirty="0" err="1" smtClean="0"/>
              <a:t>Cbox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Compare the volumes of two </a:t>
            </a:r>
            <a:r>
              <a:rPr lang="en-US" dirty="0" err="1" smtClean="0"/>
              <a:t>CBox</a:t>
            </a:r>
            <a:r>
              <a:rPr lang="en-US" dirty="0" smtClean="0"/>
              <a:t> objects.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Compare the volume of a </a:t>
            </a:r>
            <a:r>
              <a:rPr lang="en-US" dirty="0" err="1" smtClean="0"/>
              <a:t>CBox</a:t>
            </a:r>
            <a:r>
              <a:rPr lang="en-US" dirty="0" smtClean="0"/>
              <a:t> object with a specified value, and vice versa.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Add two </a:t>
            </a:r>
            <a:r>
              <a:rPr lang="en-US" sz="2000" dirty="0" err="1" smtClean="0"/>
              <a:t>CBox</a:t>
            </a:r>
            <a:r>
              <a:rPr lang="en-US" sz="2000" dirty="0" smtClean="0"/>
              <a:t> </a:t>
            </a:r>
            <a:r>
              <a:rPr lang="en-US" dirty="0" smtClean="0"/>
              <a:t>objects to produce a new </a:t>
            </a:r>
            <a:r>
              <a:rPr lang="en-US" sz="2000" dirty="0" err="1" smtClean="0"/>
              <a:t>CBox</a:t>
            </a:r>
            <a:r>
              <a:rPr lang="en-US" sz="2000" dirty="0" smtClean="0"/>
              <a:t> </a:t>
            </a:r>
            <a:r>
              <a:rPr lang="en-US" dirty="0" smtClean="0"/>
              <a:t>object that will contain both the original objects.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Multiply a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 by an integer (and vice versa).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Determine how many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objects of a given size can be packed in another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 of a given size.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Determine the volume of space remaining in a </a:t>
            </a:r>
            <a:r>
              <a:rPr lang="en-US" sz="1800" dirty="0" err="1" smtClean="0"/>
              <a:t>CBox</a:t>
            </a:r>
            <a:r>
              <a:rPr lang="en-US" sz="1800" dirty="0" smtClean="0"/>
              <a:t> </a:t>
            </a:r>
            <a:r>
              <a:rPr lang="en-US" dirty="0" smtClean="0"/>
              <a:t>object after packing it with the maximum number of </a:t>
            </a:r>
            <a:r>
              <a:rPr lang="en-US" sz="2000" dirty="0" err="1" smtClean="0"/>
              <a:t>CBox</a:t>
            </a:r>
            <a:r>
              <a:rPr lang="en-US" sz="2000" dirty="0" smtClean="0"/>
              <a:t> </a:t>
            </a:r>
            <a:r>
              <a:rPr lang="en-US" dirty="0" smtClean="0"/>
              <a:t>objects of a given size.</a:t>
            </a:r>
            <a:endParaRPr lang="en-US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In first preference we start writing the code to use the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dirty="0" smtClean="0"/>
              <a:t> class and its overloaded operators, first we assemble the definition for the class into a coherent whole.</a:t>
            </a:r>
          </a:p>
          <a:p>
            <a:endParaRPr lang="en-US" dirty="0" smtClean="0"/>
          </a:p>
          <a:p>
            <a:r>
              <a:rPr lang="en-US" dirty="0" smtClean="0"/>
              <a:t>In this project we used the visual facilities that Visual C++ 2008 / 2010 provides for creating and maintaining code for our classes.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In our project we distributed the code among several files for the first time during this course. </a:t>
            </a:r>
          </a:p>
          <a:p>
            <a:r>
              <a:rPr lang="en-US" dirty="0" smtClean="0"/>
              <a:t>It is not a common practice with C++ applications generally, but with Windows programming, it is essential.</a:t>
            </a:r>
          </a:p>
          <a:p>
            <a:r>
              <a:rPr lang="en-US" dirty="0" smtClean="0"/>
              <a:t>The sheer volume of code involved in even the simplest program necessitates dividing it into workable chunks.</a:t>
            </a:r>
          </a:p>
          <a:p>
            <a:endParaRPr lang="en-US" dirty="0" smtClean="0"/>
          </a:p>
          <a:p>
            <a:r>
              <a:rPr lang="en-US" dirty="0" smtClean="0"/>
              <a:t>There are basically two kinds of source code files in a </a:t>
            </a:r>
          </a:p>
          <a:p>
            <a:pPr lvl="1"/>
            <a:r>
              <a:rPr lang="en-US" dirty="0" smtClean="0"/>
              <a:t>Header Files</a:t>
            </a:r>
          </a:p>
          <a:p>
            <a:pPr lvl="1"/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Source Files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Managing Program Files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76400" y="1295399"/>
            <a:ext cx="5638800" cy="487043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Arrays in C++ / CLI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C++ / CLI programming arrays are different from the native C++ arrays.</a:t>
            </a:r>
          </a:p>
          <a:p>
            <a:pPr lvl="1"/>
            <a:r>
              <a:rPr lang="en-US" dirty="0" smtClean="0"/>
              <a:t>Memory for a CLR array is allocated on the garbage - collected heap.</a:t>
            </a:r>
          </a:p>
          <a:p>
            <a:endParaRPr lang="en-US" dirty="0" smtClean="0"/>
          </a:p>
          <a:p>
            <a:r>
              <a:rPr lang="en-US" dirty="0" smtClean="0"/>
              <a:t>Garbage Collector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C &amp; C++, many objects require the programmer to allocate their resources once declared, before the objects can be safely used. 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Garbage Collector..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Releasing these resources back to the free memory pool once the object has been used is the responsibility of the programmer.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resources are not released, the code is said to leak memory, as more and more resources are consumed needlessly.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On the other hand, if resources are released prematurely, loss of data, the corruption of other memory areas, and null pointer exceptions can occur.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The general form for specifying the type of variable to reference a one - dimensional array is</a:t>
            </a:r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		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element_type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^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CLR array is created on the heap so an array variable is always have a tracking handle.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^ data;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The array variable, data can store a reference to any one - dimensional array of elements of type </a:t>
            </a:r>
            <a:r>
              <a:rPr lang="en-US" dirty="0" err="1" smtClean="0"/>
              <a:t>int</a:t>
            </a:r>
            <a:r>
              <a:rPr lang="en-US" dirty="0" smtClean="0"/>
              <a:t> .</a:t>
            </a:r>
          </a:p>
          <a:p>
            <a:endParaRPr lang="en-US" sz="2200" dirty="0" smtClean="0"/>
          </a:p>
          <a:p>
            <a:r>
              <a:rPr lang="en-US" sz="2200" dirty="0" smtClean="0"/>
              <a:t>CLR array can be created using the </a:t>
            </a: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200" dirty="0" smtClean="0"/>
              <a:t> operator at the same time that you declare the array variable: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^ data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(100); </a:t>
            </a:r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sz="2600" dirty="0" smtClean="0"/>
              <a:t>Library Class for Strings</a:t>
            </a:r>
            <a:endParaRPr lang="en-US" sz="2000" dirty="0" smtClean="0"/>
          </a:p>
          <a:p>
            <a:pPr lvl="1"/>
            <a:r>
              <a:rPr lang="en-US" dirty="0" smtClean="0"/>
              <a:t>Creating String Objects</a:t>
            </a:r>
            <a:endParaRPr lang="en-US" sz="1800" dirty="0" smtClean="0"/>
          </a:p>
          <a:p>
            <a:pPr lvl="1"/>
            <a:r>
              <a:rPr lang="en-US" dirty="0" smtClean="0"/>
              <a:t>Concatenating Strings</a:t>
            </a:r>
            <a:endParaRPr lang="en-US" sz="1800" dirty="0" smtClean="0"/>
          </a:p>
          <a:p>
            <a:pPr lvl="1"/>
            <a:r>
              <a:rPr lang="en-US" dirty="0" smtClean="0"/>
              <a:t>Example creating &amp; joining strings</a:t>
            </a:r>
            <a:endParaRPr lang="en-US" sz="1800" dirty="0" smtClean="0"/>
          </a:p>
          <a:p>
            <a:pPr lvl="1"/>
            <a:r>
              <a:rPr lang="en-US" dirty="0" smtClean="0"/>
              <a:t>Comparing Strings</a:t>
            </a:r>
            <a:endParaRPr lang="en-US" sz="1800" dirty="0" smtClean="0"/>
          </a:p>
          <a:p>
            <a:pPr lvl="1"/>
            <a:r>
              <a:rPr lang="en-US" dirty="0" smtClean="0"/>
              <a:t>Example Program</a:t>
            </a:r>
            <a:endParaRPr lang="en-US" sz="1800" dirty="0" smtClean="0"/>
          </a:p>
          <a:p>
            <a:pPr lvl="1"/>
            <a:r>
              <a:rPr lang="en-US" dirty="0" smtClean="0"/>
              <a:t>Searching Strings</a:t>
            </a:r>
            <a:endParaRPr lang="en-US" sz="1800" dirty="0" smtClean="0"/>
          </a:p>
          <a:p>
            <a:endParaRPr lang="en-US" sz="2600" dirty="0" smtClean="0"/>
          </a:p>
          <a:p>
            <a:r>
              <a:rPr lang="en-US" sz="2600" dirty="0" smtClean="0"/>
              <a:t>CLI Programming</a:t>
            </a:r>
            <a:endParaRPr lang="en-US" sz="2000" dirty="0" smtClean="0"/>
          </a:p>
          <a:p>
            <a:r>
              <a:rPr lang="en-US" sz="2600" dirty="0" smtClean="0"/>
              <a:t>Searching One Dimensional Arrays</a:t>
            </a:r>
            <a:endParaRPr lang="en-US" sz="2000" dirty="0" smtClean="0"/>
          </a:p>
          <a:p>
            <a:pPr lvl="1"/>
            <a:r>
              <a:rPr lang="en-US" dirty="0" smtClean="0"/>
              <a:t>Example Program</a:t>
            </a:r>
            <a:endParaRPr lang="en-US" sz="1800" dirty="0" smtClean="0"/>
          </a:p>
          <a:p>
            <a:r>
              <a:rPr lang="en-US" sz="2600" dirty="0" smtClean="0"/>
              <a:t>Multidimensional Arrays</a:t>
            </a:r>
            <a:endParaRPr lang="en-US" sz="2000" dirty="0" smtClean="0"/>
          </a:p>
          <a:p>
            <a:pPr lvl="1"/>
            <a:r>
              <a:rPr lang="en-US" dirty="0" smtClean="0"/>
              <a:t>Using a multidimensional array</a:t>
            </a:r>
            <a:endParaRPr lang="en-US" sz="1800" dirty="0" smtClean="0"/>
          </a:p>
          <a:p>
            <a:r>
              <a:rPr lang="en-US" sz="2600" dirty="0" smtClean="0"/>
              <a:t>Array of Arrays</a:t>
            </a:r>
            <a:endParaRPr lang="en-US" sz="2000" dirty="0" smtClean="0"/>
          </a:p>
          <a:p>
            <a:pPr lvl="1"/>
            <a:r>
              <a:rPr lang="en-US" dirty="0" smtClean="0"/>
              <a:t>Using an array of arrays</a:t>
            </a:r>
            <a:endParaRPr lang="en-US" sz="1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Strings are objects that represent sequences of characters.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The standard string class provides support for such objects with an interface similar to that of standard containers, but adding features specifically designed to operate with strings of characters.</a:t>
            </a:r>
          </a:p>
          <a:p>
            <a:endParaRPr lang="en-US" dirty="0" smtClean="0"/>
          </a:p>
          <a:p>
            <a:r>
              <a:rPr lang="en-US" dirty="0" smtClean="0"/>
              <a:t>The string standard header defines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wstring</a:t>
            </a:r>
            <a:r>
              <a:rPr lang="en-US" dirty="0" smtClean="0"/>
              <a:t> classes that represent character strings.</a:t>
            </a:r>
          </a:p>
          <a:p>
            <a:pPr lvl="1"/>
            <a:r>
              <a:rPr lang="en-US" dirty="0" smtClean="0"/>
              <a:t>Both are defined in the </a:t>
            </a:r>
            <a:r>
              <a:rPr lang="en-US" sz="1800" dirty="0" smtClean="0"/>
              <a:t>string </a:t>
            </a:r>
            <a:r>
              <a:rPr lang="en-US" dirty="0" smtClean="0"/>
              <a:t>header as template classes that are instances of the </a:t>
            </a:r>
            <a:r>
              <a:rPr lang="en-US" sz="2000" dirty="0" err="1" smtClean="0"/>
              <a:t>basic_string</a:t>
            </a:r>
            <a:r>
              <a:rPr lang="en-US" sz="2000" dirty="0" smtClean="0"/>
              <a:t> &lt; T &gt; </a:t>
            </a:r>
            <a:r>
              <a:rPr lang="en-US" dirty="0" smtClean="0"/>
              <a:t>class template.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Strings..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The string class is defined as </a:t>
            </a:r>
            <a:r>
              <a:rPr lang="en-US" dirty="0" err="1" smtClean="0"/>
              <a:t>basic_string</a:t>
            </a:r>
            <a:r>
              <a:rPr lang="en-US" dirty="0" smtClean="0"/>
              <a:t> &lt; char &gt; , and </a:t>
            </a:r>
            <a:r>
              <a:rPr lang="en-US" dirty="0" err="1" smtClean="0"/>
              <a:t>wstring</a:t>
            </a:r>
            <a:r>
              <a:rPr lang="en-US" dirty="0" smtClean="0"/>
              <a:t> is defined as </a:t>
            </a:r>
            <a:r>
              <a:rPr lang="en-US" dirty="0" err="1" smtClean="0"/>
              <a:t>basic_string</a:t>
            </a:r>
            <a:r>
              <a:rPr lang="en-US" dirty="0" smtClean="0"/>
              <a:t> &lt; </a:t>
            </a:r>
            <a:r>
              <a:rPr lang="en-US" dirty="0" err="1" smtClean="0"/>
              <a:t>wchar_t</a:t>
            </a:r>
            <a:r>
              <a:rPr lang="en-US" dirty="0" smtClean="0"/>
              <a:t> &gt;.</a:t>
            </a:r>
          </a:p>
          <a:p>
            <a:pPr lvl="1"/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</a:t>
            </a:r>
            <a:r>
              <a:rPr lang="en-US" dirty="0" smtClean="0"/>
              <a:t> class represents strings of characters of type char.</a:t>
            </a:r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wstring</a:t>
            </a:r>
            <a:r>
              <a:rPr lang="en-US" dirty="0" smtClean="0"/>
              <a:t> represents strings of characters of type </a:t>
            </a:r>
            <a:r>
              <a:rPr lang="en-US" dirty="0" err="1" smtClean="0"/>
              <a:t>wchar_t</a:t>
            </a:r>
            <a:r>
              <a:rPr lang="en-US" dirty="0" smtClean="0"/>
              <a:t> .</a:t>
            </a:r>
          </a:p>
          <a:p>
            <a:endParaRPr lang="en-US" dirty="0" smtClean="0"/>
          </a:p>
          <a:p>
            <a:r>
              <a:rPr lang="en-US" dirty="0" smtClean="0"/>
              <a:t>These string types are much easier to use than null - terminated strings.</a:t>
            </a:r>
          </a:p>
          <a:p>
            <a:endParaRPr lang="en-US" dirty="0" smtClean="0"/>
          </a:p>
          <a:p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wstring</a:t>
            </a:r>
            <a:r>
              <a:rPr lang="en-US" dirty="0" smtClean="0"/>
              <a:t> type will work just the same as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</a:t>
            </a:r>
            <a:r>
              <a:rPr lang="en-US" dirty="0" smtClean="0"/>
              <a:t>, except that the strings contain Unicode character codes and we use the L prefix for string literals in  code.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String Objects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Create and initialize a string object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sentence = "This sentence is false.";</a:t>
            </a:r>
          </a:p>
          <a:p>
            <a:pPr lvl="2"/>
            <a:r>
              <a:rPr lang="en-US" dirty="0" smtClean="0"/>
              <a:t>The </a:t>
            </a:r>
            <a:r>
              <a:rPr lang="en-US" sz="1600" dirty="0" smtClean="0"/>
              <a:t>sentence </a:t>
            </a:r>
            <a:r>
              <a:rPr lang="en-US" dirty="0" smtClean="0"/>
              <a:t>object will be initialized with the string literal that appears to the right of the assignment operator. </a:t>
            </a:r>
          </a:p>
          <a:p>
            <a:pPr lvl="2"/>
            <a:r>
              <a:rPr lang="en-US" dirty="0" smtClean="0"/>
              <a:t>A string object has no terminating null character, so the string length is the number of characters in the string.</a:t>
            </a:r>
          </a:p>
          <a:p>
            <a:pPr lvl="2"/>
            <a:r>
              <a:rPr lang="en-US" dirty="0" smtClean="0"/>
              <a:t> 23 in this instance.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length of the string can be encapsulated by a string object at any time by calling its length() member function</a:t>
            </a:r>
          </a:p>
          <a:p>
            <a:pPr lvl="1"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"The string is of length " 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sentence.length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5791200" y="5410200"/>
            <a:ext cx="5334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String Objects..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Output a string</a:t>
            </a:r>
          </a:p>
          <a:p>
            <a:pPr lvl="1">
              <a:buNone/>
            </a:pP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sentence &lt; &lt; 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r>
              <a:rPr lang="en-US" dirty="0" smtClean="0"/>
              <a:t>Input a string</a:t>
            </a:r>
          </a:p>
          <a:p>
            <a:pPr lvl="1">
              <a:buNone/>
            </a:pP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&gt; sentence;</a:t>
            </a:r>
          </a:p>
          <a:p>
            <a:pPr lvl="1"/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>ignore leading whitespaces</a:t>
            </a:r>
          </a:p>
          <a:p>
            <a:pPr lvl="1"/>
            <a:r>
              <a:rPr lang="en-US" dirty="0" smtClean="0"/>
              <a:t>Terminates input when you enter a space following one or more non - whitespace characters.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getline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cin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sentence, '*');</a:t>
            </a:r>
          </a:p>
          <a:p>
            <a:pPr lvl="1"/>
            <a:r>
              <a:rPr lang="en-US" dirty="0" smtClean="0"/>
              <a:t>1st argument is the stream that is the source of input.</a:t>
            </a:r>
          </a:p>
          <a:p>
            <a:pPr lvl="1"/>
            <a:r>
              <a:rPr lang="en-US" dirty="0" smtClean="0"/>
              <a:t>2nd argument is the object that is to receive the input.</a:t>
            </a:r>
          </a:p>
          <a:p>
            <a:pPr lvl="1"/>
            <a:r>
              <a:rPr lang="en-US" dirty="0" smtClean="0"/>
              <a:t>3rd argument is the character that terminates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Creating String Objects..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astring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 // Create an empty string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sentence("This sentence is false.");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bees(7, 'b'); // String is “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bbbbbb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letters(bees);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animals[] = { "dog", "cat", "horse", "donkey", "lion"};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752600" y="3505200"/>
            <a:ext cx="76200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Concatenating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 lnSpcReduction="10000"/>
          </a:bodyPr>
          <a:lstStyle/>
          <a:p>
            <a:r>
              <a:rPr lang="en-US" sz="2200" dirty="0" smtClean="0"/>
              <a:t>The most common operation with strings is joining two strings to form a single string. </a:t>
            </a:r>
          </a:p>
          <a:p>
            <a:r>
              <a:rPr lang="en-US" sz="2200" dirty="0" smtClean="0"/>
              <a:t>+ operator is used to concatenate two string objects or a string object and a string literal.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sentence1("This sentence is false.");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sentence2("Therefore the sentence above must be true!");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combined; // Create an empty string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sentence1 = sentence1 + "\n";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combined = sentence1 + sentence2; 		// Join two strings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combined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		// Output the result</a:t>
            </a:r>
          </a:p>
          <a:p>
            <a:r>
              <a:rPr lang="en-US" sz="2000" dirty="0" smtClean="0"/>
              <a:t>Executing these statements will result in the following output: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This sentence is false.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Therefore the sentence above must be true!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Accessing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We can access any character in a string object to read it or overwrite it by using the subscript operator, [] 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sentence("Too many cooks spoil the broth.");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size_t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0;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sentence.length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++)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if(' ' == sentence[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])</a:t>
            </a: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sentence[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 = '*';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endParaRPr lang="en-US" sz="2000" dirty="0" smtClean="0"/>
          </a:p>
          <a:p>
            <a:r>
              <a:rPr lang="en-US" sz="2200" dirty="0" smtClean="0"/>
              <a:t>This just inspects each character in the sentence string in turn to see if it is a space, if it is, replaces the character with an asterisk.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Accessing Strings..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at() </a:t>
            </a:r>
            <a:r>
              <a:rPr lang="en-US" sz="2000" dirty="0" smtClean="0"/>
              <a:t>member function achieve the same result as the [] operator: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sentence("Too many cooks spoil the broth.");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size_t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0;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sentence.length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++)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if(' ' ==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sentence.at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sentence.at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= '*';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</a:t>
            </a:r>
          </a:p>
          <a:p>
            <a:r>
              <a:rPr lang="en-US" sz="2000" dirty="0" smtClean="0"/>
              <a:t>Downside is the validity of the index is not checked. If the index is out of range, the result of using the subscript operator is undefined. </a:t>
            </a:r>
          </a:p>
          <a:p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at() </a:t>
            </a:r>
            <a:r>
              <a:rPr lang="en-US" sz="2000" dirty="0" smtClean="0"/>
              <a:t>function, on the other hand, is a bit slower, but it does check the index, and if it is not valid, the function will throw an 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out_of_range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dirty="0" smtClean="0"/>
              <a:t>exception.</a:t>
            </a: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Accessing Strings…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 part of string can be extracted from an existing string object as a new string object. 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sentence("Too many cooks spoil the broth.");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 // Extracts "many cooks"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substring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sentence.substr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(4, 10);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 lvl="1"/>
            <a:r>
              <a:rPr lang="en-US" sz="2000" dirty="0" smtClean="0"/>
              <a:t>The first argument to the </a:t>
            </a:r>
            <a:r>
              <a:rPr lang="en-US" sz="2000" dirty="0" err="1" smtClean="0"/>
              <a:t>substr</a:t>
            </a:r>
            <a:r>
              <a:rPr lang="en-US" sz="2000" dirty="0" smtClean="0"/>
              <a:t>() function is the </a:t>
            </a:r>
            <a:r>
              <a:rPr lang="en-US" sz="2000" dirty="0" err="1" smtClean="0"/>
              <a:t>fi</a:t>
            </a:r>
            <a:r>
              <a:rPr lang="en-US" sz="2000" dirty="0" smtClean="0"/>
              <a:t> </a:t>
            </a:r>
            <a:r>
              <a:rPr lang="en-US" sz="2000" dirty="0" err="1" smtClean="0"/>
              <a:t>rst</a:t>
            </a:r>
            <a:r>
              <a:rPr lang="en-US" sz="2000" dirty="0" smtClean="0"/>
              <a:t> character of the substring to be extracted.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2nd argument is the count of the number of characters in the substring.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Accessing Strings…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Append Function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phrase("The higher");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word("fewer");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phrase.append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(1, ' '); 	// Append one space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phrase.append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("the "); 	// Append a string literal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phrase.append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(word); 	// Append a string object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phrase.append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(2, '!'); 	// Append two exclamation marks</a:t>
            </a:r>
          </a:p>
          <a:p>
            <a:pPr>
              <a:buNone/>
            </a:pPr>
            <a:endParaRPr lang="en-US" sz="22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The higher the fewer!!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Accessing Strings…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To append a single character to a string object, alternative is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push_back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function to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append() 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query.push_back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('*');</a:t>
            </a:r>
          </a:p>
          <a:p>
            <a:pPr lvl="1"/>
            <a:r>
              <a:rPr lang="en-US" dirty="0" smtClean="0"/>
              <a:t>This appends an asterisk character to the end of the query string.</a:t>
            </a:r>
          </a:p>
          <a:p>
            <a:pPr lvl="1"/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Insert()</a:t>
            </a:r>
            <a:r>
              <a:rPr lang="en-US" dirty="0" smtClean="0"/>
              <a:t>  can insert one or more characters at some position in the interior of a string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Accessing Strings…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saying("A horse");</a:t>
            </a:r>
          </a:p>
          <a:p>
            <a:pPr>
              <a:buNone/>
            </a:pP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word("blind");</a:t>
            </a:r>
          </a:p>
          <a:p>
            <a:pPr>
              <a:buNone/>
            </a:pP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sentence("He is as good as gold.");</a:t>
            </a:r>
          </a:p>
          <a:p>
            <a:pPr>
              <a:buNone/>
            </a:pP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string phrase("a wink too far");</a:t>
            </a:r>
          </a:p>
          <a:p>
            <a:pPr>
              <a:buNone/>
            </a:pPr>
            <a:endParaRPr lang="en-US" sz="22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saying.insert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(1, " "); 		// Insert a space character</a:t>
            </a:r>
          </a:p>
          <a:p>
            <a:pPr>
              <a:buNone/>
            </a:pP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saying.insert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(2, word); 	// Insert a string object</a:t>
            </a:r>
          </a:p>
          <a:p>
            <a:pPr>
              <a:buNone/>
            </a:pP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saying.insert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(2, "nodding", 3); // Insert 3 characters of a string literal</a:t>
            </a:r>
          </a:p>
          <a:p>
            <a:pPr>
              <a:buNone/>
            </a:pP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saying.insert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(5, sentence, 2, 15); // Insert part of a string at position 5</a:t>
            </a:r>
          </a:p>
          <a:p>
            <a:pPr>
              <a:buNone/>
            </a:pP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saying.insert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(20, phrase, 0, 9); // Insert part of a string at position 20</a:t>
            </a:r>
          </a:p>
          <a:p>
            <a:pPr>
              <a:buNone/>
            </a:pPr>
            <a:r>
              <a:rPr lang="en-US" sz="2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saying.insert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(29, " ").insert(30, "a poor do", 0, 2);</a:t>
            </a:r>
          </a:p>
          <a:p>
            <a:pPr algn="ctr">
              <a:buNone/>
            </a:pPr>
            <a:r>
              <a:rPr lang="en-US" dirty="0" smtClean="0"/>
              <a:t>“A nod is as good as a wink to a blind horse”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Comparing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We have a full complement of operators for comparing two string objects or comparing a string object with a string literal. </a:t>
            </a:r>
          </a:p>
          <a:p>
            <a:r>
              <a:rPr lang="en-US" dirty="0" smtClean="0"/>
              <a:t>Operator overloading has been implemented in the string class for the following operators:</a:t>
            </a:r>
          </a:p>
          <a:p>
            <a:pPr lvl="2">
              <a:buNone/>
            </a:pP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== != &lt; &lt; = &gt; &gt; =</a:t>
            </a:r>
          </a:p>
          <a:p>
            <a:pPr lvl="2">
              <a:buNone/>
            </a:pP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dog1("St Bernard");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dog2("Tibetan Mastiff");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if(dog1 &lt; dog2)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"dog2 comes first!" 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else if(dog1 &gt; dog2)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"dog1 comes first!" 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Comparing Strings..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Comparing two strings, corresponding characters are compared until a pair of characters is found that differ, or the end of one or both strings is reached. </a:t>
            </a:r>
          </a:p>
          <a:p>
            <a:endParaRPr lang="en-US" sz="2200" dirty="0" smtClean="0"/>
          </a:p>
          <a:p>
            <a:r>
              <a:rPr lang="en-US" sz="2200" dirty="0" smtClean="0"/>
              <a:t>When two corresponding characters are found to be different, the values of the character codes determine which string is less than the other. </a:t>
            </a:r>
          </a:p>
          <a:p>
            <a:endParaRPr lang="en-US" sz="2200" dirty="0" smtClean="0"/>
          </a:p>
          <a:p>
            <a:r>
              <a:rPr lang="en-US" sz="2200" dirty="0" smtClean="0"/>
              <a:t>If no character pairs are found to be different, the string with fewer characters is less than the other string. </a:t>
            </a:r>
          </a:p>
          <a:p>
            <a:endParaRPr lang="en-US" sz="2200" dirty="0" smtClean="0"/>
          </a:p>
          <a:p>
            <a:r>
              <a:rPr lang="en-US" sz="2200" dirty="0" smtClean="0"/>
              <a:t>Two strings will be equal if they contain the same number of characters and corresponding characters are identical.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Searching Strings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There are four versions of the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find() </a:t>
            </a:r>
            <a:r>
              <a:rPr lang="en-US" dirty="0" smtClean="0"/>
              <a:t>function that search a string object for a given character or substring.</a:t>
            </a:r>
          </a:p>
          <a:p>
            <a:r>
              <a:rPr lang="en-US" dirty="0" smtClean="0"/>
              <a:t>All the find() functions are defined as being const .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" name="Picture 4" descr="searching string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438400"/>
            <a:ext cx="7696200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Searching Strings..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Examples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phrase("So near and yet so far");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string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("So near");</a:t>
            </a:r>
          </a:p>
          <a:p>
            <a:pPr>
              <a:buNone/>
            </a:pPr>
            <a:endParaRPr lang="fr-FR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cout &lt; &lt;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phrase.find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 &lt; &lt;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		 // Outputs 0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phrase.find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("so far") 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	// Outputs 16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phrase.find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("so near") 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		// Outputs string::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npos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4294967295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Searching One Dimensional Array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The Array class provides functions that search the elements of a one - dimensional array.</a:t>
            </a:r>
          </a:p>
          <a:p>
            <a:pPr lvl="1"/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BinarySearch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 </a:t>
            </a:r>
            <a:r>
              <a:rPr lang="en-US" dirty="0" smtClean="0"/>
              <a:t>function use a binary search algorithm to find the index position of a given element in the entire array, or in a given range of elements.</a:t>
            </a:r>
          </a:p>
          <a:p>
            <a:pPr lvl="1"/>
            <a:r>
              <a:rPr lang="en-US" dirty="0" smtClean="0"/>
              <a:t>The binary search algorithm requires that the elements are ordered.</a:t>
            </a:r>
          </a:p>
          <a:p>
            <a:pPr lvl="1"/>
            <a:endParaRPr lang="en-US" dirty="0" smtClean="0"/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array &lt;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^ values = { 23, 45, 68, 94, 123, 127, 150, 203, 299};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toBeFound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(127);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position = Array::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BinarySearch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(values,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toBeFound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if(position &lt; 0)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Console::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(L"{0} was not found.", 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toBeFound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else</a:t>
            </a:r>
          </a:p>
          <a:p>
            <a:pPr>
              <a:buNone/>
            </a:pP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Console::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WriteLine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(L"{0} was found at index position {1}.", 	</a:t>
            </a:r>
            <a:r>
              <a:rPr lang="en-US" sz="22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toBeFound</a:t>
            </a:r>
            <a:r>
              <a:rPr lang="en-US" sz="2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position);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Searching One Dimensional Array..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 search a given range of elements in an array you use a version of the </a:t>
            </a:r>
            <a:r>
              <a:rPr lang="en-US" dirty="0" err="1" smtClean="0"/>
              <a:t>BinarySearch</a:t>
            </a:r>
            <a:r>
              <a:rPr lang="en-US" dirty="0" smtClean="0"/>
              <a:t>() function that accepts four arguments. 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^ values = { 23, 45, 68, 94, 123, 127, 150, 203, 299};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toBeFound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(127);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position = Array::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BinarySearch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(values, 3, 6,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toBeFound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);</a:t>
            </a:r>
          </a:p>
          <a:p>
            <a:endParaRPr lang="en-US" sz="2000" dirty="0" smtClean="0"/>
          </a:p>
          <a:p>
            <a:r>
              <a:rPr lang="en-US" sz="2000" dirty="0" smtClean="0"/>
              <a:t>First argument is the handle of the array to be searched.</a:t>
            </a:r>
          </a:p>
          <a:p>
            <a:r>
              <a:rPr lang="en-US" sz="2000" dirty="0" smtClean="0"/>
              <a:t>2nd argument is the index position of the element where the search should start.</a:t>
            </a:r>
          </a:p>
          <a:p>
            <a:r>
              <a:rPr lang="en-US" sz="2000" dirty="0" smtClean="0"/>
              <a:t>Third argument is the number of elements to be searched</a:t>
            </a:r>
          </a:p>
          <a:p>
            <a:r>
              <a:rPr lang="en-US" sz="2000" dirty="0" smtClean="0"/>
              <a:t>4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argument is what you are looking for. </a:t>
            </a:r>
          </a:p>
          <a:p>
            <a:endParaRPr lang="en-US" sz="2000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Searching One Dimensional Array..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en-US" b="1" dirty="0" smtClean="0"/>
              <a:t>Lets try an searching example..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Multidimensional Arrays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We can create arrays that have two or more dimensions</a:t>
            </a:r>
          </a:p>
          <a:p>
            <a:r>
              <a:rPr lang="en-US" dirty="0" smtClean="0"/>
              <a:t>Max number of dimensions an array can have is 32.</a:t>
            </a:r>
          </a:p>
          <a:p>
            <a:r>
              <a:rPr lang="en-US" dirty="0" smtClean="0"/>
              <a:t>Specify the number of dimensions that your array has between the angled brackets immediately following the element type, and separated from it by a comma. </a:t>
            </a:r>
          </a:p>
          <a:p>
            <a:endParaRPr lang="en-US" dirty="0" smtClean="0"/>
          </a:p>
          <a:p>
            <a:r>
              <a:rPr lang="en-US" dirty="0" smtClean="0"/>
              <a:t>The dimension of an array is 1 by default.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2 &gt;^ values =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2 &gt; (4, 5);</a:t>
            </a:r>
          </a:p>
          <a:p>
            <a:endParaRPr lang="en-US" sz="2000" b="1" dirty="0" smtClean="0"/>
          </a:p>
          <a:p>
            <a:r>
              <a:rPr lang="en-US" sz="2000" dirty="0" smtClean="0"/>
              <a:t>This statement creates a two - dimensional array with four rows and five columns for a total of 20 elements.</a:t>
            </a:r>
            <a:endParaRPr lang="en-US" sz="20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Multidimensional Arrays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Array Shape: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Multidimensional Arrays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This is the method by which values are set for two dimensional array.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nrows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(4);</a:t>
            </a:r>
          </a:p>
          <a:p>
            <a:pPr>
              <a:buNone/>
            </a:pP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ncols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(5);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2 &gt; ^ values(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2 &gt; 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nrows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ncols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));</a:t>
            </a:r>
          </a:p>
          <a:p>
            <a:pPr>
              <a:buNone/>
            </a:pPr>
            <a:r>
              <a:rPr lang="nn-NO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for(int i = 0 ; i &lt; nrows ; i++)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 = 0 ; j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ncols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; j++)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values[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i,j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] = (i+1)*(j+1);</a:t>
            </a:r>
          </a:p>
          <a:p>
            <a:pPr>
              <a:buNone/>
            </a:pPr>
            <a:endParaRPr lang="en-US" dirty="0" smtClean="0"/>
          </a:p>
          <a:p>
            <a:r>
              <a:rPr lang="en-US" sz="2200" dirty="0" smtClean="0"/>
              <a:t>Nested loop iterates over all the elements of the array. </a:t>
            </a:r>
          </a:p>
          <a:p>
            <a:r>
              <a:rPr lang="en-US" sz="2200" dirty="0" smtClean="0"/>
              <a:t>Outer loop iterates over the rows</a:t>
            </a:r>
          </a:p>
          <a:p>
            <a:r>
              <a:rPr lang="en-US" sz="2200" dirty="0" smtClean="0"/>
              <a:t>Inner loop iterates over every element in the current row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Multidimensional Arrays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r>
              <a:rPr lang="en-US" sz="2200" dirty="0" smtClean="0"/>
              <a:t>Lets have an example 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Array of Arrays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Array elements can be of any type, so you can create arrays where the elements are tracking handles that reference arrays. </a:t>
            </a:r>
          </a:p>
          <a:p>
            <a:r>
              <a:rPr lang="en-US" dirty="0" smtClean="0"/>
              <a:t>This gives you the possibility of creating so - called jagged arrays , because each handle referencing an array can have a different number of elements.</a:t>
            </a:r>
          </a:p>
          <a:p>
            <a:endParaRPr lang="en-US" dirty="0" smtClean="0"/>
          </a:p>
          <a:p>
            <a:r>
              <a:rPr lang="en-US" dirty="0" smtClean="0"/>
              <a:t>Suppose you want to store the names of children in a class grouped by the grade they scored, where there are five classifications corresponding to grades A, B, C, D, and E.</a:t>
            </a:r>
          </a:p>
          <a:p>
            <a:r>
              <a:rPr lang="en-US" dirty="0" smtClean="0"/>
              <a:t>You could first create an array of five elements where each element stores an array of names.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Array of Arrays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array &lt; array &lt; String^ &gt; ^ &gt; ^ grades(</a:t>
            </a:r>
            <a:r>
              <a:rPr lang="en-US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gcnew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array &lt; array &lt; String^ &gt; ^ &gt; 5));</a:t>
            </a:r>
          </a:p>
          <a:p>
            <a:pPr>
              <a:buNone/>
            </a:pPr>
            <a:endParaRPr lang="en-U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The array variable, grades , is a handle of type array &lt; type &gt; ^ . </a:t>
            </a:r>
          </a:p>
          <a:p>
            <a:endParaRPr lang="en-US" sz="2200" dirty="0" smtClean="0"/>
          </a:p>
          <a:p>
            <a:r>
              <a:rPr lang="en-US" sz="2200" dirty="0" smtClean="0"/>
              <a:t>Each element in the array is also a handle to an array, so the type of the array elements is of the same form, array &lt; type &gt; ^ , this has to go between the angled brackets in the original array type specification, which results in array &lt; array &lt; type &gt; ^ &gt; ^ . </a:t>
            </a:r>
          </a:p>
          <a:p>
            <a:endParaRPr lang="en-US" sz="2200" dirty="0" smtClean="0"/>
          </a:p>
          <a:p>
            <a:r>
              <a:rPr lang="en-US" sz="2200" dirty="0" smtClean="0"/>
              <a:t>The elements stored in the array are also handles to String objects, so you must replace type in the last expression with String^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Array of Arrays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334000"/>
          </a:xfrm>
        </p:spPr>
        <p:txBody>
          <a:bodyPr>
            <a:normAutofit/>
          </a:bodyPr>
          <a:lstStyle/>
          <a:p>
            <a:r>
              <a:rPr lang="en-US" dirty="0" smtClean="0"/>
              <a:t>How it will look like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 descr="0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905000"/>
            <a:ext cx="85344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7110</TotalTime>
  <Words>1710</Words>
  <Application>Microsoft Office PowerPoint</Application>
  <PresentationFormat>On-screen Show (4:3)</PresentationFormat>
  <Paragraphs>358</Paragraphs>
  <Slides>41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Slide 1</vt:lpstr>
      <vt:lpstr>Slide 2</vt:lpstr>
      <vt:lpstr>Over View</vt:lpstr>
      <vt:lpstr>Over View..</vt:lpstr>
      <vt:lpstr>Over View...</vt:lpstr>
      <vt:lpstr>Over View…</vt:lpstr>
      <vt:lpstr>Over View…</vt:lpstr>
      <vt:lpstr>Over View…</vt:lpstr>
      <vt:lpstr>Over View…</vt:lpstr>
      <vt:lpstr>Over View…</vt:lpstr>
      <vt:lpstr>Over View…</vt:lpstr>
      <vt:lpstr>Slide 12</vt:lpstr>
      <vt:lpstr>Contents</vt:lpstr>
      <vt:lpstr>Strings</vt:lpstr>
      <vt:lpstr>Strings..</vt:lpstr>
      <vt:lpstr>Creating String Objects</vt:lpstr>
      <vt:lpstr>Creating String Objects..</vt:lpstr>
      <vt:lpstr>Creating String Objects..</vt:lpstr>
      <vt:lpstr>Concatenating Strings</vt:lpstr>
      <vt:lpstr>Accessing Strings</vt:lpstr>
      <vt:lpstr>Accessing Strings..</vt:lpstr>
      <vt:lpstr>Accessing Strings…</vt:lpstr>
      <vt:lpstr>Accessing Strings…</vt:lpstr>
      <vt:lpstr>Accessing Strings…</vt:lpstr>
      <vt:lpstr>Accessing Strings…</vt:lpstr>
      <vt:lpstr>Comparing Strings</vt:lpstr>
      <vt:lpstr>Comparing Strings..</vt:lpstr>
      <vt:lpstr>Searching Strings</vt:lpstr>
      <vt:lpstr>Searching Strings..</vt:lpstr>
      <vt:lpstr>C++ / CLI Programming</vt:lpstr>
      <vt:lpstr>Searching One Dimensional Array</vt:lpstr>
      <vt:lpstr>Searching One Dimensional Array..</vt:lpstr>
      <vt:lpstr>Searching One Dimensional Array..</vt:lpstr>
      <vt:lpstr>Multidimensional Arrays</vt:lpstr>
      <vt:lpstr>Multidimensional Arrays</vt:lpstr>
      <vt:lpstr>Multidimensional Arrays</vt:lpstr>
      <vt:lpstr>Multidimensional Arrays</vt:lpstr>
      <vt:lpstr>Array of Arrays</vt:lpstr>
      <vt:lpstr>Array of Arrays</vt:lpstr>
      <vt:lpstr>Array of Arrays</vt:lpstr>
      <vt:lpstr>Slide 41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2066</cp:revision>
  <dcterms:created xsi:type="dcterms:W3CDTF">2012-02-27T05:45:45Z</dcterms:created>
  <dcterms:modified xsi:type="dcterms:W3CDTF">2013-06-19T14:16:48Z</dcterms:modified>
</cp:coreProperties>
</file>