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7"/>
  </p:notesMasterIdLst>
  <p:handoutMasterIdLst>
    <p:handoutMasterId r:id="rId28"/>
  </p:handoutMasterIdLst>
  <p:sldIdLst>
    <p:sldId id="347" r:id="rId2"/>
    <p:sldId id="262" r:id="rId3"/>
    <p:sldId id="631" r:id="rId4"/>
    <p:sldId id="590" r:id="rId5"/>
    <p:sldId id="598" r:id="rId6"/>
    <p:sldId id="620" r:id="rId7"/>
    <p:sldId id="621" r:id="rId8"/>
    <p:sldId id="269" r:id="rId9"/>
    <p:sldId id="502" r:id="rId10"/>
    <p:sldId id="610" r:id="rId11"/>
    <p:sldId id="628" r:id="rId12"/>
    <p:sldId id="611" r:id="rId13"/>
    <p:sldId id="618" r:id="rId14"/>
    <p:sldId id="629" r:id="rId15"/>
    <p:sldId id="630" r:id="rId16"/>
    <p:sldId id="619" r:id="rId17"/>
    <p:sldId id="614" r:id="rId18"/>
    <p:sldId id="626" r:id="rId19"/>
    <p:sldId id="627" r:id="rId20"/>
    <p:sldId id="622" r:id="rId21"/>
    <p:sldId id="623" r:id="rId22"/>
    <p:sldId id="624" r:id="rId23"/>
    <p:sldId id="613" r:id="rId24"/>
    <p:sldId id="625" r:id="rId25"/>
    <p:sldId id="28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86271" autoAdjust="0"/>
  </p:normalViewPr>
  <p:slideViewPr>
    <p:cSldViewPr>
      <p:cViewPr varScale="1">
        <p:scale>
          <a:sx n="56" d="100"/>
          <a:sy n="56" d="100"/>
        </p:scale>
        <p:origin x="-1692" y="-90"/>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sorterViewPr>
    <p:cViewPr>
      <p:scale>
        <a:sx n="66" d="100"/>
        <a:sy n="66" d="100"/>
      </p:scale>
      <p:origin x="0" y="1146"/>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10/08/1434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10/08/1434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6/18/2013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6/18/2013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6/18/2013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6/18/2013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6/18/2013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6/18/2013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6/18/2013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6/18/2013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6/18/2013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6/18/2013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6/18/2013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6/18/2013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a:t>
            </a: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14</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1"/>
            <a:endParaRPr lang="en-US" dirty="0" smtClean="0"/>
          </a:p>
          <a:p>
            <a:pPr lvl="1"/>
            <a:endParaRPr lang="en-US" dirty="0" smtClean="0"/>
          </a:p>
          <a:p>
            <a:pPr lvl="1"/>
            <a:endParaRPr lang="en-US" dirty="0" smtClean="0"/>
          </a:p>
          <a:p>
            <a:pPr lvl="1"/>
            <a:endParaRPr lang="en-US" dirty="0" smtClean="0"/>
          </a:p>
          <a:p>
            <a:pPr>
              <a:buNone/>
            </a:pPr>
            <a:r>
              <a:rPr lang="en-US" sz="2600" dirty="0" smtClean="0">
                <a:latin typeface="Arial" panose="020B0604020202020204" pitchFamily="34" charset="0"/>
                <a:ea typeface="Calibri" panose="020F0502020204030204" pitchFamily="34" charset="0"/>
                <a:cs typeface="Arial" panose="020B0604020202020204" pitchFamily="34" charset="0"/>
              </a:rPr>
              <a:t>	VP </a:t>
            </a:r>
            <a:r>
              <a:rPr lang="en-US" sz="2600" dirty="0" smtClean="0">
                <a:latin typeface="Arial" panose="020B0604020202020204" pitchFamily="34" charset="0"/>
                <a:ea typeface="Calibri" panose="020F0502020204030204" pitchFamily="34" charset="0"/>
                <a:cs typeface="Arial" panose="020B0604020202020204" pitchFamily="34" charset="0"/>
              </a:rPr>
              <a:t>is the methodology in which development allows the </a:t>
            </a:r>
            <a:r>
              <a:rPr lang="en-US" sz="2600" dirty="0" smtClean="0">
                <a:latin typeface="Arial" panose="020B0604020202020204" pitchFamily="34" charset="0"/>
                <a:ea typeface="Calibri" panose="020F0502020204030204" pitchFamily="34" charset="0"/>
                <a:cs typeface="Arial" panose="020B0604020202020204" pitchFamily="34" charset="0"/>
              </a:rPr>
              <a:t>user to </a:t>
            </a:r>
            <a:r>
              <a:rPr lang="en-US" sz="2600" dirty="0" smtClean="0">
                <a:latin typeface="Arial" panose="020B0604020202020204" pitchFamily="34" charset="0"/>
                <a:ea typeface="Calibri" panose="020F0502020204030204" pitchFamily="34" charset="0"/>
                <a:cs typeface="Arial" panose="020B0604020202020204" pitchFamily="34" charset="0"/>
              </a:rPr>
              <a:t>grab and use the desired tools like menus, buttons, controls and other elements from a palette.  </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Operator Overloading:</a:t>
            </a:r>
          </a:p>
          <a:p>
            <a:pPr lvl="1"/>
            <a:r>
              <a:rPr lang="en-US" dirty="0" smtClean="0"/>
              <a:t>Operator overloading is a very important capability, it enables to make standard C++ operators, such as + , - , * , and so on, work with objects of user defined data types.</a:t>
            </a:r>
          </a:p>
          <a:p>
            <a:pPr lvl="1"/>
            <a:endParaRPr lang="en-US" dirty="0" smtClean="0"/>
          </a:p>
          <a:p>
            <a:pPr lvl="1"/>
            <a:r>
              <a:rPr lang="en-US" dirty="0" smtClean="0">
                <a:latin typeface="Arial" panose="020B0604020202020204" pitchFamily="34" charset="0"/>
                <a:ea typeface="Calibri" panose="020F0502020204030204" pitchFamily="34" charset="0"/>
                <a:cs typeface="Arial" panose="020B0604020202020204" pitchFamily="34" charset="0"/>
              </a:rPr>
              <a:t>Following operators can’t be overloaded:</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pic>
        <p:nvPicPr>
          <p:cNvPr id="5" name="Picture 4" descr="Operator overloading !.PNG"/>
          <p:cNvPicPr>
            <a:picLocks noChangeAspect="1"/>
          </p:cNvPicPr>
          <p:nvPr/>
        </p:nvPicPr>
        <p:blipFill>
          <a:blip r:embed="rId3" cstate="print"/>
          <a:stretch>
            <a:fillRect/>
          </a:stretch>
        </p:blipFill>
        <p:spPr>
          <a:xfrm>
            <a:off x="1066800" y="4038600"/>
            <a:ext cx="6248400" cy="21336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Class Template</a:t>
            </a:r>
          </a:p>
          <a:p>
            <a:r>
              <a:rPr lang="en-US" dirty="0" smtClean="0"/>
              <a:t>A class template is not a class, but a sort of recipe for a class that will be used by the compiler to generate the code for a class.</a:t>
            </a:r>
          </a:p>
          <a:p>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pic>
        <p:nvPicPr>
          <p:cNvPr id="5" name="Picture 4" descr="Template Class.PNG"/>
          <p:cNvPicPr>
            <a:picLocks noChangeAspect="1"/>
          </p:cNvPicPr>
          <p:nvPr/>
        </p:nvPicPr>
        <p:blipFill>
          <a:blip r:embed="rId3" cstate="print"/>
          <a:stretch>
            <a:fillRect/>
          </a:stretch>
        </p:blipFill>
        <p:spPr>
          <a:xfrm>
            <a:off x="1676400" y="2809320"/>
            <a:ext cx="7162800" cy="39724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lnSpcReduction="10000"/>
          </a:bodyPr>
          <a:lstStyle/>
          <a:p>
            <a:r>
              <a:rPr lang="en-US" dirty="0" smtClean="0"/>
              <a:t>Problem Definition:</a:t>
            </a:r>
          </a:p>
          <a:p>
            <a:pPr lvl="1"/>
            <a:r>
              <a:rPr lang="en-US" dirty="0" smtClean="0"/>
              <a:t>The principal function of a box is to contain objects of one kind or another, so, in one word, the problem is packaging.</a:t>
            </a:r>
          </a:p>
          <a:p>
            <a:endParaRPr lang="en-US" dirty="0" smtClean="0">
              <a:latin typeface="Arial" panose="020B0604020202020204" pitchFamily="34" charset="0"/>
              <a:ea typeface="Calibri" panose="020F0502020204030204" pitchFamily="34" charset="0"/>
              <a:cs typeface="Arial" panose="020B0604020202020204" pitchFamily="34" charset="0"/>
            </a:endParaRPr>
          </a:p>
          <a:p>
            <a:r>
              <a:rPr lang="en-US" dirty="0" smtClean="0"/>
              <a:t>Basic operations on </a:t>
            </a:r>
            <a:r>
              <a:rPr lang="en-US" dirty="0" err="1" smtClean="0"/>
              <a:t>CBox</a:t>
            </a:r>
            <a:r>
              <a:rPr lang="en-US" dirty="0" smtClean="0"/>
              <a:t> class include:</a:t>
            </a:r>
          </a:p>
          <a:p>
            <a:pPr lvl="1"/>
            <a:endParaRPr lang="en-US" dirty="0" smtClean="0"/>
          </a:p>
          <a:p>
            <a:pPr lvl="1"/>
            <a:r>
              <a:rPr lang="en-US" dirty="0" smtClean="0"/>
              <a:t>Calculate the volume of a </a:t>
            </a:r>
            <a:r>
              <a:rPr lang="en-US" dirty="0" err="1" smtClean="0"/>
              <a:t>Cbox</a:t>
            </a:r>
            <a:r>
              <a:rPr lang="en-US" dirty="0" smtClean="0"/>
              <a:t>. </a:t>
            </a:r>
          </a:p>
          <a:p>
            <a:pPr lvl="1"/>
            <a:endParaRPr lang="en-US" dirty="0" smtClean="0"/>
          </a:p>
          <a:p>
            <a:pPr lvl="1"/>
            <a:r>
              <a:rPr lang="en-US" dirty="0" smtClean="0"/>
              <a:t>Compare the volumes of two </a:t>
            </a:r>
            <a:r>
              <a:rPr lang="en-US" dirty="0" err="1" smtClean="0"/>
              <a:t>CBox</a:t>
            </a:r>
            <a:r>
              <a:rPr lang="en-US" dirty="0" smtClean="0"/>
              <a:t> objects.</a:t>
            </a:r>
          </a:p>
          <a:p>
            <a:pPr lvl="1"/>
            <a:endParaRPr lang="en-US" dirty="0" smtClean="0"/>
          </a:p>
          <a:p>
            <a:pPr lvl="1"/>
            <a:r>
              <a:rPr lang="en-US" dirty="0" smtClean="0"/>
              <a:t>Compare the volume of a </a:t>
            </a:r>
            <a:r>
              <a:rPr lang="en-US" dirty="0" err="1" smtClean="0"/>
              <a:t>CBox</a:t>
            </a:r>
            <a:r>
              <a:rPr lang="en-US" dirty="0" smtClean="0"/>
              <a:t> object with a specified value, and vice versa.</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1"/>
            <a:r>
              <a:rPr lang="en-US" dirty="0" smtClean="0"/>
              <a:t>Add two </a:t>
            </a:r>
            <a:r>
              <a:rPr lang="en-US" sz="2000" dirty="0" err="1" smtClean="0"/>
              <a:t>CBox</a:t>
            </a:r>
            <a:r>
              <a:rPr lang="en-US" sz="2000" dirty="0" smtClean="0"/>
              <a:t> </a:t>
            </a:r>
            <a:r>
              <a:rPr lang="en-US" dirty="0" smtClean="0"/>
              <a:t>objects to produce a new </a:t>
            </a:r>
            <a:r>
              <a:rPr lang="en-US" sz="2000" dirty="0" err="1" smtClean="0"/>
              <a:t>CBox</a:t>
            </a:r>
            <a:r>
              <a:rPr lang="en-US" sz="2000" dirty="0" smtClean="0"/>
              <a:t> </a:t>
            </a:r>
            <a:r>
              <a:rPr lang="en-US" dirty="0" smtClean="0"/>
              <a:t>object that will contain both the original objects.</a:t>
            </a:r>
          </a:p>
          <a:p>
            <a:pPr lvl="1"/>
            <a:endParaRPr lang="en-US" dirty="0" smtClean="0"/>
          </a:p>
          <a:p>
            <a:pPr lvl="1"/>
            <a:r>
              <a:rPr lang="en-US" dirty="0" smtClean="0"/>
              <a:t>Multiply a </a:t>
            </a:r>
            <a:r>
              <a:rPr lang="en-US" sz="1800" dirty="0" err="1" smtClean="0"/>
              <a:t>CBox</a:t>
            </a:r>
            <a:r>
              <a:rPr lang="en-US" sz="1800" dirty="0" smtClean="0"/>
              <a:t> </a:t>
            </a:r>
            <a:r>
              <a:rPr lang="en-US" dirty="0" smtClean="0"/>
              <a:t>object by an integer (and vice versa).</a:t>
            </a:r>
          </a:p>
          <a:p>
            <a:pPr lvl="1"/>
            <a:endParaRPr lang="en-US" dirty="0" smtClean="0"/>
          </a:p>
          <a:p>
            <a:pPr lvl="1"/>
            <a:r>
              <a:rPr lang="en-US" dirty="0" smtClean="0"/>
              <a:t>Determine how many </a:t>
            </a:r>
            <a:r>
              <a:rPr lang="en-US" sz="1800" dirty="0" err="1" smtClean="0"/>
              <a:t>CBox</a:t>
            </a:r>
            <a:r>
              <a:rPr lang="en-US" sz="1800" dirty="0" smtClean="0"/>
              <a:t> </a:t>
            </a:r>
            <a:r>
              <a:rPr lang="en-US" dirty="0" smtClean="0"/>
              <a:t>objects of a given size can be packed in another </a:t>
            </a:r>
            <a:r>
              <a:rPr lang="en-US" sz="1800" dirty="0" err="1" smtClean="0"/>
              <a:t>CBox</a:t>
            </a:r>
            <a:r>
              <a:rPr lang="en-US" sz="1800" dirty="0" smtClean="0"/>
              <a:t> </a:t>
            </a:r>
            <a:r>
              <a:rPr lang="en-US" dirty="0" smtClean="0"/>
              <a:t>object of a given size. </a:t>
            </a:r>
          </a:p>
          <a:p>
            <a:pPr lvl="1"/>
            <a:endParaRPr lang="en-US" dirty="0" smtClean="0"/>
          </a:p>
          <a:p>
            <a:pPr lvl="1"/>
            <a:r>
              <a:rPr lang="en-US" dirty="0" smtClean="0"/>
              <a:t>Determine the volume of space remaining in a </a:t>
            </a:r>
            <a:r>
              <a:rPr lang="en-US" sz="1800" dirty="0" err="1" smtClean="0"/>
              <a:t>CBox</a:t>
            </a:r>
            <a:r>
              <a:rPr lang="en-US" sz="1800" dirty="0" smtClean="0"/>
              <a:t> </a:t>
            </a:r>
            <a:r>
              <a:rPr lang="en-US" dirty="0" smtClean="0"/>
              <a:t>object after packing it with the maximum number of </a:t>
            </a:r>
            <a:r>
              <a:rPr lang="en-US" sz="2000" dirty="0" err="1" smtClean="0"/>
              <a:t>CBox</a:t>
            </a:r>
            <a:r>
              <a:rPr lang="en-US" sz="2000" dirty="0" smtClean="0"/>
              <a:t> </a:t>
            </a:r>
            <a:r>
              <a:rPr lang="en-US" dirty="0" smtClean="0"/>
              <a:t>objects of a given size.</a:t>
            </a:r>
            <a:endParaRPr lang="en-US" dirty="0" smtClean="0">
              <a:latin typeface="Arial" panose="020B0604020202020204" pitchFamily="34" charset="0"/>
              <a:ea typeface="Calibri" panose="020F0502020204030204" pitchFamily="34" charset="0"/>
              <a:cs typeface="Arial" panose="020B0604020202020204" pitchFamily="34" charset="0"/>
            </a:endParaRPr>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sz="2600" dirty="0" smtClean="0"/>
              <a:t>A Multi-file Project</a:t>
            </a:r>
            <a:endParaRPr lang="en-US" sz="2000" dirty="0" smtClean="0"/>
          </a:p>
          <a:p>
            <a:r>
              <a:rPr lang="en-US" sz="2600" dirty="0" smtClean="0"/>
              <a:t>Organizing Program Code</a:t>
            </a:r>
            <a:endParaRPr lang="en-US" sz="2000" dirty="0" smtClean="0"/>
          </a:p>
          <a:p>
            <a:r>
              <a:rPr lang="en-US" sz="2600" dirty="0" smtClean="0"/>
              <a:t>Naming Program Files</a:t>
            </a:r>
          </a:p>
          <a:p>
            <a:endParaRPr lang="en-US" sz="2000" dirty="0" smtClean="0"/>
          </a:p>
          <a:p>
            <a:endParaRPr lang="en-US" sz="2600" dirty="0" smtClean="0"/>
          </a:p>
          <a:p>
            <a:r>
              <a:rPr lang="en-US" sz="2600" dirty="0" smtClean="0"/>
              <a:t>CLR Programming </a:t>
            </a:r>
          </a:p>
          <a:p>
            <a:pPr lvl="1"/>
            <a:r>
              <a:rPr lang="en-US" dirty="0" smtClean="0"/>
              <a:t>Arrays</a:t>
            </a:r>
          </a:p>
          <a:p>
            <a:pPr lvl="1"/>
            <a:r>
              <a:rPr lang="en-US" dirty="0" smtClean="0"/>
              <a:t>Sorting </a:t>
            </a:r>
            <a:r>
              <a:rPr lang="en-US" dirty="0" smtClean="0"/>
              <a:t>Arrays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 Multi-file Project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Before we actually start writing the code to use the </a:t>
            </a:r>
            <a:r>
              <a:rPr lang="en-US" dirty="0" err="1" smtClean="0">
                <a:solidFill>
                  <a:schemeClr val="tx2">
                    <a:lumMod val="60000"/>
                    <a:lumOff val="40000"/>
                  </a:schemeClr>
                </a:solidFill>
              </a:rPr>
              <a:t>CBox</a:t>
            </a:r>
            <a:r>
              <a:rPr lang="en-US" dirty="0" smtClean="0"/>
              <a:t> class and its overloaded operators, first we assemble the definition for the class into a coherent whole.</a:t>
            </a:r>
          </a:p>
          <a:p>
            <a:endParaRPr lang="en-US" dirty="0" smtClean="0"/>
          </a:p>
          <a:p>
            <a:r>
              <a:rPr lang="en-US" dirty="0" smtClean="0"/>
              <a:t>We are going to take a rather different approach from what we have done previously.</a:t>
            </a:r>
          </a:p>
          <a:p>
            <a:r>
              <a:rPr lang="en-US" dirty="0" smtClean="0"/>
              <a:t>We are also going to start using the facilities that Visual C++ 2008 / 2010 provides for creating and maintaining code for our classes. </a:t>
            </a:r>
          </a:p>
          <a:p>
            <a:r>
              <a:rPr lang="en-US" dirty="0" smtClean="0"/>
              <a:t>This mean that practically we do rather less of the work, but it will also mean that the code will be slightly different in places.</a:t>
            </a:r>
          </a:p>
          <a:p>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 Multi-file </a:t>
            </a:r>
            <a:r>
              <a:rPr lang="en-US" dirty="0" smtClean="0">
                <a:solidFill>
                  <a:srgbClr val="FF0000"/>
                </a:solidFill>
                <a:cs typeface="+mn-cs"/>
              </a:rPr>
              <a:t>Project..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latin typeface="Arial" panose="020B0604020202020204" pitchFamily="34" charset="0"/>
                <a:ea typeface="Calibri" panose="020F0502020204030204" pitchFamily="34" charset="0"/>
                <a:cs typeface="Arial" panose="020B0604020202020204" pitchFamily="34" charset="0"/>
              </a:rPr>
              <a:t>Lets Code some files..</a:t>
            </a:r>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Organizing Program Code</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In our project we distributed the code among several files for the first time. </a:t>
            </a:r>
          </a:p>
          <a:p>
            <a:r>
              <a:rPr lang="en-US" dirty="0" smtClean="0"/>
              <a:t>It is not a common practice with C++ applications generally, but with Windows programming, it is essential.</a:t>
            </a:r>
          </a:p>
          <a:p>
            <a:r>
              <a:rPr lang="en-US" dirty="0" smtClean="0"/>
              <a:t>The sheer volume of code involved in even the simplest program necessitates dividing it into workable chunks.</a:t>
            </a:r>
          </a:p>
          <a:p>
            <a:endParaRPr lang="en-US" dirty="0" smtClean="0"/>
          </a:p>
          <a:p>
            <a:r>
              <a:rPr lang="en-US" dirty="0" smtClean="0"/>
              <a:t>There are basically two kinds of source code files in a </a:t>
            </a:r>
          </a:p>
          <a:p>
            <a:pPr lvl="1"/>
            <a:r>
              <a:rPr lang="en-US" dirty="0" smtClean="0"/>
              <a:t>Header Files</a:t>
            </a:r>
          </a:p>
          <a:p>
            <a:pPr lvl="1"/>
            <a:r>
              <a:rPr lang="en-US" dirty="0" smtClean="0">
                <a:latin typeface="Arial" panose="020B0604020202020204" pitchFamily="34" charset="0"/>
                <a:ea typeface="Calibri" panose="020F0502020204030204" pitchFamily="34" charset="0"/>
                <a:cs typeface="Arial" panose="020B0604020202020204" pitchFamily="34" charset="0"/>
              </a:rPr>
              <a:t>Source Files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pPr rtl="0"/>
            <a:r>
              <a:rPr lang="en-US" dirty="0" smtClean="0">
                <a:solidFill>
                  <a:srgbClr val="FF0000"/>
                </a:solidFill>
                <a:cs typeface="+mn-cs"/>
              </a:rPr>
              <a:t>Organizing Program Code..</a:t>
            </a:r>
            <a:endParaRPr lang="ur-PK" dirty="0">
              <a:solidFill>
                <a:srgbClr val="FF0000"/>
              </a:solidFill>
              <a:cs typeface="+mn-cs"/>
            </a:endParaRPr>
          </a:p>
        </p:txBody>
      </p:sp>
      <p:pic>
        <p:nvPicPr>
          <p:cNvPr id="5" name="Content Placeholder 4" descr="Managing Program Files.PNG"/>
          <p:cNvPicPr>
            <a:picLocks noGrp="1" noChangeAspect="1"/>
          </p:cNvPicPr>
          <p:nvPr>
            <p:ph idx="1"/>
          </p:nvPr>
        </p:nvPicPr>
        <p:blipFill>
          <a:blip r:embed="rId3" cstate="print"/>
          <a:stretch>
            <a:fillRect/>
          </a:stretch>
        </p:blipFill>
        <p:spPr>
          <a:xfrm>
            <a:off x="1676400" y="1295399"/>
            <a:ext cx="5638800" cy="4870437"/>
          </a:xfrm>
        </p:spPr>
      </p:pic>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Naming Program Files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endParaRPr lang="en-US" dirty="0" smtClean="0"/>
          </a:p>
          <a:p>
            <a:r>
              <a:rPr lang="en-US" dirty="0" smtClean="0"/>
              <a:t>For </a:t>
            </a:r>
            <a:r>
              <a:rPr lang="en-US" dirty="0" smtClean="0"/>
              <a:t>classes of any complexity, </a:t>
            </a:r>
            <a:r>
              <a:rPr lang="en-US" dirty="0" smtClean="0"/>
              <a:t>it’s </a:t>
            </a:r>
            <a:r>
              <a:rPr lang="en-US" dirty="0" smtClean="0"/>
              <a:t>usual to store the class </a:t>
            </a:r>
            <a:r>
              <a:rPr lang="en-US" dirty="0" smtClean="0"/>
              <a:t>definition </a:t>
            </a:r>
            <a:r>
              <a:rPr lang="en-US" dirty="0" smtClean="0"/>
              <a:t>in a .h </a:t>
            </a:r>
            <a:r>
              <a:rPr lang="en-US" dirty="0" smtClean="0"/>
              <a:t>file </a:t>
            </a:r>
            <a:r>
              <a:rPr lang="en-US" dirty="0" smtClean="0"/>
              <a:t>with a </a:t>
            </a:r>
            <a:r>
              <a:rPr lang="en-US" dirty="0" smtClean="0"/>
              <a:t>file </a:t>
            </a:r>
            <a:r>
              <a:rPr lang="en-US" dirty="0" smtClean="0"/>
              <a:t>name based on the class </a:t>
            </a:r>
            <a:r>
              <a:rPr lang="en-US" dirty="0" smtClean="0"/>
              <a:t>name.</a:t>
            </a:r>
          </a:p>
          <a:p>
            <a:endParaRPr lang="en-US" dirty="0" smtClean="0"/>
          </a:p>
          <a:p>
            <a:endParaRPr lang="en-US" dirty="0" smtClean="0"/>
          </a:p>
          <a:p>
            <a:r>
              <a:rPr lang="en-US" dirty="0" smtClean="0"/>
              <a:t>Store </a:t>
            </a:r>
            <a:r>
              <a:rPr lang="en-US" dirty="0" smtClean="0"/>
              <a:t>the </a:t>
            </a:r>
            <a:r>
              <a:rPr lang="en-US" dirty="0" smtClean="0"/>
              <a:t>i</a:t>
            </a:r>
            <a:r>
              <a:rPr lang="en-US" dirty="0" smtClean="0"/>
              <a:t>mplementation </a:t>
            </a:r>
            <a:r>
              <a:rPr lang="en-US" dirty="0" smtClean="0"/>
              <a:t>of the function members </a:t>
            </a:r>
            <a:r>
              <a:rPr lang="en-US" dirty="0" smtClean="0"/>
              <a:t>of the </a:t>
            </a:r>
            <a:r>
              <a:rPr lang="en-US" dirty="0" smtClean="0"/>
              <a:t>class that are </a:t>
            </a:r>
            <a:r>
              <a:rPr lang="en-US" dirty="0" smtClean="0"/>
              <a:t>defined </a:t>
            </a:r>
            <a:r>
              <a:rPr lang="en-US" dirty="0" smtClean="0"/>
              <a:t>outside the class </a:t>
            </a:r>
            <a:r>
              <a:rPr lang="en-US" dirty="0" smtClean="0"/>
              <a:t>definition </a:t>
            </a:r>
            <a:r>
              <a:rPr lang="en-US" dirty="0" smtClean="0"/>
              <a:t>in a .</a:t>
            </a:r>
            <a:r>
              <a:rPr lang="en-US" dirty="0" err="1" smtClean="0"/>
              <a:t>cpp</a:t>
            </a:r>
            <a:r>
              <a:rPr lang="en-US" dirty="0" smtClean="0"/>
              <a:t> </a:t>
            </a:r>
            <a:r>
              <a:rPr lang="en-US" dirty="0" smtClean="0"/>
              <a:t>file </a:t>
            </a:r>
            <a:r>
              <a:rPr lang="en-US" dirty="0" smtClean="0"/>
              <a:t>with the same name. </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Naming Program </a:t>
            </a:r>
            <a:r>
              <a:rPr lang="en-US" dirty="0" smtClean="0">
                <a:solidFill>
                  <a:srgbClr val="FF0000"/>
                </a:solidFill>
                <a:cs typeface="+mn-cs"/>
              </a:rPr>
              <a:t>Files..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On </a:t>
            </a:r>
            <a:r>
              <a:rPr lang="en-US" dirty="0" smtClean="0"/>
              <a:t>this basis, </a:t>
            </a:r>
            <a:r>
              <a:rPr lang="en-US" dirty="0" smtClean="0"/>
              <a:t>the definition </a:t>
            </a:r>
            <a:r>
              <a:rPr lang="en-US" dirty="0" smtClean="0"/>
              <a:t>of our </a:t>
            </a:r>
            <a:r>
              <a:rPr lang="en-US" dirty="0" err="1" smtClean="0"/>
              <a:t>CBox</a:t>
            </a:r>
            <a:r>
              <a:rPr lang="en-US" dirty="0" smtClean="0"/>
              <a:t> class appeared in a </a:t>
            </a:r>
            <a:r>
              <a:rPr lang="en-US" dirty="0" smtClean="0"/>
              <a:t>file </a:t>
            </a:r>
            <a:r>
              <a:rPr lang="en-US" dirty="0" smtClean="0"/>
              <a:t>with the name </a:t>
            </a:r>
            <a:r>
              <a:rPr lang="en-US" dirty="0" err="1" smtClean="0"/>
              <a:t>Box.h</a:t>
            </a:r>
            <a:endParaRPr lang="en-US" dirty="0" smtClean="0"/>
          </a:p>
          <a:p>
            <a:endParaRPr lang="en-US" dirty="0" smtClean="0"/>
          </a:p>
          <a:p>
            <a:r>
              <a:rPr lang="en-US" dirty="0" smtClean="0"/>
              <a:t>Similarly</a:t>
            </a:r>
            <a:r>
              <a:rPr lang="en-US" dirty="0" smtClean="0"/>
              <a:t>, the class </a:t>
            </a:r>
            <a:r>
              <a:rPr lang="en-US" dirty="0" smtClean="0"/>
              <a:t>implementation was </a:t>
            </a:r>
            <a:r>
              <a:rPr lang="en-US" dirty="0" smtClean="0"/>
              <a:t>stored in the </a:t>
            </a:r>
            <a:r>
              <a:rPr lang="en-US" dirty="0" smtClean="0"/>
              <a:t>file </a:t>
            </a:r>
            <a:r>
              <a:rPr lang="en-US" dirty="0" smtClean="0"/>
              <a:t>Box.cpp . </a:t>
            </a:r>
            <a:endParaRPr lang="en-US" dirty="0" smtClean="0"/>
          </a:p>
          <a:p>
            <a:endParaRPr lang="en-US" dirty="0" smtClean="0"/>
          </a:p>
          <a:p>
            <a:r>
              <a:rPr lang="en-US" dirty="0" smtClean="0"/>
              <a:t>With </a:t>
            </a:r>
            <a:r>
              <a:rPr lang="en-US" dirty="0" smtClean="0"/>
              <a:t>programs </a:t>
            </a:r>
            <a:r>
              <a:rPr lang="en-US" dirty="0" smtClean="0"/>
              <a:t>of any size it </a:t>
            </a:r>
            <a:r>
              <a:rPr lang="en-US" dirty="0" smtClean="0"/>
              <a:t>would be a good idea to </a:t>
            </a:r>
            <a:r>
              <a:rPr lang="en-US" dirty="0" smtClean="0"/>
              <a:t>get into </a:t>
            </a:r>
            <a:r>
              <a:rPr lang="en-US" dirty="0" smtClean="0"/>
              <a:t>the habit of creating .h and .</a:t>
            </a:r>
            <a:r>
              <a:rPr lang="en-US" dirty="0" err="1" smtClean="0"/>
              <a:t>cpp</a:t>
            </a:r>
            <a:r>
              <a:rPr lang="en-US" dirty="0" smtClean="0"/>
              <a:t> </a:t>
            </a:r>
            <a:r>
              <a:rPr lang="en-US" dirty="0" smtClean="0"/>
              <a:t>files </a:t>
            </a:r>
            <a:r>
              <a:rPr lang="en-US" dirty="0" smtClean="0"/>
              <a:t>to hold your program code from now on.</a:t>
            </a:r>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Naming Program </a:t>
            </a:r>
            <a:r>
              <a:rPr lang="en-US" dirty="0" smtClean="0">
                <a:solidFill>
                  <a:srgbClr val="FF0000"/>
                </a:solidFill>
                <a:cs typeface="+mn-cs"/>
              </a:rPr>
              <a:t>Files..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Segmenting a C++ program into .h and .</a:t>
            </a:r>
            <a:r>
              <a:rPr lang="en-US" dirty="0" err="1" smtClean="0"/>
              <a:t>cpp</a:t>
            </a:r>
            <a:r>
              <a:rPr lang="en-US" dirty="0" smtClean="0"/>
              <a:t> </a:t>
            </a:r>
            <a:r>
              <a:rPr lang="en-US" dirty="0" smtClean="0"/>
              <a:t>files </a:t>
            </a:r>
            <a:r>
              <a:rPr lang="en-US" dirty="0" smtClean="0"/>
              <a:t>is a </a:t>
            </a:r>
            <a:r>
              <a:rPr lang="en-US" dirty="0" smtClean="0"/>
              <a:t>very convenient </a:t>
            </a:r>
            <a:r>
              <a:rPr lang="en-US" dirty="0" smtClean="0"/>
              <a:t>approach, as it makes it easy </a:t>
            </a:r>
            <a:r>
              <a:rPr lang="en-US" dirty="0" smtClean="0"/>
              <a:t>to find the definition </a:t>
            </a:r>
            <a:r>
              <a:rPr lang="en-US" dirty="0" smtClean="0"/>
              <a:t>or implementation of any </a:t>
            </a:r>
            <a:r>
              <a:rPr lang="en-US" dirty="0" smtClean="0"/>
              <a:t>class. </a:t>
            </a:r>
          </a:p>
          <a:p>
            <a:endParaRPr lang="en-US" dirty="0" smtClean="0"/>
          </a:p>
          <a:p>
            <a:r>
              <a:rPr lang="en-US" dirty="0" smtClean="0"/>
              <a:t>As </a:t>
            </a:r>
            <a:r>
              <a:rPr lang="en-US" dirty="0" smtClean="0"/>
              <a:t>long as you know the </a:t>
            </a:r>
            <a:r>
              <a:rPr lang="en-US" dirty="0" smtClean="0"/>
              <a:t>class name</a:t>
            </a:r>
            <a:r>
              <a:rPr lang="en-US" dirty="0" smtClean="0"/>
              <a:t>, you can go directly to the </a:t>
            </a:r>
            <a:r>
              <a:rPr lang="en-US" dirty="0" smtClean="0"/>
              <a:t>file </a:t>
            </a:r>
            <a:r>
              <a:rPr lang="en-US" dirty="0" smtClean="0"/>
              <a:t>you want. </a:t>
            </a:r>
            <a:endParaRPr lang="en-US" dirty="0" smtClean="0"/>
          </a:p>
          <a:p>
            <a:endParaRPr lang="en-US" dirty="0" smtClean="0"/>
          </a:p>
          <a:p>
            <a:r>
              <a:rPr lang="en-US" dirty="0" smtClean="0"/>
              <a:t>However you can </a:t>
            </a:r>
            <a:r>
              <a:rPr lang="en-US" dirty="0" smtClean="0"/>
              <a:t>choose to </a:t>
            </a:r>
            <a:r>
              <a:rPr lang="en-US" dirty="0" smtClean="0"/>
              <a:t>structure your files</a:t>
            </a:r>
            <a:r>
              <a:rPr lang="en-US" dirty="0" smtClean="0"/>
              <a:t>, the Class View still displays all the individual classes</a:t>
            </a:r>
            <a:r>
              <a:rPr lang="en-US" dirty="0" smtClean="0"/>
              <a:t>, as </a:t>
            </a:r>
            <a:r>
              <a:rPr lang="en-US" dirty="0" smtClean="0"/>
              <a:t>well as all the members of each class</a:t>
            </a:r>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rmAutofit/>
          </a:bodyPr>
          <a:lstStyle/>
          <a:p>
            <a:pPr rtl="0"/>
            <a:r>
              <a:rPr lang="en-US" dirty="0" smtClean="0">
                <a:solidFill>
                  <a:srgbClr val="FF0000"/>
                </a:solidFill>
                <a:cs typeface="+mn-cs"/>
              </a:rPr>
              <a:t>C++ / CLI Programming</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Arrays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CLR arrays are different from the native C++ arrays. </a:t>
            </a:r>
          </a:p>
          <a:p>
            <a:r>
              <a:rPr lang="en-US" dirty="0" smtClean="0"/>
              <a:t>Memory for a CLR array is allocated on the garbage - collected heap.</a:t>
            </a:r>
          </a:p>
          <a:p>
            <a:endParaRPr lang="en-US" dirty="0" smtClean="0"/>
          </a:p>
          <a:p>
            <a:r>
              <a:rPr lang="en-US" dirty="0" smtClean="0"/>
              <a:t>The general form for specifying the type of variable to reference a one - dimensional array is</a:t>
            </a:r>
          </a:p>
          <a:p>
            <a:pPr>
              <a:buNone/>
            </a:pPr>
            <a:r>
              <a:rPr lang="en-US" b="1" dirty="0" smtClean="0">
                <a:solidFill>
                  <a:schemeClr val="tx2">
                    <a:lumMod val="60000"/>
                    <a:lumOff val="40000"/>
                  </a:schemeClr>
                </a:solidFill>
              </a:rPr>
              <a:t> 		array &lt; </a:t>
            </a:r>
            <a:r>
              <a:rPr lang="en-US" b="1" dirty="0" err="1" smtClean="0">
                <a:solidFill>
                  <a:schemeClr val="tx2">
                    <a:lumMod val="60000"/>
                    <a:lumOff val="40000"/>
                  </a:schemeClr>
                </a:solidFill>
              </a:rPr>
              <a:t>element_type</a:t>
            </a:r>
            <a:r>
              <a:rPr lang="en-US" b="1" dirty="0" smtClean="0">
                <a:solidFill>
                  <a:schemeClr val="tx2">
                    <a:lumMod val="60000"/>
                    <a:lumOff val="40000"/>
                  </a:schemeClr>
                </a:solidFill>
              </a:rPr>
              <a:t> &gt; ^</a:t>
            </a:r>
          </a:p>
          <a:p>
            <a:pPr lvl="1"/>
            <a:r>
              <a:rPr lang="en-US" dirty="0" smtClean="0"/>
              <a:t>CLR array is created on the heap so an array variable is always have a tracking handle.</a:t>
            </a:r>
          </a:p>
          <a:p>
            <a:pPr>
              <a:buNone/>
            </a:pPr>
            <a:r>
              <a:rPr lang="en-US" sz="2000" b="1" dirty="0" smtClean="0">
                <a:solidFill>
                  <a:schemeClr val="tx2">
                    <a:lumMod val="60000"/>
                    <a:lumOff val="40000"/>
                  </a:schemeClr>
                </a:solidFill>
              </a:rPr>
              <a:t>		array &lt;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&gt; ^ data;</a:t>
            </a:r>
          </a:p>
          <a:p>
            <a:pPr lvl="1"/>
            <a:r>
              <a:rPr lang="en-US" sz="2000" dirty="0" smtClean="0"/>
              <a:t>The array variable, data can store a reference to any one - dimensional array of elements of type </a:t>
            </a:r>
            <a:r>
              <a:rPr lang="en-US" sz="2000" dirty="0" err="1" smtClean="0"/>
              <a:t>int</a:t>
            </a:r>
            <a:r>
              <a:rPr lang="en-US" sz="2000" dirty="0" smtClean="0"/>
              <a:t> .</a:t>
            </a:r>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Arrays..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sz="2200" dirty="0" smtClean="0"/>
              <a:t>CLR array can be created using the </a:t>
            </a:r>
            <a:r>
              <a:rPr lang="en-US" sz="2200" dirty="0" err="1" smtClean="0">
                <a:solidFill>
                  <a:schemeClr val="tx2">
                    <a:lumMod val="60000"/>
                    <a:lumOff val="40000"/>
                  </a:schemeClr>
                </a:solidFill>
              </a:rPr>
              <a:t>gcnew</a:t>
            </a:r>
            <a:r>
              <a:rPr lang="en-US" sz="2200" dirty="0" smtClean="0"/>
              <a:t> operator at the same time that you declare the array variable:</a:t>
            </a:r>
          </a:p>
          <a:p>
            <a:pPr>
              <a:buNone/>
            </a:pPr>
            <a:r>
              <a:rPr lang="en-US" sz="2000" b="1" dirty="0" smtClean="0">
                <a:solidFill>
                  <a:schemeClr val="tx2">
                    <a:lumMod val="60000"/>
                    <a:lumOff val="40000"/>
                  </a:schemeClr>
                </a:solidFill>
              </a:rPr>
              <a:t>	array &lt;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&gt; ^ data = </a:t>
            </a:r>
            <a:r>
              <a:rPr lang="en-US" sz="2000" b="1" dirty="0" err="1" smtClean="0">
                <a:solidFill>
                  <a:schemeClr val="tx2">
                    <a:lumMod val="60000"/>
                    <a:lumOff val="40000"/>
                  </a:schemeClr>
                </a:solidFill>
              </a:rPr>
              <a:t>gcnew</a:t>
            </a:r>
            <a:r>
              <a:rPr lang="en-US" sz="2000" b="1" dirty="0" smtClean="0">
                <a:solidFill>
                  <a:schemeClr val="tx2">
                    <a:lumMod val="60000"/>
                    <a:lumOff val="40000"/>
                  </a:schemeClr>
                </a:solidFill>
              </a:rPr>
              <a:t> array &lt;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&gt; (100); </a:t>
            </a:r>
          </a:p>
          <a:p>
            <a:endParaRPr lang="en-US" sz="2000" dirty="0" smtClean="0"/>
          </a:p>
          <a:p>
            <a:r>
              <a:rPr lang="en-US" sz="2200" dirty="0" smtClean="0"/>
              <a:t>Functional notation can also be used to initialize the variable data :</a:t>
            </a:r>
          </a:p>
          <a:p>
            <a:pPr>
              <a:buNone/>
            </a:pPr>
            <a:r>
              <a:rPr lang="en-US" sz="2000" b="1" dirty="0" smtClean="0">
                <a:solidFill>
                  <a:schemeClr val="tx2">
                    <a:lumMod val="60000"/>
                    <a:lumOff val="40000"/>
                  </a:schemeClr>
                </a:solidFill>
              </a:rPr>
              <a:t>	array &lt;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&gt; ^ data(</a:t>
            </a:r>
            <a:r>
              <a:rPr lang="en-US" sz="2000" b="1" dirty="0" err="1" smtClean="0">
                <a:solidFill>
                  <a:schemeClr val="tx2">
                    <a:lumMod val="60000"/>
                    <a:lumOff val="40000"/>
                  </a:schemeClr>
                </a:solidFill>
              </a:rPr>
              <a:t>gcnew</a:t>
            </a:r>
            <a:r>
              <a:rPr lang="en-US" sz="2000" b="1" dirty="0" smtClean="0">
                <a:solidFill>
                  <a:schemeClr val="tx2">
                    <a:lumMod val="60000"/>
                    <a:lumOff val="40000"/>
                  </a:schemeClr>
                </a:solidFill>
              </a:rPr>
              <a:t> array &lt;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&gt; (100)); </a:t>
            </a:r>
          </a:p>
          <a:p>
            <a:pPr lvl="1"/>
            <a:r>
              <a:rPr lang="en-US" sz="2000" dirty="0" smtClean="0"/>
              <a:t>Elements in a CLR array are objects; here storing objects are of type Int32 in the array.</a:t>
            </a:r>
          </a:p>
          <a:p>
            <a:pPr lvl="1"/>
            <a:endParaRPr lang="en-US" sz="2000" b="1" dirty="0" smtClean="0">
              <a:solidFill>
                <a:schemeClr val="tx2">
                  <a:lumMod val="60000"/>
                  <a:lumOff val="40000"/>
                </a:schemeClr>
              </a:solidFill>
            </a:endParaRPr>
          </a:p>
          <a:p>
            <a:r>
              <a:rPr lang="en-US" dirty="0" smtClean="0"/>
              <a:t>An array variable can store the address of any array of the same rank (the rank being the number of dimensions, which in the case of the data array is 1) and element type.</a:t>
            </a:r>
            <a:endParaRPr lang="en-US"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Arrays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endParaRPr lang="en-US" dirty="0" smtClean="0"/>
          </a:p>
          <a:p>
            <a:pPr>
              <a:buNone/>
            </a:pPr>
            <a:r>
              <a:rPr lang="en-US" sz="2000" b="1" dirty="0" smtClean="0">
                <a:solidFill>
                  <a:schemeClr val="tx2">
                    <a:lumMod val="60000"/>
                    <a:lumOff val="40000"/>
                  </a:schemeClr>
                </a:solidFill>
              </a:rPr>
              <a:t>	data = </a:t>
            </a:r>
            <a:r>
              <a:rPr lang="en-US" sz="2000" b="1" dirty="0" err="1" smtClean="0">
                <a:solidFill>
                  <a:schemeClr val="tx2">
                    <a:lumMod val="60000"/>
                    <a:lumOff val="40000"/>
                  </a:schemeClr>
                </a:solidFill>
              </a:rPr>
              <a:t>gcnew</a:t>
            </a:r>
            <a:r>
              <a:rPr lang="en-US" sz="2000" b="1" dirty="0" smtClean="0">
                <a:solidFill>
                  <a:schemeClr val="tx2">
                    <a:lumMod val="60000"/>
                    <a:lumOff val="40000"/>
                  </a:schemeClr>
                </a:solidFill>
              </a:rPr>
              <a:t> array &lt;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&gt; (45);</a:t>
            </a:r>
          </a:p>
          <a:p>
            <a:pPr lvl="1"/>
            <a:r>
              <a:rPr lang="en-US" dirty="0" smtClean="0"/>
              <a:t>This statement creates a new one - dimensional array of 45 elements of type </a:t>
            </a:r>
            <a:r>
              <a:rPr lang="en-US" dirty="0" err="1" smtClean="0"/>
              <a:t>int</a:t>
            </a:r>
            <a:r>
              <a:rPr lang="en-US" dirty="0" smtClean="0"/>
              <a:t> and stores its address in data . </a:t>
            </a:r>
          </a:p>
          <a:p>
            <a:pPr lvl="1"/>
            <a:r>
              <a:rPr lang="en-US" dirty="0" smtClean="0"/>
              <a:t>The original array referenced by the handle, data, is discarded.</a:t>
            </a:r>
          </a:p>
          <a:p>
            <a:pPr lvl="1"/>
            <a:endParaRPr lang="en-US" b="1" dirty="0" smtClean="0">
              <a:solidFill>
                <a:schemeClr val="tx2">
                  <a:lumMod val="60000"/>
                  <a:lumOff val="40000"/>
                </a:schemeClr>
              </a:solidFill>
            </a:endParaRPr>
          </a:p>
          <a:p>
            <a:r>
              <a:rPr lang="en-US" dirty="0" smtClean="0">
                <a:solidFill>
                  <a:schemeClr val="tx2">
                    <a:lumMod val="60000"/>
                    <a:lumOff val="40000"/>
                  </a:schemeClr>
                </a:solidFill>
              </a:rPr>
              <a:t>static Clear()</a:t>
            </a:r>
            <a:r>
              <a:rPr lang="en-US" dirty="0" smtClean="0"/>
              <a:t> function of the Array class can be used to set any sequence of numeric elements in an array to zero. </a:t>
            </a:r>
          </a:p>
          <a:p>
            <a:r>
              <a:rPr lang="en-US" dirty="0" smtClean="0"/>
              <a:t>You call a static function using the class name.</a:t>
            </a:r>
          </a:p>
          <a:p>
            <a:endParaRPr lang="en-US"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Array::Clear(samples, 0, samples- &gt; Length);</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Arrays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first argument to </a:t>
            </a:r>
            <a:r>
              <a:rPr lang="en-US" dirty="0" smtClean="0">
                <a:solidFill>
                  <a:schemeClr val="tx2">
                    <a:lumMod val="60000"/>
                    <a:lumOff val="40000"/>
                  </a:schemeClr>
                </a:solidFill>
              </a:rPr>
              <a:t>Clear() </a:t>
            </a:r>
            <a:r>
              <a:rPr lang="en-US" dirty="0" smtClean="0"/>
              <a:t>is the array that is to be cleared.</a:t>
            </a:r>
          </a:p>
          <a:p>
            <a:r>
              <a:rPr lang="en-US" dirty="0" smtClean="0"/>
              <a:t>The second argument is the </a:t>
            </a:r>
            <a:r>
              <a:rPr lang="en-US" dirty="0" smtClean="0">
                <a:solidFill>
                  <a:schemeClr val="tx2">
                    <a:lumMod val="60000"/>
                    <a:lumOff val="40000"/>
                  </a:schemeClr>
                </a:solidFill>
              </a:rPr>
              <a:t>index</a:t>
            </a:r>
            <a:r>
              <a:rPr lang="en-US" dirty="0" smtClean="0"/>
              <a:t> for the first element to be cleared.</a:t>
            </a:r>
          </a:p>
          <a:p>
            <a:r>
              <a:rPr lang="en-US" dirty="0" smtClean="0"/>
              <a:t>The third argument is the </a:t>
            </a:r>
            <a:r>
              <a:rPr lang="en-US" dirty="0" smtClean="0">
                <a:solidFill>
                  <a:schemeClr val="tx2">
                    <a:lumMod val="60000"/>
                    <a:lumOff val="40000"/>
                  </a:schemeClr>
                </a:solidFill>
              </a:rPr>
              <a:t>number of elements </a:t>
            </a:r>
            <a:r>
              <a:rPr lang="en-US" dirty="0" smtClean="0"/>
              <a:t>to be cleared. </a:t>
            </a:r>
          </a:p>
          <a:p>
            <a:r>
              <a:rPr lang="en-US" dirty="0" smtClean="0"/>
              <a:t>Thus, this example sets all the elements of the samples array to 0.0. </a:t>
            </a:r>
          </a:p>
          <a:p>
            <a:endParaRPr lang="en-US" dirty="0" smtClean="0"/>
          </a:p>
          <a:p>
            <a:r>
              <a:rPr lang="en-US" dirty="0" smtClean="0"/>
              <a:t>If Clear() function is applied to an array of tracking handles such as String^ , the elements are set to </a:t>
            </a:r>
            <a:r>
              <a:rPr lang="en-US" dirty="0" err="1" smtClean="0"/>
              <a:t>nullptr</a:t>
            </a:r>
            <a:r>
              <a:rPr lang="en-US" dirty="0" smtClean="0"/>
              <a:t>.</a:t>
            </a:r>
          </a:p>
          <a:p>
            <a:r>
              <a:rPr lang="en-US" dirty="0" smtClean="0"/>
              <a:t>Apply it to an array of </a:t>
            </a:r>
            <a:r>
              <a:rPr lang="en-US" dirty="0" err="1" smtClean="0"/>
              <a:t>bool</a:t>
            </a:r>
            <a:r>
              <a:rPr lang="en-US" dirty="0" smtClean="0"/>
              <a:t> elements they are set to false .</a:t>
            </a:r>
            <a:endParaRPr lang="en-US"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Using a CLR Array</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b="1" dirty="0" smtClean="0">
                <a:solidFill>
                  <a:schemeClr val="tx2">
                    <a:lumMod val="60000"/>
                    <a:lumOff val="40000"/>
                  </a:schemeClr>
                </a:solidFill>
              </a:rPr>
              <a:t>Lets do the practical work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Sorting Arrays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Array class in the System namespace defines a Sort() function that sorts the elements of a one - dimensional array so that they are in ascending order. </a:t>
            </a:r>
          </a:p>
          <a:p>
            <a:r>
              <a:rPr lang="en-US" dirty="0" smtClean="0"/>
              <a:t>To sort an array, just pass the array handle to the Sort() function. </a:t>
            </a:r>
          </a:p>
          <a:p>
            <a:r>
              <a:rPr lang="en-US" dirty="0" smtClean="0"/>
              <a:t>Here ’ s an example: </a:t>
            </a:r>
          </a:p>
          <a:p>
            <a:pPr>
              <a:buNone/>
            </a:pPr>
            <a:r>
              <a:rPr lang="en-US" sz="2200" b="1" dirty="0" smtClean="0">
                <a:solidFill>
                  <a:schemeClr val="tx2">
                    <a:lumMod val="60000"/>
                    <a:lumOff val="40000"/>
                  </a:schemeClr>
                </a:solidFill>
              </a:rPr>
              <a:t>	array &lt; </a:t>
            </a:r>
            <a:r>
              <a:rPr lang="en-US" sz="2200" b="1" dirty="0" err="1" smtClean="0">
                <a:solidFill>
                  <a:schemeClr val="tx2">
                    <a:lumMod val="60000"/>
                    <a:lumOff val="40000"/>
                  </a:schemeClr>
                </a:solidFill>
              </a:rPr>
              <a:t>int</a:t>
            </a:r>
            <a:r>
              <a:rPr lang="en-US" sz="2200" b="1" dirty="0" smtClean="0">
                <a:solidFill>
                  <a:schemeClr val="tx2">
                    <a:lumMod val="60000"/>
                    <a:lumOff val="40000"/>
                  </a:schemeClr>
                </a:solidFill>
              </a:rPr>
              <a:t> &gt; ^ samples = { 27, 3, 54, 11, 18, 2, 16};</a:t>
            </a:r>
          </a:p>
          <a:p>
            <a:pPr>
              <a:buNone/>
            </a:pPr>
            <a:r>
              <a:rPr lang="en-US" sz="2200" b="1" dirty="0" smtClean="0">
                <a:solidFill>
                  <a:schemeClr val="tx2">
                    <a:lumMod val="60000"/>
                    <a:lumOff val="40000"/>
                  </a:schemeClr>
                </a:solidFill>
              </a:rPr>
              <a:t>	Array::Sort(samples); // Sort the array elements</a:t>
            </a:r>
          </a:p>
          <a:p>
            <a:pPr>
              <a:buNone/>
            </a:pPr>
            <a:r>
              <a:rPr lang="en-US" sz="2200" b="1" dirty="0" smtClean="0">
                <a:solidFill>
                  <a:schemeClr val="tx2">
                    <a:lumMod val="60000"/>
                    <a:lumOff val="40000"/>
                  </a:schemeClr>
                </a:solidFill>
              </a:rPr>
              <a:t>	for each(</a:t>
            </a:r>
            <a:r>
              <a:rPr lang="en-US" sz="2200" b="1" dirty="0" err="1" smtClean="0">
                <a:solidFill>
                  <a:schemeClr val="tx2">
                    <a:lumMod val="60000"/>
                    <a:lumOff val="40000"/>
                  </a:schemeClr>
                </a:solidFill>
              </a:rPr>
              <a:t>int</a:t>
            </a:r>
            <a:r>
              <a:rPr lang="en-US" sz="2200" b="1" dirty="0" smtClean="0">
                <a:solidFill>
                  <a:schemeClr val="tx2">
                    <a:lumMod val="60000"/>
                    <a:lumOff val="40000"/>
                  </a:schemeClr>
                </a:solidFill>
              </a:rPr>
              <a:t> value in samples) // Output the array elements</a:t>
            </a:r>
          </a:p>
          <a:p>
            <a:pPr>
              <a:buNone/>
            </a:pPr>
            <a:r>
              <a:rPr lang="en-US" sz="2200" b="1" dirty="0" smtClean="0">
                <a:solidFill>
                  <a:schemeClr val="tx2">
                    <a:lumMod val="60000"/>
                    <a:lumOff val="40000"/>
                  </a:schemeClr>
                </a:solidFill>
              </a:rPr>
              <a:t>	Console::Write(L"{0, 8}", value);</a:t>
            </a:r>
          </a:p>
          <a:p>
            <a:pPr>
              <a:buNone/>
            </a:pPr>
            <a:r>
              <a:rPr lang="en-US" sz="2200" b="1" dirty="0" smtClean="0">
                <a:solidFill>
                  <a:schemeClr val="tx2">
                    <a:lumMod val="60000"/>
                    <a:lumOff val="40000"/>
                  </a:schemeClr>
                </a:solidFill>
              </a:rPr>
              <a:t>	Console::</a:t>
            </a:r>
            <a:r>
              <a:rPr lang="en-US" sz="2200" b="1" dirty="0" err="1" smtClean="0">
                <a:solidFill>
                  <a:schemeClr val="tx2">
                    <a:lumMod val="60000"/>
                    <a:lumOff val="40000"/>
                  </a:schemeClr>
                </a:solidFill>
              </a:rPr>
              <a:t>WriteLine</a:t>
            </a:r>
            <a:r>
              <a:rPr lang="en-US" sz="2200" b="1" dirty="0" smtClean="0">
                <a:solidFill>
                  <a:schemeClr val="tx2">
                    <a:lumMod val="60000"/>
                    <a:lumOff val="40000"/>
                  </a:schemeClr>
                </a:solidFill>
              </a:rPr>
              <a:t>();</a:t>
            </a:r>
            <a:endParaRPr lang="en-US" sz="22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Sorting Arrays..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05400"/>
          </a:xfrm>
        </p:spPr>
        <p:txBody>
          <a:bodyPr>
            <a:normAutofit/>
          </a:bodyPr>
          <a:lstStyle/>
          <a:p>
            <a:r>
              <a:rPr lang="en-US" sz="2200" dirty="0" smtClean="0"/>
              <a:t>The call to the Sort() function rearranges the values of the elements in the samples array into ascending sequence</a:t>
            </a:r>
            <a:r>
              <a:rPr lang="en-US" sz="2000" dirty="0" smtClean="0"/>
              <a:t>. </a:t>
            </a:r>
          </a:p>
          <a:p>
            <a:r>
              <a:rPr lang="en-US" sz="2000" dirty="0" smtClean="0"/>
              <a:t>The result of executing this code fragment is:</a:t>
            </a:r>
          </a:p>
          <a:p>
            <a:pPr>
              <a:buNone/>
            </a:pPr>
            <a:r>
              <a:rPr lang="en-US" sz="2000" b="1" dirty="0" smtClean="0">
                <a:solidFill>
                  <a:schemeClr val="tx2">
                    <a:lumMod val="60000"/>
                    <a:lumOff val="40000"/>
                  </a:schemeClr>
                </a:solidFill>
              </a:rPr>
              <a:t>	2 3 11 16 18 27 54</a:t>
            </a:r>
          </a:p>
          <a:p>
            <a:endParaRPr lang="en-US" sz="2200" b="1" dirty="0" smtClean="0">
              <a:latin typeface="Arial" panose="020B0604020202020204" pitchFamily="34" charset="0"/>
              <a:ea typeface="Calibri" panose="020F0502020204030204" pitchFamily="34" charset="0"/>
              <a:cs typeface="Arial" panose="020B0604020202020204" pitchFamily="34" charset="0"/>
            </a:endParaRPr>
          </a:p>
          <a:p>
            <a:r>
              <a:rPr lang="en-US" sz="2000" dirty="0" smtClean="0"/>
              <a:t>We can also sort a range of elements in an array by supplying two more arguments to the Sort() function, specifying the index for the first element of those to be sorted, and the number of elements to be sorted. </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array &lt;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&gt; ^ samples = { 27, 3, 54, 11, 18, 2, 16};</a:t>
            </a:r>
          </a:p>
          <a:p>
            <a:pPr>
              <a:buNone/>
            </a:pPr>
            <a:r>
              <a:rPr lang="en-US" sz="2000" b="1" dirty="0" smtClean="0">
                <a:solidFill>
                  <a:schemeClr val="tx2">
                    <a:lumMod val="60000"/>
                    <a:lumOff val="40000"/>
                  </a:schemeClr>
                </a:solidFill>
              </a:rPr>
              <a:t>	Array::Sort(samples, 2, 3); // Sort elements 2 to 4</a:t>
            </a:r>
          </a:p>
          <a:p>
            <a:endParaRPr lang="en-US" sz="2000" b="1"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6705</TotalTime>
  <Words>946</Words>
  <Application>Microsoft Office PowerPoint</Application>
  <PresentationFormat>On-screen Show (4:3)</PresentationFormat>
  <Paragraphs>167</Paragraphs>
  <Slides>25</Slides>
  <Notes>23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Slide 2</vt:lpstr>
      <vt:lpstr>Over View</vt:lpstr>
      <vt:lpstr>Over View</vt:lpstr>
      <vt:lpstr>Over View..</vt:lpstr>
      <vt:lpstr>Over View…</vt:lpstr>
      <vt:lpstr>Over View...</vt:lpstr>
      <vt:lpstr>Slide 8</vt:lpstr>
      <vt:lpstr>Contents</vt:lpstr>
      <vt:lpstr>A Multi-file Project</vt:lpstr>
      <vt:lpstr>A Multi-file Project..</vt:lpstr>
      <vt:lpstr>Organizing Program Code</vt:lpstr>
      <vt:lpstr>Organizing Program Code..</vt:lpstr>
      <vt:lpstr>Naming Program Files</vt:lpstr>
      <vt:lpstr>Naming Program Files..</vt:lpstr>
      <vt:lpstr>Naming Program Files..</vt:lpstr>
      <vt:lpstr>C++ / CLI Programming</vt:lpstr>
      <vt:lpstr>Arrays</vt:lpstr>
      <vt:lpstr>Arrays..</vt:lpstr>
      <vt:lpstr>Arrays</vt:lpstr>
      <vt:lpstr>Arrays</vt:lpstr>
      <vt:lpstr>Using a CLR Array</vt:lpstr>
      <vt:lpstr>Sorting Arrays</vt:lpstr>
      <vt:lpstr>Sorting Arrays..</vt:lpstr>
      <vt:lpstr>Slide 25</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07</dc:title>
  <dc:creator>Bilal</dc:creator>
  <cp:keywords>Visual Programming</cp:keywords>
  <cp:lastModifiedBy>NTS</cp:lastModifiedBy>
  <cp:revision>1884</cp:revision>
  <dcterms:created xsi:type="dcterms:W3CDTF">2012-02-27T05:45:45Z</dcterms:created>
  <dcterms:modified xsi:type="dcterms:W3CDTF">2013-06-18T13:23:15Z</dcterms:modified>
</cp:coreProperties>
</file>