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4"/>
  </p:notesMasterIdLst>
  <p:handoutMasterIdLst>
    <p:handoutMasterId r:id="rId45"/>
  </p:handoutMasterIdLst>
  <p:sldIdLst>
    <p:sldId id="347" r:id="rId2"/>
    <p:sldId id="262" r:id="rId3"/>
    <p:sldId id="590" r:id="rId4"/>
    <p:sldId id="598" r:id="rId5"/>
    <p:sldId id="610" r:id="rId6"/>
    <p:sldId id="611" r:id="rId7"/>
    <p:sldId id="609" r:id="rId8"/>
    <p:sldId id="612" r:id="rId9"/>
    <p:sldId id="269" r:id="rId10"/>
    <p:sldId id="502" r:id="rId11"/>
    <p:sldId id="613" r:id="rId12"/>
    <p:sldId id="614" r:id="rId13"/>
    <p:sldId id="615" r:id="rId14"/>
    <p:sldId id="616" r:id="rId15"/>
    <p:sldId id="617" r:id="rId16"/>
    <p:sldId id="626" r:id="rId17"/>
    <p:sldId id="627" r:id="rId18"/>
    <p:sldId id="620" r:id="rId19"/>
    <p:sldId id="628" r:id="rId20"/>
    <p:sldId id="618" r:id="rId21"/>
    <p:sldId id="629" r:id="rId22"/>
    <p:sldId id="630" r:id="rId23"/>
    <p:sldId id="631" r:id="rId24"/>
    <p:sldId id="632" r:id="rId25"/>
    <p:sldId id="633" r:id="rId26"/>
    <p:sldId id="634" r:id="rId27"/>
    <p:sldId id="636" r:id="rId28"/>
    <p:sldId id="621" r:id="rId29"/>
    <p:sldId id="637" r:id="rId30"/>
    <p:sldId id="635" r:id="rId31"/>
    <p:sldId id="638" r:id="rId32"/>
    <p:sldId id="623" r:id="rId33"/>
    <p:sldId id="622" r:id="rId34"/>
    <p:sldId id="642" r:id="rId35"/>
    <p:sldId id="641" r:id="rId36"/>
    <p:sldId id="643" r:id="rId37"/>
    <p:sldId id="624" r:id="rId38"/>
    <p:sldId id="644" r:id="rId39"/>
    <p:sldId id="645" r:id="rId40"/>
    <p:sldId id="647" r:id="rId41"/>
    <p:sldId id="646" r:id="rId42"/>
    <p:sldId id="28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86271" autoAdjust="0"/>
  </p:normalViewPr>
  <p:slideViewPr>
    <p:cSldViewPr>
      <p:cViewPr varScale="1">
        <p:scale>
          <a:sx n="56" d="100"/>
          <a:sy n="56" d="100"/>
        </p:scale>
        <p:origin x="-16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10/08/1434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10/08/1434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13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Operator Overloading:</a:t>
            </a:r>
          </a:p>
          <a:p>
            <a:pPr lvl="1"/>
            <a:r>
              <a:rPr lang="en-US" dirty="0" smtClean="0"/>
              <a:t>Operator overloading is a very important capability, it enables to make standard C++ operators, such as + , - , * , and so on, work with objects of user defined data types.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Following operators can’t be overloaded: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Operator overloading !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4038600"/>
            <a:ext cx="62484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Class Template</a:t>
            </a:r>
          </a:p>
          <a:p>
            <a:r>
              <a:rPr lang="en-US" dirty="0" smtClean="0"/>
              <a:t>A class template is not a class, but a sort of recipe for a class that will be used by the compiler to generate the code for a class.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Template Cla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2809320"/>
            <a:ext cx="7162800" cy="3972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pointer is a variable that stores the address of another variable of a particular type. </a:t>
            </a:r>
          </a:p>
          <a:p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long 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		//convention in C++</a:t>
            </a:r>
          </a:p>
          <a:p>
            <a:pPr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For getting the address &amp; operator is used. </a:t>
            </a:r>
          </a:p>
          <a:p>
            <a:pPr lvl="1"/>
            <a:r>
              <a:rPr lang="en-US" dirty="0" smtClean="0"/>
              <a:t>This is a unary operator that obtains the address of a variable. </a:t>
            </a:r>
          </a:p>
          <a:p>
            <a:pPr lvl="1"/>
            <a:r>
              <a:rPr lang="en-US" dirty="0" smtClean="0"/>
              <a:t>It ’ s also called the reference operator.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long number = 200;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long*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pnumber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pnumber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  = &amp;number;</a:t>
            </a:r>
          </a:p>
          <a:p>
            <a:pPr>
              <a:lnSpc>
                <a:spcPct val="115000"/>
              </a:lnSpc>
              <a:spcBef>
                <a:spcPts val="0"/>
              </a:spcBef>
              <a:buNone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pointeraddres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066800"/>
            <a:ext cx="6145208" cy="3581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4876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 	Operator &amp; can be used to obtain the address of 	any variable, but you need a pointer of the 	appropriate type to store it.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Enumerations:</a:t>
            </a:r>
          </a:p>
          <a:p>
            <a:pPr lvl="1"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enum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class Suit{Clubs, Diamonds, Hearts, Spades};</a:t>
            </a:r>
          </a:p>
          <a:p>
            <a:endParaRPr lang="en-US" dirty="0" smtClean="0"/>
          </a:p>
          <a:p>
            <a:r>
              <a:rPr lang="en-US" dirty="0" smtClean="0"/>
              <a:t>This defines an enumeration type, Suit , and variables of type Suit can be assigned only one of the values defined by the enumeration, Hearts , Clubs , Diamonds , or Spades.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Suit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suit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Suit::Clubs;</a:t>
            </a:r>
          </a:p>
          <a:p>
            <a:pPr lvl="1"/>
            <a:r>
              <a:rPr lang="en-US" dirty="0" smtClean="0"/>
              <a:t>This statement assigns the value Clubs from the Suit enumeration to the variable with the name suit 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Reading Key Presses.</a:t>
            </a:r>
          </a:p>
          <a:p>
            <a:pPr lvl="1"/>
            <a:r>
              <a:rPr lang="en-US" dirty="0" smtClean="0"/>
              <a:t>AS we see earlier that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ReadKey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(true); </a:t>
            </a:r>
            <a:r>
              <a:rPr lang="en-US" sz="2000" dirty="0" smtClean="0"/>
              <a:t>is used to store the result in the variable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keypress</a:t>
            </a:r>
            <a:r>
              <a:rPr lang="en-US" sz="2000" dirty="0" smtClean="0"/>
              <a:t>, which is of type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ConsoleKeyInfo</a:t>
            </a:r>
            <a:r>
              <a:rPr lang="en-US" sz="2000" dirty="0" smtClean="0"/>
              <a:t>.</a:t>
            </a:r>
          </a:p>
          <a:p>
            <a:pPr lvl="1"/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000" dirty="0" smtClean="0"/>
              <a:t>Lets have a look into an example which uses </a:t>
            </a:r>
            <a:r>
              <a:rPr lang="en-US" sz="2000" dirty="0" err="1" smtClean="0"/>
              <a:t>Readkey</a:t>
            </a:r>
            <a:r>
              <a:rPr lang="en-US" sz="2000" dirty="0" smtClean="0"/>
              <a:t>() and do while loop in CLR programming.</a:t>
            </a:r>
          </a:p>
          <a:p>
            <a:pPr lvl="1"/>
            <a:endParaRPr lang="en-US" sz="2000" dirty="0" smtClean="0"/>
          </a:p>
          <a:p>
            <a:r>
              <a:rPr lang="en-US" dirty="0" smtClean="0"/>
              <a:t>Task:</a:t>
            </a:r>
          </a:p>
          <a:p>
            <a:pPr lvl="1"/>
            <a:r>
              <a:rPr lang="en-US" dirty="0" smtClean="0"/>
              <a:t>Continue to Press a key until Escape key is pressed.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Using Classes</a:t>
            </a:r>
          </a:p>
          <a:p>
            <a:r>
              <a:rPr lang="en-US" dirty="0" smtClean="0"/>
              <a:t>Defining a Problem</a:t>
            </a:r>
          </a:p>
          <a:p>
            <a:r>
              <a:rPr lang="en-US" dirty="0" smtClean="0"/>
              <a:t>Implementing the </a:t>
            </a:r>
            <a:r>
              <a:rPr lang="en-US" dirty="0" err="1" smtClean="0"/>
              <a:t>CBox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Comparing </a:t>
            </a:r>
            <a:r>
              <a:rPr lang="en-US" dirty="0" err="1" smtClean="0"/>
              <a:t>CBox</a:t>
            </a:r>
            <a:r>
              <a:rPr lang="en-US" dirty="0" smtClean="0"/>
              <a:t> Objects</a:t>
            </a:r>
          </a:p>
          <a:p>
            <a:pPr lvl="1"/>
            <a:r>
              <a:rPr lang="en-US" dirty="0" smtClean="0"/>
              <a:t>Combining </a:t>
            </a:r>
            <a:r>
              <a:rPr lang="en-US" dirty="0" err="1" smtClean="0"/>
              <a:t>CBox</a:t>
            </a:r>
            <a:r>
              <a:rPr lang="en-US" dirty="0" smtClean="0"/>
              <a:t> Objects</a:t>
            </a:r>
          </a:p>
          <a:p>
            <a:pPr lvl="1"/>
            <a:r>
              <a:rPr lang="en-US" dirty="0" smtClean="0"/>
              <a:t>Analyzing </a:t>
            </a:r>
            <a:r>
              <a:rPr lang="en-US" dirty="0" err="1" smtClean="0"/>
              <a:t>CBox</a:t>
            </a:r>
            <a:r>
              <a:rPr lang="en-US" dirty="0" smtClean="0"/>
              <a:t> Objects</a:t>
            </a:r>
          </a:p>
          <a:p>
            <a:r>
              <a:rPr lang="en-US" dirty="0" smtClean="0"/>
              <a:t>CLR Programming</a:t>
            </a:r>
          </a:p>
          <a:p>
            <a:pPr lvl="1"/>
            <a:r>
              <a:rPr lang="en-US" dirty="0" smtClean="0"/>
              <a:t>Nested If Statements</a:t>
            </a:r>
          </a:p>
          <a:p>
            <a:pPr lvl="1"/>
            <a:r>
              <a:rPr lang="en-US" dirty="0" smtClean="0"/>
              <a:t>Reading Key Presses</a:t>
            </a:r>
          </a:p>
          <a:p>
            <a:pPr lvl="1"/>
            <a:r>
              <a:rPr lang="en-US" dirty="0" smtClean="0"/>
              <a:t>For each Loop</a:t>
            </a:r>
          </a:p>
          <a:p>
            <a:pPr lvl="1"/>
            <a:r>
              <a:rPr lang="en-US" smtClean="0"/>
              <a:t>Tracking </a:t>
            </a:r>
            <a:r>
              <a:rPr lang="en-US" smtClean="0"/>
              <a:t>Handles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Classes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Until now we have touched on most of the basic aspects of defining a native C++ class.</a:t>
            </a:r>
          </a:p>
          <a:p>
            <a:endParaRPr lang="en-US" dirty="0" smtClean="0"/>
          </a:p>
          <a:p>
            <a:r>
              <a:rPr lang="en-US" dirty="0" smtClean="0"/>
              <a:t>So now we should look at how a class might be used to solve a problem. </a:t>
            </a:r>
          </a:p>
          <a:p>
            <a:endParaRPr lang="en-US" dirty="0" smtClean="0"/>
          </a:p>
          <a:p>
            <a:r>
              <a:rPr lang="en-US" dirty="0" smtClean="0"/>
              <a:t>The problem has to be simple so that we can try to focus on the complete solution so we ’ </a:t>
            </a:r>
            <a:r>
              <a:rPr lang="en-US" dirty="0" err="1" smtClean="0"/>
              <a:t>ll</a:t>
            </a:r>
            <a:r>
              <a:rPr lang="en-US" dirty="0" smtClean="0"/>
              <a:t> consider problems in which we can use an extended version of the </a:t>
            </a:r>
            <a:r>
              <a:rPr lang="en-US" dirty="0" err="1" smtClean="0"/>
              <a:t>CBox</a:t>
            </a:r>
            <a:r>
              <a:rPr lang="en-US" dirty="0" smtClean="0"/>
              <a:t> class.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a Problem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principal function of a box is to contain objects of one kind or another, so, in one word, the problem is packaging.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Basic operations that we might want to provide in the </a:t>
            </a:r>
            <a:r>
              <a:rPr lang="en-US" dirty="0" err="1" smtClean="0"/>
              <a:t>CBox</a:t>
            </a:r>
            <a:r>
              <a:rPr lang="en-US" dirty="0" smtClean="0"/>
              <a:t> class include: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Calculate the volume of a </a:t>
            </a:r>
            <a:r>
              <a:rPr lang="en-US" dirty="0" err="1" smtClean="0"/>
              <a:t>Cbox</a:t>
            </a:r>
            <a:r>
              <a:rPr lang="en-US" dirty="0" smtClean="0"/>
              <a:t>. (Already done)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Compare the volumes of two </a:t>
            </a:r>
            <a:r>
              <a:rPr lang="en-US" dirty="0" err="1" smtClean="0"/>
              <a:t>CBox</a:t>
            </a:r>
            <a:r>
              <a:rPr lang="en-US" dirty="0" smtClean="0"/>
              <a:t> objects to determine which is the larger. (Already done)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a Problem..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Compare the volume of a </a:t>
            </a:r>
            <a:r>
              <a:rPr lang="en-US" dirty="0" err="1" smtClean="0"/>
              <a:t>CBox</a:t>
            </a:r>
            <a:r>
              <a:rPr lang="en-US" dirty="0" smtClean="0"/>
              <a:t> object with a specified value, and vice versa.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Add two </a:t>
            </a:r>
            <a:r>
              <a:rPr lang="en-US" sz="2000" dirty="0" err="1" smtClean="0"/>
              <a:t>CBox</a:t>
            </a:r>
            <a:r>
              <a:rPr lang="en-US" sz="2000" dirty="0" smtClean="0"/>
              <a:t> </a:t>
            </a:r>
            <a:r>
              <a:rPr lang="en-US" dirty="0" smtClean="0"/>
              <a:t>objects to produce a new </a:t>
            </a:r>
            <a:r>
              <a:rPr lang="en-US" sz="2000" dirty="0" err="1" smtClean="0"/>
              <a:t>CBox</a:t>
            </a:r>
            <a:r>
              <a:rPr lang="en-US" sz="2000" dirty="0" smtClean="0"/>
              <a:t> </a:t>
            </a:r>
            <a:r>
              <a:rPr lang="en-US" dirty="0" smtClean="0"/>
              <a:t>object that will contain both the original objects. Thus, the result will be at least the sum of the volumes, but may be larger.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Multiply a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 by an integer (and vice versa) to provide a new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 that will contain a specified number of the original objects. </a:t>
            </a:r>
          </a:p>
          <a:p>
            <a:pPr lvl="2"/>
            <a:r>
              <a:rPr lang="en-US" dirty="0" smtClean="0"/>
              <a:t>This is effectively designing of a carton.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a Problem...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Determine how many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objects of a given size can be packed in another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 of a given size. </a:t>
            </a:r>
          </a:p>
          <a:p>
            <a:pPr lvl="2"/>
            <a:r>
              <a:rPr lang="en-US" dirty="0" smtClean="0"/>
              <a:t>This is effectively division, so you could implement this by overloading the </a:t>
            </a:r>
            <a:r>
              <a:rPr lang="en-US" sz="1800" dirty="0" smtClean="0"/>
              <a:t>/ </a:t>
            </a:r>
            <a:r>
              <a:rPr lang="en-US" dirty="0" smtClean="0"/>
              <a:t>operator.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Determine the volume of space remaining in a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 after packing it with the maximum number of </a:t>
            </a:r>
            <a:r>
              <a:rPr lang="en-US" sz="2000" dirty="0" err="1" smtClean="0"/>
              <a:t>CBox</a:t>
            </a:r>
            <a:r>
              <a:rPr lang="en-US" sz="2000" dirty="0" smtClean="0"/>
              <a:t> </a:t>
            </a:r>
            <a:r>
              <a:rPr lang="en-US" dirty="0" smtClean="0"/>
              <a:t>objects of a given size.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Cbox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need a bit change in our existing </a:t>
            </a:r>
            <a:r>
              <a:rPr lang="en-US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Cbox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class to address all the problems: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// Class definition at global scope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Constructor definition</a:t>
            </a:r>
          </a:p>
          <a:p>
            <a:pPr>
              <a:buNone/>
            </a:pP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explicit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1.0)</a:t>
            </a:r>
          </a:p>
          <a:p>
            <a:pPr>
              <a:buNone/>
            </a:pP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{</a:t>
            </a:r>
          </a:p>
          <a:p>
            <a:pPr>
              <a:buNone/>
            </a:pPr>
            <a:r>
              <a:rPr lang="fr-FR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fr-FR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fr-FR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= 0 ? 1.0 : </a:t>
            </a:r>
            <a:r>
              <a:rPr lang="fr-FR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// </a:t>
            </a:r>
            <a:r>
              <a:rPr lang="fr-FR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Ensure</a:t>
            </a:r>
            <a:r>
              <a:rPr lang="fr-FR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positive</a:t>
            </a:r>
          </a:p>
          <a:p>
            <a:pPr>
              <a:buNone/>
            </a:pPr>
            <a:r>
              <a:rPr lang="nn-NO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wv = wv &lt; = 0 ? 1.0 : wv; 	// dimensions for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= 0 ? 1.0 :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the object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?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Ensure that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?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length &gt; = width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Cbox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Class..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to calculate the volume of a box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double Volume() const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providing the length of a box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const { 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providing the width of a box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const { 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providing the height of a box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const { 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Cbox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Class..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private: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Length of a box in inches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Width of a box in inches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Height of a box in inches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The constructor is now secure because any dimension that the user of the class tries to set to a negative number or zero will be set to 1 in the constructor.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Comparing </a:t>
            </a:r>
            <a:r>
              <a:rPr lang="en-US" dirty="0" err="1" smtClean="0">
                <a:solidFill>
                  <a:srgbClr val="FF0000"/>
                </a:solidFill>
                <a:cs typeface="+mn-cs"/>
              </a:rPr>
              <a:t>Cbox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Objects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We have to include support for the operators &gt; , &gt; = , == , &lt; , and &lt; = so that they work with both operands as </a:t>
            </a:r>
            <a:r>
              <a:rPr lang="en-US" dirty="0" err="1" smtClean="0"/>
              <a:t>CBox</a:t>
            </a:r>
            <a:r>
              <a:rPr lang="en-US" dirty="0" smtClean="0"/>
              <a:t> objects, as well as between a </a:t>
            </a:r>
            <a:r>
              <a:rPr lang="en-US" dirty="0" err="1" smtClean="0"/>
              <a:t>CBox</a:t>
            </a:r>
            <a:r>
              <a:rPr lang="en-US" dirty="0" smtClean="0"/>
              <a:t> object and a value of type double . </a:t>
            </a:r>
          </a:p>
          <a:p>
            <a:endParaRPr lang="en-US" dirty="0" smtClean="0"/>
          </a:p>
          <a:p>
            <a:r>
              <a:rPr lang="en-US" dirty="0" smtClean="0"/>
              <a:t>We can implement these as ordinary global functions because they don’t need to be member functions. </a:t>
            </a:r>
          </a:p>
          <a:p>
            <a:endParaRPr lang="en-US" dirty="0" smtClean="0"/>
          </a:p>
          <a:p>
            <a:r>
              <a:rPr lang="en-US" dirty="0" smtClean="0"/>
              <a:t>They can be written as functions that compare the volumes of two </a:t>
            </a:r>
            <a:r>
              <a:rPr lang="en-US" dirty="0" err="1" smtClean="0"/>
              <a:t>CBox</a:t>
            </a:r>
            <a:r>
              <a:rPr lang="en-US" dirty="0" smtClean="0"/>
              <a:t> objects in terms of the functions that compare the volume of a </a:t>
            </a:r>
            <a:r>
              <a:rPr lang="en-US" dirty="0" err="1" smtClean="0"/>
              <a:t>CBox</a:t>
            </a:r>
            <a:r>
              <a:rPr lang="en-US" dirty="0" smtClean="0"/>
              <a:t> object with a double value, 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Comparing </a:t>
            </a:r>
            <a:r>
              <a:rPr lang="en-US" dirty="0" err="1" smtClean="0">
                <a:solidFill>
                  <a:srgbClr val="FF0000"/>
                </a:solidFill>
                <a:cs typeface="+mn-cs"/>
              </a:rPr>
              <a:t>Cbox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Objects..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for testing if a constant is  &gt;  a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 &gt; (const double &amp; value, 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return value 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	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for testing if a constant is  &lt;  a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 &lt; (const double &amp; value, 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return value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	}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Comparing </a:t>
            </a:r>
            <a:r>
              <a:rPr lang="en-US" dirty="0" err="1" smtClean="0">
                <a:solidFill>
                  <a:srgbClr val="FF0000"/>
                </a:solidFill>
              </a:rPr>
              <a:t>Cbox</a:t>
            </a:r>
            <a:r>
              <a:rPr lang="en-US" dirty="0" smtClean="0">
                <a:solidFill>
                  <a:srgbClr val="FF0000"/>
                </a:solidFill>
              </a:rPr>
              <a:t> Objects…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We can code the implementations of the same operators with the arguments reversed in terms of the two functions you have just defined: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for testing if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 is &gt; a constant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 &gt; (const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const double &amp; value)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return value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for testing if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 is &lt; a constant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 &lt; (const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const double &amp; value)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return value 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Comparing </a:t>
            </a:r>
            <a:r>
              <a:rPr lang="en-US" dirty="0" err="1" smtClean="0">
                <a:solidFill>
                  <a:srgbClr val="FF0000"/>
                </a:solidFill>
              </a:rPr>
              <a:t>Cbox</a:t>
            </a:r>
            <a:r>
              <a:rPr lang="en-US" dirty="0" smtClean="0">
                <a:solidFill>
                  <a:srgbClr val="FF0000"/>
                </a:solidFill>
              </a:rPr>
              <a:t> Objects…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operator==() functions are also very similar: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for testing if constant is == the volume of a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operator==(const double &amp; value, 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value ==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for testing if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 is == a constant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operator==(const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const double &amp; value)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value ==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Combining </a:t>
            </a:r>
            <a:r>
              <a:rPr lang="en-US" dirty="0" err="1" smtClean="0">
                <a:solidFill>
                  <a:srgbClr val="FF0000"/>
                </a:solidFill>
                <a:cs typeface="+mn-cs"/>
              </a:rPr>
              <a:t>Cbox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Objects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Now, the time comes for the question of overloading the operators + , * , / , and % 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adding two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objects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operator+(const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const;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New object has larger length &amp; width, and sum of heights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?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?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+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Addition Operation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 descr="CBox Addition Opera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990600"/>
            <a:ext cx="8001000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Multiply Operation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It represents the process of creating a box to contain n boxes, where n is the multiplier. </a:t>
            </a:r>
          </a:p>
          <a:p>
            <a:endParaRPr lang="en-US" dirty="0" smtClean="0"/>
          </a:p>
          <a:p>
            <a:r>
              <a:rPr lang="en-US" dirty="0" smtClean="0"/>
              <a:t>The simplest solution would be to take the </a:t>
            </a:r>
            <a:r>
              <a:rPr lang="en-US" dirty="0" err="1" smtClean="0"/>
              <a:t>m_Length</a:t>
            </a:r>
            <a:r>
              <a:rPr lang="en-US" dirty="0" smtClean="0"/>
              <a:t> and </a:t>
            </a:r>
            <a:r>
              <a:rPr lang="en-US" dirty="0" err="1" smtClean="0"/>
              <a:t>m_Width</a:t>
            </a:r>
            <a:r>
              <a:rPr lang="en-US" dirty="0" smtClean="0"/>
              <a:t> of the object to be packed and multiply the height by n to get the new </a:t>
            </a:r>
            <a:r>
              <a:rPr lang="en-US" dirty="0" err="1" smtClean="0"/>
              <a:t>CBox</a:t>
            </a:r>
            <a:r>
              <a:rPr lang="en-US" dirty="0" smtClean="0"/>
              <a:t> object. </a:t>
            </a:r>
          </a:p>
          <a:p>
            <a:endParaRPr lang="en-US" dirty="0" smtClean="0"/>
          </a:p>
          <a:p>
            <a:r>
              <a:rPr lang="en-US" dirty="0" smtClean="0"/>
              <a:t>You can make it a little cleverer by checking whether or not the multiplier is even and, if it is, stack the boxes side by side by doubling the </a:t>
            </a:r>
            <a:r>
              <a:rPr lang="en-US" dirty="0" err="1" smtClean="0"/>
              <a:t>m_Width</a:t>
            </a:r>
            <a:r>
              <a:rPr lang="en-US" dirty="0" smtClean="0"/>
              <a:t> value and only multiplying the </a:t>
            </a:r>
            <a:r>
              <a:rPr lang="en-US" dirty="0" err="1" smtClean="0"/>
              <a:t>m_Height</a:t>
            </a:r>
            <a:r>
              <a:rPr lang="en-US" dirty="0" smtClean="0"/>
              <a:t> value by half of n 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Multiply Operation..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CBox Multiplty Operatio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66800" y="990600"/>
            <a:ext cx="6934200" cy="5867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Multiply Operation…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953000"/>
          </a:xfrm>
        </p:spPr>
        <p:txBody>
          <a:bodyPr/>
          <a:lstStyle/>
          <a:p>
            <a:r>
              <a:rPr lang="en-US" sz="2000" dirty="0" smtClean="0"/>
              <a:t>As a member function with the left operand as a </a:t>
            </a:r>
            <a:r>
              <a:rPr lang="en-US" sz="2000" dirty="0" err="1" smtClean="0"/>
              <a:t>CBox</a:t>
            </a:r>
            <a:r>
              <a:rPr lang="en-US" sz="2000" dirty="0" smtClean="0"/>
              <a:t> object: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multiply operator this*n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operator*(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n) const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if(n % 2)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n*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	// n odd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else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2.0*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(n/2)*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// n even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endParaRPr lang="en-US" sz="2000" dirty="0" smtClean="0"/>
          </a:p>
          <a:p>
            <a:r>
              <a:rPr lang="en-US" sz="2000" dirty="0" smtClean="0"/>
              <a:t>Here, you use the % operator to determine whether n is even or odd.</a:t>
            </a:r>
          </a:p>
          <a:p>
            <a:r>
              <a:rPr lang="en-US" sz="2000" dirty="0" smtClean="0"/>
              <a:t>If n is odd, the value of n % 2 is 1 and the if statement is true . </a:t>
            </a:r>
          </a:p>
          <a:p>
            <a:r>
              <a:rPr lang="en-US" sz="2000" dirty="0" smtClean="0"/>
              <a:t>If it is even, n % 2 is 0 and the statement is false .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Multiply Operation…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As a simple non-member function with the left operand as an int.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multiply operator n*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operator*(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n, 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*n;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This version of the multiply operation simply reverses the order of the operands so as to use the previous version of the function directly.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Analyzing </a:t>
            </a:r>
            <a:r>
              <a:rPr lang="en-US" dirty="0" err="1" smtClean="0">
                <a:solidFill>
                  <a:srgbClr val="FF0000"/>
                </a:solidFill>
                <a:cs typeface="+mn-cs"/>
              </a:rPr>
              <a:t>Cbox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Objects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Division operation will determine how many </a:t>
            </a:r>
            <a:r>
              <a:rPr lang="en-US" dirty="0" err="1" smtClean="0"/>
              <a:t>CBox</a:t>
            </a:r>
            <a:r>
              <a:rPr lang="en-US" dirty="0" smtClean="0"/>
              <a:t> objects identical to that specified by the right operand can be contained in the </a:t>
            </a:r>
            <a:r>
              <a:rPr lang="en-US" dirty="0" err="1" smtClean="0"/>
              <a:t>CBox</a:t>
            </a:r>
            <a:r>
              <a:rPr lang="en-US" dirty="0" smtClean="0"/>
              <a:t> object specified by the left operand.</a:t>
            </a:r>
          </a:p>
          <a:p>
            <a:endParaRPr lang="en-US" dirty="0" smtClean="0"/>
          </a:p>
          <a:p>
            <a:r>
              <a:rPr lang="en-US" dirty="0" smtClean="0"/>
              <a:t>To keep it relatively simple, assume that all the </a:t>
            </a:r>
            <a:r>
              <a:rPr lang="en-US" dirty="0" err="1" smtClean="0"/>
              <a:t>CBox</a:t>
            </a:r>
            <a:r>
              <a:rPr lang="en-US" dirty="0" smtClean="0"/>
              <a:t> objects are packed the right way up, that is, with the height dimensions vertical.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Divide Operation..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Content Placeholder 4" descr="CBox Divide Operatio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95400" y="1295400"/>
            <a:ext cx="6400800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Divide Operation…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953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operator/(const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const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tc1 = 0; // Temporary for number in horizontal plane this way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tc2 = 0; // Temporary for number in a plane that way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tc1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static_cast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((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))*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static_cast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((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)); 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and that way Return best fit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tc2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static_cast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((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))*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static_cast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((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));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static_cast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((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)*(tc1 &gt; tc2 ? tc1 : tc2));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% Operation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95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other analytical operator function, operator%(), for obtaining the free volume in a packed </a:t>
            </a:r>
            <a:r>
              <a:rPr lang="en-US" sz="2000" dirty="0" err="1" smtClean="0"/>
              <a:t>aBox</a:t>
            </a:r>
            <a:r>
              <a:rPr lang="en-US" sz="2000" dirty="0" smtClean="0"/>
              <a:t> is easier, because it uses the operator /, which is already defined. </a:t>
            </a:r>
          </a:p>
          <a:p>
            <a:endParaRPr lang="en-US" sz="2000" dirty="0" smtClean="0"/>
          </a:p>
          <a:p>
            <a:r>
              <a:rPr lang="en-US" sz="2000" dirty="0" smtClean="0"/>
              <a:t>It can be written as an </a:t>
            </a:r>
            <a:r>
              <a:rPr lang="en-US" sz="2000" dirty="0" err="1" smtClean="0"/>
              <a:t>an</a:t>
            </a:r>
            <a:r>
              <a:rPr lang="en-US" sz="2000" dirty="0" smtClean="0"/>
              <a:t> ordinary global function because the private members of the class are don’t need to be accessed.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Operator to return the free volume in a packed box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double operator%(const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 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aBox.Volume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- ((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bBox.Volume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()); 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The result is the volume of the big box, </a:t>
            </a:r>
            <a:r>
              <a:rPr lang="en-US" sz="2000" dirty="0" err="1" smtClean="0"/>
              <a:t>aBox</a:t>
            </a:r>
            <a:r>
              <a:rPr lang="en-US" sz="2000" dirty="0" smtClean="0"/>
              <a:t> , minus the volume of the </a:t>
            </a:r>
            <a:r>
              <a:rPr lang="en-US" sz="2000" dirty="0" err="1" smtClean="0"/>
              <a:t>bBox</a:t>
            </a:r>
            <a:r>
              <a:rPr lang="en-US" sz="2000" dirty="0" smtClean="0"/>
              <a:t> boxes that can be stored in it.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For each loop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All the loop statements apply equally well to C++/CLI programs, and the C++/CLI language provides with the luxury of an additional kind of loop called the for each loop. </a:t>
            </a:r>
          </a:p>
          <a:p>
            <a:endParaRPr lang="en-US" dirty="0" smtClean="0"/>
          </a:p>
          <a:p>
            <a:r>
              <a:rPr lang="en-US" dirty="0" smtClean="0"/>
              <a:t>This loop also works with native C++ code in Visual C++ 2010, although formally the for each loop is not part of the ISO/IEC standard C++ language. </a:t>
            </a:r>
          </a:p>
          <a:p>
            <a:endParaRPr lang="en-US" dirty="0" smtClean="0"/>
          </a:p>
          <a:p>
            <a:r>
              <a:rPr lang="en-US" dirty="0" smtClean="0"/>
              <a:t>The for each loop is specifically for iterating through all the objects in a particular kind of set of objects.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For each loop..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81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"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stdafx.h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using namespace System;</a:t>
            </a:r>
          </a:p>
          <a:p>
            <a:pPr>
              <a:buNone/>
            </a:pP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main(array &lt; System::String ^ &gt; ^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args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vowels(0), consonants(0);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String^ proverb(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L“When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in Rome, do as the Romans.");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 each(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wchar_t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in proverb)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if(Char::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IsLetter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))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{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   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Char::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ToLower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	// Convert to lowercase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        switch(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{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   case 'a':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   case 'e':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   case '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':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For each loop…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81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case 'o':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case 'u':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++vowels;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break;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default: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++consonants;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break;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}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}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(proverb);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L"The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proverb contains {0} vowels and {1} consonants.",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vowels, consonants);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For each loop…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816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loop counts the vowels and constants.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Lets check this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Tracking Handles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tracking handle has similarities to a native C++ pointer, but there are also some significant differences.</a:t>
            </a:r>
          </a:p>
          <a:p>
            <a:endParaRPr lang="en-US" dirty="0" smtClean="0"/>
          </a:p>
          <a:p>
            <a:r>
              <a:rPr lang="en-US" dirty="0" smtClean="0"/>
              <a:t>A tracking handle does store an address, which is automatically updated by the garbage collector if the object it references is moved during compaction of the heap.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Garbage Collector:</a:t>
            </a:r>
          </a:p>
          <a:p>
            <a:pPr lvl="1"/>
            <a:r>
              <a:rPr lang="en-US" dirty="0" smtClean="0"/>
              <a:t>In C and C++, many objects require the programmer to allocate their resources once declared, before the objects can be safely used. </a:t>
            </a:r>
          </a:p>
          <a:p>
            <a:pPr lvl="1"/>
            <a:r>
              <a:rPr lang="en-US" dirty="0" smtClean="0"/>
              <a:t>Releasing these resources back to the free memory pool once the object has been used is the responsibility of the programmer.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Garbage Collector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If resources are not released, the code is said to leak memory, as more and more resources are consumed needlessly.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 the other hand, if resources are released prematurely, loss of data, the corruption of other memory areas, and null pointer exceptions can occur.</a:t>
            </a:r>
          </a:p>
          <a:p>
            <a:pPr lvl="1"/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The CLR garbage collector periodically checks the memory heap for any unreferenced objects, and releases the resources held by these objects.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Tracking Handles..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However, you cannot perform address arithmetic with a tracking handle as you can with a native pointer, and casting a tracking handle is not permitted.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/>
              <a:t>For instance, the String class type is a reference class type, so variables that reference String objects must be tracking handles.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Tracking Handles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 handle is specified for a type by placing the ^ symbol following the type name. 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String^ proverb;</a:t>
            </a:r>
          </a:p>
          <a:p>
            <a:pPr lvl="1"/>
            <a:r>
              <a:rPr lang="en-US" dirty="0" smtClean="0"/>
              <a:t>This defines the variable proverb to be a tracking handle of type String^ . </a:t>
            </a:r>
          </a:p>
          <a:p>
            <a:pPr lvl="1"/>
            <a:r>
              <a:rPr lang="en-US" dirty="0" smtClean="0"/>
              <a:t>When a handle is declared it is automatically initialized with null, so it will not refer to anything. </a:t>
            </a:r>
          </a:p>
          <a:p>
            <a:endParaRPr lang="en-US" dirty="0" smtClean="0"/>
          </a:p>
          <a:p>
            <a:r>
              <a:rPr lang="en-US" dirty="0" smtClean="0"/>
              <a:t>To explicitly set a handle to null you use the keyword </a:t>
            </a:r>
            <a:r>
              <a:rPr lang="en-US" dirty="0" err="1" smtClean="0"/>
              <a:t>nullptr</a:t>
            </a:r>
            <a:r>
              <a:rPr lang="en-US" dirty="0" smtClean="0"/>
              <a:t> like this: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proverb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nullptr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Set handle to null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Tracking Handles..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953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Of course, you can initialize a handle explicitly when you declare it. </a:t>
            </a:r>
          </a:p>
          <a:p>
            <a:r>
              <a:rPr lang="en-US" sz="2000" dirty="0" smtClean="0"/>
              <a:t>Here ’ s another statement that defines a handle to a String object: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String^ saying(L"I used to think I was indecisive but now I'm not so sure");</a:t>
            </a:r>
          </a:p>
          <a:p>
            <a:endParaRPr lang="en-US" sz="2000" dirty="0" smtClean="0"/>
          </a:p>
          <a:p>
            <a:r>
              <a:rPr lang="en-US" sz="2000" dirty="0" smtClean="0"/>
              <a:t>This statement creates a String object on the heap that contains the string between the parentheses.</a:t>
            </a:r>
          </a:p>
          <a:p>
            <a:r>
              <a:rPr lang="en-US" sz="2000" dirty="0" smtClean="0"/>
              <a:t>Address of the new object is stored in saying .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/>
              <a:t>Here ’ s how you could create a handle for a value type: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^ value(99);</a:t>
            </a:r>
          </a:p>
          <a:p>
            <a:r>
              <a:rPr lang="en-US" sz="2000" dirty="0" smtClean="0"/>
              <a:t>This statement creates the handle value of type </a:t>
            </a:r>
            <a:r>
              <a:rPr lang="en-US" sz="2000" dirty="0" err="1" smtClean="0"/>
              <a:t>int</a:t>
            </a:r>
            <a:r>
              <a:rPr lang="en-US" sz="2000" dirty="0" smtClean="0"/>
              <a:t>^ ; the value it points to on the heap is initialized to 99.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7136</TotalTime>
  <Words>1754</Words>
  <Application>Microsoft Office PowerPoint</Application>
  <PresentationFormat>On-screen Show (4:3)</PresentationFormat>
  <Paragraphs>362</Paragraphs>
  <Slides>42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View…</vt:lpstr>
      <vt:lpstr>Slide 9</vt:lpstr>
      <vt:lpstr>Contents</vt:lpstr>
      <vt:lpstr>Using Classes</vt:lpstr>
      <vt:lpstr>Defining a Problem</vt:lpstr>
      <vt:lpstr>Defining a Problem..</vt:lpstr>
      <vt:lpstr>Defining a Problem...</vt:lpstr>
      <vt:lpstr>Cbox Class</vt:lpstr>
      <vt:lpstr>Cbox Class..</vt:lpstr>
      <vt:lpstr>Cbox Class..</vt:lpstr>
      <vt:lpstr>Comparing Cbox Objects</vt:lpstr>
      <vt:lpstr>Comparing Cbox Objects..</vt:lpstr>
      <vt:lpstr>Comparing Cbox Objects…</vt:lpstr>
      <vt:lpstr>Comparing Cbox Objects…</vt:lpstr>
      <vt:lpstr>Combining Cbox Objects</vt:lpstr>
      <vt:lpstr>Addition Operation</vt:lpstr>
      <vt:lpstr>Multiply Operation</vt:lpstr>
      <vt:lpstr>Multiply Operation..</vt:lpstr>
      <vt:lpstr>Multiply Operation…</vt:lpstr>
      <vt:lpstr>Multiply Operation…</vt:lpstr>
      <vt:lpstr>Analyzing Cbox Objects</vt:lpstr>
      <vt:lpstr>Divide Operation..</vt:lpstr>
      <vt:lpstr>Divide Operation…</vt:lpstr>
      <vt:lpstr>% Operation</vt:lpstr>
      <vt:lpstr>C++ / CLI Programming</vt:lpstr>
      <vt:lpstr>For each loop</vt:lpstr>
      <vt:lpstr>For each loop..</vt:lpstr>
      <vt:lpstr>For each loop…</vt:lpstr>
      <vt:lpstr>For each loop…</vt:lpstr>
      <vt:lpstr>Tracking Handles</vt:lpstr>
      <vt:lpstr>Garbage Collector</vt:lpstr>
      <vt:lpstr>Tracking Handles..</vt:lpstr>
      <vt:lpstr>Creating Tracking Handles</vt:lpstr>
      <vt:lpstr>Creating Tracking Handles..</vt:lpstr>
      <vt:lpstr>Slide 42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2006</cp:revision>
  <dcterms:created xsi:type="dcterms:W3CDTF">2012-02-27T05:45:45Z</dcterms:created>
  <dcterms:modified xsi:type="dcterms:W3CDTF">2013-06-18T10:35:57Z</dcterms:modified>
</cp:coreProperties>
</file>