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4" r:id="rId1"/>
  </p:sldMasterIdLst>
  <p:notesMasterIdLst>
    <p:notesMasterId r:id="rId40"/>
  </p:notesMasterIdLst>
  <p:handoutMasterIdLst>
    <p:handoutMasterId r:id="rId41"/>
  </p:handoutMasterIdLst>
  <p:sldIdLst>
    <p:sldId id="347" r:id="rId2"/>
    <p:sldId id="262" r:id="rId3"/>
    <p:sldId id="587" r:id="rId4"/>
    <p:sldId id="555" r:id="rId5"/>
    <p:sldId id="571" r:id="rId6"/>
    <p:sldId id="573" r:id="rId7"/>
    <p:sldId id="546" r:id="rId8"/>
    <p:sldId id="553" r:id="rId9"/>
    <p:sldId id="565" r:id="rId10"/>
    <p:sldId id="551" r:id="rId11"/>
    <p:sldId id="269" r:id="rId12"/>
    <p:sldId id="502" r:id="rId13"/>
    <p:sldId id="588" r:id="rId14"/>
    <p:sldId id="574" r:id="rId15"/>
    <p:sldId id="575" r:id="rId16"/>
    <p:sldId id="589" r:id="rId17"/>
    <p:sldId id="576" r:id="rId18"/>
    <p:sldId id="590" r:id="rId19"/>
    <p:sldId id="577" r:id="rId20"/>
    <p:sldId id="591" r:id="rId21"/>
    <p:sldId id="578" r:id="rId22"/>
    <p:sldId id="592" r:id="rId23"/>
    <p:sldId id="579" r:id="rId24"/>
    <p:sldId id="580" r:id="rId25"/>
    <p:sldId id="581" r:id="rId26"/>
    <p:sldId id="593" r:id="rId27"/>
    <p:sldId id="595" r:id="rId28"/>
    <p:sldId id="594" r:id="rId29"/>
    <p:sldId id="583" r:id="rId30"/>
    <p:sldId id="582" r:id="rId31"/>
    <p:sldId id="596" r:id="rId32"/>
    <p:sldId id="597" r:id="rId33"/>
    <p:sldId id="598" r:id="rId34"/>
    <p:sldId id="584" r:id="rId35"/>
    <p:sldId id="600" r:id="rId36"/>
    <p:sldId id="599" r:id="rId37"/>
    <p:sldId id="585" r:id="rId38"/>
    <p:sldId id="287" r:id="rId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autoAdjust="0"/>
    <p:restoredTop sz="86271" autoAdjust="0"/>
  </p:normalViewPr>
  <p:slideViewPr>
    <p:cSldViewPr>
      <p:cViewPr varScale="1">
        <p:scale>
          <a:sx n="62" d="100"/>
          <a:sy n="62" d="100"/>
        </p:scale>
        <p:origin x="-1596" y="-90"/>
      </p:cViewPr>
      <p:guideLst>
        <p:guide orient="horz" pos="2160"/>
        <p:guide pos="2880"/>
      </p:guideLst>
    </p:cSldViewPr>
  </p:slideViewPr>
  <p:outlineViewPr>
    <p:cViewPr>
      <p:scale>
        <a:sx n="33" d="100"/>
        <a:sy n="33" d="100"/>
      </p:scale>
      <p:origin x="0" y="1482"/>
    </p:cViewPr>
  </p:outlineViewPr>
  <p:notesTextViewPr>
    <p:cViewPr>
      <p:scale>
        <a:sx n="100" d="100"/>
        <a:sy n="100" d="100"/>
      </p:scale>
      <p:origin x="0" y="0"/>
    </p:cViewPr>
  </p:notesTextViewPr>
  <p:sorterViewPr>
    <p:cViewPr>
      <p:scale>
        <a:sx n="66" d="100"/>
        <a:sy n="66" d="100"/>
      </p:scale>
      <p:origin x="0" y="1146"/>
    </p:cViewPr>
  </p:sorterViewPr>
  <p:notesViewPr>
    <p:cSldViewPr>
      <p:cViewPr varScale="1">
        <p:scale>
          <a:sx n="59" d="100"/>
          <a:sy n="59" d="100"/>
        </p:scale>
        <p:origin x="-2508" y="-78"/>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ur-PK"/>
          </a:p>
        </p:txBody>
      </p:sp>
      <p:sp>
        <p:nvSpPr>
          <p:cNvPr id="3" name="Date Placeholder 2"/>
          <p:cNvSpPr>
            <a:spLocks noGrp="1"/>
          </p:cNvSpPr>
          <p:nvPr>
            <p:ph type="dt" sz="quarter" idx="1"/>
          </p:nvPr>
        </p:nvSpPr>
        <p:spPr>
          <a:xfrm>
            <a:off x="1588" y="0"/>
            <a:ext cx="2971800" cy="457200"/>
          </a:xfrm>
          <a:prstGeom prst="rect">
            <a:avLst/>
          </a:prstGeom>
        </p:spPr>
        <p:txBody>
          <a:bodyPr vert="horz" lIns="91440" tIns="45720" rIns="91440" bIns="45720" rtlCol="1"/>
          <a:lstStyle>
            <a:lvl1pPr algn="l">
              <a:defRPr sz="1200"/>
            </a:lvl1pPr>
          </a:lstStyle>
          <a:p>
            <a:fld id="{881E9AF1-8403-41E7-9D3D-CDE5072CE771}" type="datetimeFigureOut">
              <a:rPr lang="ur-PK" smtClean="0"/>
              <a:pPr/>
              <a:t>09/08/1434</a:t>
            </a:fld>
            <a:endParaRPr lang="ur-PK"/>
          </a:p>
        </p:txBody>
      </p:sp>
      <p:sp>
        <p:nvSpPr>
          <p:cNvPr id="4" name="Footer Placeholder 3"/>
          <p:cNvSpPr>
            <a:spLocks noGrp="1"/>
          </p:cNvSpPr>
          <p:nvPr>
            <p:ph type="ftr" sz="quarter" idx="2"/>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ur-PK"/>
          </a:p>
        </p:txBody>
      </p:sp>
      <p:sp>
        <p:nvSpPr>
          <p:cNvPr id="5" name="Slide Number Placeholder 4"/>
          <p:cNvSpPr>
            <a:spLocks noGrp="1"/>
          </p:cNvSpPr>
          <p:nvPr>
            <p:ph type="sldNum" sz="quarter" idx="3"/>
          </p:nvPr>
        </p:nvSpPr>
        <p:spPr>
          <a:xfrm>
            <a:off x="1588" y="8685213"/>
            <a:ext cx="2971800" cy="457200"/>
          </a:xfrm>
          <a:prstGeom prst="rect">
            <a:avLst/>
          </a:prstGeom>
        </p:spPr>
        <p:txBody>
          <a:bodyPr vert="horz" lIns="91440" tIns="45720" rIns="91440" bIns="45720" rtlCol="1" anchor="b"/>
          <a:lstStyle>
            <a:lvl1pPr algn="l">
              <a:defRPr sz="1200"/>
            </a:lvl1pPr>
          </a:lstStyle>
          <a:p>
            <a:fld id="{C8FDF66B-D211-4805-98E1-7FEA28AF8281}" type="slidenum">
              <a:rPr lang="ur-PK" smtClean="0"/>
              <a:pPr/>
              <a:t>‹#›</a:t>
            </a:fld>
            <a:endParaRPr lang="ur-PK"/>
          </a:p>
        </p:txBody>
      </p:sp>
    </p:spTree>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ur-PK"/>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BA31D0AC-E463-4F28-BC2E-3E33ECB3D3E8}" type="datetimeFigureOut">
              <a:rPr lang="ur-PK" smtClean="0"/>
              <a:pPr/>
              <a:t>09/08/1434</a:t>
            </a:fld>
            <a:endParaRPr lang="ur-PK"/>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ur-PK"/>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ur-PK"/>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E380ABCA-AE86-43D9-980A-EAF15D237110}" type="slidenum">
              <a:rPr lang="ur-PK" smtClean="0"/>
              <a:pPr/>
              <a:t>‹#›</a:t>
            </a:fld>
            <a:endParaRPr lang="ur-PK"/>
          </a:p>
        </p:txBody>
      </p:sp>
    </p:spTree>
  </p:cSld>
  <p:clrMap bg1="lt1" tx1="dk1" bg2="lt2" tx2="dk2" accent1="accent1" accent2="accent2" accent3="accent3" accent4="accent4" accent5="accent5" accent6="accent6" hlink="hlink" folHlink="folHlink"/>
  <p:hf sldNum="0" hdr="0" ftr="0" dt="0"/>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r>
              <a:rPr lang="en-US" sz="1200" kern="1200" baseline="0" dirty="0" smtClean="0">
                <a:solidFill>
                  <a:schemeClr val="tx1"/>
                </a:solidFill>
                <a:latin typeface="+mn-lt"/>
                <a:ea typeface="+mn-ea"/>
                <a:cs typeface="+mn-cs"/>
              </a:rPr>
              <a:t>Console::</a:t>
            </a:r>
            <a:r>
              <a:rPr lang="en-US" sz="1200" kern="1200" baseline="0" dirty="0" err="1" smtClean="0">
                <a:solidFill>
                  <a:schemeClr val="tx1"/>
                </a:solidFill>
                <a:latin typeface="+mn-lt"/>
                <a:ea typeface="+mn-ea"/>
                <a:cs typeface="+mn-cs"/>
              </a:rPr>
              <a:t>ReadLine</a:t>
            </a:r>
            <a:r>
              <a:rPr lang="en-US" sz="1200" kern="1200" baseline="0" dirty="0" smtClean="0">
                <a:solidFill>
                  <a:schemeClr val="tx1"/>
                </a:solidFill>
                <a:latin typeface="+mn-lt"/>
                <a:ea typeface="+mn-ea"/>
                <a:cs typeface="+mn-cs"/>
              </a:rPr>
              <a:t>();</a:t>
            </a:r>
            <a:endParaRPr lang="ur-PK"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ur-PK"/>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ur-PK"/>
          </a:p>
        </p:txBody>
      </p:sp>
      <p:sp>
        <p:nvSpPr>
          <p:cNvPr id="4" name="Date Placeholder 3"/>
          <p:cNvSpPr>
            <a:spLocks noGrp="1"/>
          </p:cNvSpPr>
          <p:nvPr>
            <p:ph type="dt" sz="half" idx="10"/>
          </p:nvPr>
        </p:nvSpPr>
        <p:spPr/>
        <p:txBody>
          <a:bodyPr/>
          <a:lstStyle/>
          <a:p>
            <a:fld id="{B549FF5E-457C-40DE-80D7-9781BDD9FEBF}" type="datetime1">
              <a:rPr lang="en-US" smtClean="0"/>
              <a:pPr/>
              <a:t>17-Jun-13</a:t>
            </a:fld>
            <a:endParaRPr lang="en-US"/>
          </a:p>
        </p:txBody>
      </p:sp>
      <p:sp>
        <p:nvSpPr>
          <p:cNvPr id="5" name="Footer Placeholder 4"/>
          <p:cNvSpPr>
            <a:spLocks noGrp="1"/>
          </p:cNvSpPr>
          <p:nvPr>
            <p:ph type="ftr" sz="quarter" idx="11"/>
          </p:nvPr>
        </p:nvSpPr>
        <p:spPr/>
        <p:txBody>
          <a:bodyPr/>
          <a:lstStyle/>
          <a:p>
            <a:r>
              <a:rPr lang="en-US" smtClean="0"/>
              <a:t>Visual Programming by Muhammad Bilal Zafar</a:t>
            </a:r>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ur-PK" dirty="0"/>
          </a:p>
        </p:txBody>
      </p:sp>
      <p:sp>
        <p:nvSpPr>
          <p:cNvPr id="3" name="Content Placeholder 2"/>
          <p:cNvSpPr>
            <a:spLocks noGrp="1"/>
          </p:cNvSpPr>
          <p:nvPr>
            <p:ph idx="1"/>
          </p:nvPr>
        </p:nvSpPr>
        <p:spPr/>
        <p:txBody>
          <a:bodyPr/>
          <a:lstStyle>
            <a:lvl1pPr algn="l" rtl="0">
              <a:buFont typeface="Wingdings" pitchFamily="2" charset="2"/>
              <a:buChar char="Ø"/>
              <a:defRPr sz="2400"/>
            </a:lvl1pPr>
            <a:lvl2pPr algn="l" rtl="0">
              <a:buFont typeface="Wingdings" pitchFamily="2" charset="2"/>
              <a:buChar char="Ø"/>
              <a:defRPr sz="2200"/>
            </a:lvl2pPr>
            <a:lvl3pPr algn="l" rtl="0">
              <a:buFont typeface="Wingdings" pitchFamily="2" charset="2"/>
              <a:buChar char="Ø"/>
              <a:defRPr sz="2000"/>
            </a:lvl3pPr>
            <a:lvl4pPr algn="l" rtl="0">
              <a:buFont typeface="Wingdings" pitchFamily="2" charset="2"/>
              <a:buChar char="Ø"/>
              <a:defRPr/>
            </a:lvl4pPr>
            <a:lvl5pPr algn="l" rtl="0">
              <a:buFont typeface="Wingdings" pitchFamily="2" charset="2"/>
              <a:buChar char="Ø"/>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ur-PK" dirty="0"/>
          </a:p>
        </p:txBody>
      </p:sp>
      <p:sp>
        <p:nvSpPr>
          <p:cNvPr id="4" name="Date Placeholder 3"/>
          <p:cNvSpPr>
            <a:spLocks noGrp="1"/>
          </p:cNvSpPr>
          <p:nvPr>
            <p:ph type="dt" sz="half" idx="10"/>
          </p:nvPr>
        </p:nvSpPr>
        <p:spPr/>
        <p:txBody>
          <a:bodyPr/>
          <a:lstStyle/>
          <a:p>
            <a:fld id="{3B959F84-96E2-4978-A2BE-97D088165532}" type="datetime1">
              <a:rPr lang="en-US" smtClean="0"/>
              <a:pPr/>
              <a:t>17-Jun-13</a:t>
            </a:fld>
            <a:endParaRPr lang="en-US"/>
          </a:p>
        </p:txBody>
      </p:sp>
      <p:sp>
        <p:nvSpPr>
          <p:cNvPr id="5" name="Footer Placeholder 4"/>
          <p:cNvSpPr>
            <a:spLocks noGrp="1"/>
          </p:cNvSpPr>
          <p:nvPr>
            <p:ph type="ftr" sz="quarter" idx="11"/>
          </p:nvPr>
        </p:nvSpPr>
        <p:spPr>
          <a:xfrm>
            <a:off x="2895600" y="6356350"/>
            <a:ext cx="3352800" cy="365125"/>
          </a:xfrm>
        </p:spPr>
        <p:txBody>
          <a:bodyPr/>
          <a:lstStyle/>
          <a:p>
            <a:r>
              <a:rPr lang="en-US" smtClean="0"/>
              <a:t>Visual Programming by Muhammad Bilal Zafar</a:t>
            </a:r>
            <a:endParaRPr lang="en-US"/>
          </a:p>
        </p:txBody>
      </p:sp>
      <p:sp>
        <p:nvSpPr>
          <p:cNvPr id="6" name="Slide Number Placeholder 5"/>
          <p:cNvSpPr>
            <a:spLocks noGrp="1"/>
          </p:cNvSpPr>
          <p:nvPr>
            <p:ph type="sldNum" sz="quarter" idx="12"/>
          </p:nvPr>
        </p:nvSpPr>
        <p:spPr>
          <a:xfrm>
            <a:off x="304800" y="6356350"/>
            <a:ext cx="2133600" cy="365125"/>
          </a:xfrm>
        </p:spPr>
        <p:txBody>
          <a:bodyPr/>
          <a:lstStyle/>
          <a:p>
            <a:fld id="{0AD2A1D3-94CF-4BE8-B9A0-75EFE4C74F9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ur-PK"/>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050B67E-9BF0-439A-94FB-AEFA9107FB06}" type="datetime1">
              <a:rPr lang="en-US" smtClean="0"/>
              <a:pPr/>
              <a:t>17-Jun-13</a:t>
            </a:fld>
            <a:endParaRPr lang="en-US"/>
          </a:p>
        </p:txBody>
      </p:sp>
      <p:sp>
        <p:nvSpPr>
          <p:cNvPr id="5" name="Footer Placeholder 4"/>
          <p:cNvSpPr>
            <a:spLocks noGrp="1"/>
          </p:cNvSpPr>
          <p:nvPr>
            <p:ph type="ftr" sz="quarter" idx="11"/>
          </p:nvPr>
        </p:nvSpPr>
        <p:spPr/>
        <p:txBody>
          <a:bodyPr/>
          <a:lstStyle/>
          <a:p>
            <a:r>
              <a:rPr lang="en-US" smtClean="0"/>
              <a:t>Visual Programming by Muhammad Bilal Zafar</a:t>
            </a:r>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ur-PK"/>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5" name="Date Placeholder 4"/>
          <p:cNvSpPr>
            <a:spLocks noGrp="1"/>
          </p:cNvSpPr>
          <p:nvPr>
            <p:ph type="dt" sz="half" idx="10"/>
          </p:nvPr>
        </p:nvSpPr>
        <p:spPr/>
        <p:txBody>
          <a:bodyPr/>
          <a:lstStyle/>
          <a:p>
            <a:fld id="{0444D5AD-B325-49C3-8CC4-A1BACB7509ED}" type="datetime1">
              <a:rPr lang="en-US" smtClean="0"/>
              <a:pPr/>
              <a:t>17-Jun-13</a:t>
            </a:fld>
            <a:endParaRPr lang="en-US"/>
          </a:p>
        </p:txBody>
      </p:sp>
      <p:sp>
        <p:nvSpPr>
          <p:cNvPr id="6" name="Footer Placeholder 5"/>
          <p:cNvSpPr>
            <a:spLocks noGrp="1"/>
          </p:cNvSpPr>
          <p:nvPr>
            <p:ph type="ftr" sz="quarter" idx="11"/>
          </p:nvPr>
        </p:nvSpPr>
        <p:spPr/>
        <p:txBody>
          <a:bodyPr/>
          <a:lstStyle/>
          <a:p>
            <a:r>
              <a:rPr lang="en-US" smtClean="0"/>
              <a:t>Visual Programming by Muhammad Bilal Zafar</a:t>
            </a:r>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ur-PK"/>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7" name="Date Placeholder 6"/>
          <p:cNvSpPr>
            <a:spLocks noGrp="1"/>
          </p:cNvSpPr>
          <p:nvPr>
            <p:ph type="dt" sz="half" idx="10"/>
          </p:nvPr>
        </p:nvSpPr>
        <p:spPr/>
        <p:txBody>
          <a:bodyPr/>
          <a:lstStyle/>
          <a:p>
            <a:fld id="{114039AB-B8B3-4BFE-8602-CCA057421A38}" type="datetime1">
              <a:rPr lang="en-US" smtClean="0"/>
              <a:pPr/>
              <a:t>17-Jun-13</a:t>
            </a:fld>
            <a:endParaRPr lang="en-US"/>
          </a:p>
        </p:txBody>
      </p:sp>
      <p:sp>
        <p:nvSpPr>
          <p:cNvPr id="8" name="Footer Placeholder 7"/>
          <p:cNvSpPr>
            <a:spLocks noGrp="1"/>
          </p:cNvSpPr>
          <p:nvPr>
            <p:ph type="ftr" sz="quarter" idx="11"/>
          </p:nvPr>
        </p:nvSpPr>
        <p:spPr/>
        <p:txBody>
          <a:bodyPr/>
          <a:lstStyle/>
          <a:p>
            <a:r>
              <a:rPr lang="en-US" smtClean="0"/>
              <a:t>Visual Programming by Muhammad Bilal Zafar</a:t>
            </a:r>
            <a:endParaRPr lang="en-US"/>
          </a:p>
        </p:txBody>
      </p:sp>
      <p:sp>
        <p:nvSpPr>
          <p:cNvPr id="9" name="Slide Number Placeholder 8"/>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ur-PK"/>
          </a:p>
        </p:txBody>
      </p:sp>
      <p:sp>
        <p:nvSpPr>
          <p:cNvPr id="3" name="Date Placeholder 2"/>
          <p:cNvSpPr>
            <a:spLocks noGrp="1"/>
          </p:cNvSpPr>
          <p:nvPr>
            <p:ph type="dt" sz="half" idx="10"/>
          </p:nvPr>
        </p:nvSpPr>
        <p:spPr/>
        <p:txBody>
          <a:bodyPr/>
          <a:lstStyle/>
          <a:p>
            <a:fld id="{211EA8AC-292C-4CEF-B15C-904C509FEB56}" type="datetime1">
              <a:rPr lang="en-US" smtClean="0"/>
              <a:pPr/>
              <a:t>17-Jun-13</a:t>
            </a:fld>
            <a:endParaRPr lang="en-US"/>
          </a:p>
        </p:txBody>
      </p:sp>
      <p:sp>
        <p:nvSpPr>
          <p:cNvPr id="4" name="Footer Placeholder 3"/>
          <p:cNvSpPr>
            <a:spLocks noGrp="1"/>
          </p:cNvSpPr>
          <p:nvPr>
            <p:ph type="ftr" sz="quarter" idx="11"/>
          </p:nvPr>
        </p:nvSpPr>
        <p:spPr/>
        <p:txBody>
          <a:bodyPr/>
          <a:lstStyle/>
          <a:p>
            <a:r>
              <a:rPr lang="en-US" smtClean="0"/>
              <a:t>Visual Programming by Muhammad Bilal Zafar</a:t>
            </a:r>
            <a:endParaRPr lang="en-US"/>
          </a:p>
        </p:txBody>
      </p:sp>
      <p:sp>
        <p:nvSpPr>
          <p:cNvPr id="5" name="Slide Number Placeholder 4"/>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8DEF80-0D63-4592-85AC-85019895A149}" type="datetime1">
              <a:rPr lang="en-US" smtClean="0"/>
              <a:pPr/>
              <a:t>17-Jun-13</a:t>
            </a:fld>
            <a:endParaRPr lang="en-US"/>
          </a:p>
        </p:txBody>
      </p:sp>
      <p:sp>
        <p:nvSpPr>
          <p:cNvPr id="3" name="Footer Placeholder 2"/>
          <p:cNvSpPr>
            <a:spLocks noGrp="1"/>
          </p:cNvSpPr>
          <p:nvPr>
            <p:ph type="ftr" sz="quarter" idx="11"/>
          </p:nvPr>
        </p:nvSpPr>
        <p:spPr/>
        <p:txBody>
          <a:bodyPr/>
          <a:lstStyle/>
          <a:p>
            <a:r>
              <a:rPr lang="en-US" smtClean="0"/>
              <a:t>Visual Programming by Muhammad Bilal Zafar</a:t>
            </a:r>
            <a:endParaRPr lang="en-US"/>
          </a:p>
        </p:txBody>
      </p:sp>
      <p:sp>
        <p:nvSpPr>
          <p:cNvPr id="4" name="Slide Number Placeholder 3"/>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ur-PK"/>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2B57C39-29A6-413A-949C-B690334A38BC}" type="datetime1">
              <a:rPr lang="en-US" smtClean="0"/>
              <a:pPr/>
              <a:t>17-Jun-13</a:t>
            </a:fld>
            <a:endParaRPr lang="en-US"/>
          </a:p>
        </p:txBody>
      </p:sp>
      <p:sp>
        <p:nvSpPr>
          <p:cNvPr id="6" name="Footer Placeholder 5"/>
          <p:cNvSpPr>
            <a:spLocks noGrp="1"/>
          </p:cNvSpPr>
          <p:nvPr>
            <p:ph type="ftr" sz="quarter" idx="11"/>
          </p:nvPr>
        </p:nvSpPr>
        <p:spPr/>
        <p:txBody>
          <a:bodyPr/>
          <a:lstStyle/>
          <a:p>
            <a:r>
              <a:rPr lang="en-US" smtClean="0"/>
              <a:t>Visual Programming by Muhammad Bilal Zafar</a:t>
            </a:r>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ur-PK"/>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ur-PK"/>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01E1419-AD70-4BF8-88CF-47EF8C22D162}" type="datetime1">
              <a:rPr lang="en-US" smtClean="0"/>
              <a:pPr/>
              <a:t>17-Jun-13</a:t>
            </a:fld>
            <a:endParaRPr lang="en-US"/>
          </a:p>
        </p:txBody>
      </p:sp>
      <p:sp>
        <p:nvSpPr>
          <p:cNvPr id="6" name="Footer Placeholder 5"/>
          <p:cNvSpPr>
            <a:spLocks noGrp="1"/>
          </p:cNvSpPr>
          <p:nvPr>
            <p:ph type="ftr" sz="quarter" idx="11"/>
          </p:nvPr>
        </p:nvSpPr>
        <p:spPr/>
        <p:txBody>
          <a:bodyPr/>
          <a:lstStyle/>
          <a:p>
            <a:r>
              <a:rPr lang="en-US" smtClean="0"/>
              <a:t>Visual Programming by Muhammad Bilal Zafar</a:t>
            </a:r>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ur-PK"/>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4" name="Date Placeholder 3"/>
          <p:cNvSpPr>
            <a:spLocks noGrp="1"/>
          </p:cNvSpPr>
          <p:nvPr>
            <p:ph type="dt" sz="half" idx="10"/>
          </p:nvPr>
        </p:nvSpPr>
        <p:spPr/>
        <p:txBody>
          <a:bodyPr/>
          <a:lstStyle/>
          <a:p>
            <a:fld id="{781597EE-FAAC-43E3-92C1-5291B6ED96D1}" type="datetime1">
              <a:rPr lang="en-US" smtClean="0"/>
              <a:pPr/>
              <a:t>17-Jun-13</a:t>
            </a:fld>
            <a:endParaRPr lang="en-US"/>
          </a:p>
        </p:txBody>
      </p:sp>
      <p:sp>
        <p:nvSpPr>
          <p:cNvPr id="5" name="Footer Placeholder 4"/>
          <p:cNvSpPr>
            <a:spLocks noGrp="1"/>
          </p:cNvSpPr>
          <p:nvPr>
            <p:ph type="ftr" sz="quarter" idx="11"/>
          </p:nvPr>
        </p:nvSpPr>
        <p:spPr/>
        <p:txBody>
          <a:bodyPr/>
          <a:lstStyle/>
          <a:p>
            <a:r>
              <a:rPr lang="en-US" smtClean="0"/>
              <a:t>Visual Programming by Muhammad Bilal Zafar</a:t>
            </a:r>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ur-PK"/>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4" name="Date Placeholder 3"/>
          <p:cNvSpPr>
            <a:spLocks noGrp="1"/>
          </p:cNvSpPr>
          <p:nvPr>
            <p:ph type="dt" sz="half" idx="10"/>
          </p:nvPr>
        </p:nvSpPr>
        <p:spPr/>
        <p:txBody>
          <a:bodyPr/>
          <a:lstStyle/>
          <a:p>
            <a:fld id="{88858EF0-7C93-4C29-B238-9E869F828D15}" type="datetime1">
              <a:rPr lang="en-US" smtClean="0"/>
              <a:pPr/>
              <a:t>17-Jun-13</a:t>
            </a:fld>
            <a:endParaRPr lang="en-US"/>
          </a:p>
        </p:txBody>
      </p:sp>
      <p:sp>
        <p:nvSpPr>
          <p:cNvPr id="5" name="Footer Placeholder 4"/>
          <p:cNvSpPr>
            <a:spLocks noGrp="1"/>
          </p:cNvSpPr>
          <p:nvPr>
            <p:ph type="ftr" sz="quarter" idx="11"/>
          </p:nvPr>
        </p:nvSpPr>
        <p:spPr/>
        <p:txBody>
          <a:bodyPr/>
          <a:lstStyle/>
          <a:p>
            <a:r>
              <a:rPr lang="en-US" smtClean="0"/>
              <a:t>Visual Programming by Muhammad Bilal Zafar</a:t>
            </a:r>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smtClean="0"/>
              <a:t>Click to edit Master title style</a:t>
            </a:r>
            <a:endParaRPr lang="ur-PK"/>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5481629A-1E02-4CB9-85BD-9F72E5D33190}" type="datetime1">
              <a:rPr lang="en-US" smtClean="0"/>
              <a:pPr/>
              <a:t>17-Jun-13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r>
              <a:rPr lang="en-US" smtClean="0"/>
              <a:t>Visual Programming by Muhammad Bilal Zafar</a:t>
            </a:r>
            <a:endParaRPr lang="en-US"/>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AD2A1D3-94CF-4BE8-B9A0-75EFE4C74F9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ur-PK"/>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2057400" y="2886670"/>
            <a:ext cx="5029200" cy="923330"/>
          </a:xfrm>
          <a:prstGeom prst="rect">
            <a:avLst/>
          </a:prstGeom>
        </p:spPr>
        <p:style>
          <a:lnRef idx="2">
            <a:schemeClr val="accent2"/>
          </a:lnRef>
          <a:fillRef idx="1">
            <a:schemeClr val="lt1"/>
          </a:fillRef>
          <a:effectRef idx="0">
            <a:schemeClr val="accent2"/>
          </a:effectRef>
          <a:fontRef idx="minor">
            <a:schemeClr val="dk1"/>
          </a:fontRef>
        </p:style>
        <p:txBody>
          <a:bodyPr wrap="square" lIns="91440" tIns="45720" rIns="91440" bIns="45720">
            <a:spAutoFit/>
          </a:bodyPr>
          <a:lstStyle/>
          <a:p>
            <a:pPr algn="ctr"/>
            <a:r>
              <a:rPr lang="en-US"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LESSON  </a:t>
            </a:r>
            <a:r>
              <a:rPr lang="en-US" sz="5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11</a:t>
            </a:r>
            <a:endParaRPr lang="en-US"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798637"/>
            <a:ext cx="8229600" cy="2925763"/>
          </a:xfrm>
        </p:spPr>
        <p:txBody>
          <a:bodyPr>
            <a:normAutofit/>
          </a:bodyPr>
          <a:lstStyle/>
          <a:p>
            <a:pPr algn="ctr" rtl="0">
              <a:buNone/>
            </a:pPr>
            <a:r>
              <a:rPr lang="en-US" sz="4800" b="1" dirty="0" smtClean="0"/>
              <a:t>Overview </a:t>
            </a:r>
          </a:p>
          <a:p>
            <a:pPr algn="ctr" rtl="0">
              <a:buNone/>
            </a:pPr>
            <a:r>
              <a:rPr lang="en-US" sz="4800" b="1" dirty="0" smtClean="0"/>
              <a:t>of</a:t>
            </a:r>
          </a:p>
          <a:p>
            <a:pPr algn="ctr" rtl="0">
              <a:buNone/>
            </a:pPr>
            <a:r>
              <a:rPr lang="en-US" sz="4800" b="1" dirty="0" smtClean="0"/>
              <a:t>Previous Lesson(s)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cs typeface="+mn-cs"/>
              </a:rPr>
              <a:t>Over View</a:t>
            </a:r>
            <a:endParaRPr lang="ur-PK" dirty="0">
              <a:solidFill>
                <a:srgbClr val="FF0000"/>
              </a:solidFill>
              <a:cs typeface="+mn-cs"/>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3</a:t>
            </a:fld>
            <a:endParaRPr lang="en-US" dirty="0"/>
          </a:p>
        </p:txBody>
      </p:sp>
      <p:sp>
        <p:nvSpPr>
          <p:cNvPr id="7" name="Content Placeholder 6"/>
          <p:cNvSpPr>
            <a:spLocks noGrp="1"/>
          </p:cNvSpPr>
          <p:nvPr>
            <p:ph idx="1"/>
          </p:nvPr>
        </p:nvSpPr>
        <p:spPr>
          <a:xfrm>
            <a:off x="533400" y="1600200"/>
            <a:ext cx="8229600" cy="4724400"/>
          </a:xfr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r>
              <a:rPr lang="en-US" dirty="0" smtClean="0"/>
              <a:t>CLR Programming</a:t>
            </a:r>
          </a:p>
          <a:p>
            <a:pPr lvl="1"/>
            <a:endParaRPr lang="en-US" dirty="0" smtClean="0"/>
          </a:p>
          <a:p>
            <a:pPr lvl="1"/>
            <a:r>
              <a:rPr lang="en-US" dirty="0" smtClean="0"/>
              <a:t>Common Language Runtime (CLR) is a programming that manages the execution of programs written in any of several supported languages, allowing them to share common object oriented classes written in any of the languages.</a:t>
            </a:r>
          </a:p>
          <a:p>
            <a:pPr lvl="1"/>
            <a:endParaRPr lang="en-US" dirty="0" smtClean="0"/>
          </a:p>
          <a:p>
            <a:pPr lvl="1"/>
            <a:r>
              <a:rPr lang="en-US" dirty="0" smtClean="0"/>
              <a:t>Microsoft refers to its Common Language Runtime as a "managed execution environment”.</a:t>
            </a:r>
          </a:p>
          <a:p>
            <a:pPr lvl="1"/>
            <a:endParaRPr lang="en-US"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cs typeface="+mn-cs"/>
              </a:rPr>
              <a:t>Over View..</a:t>
            </a:r>
            <a:endParaRPr lang="ur-PK" dirty="0">
              <a:solidFill>
                <a:srgbClr val="FF0000"/>
              </a:solidFill>
              <a:cs typeface="+mn-cs"/>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4</a:t>
            </a:fld>
            <a:endParaRPr lang="en-US" dirty="0"/>
          </a:p>
        </p:txBody>
      </p:sp>
      <p:sp>
        <p:nvSpPr>
          <p:cNvPr id="7" name="Content Placeholder 6"/>
          <p:cNvSpPr>
            <a:spLocks noGrp="1"/>
          </p:cNvSpPr>
          <p:nvPr>
            <p:ph idx="1"/>
          </p:nvPr>
        </p:nvSpPr>
        <p:spPr>
          <a:xfrm>
            <a:off x="533400" y="1600200"/>
            <a:ext cx="8229600" cy="4724400"/>
          </a:xfr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r>
              <a:rPr lang="en-US" dirty="0" smtClean="0"/>
              <a:t>ISO/IEC C++ fundamental data type names can be used in C++/CLI programs, and with arithmetic operations.</a:t>
            </a:r>
          </a:p>
          <a:p>
            <a:endParaRPr lang="en-US" dirty="0" smtClean="0"/>
          </a:p>
          <a:p>
            <a:r>
              <a:rPr lang="en-US" dirty="0" smtClean="0"/>
              <a:t>The fundamental type names in a C++/CLI program have a different meaning and introduce additional capabilities in certain situations.</a:t>
            </a:r>
          </a:p>
          <a:p>
            <a:endParaRPr lang="en-US" dirty="0" smtClean="0"/>
          </a:p>
          <a:p>
            <a:r>
              <a:rPr lang="en-US" dirty="0" smtClean="0"/>
              <a:t>A fundamental type in a C++/CLI program is a value class type and can behave either as an ordinary value or as an object if the circumstances require it.</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cs typeface="+mn-cs"/>
              </a:rPr>
              <a:t>Over View...</a:t>
            </a:r>
            <a:endParaRPr lang="ur-PK" dirty="0">
              <a:solidFill>
                <a:srgbClr val="FF0000"/>
              </a:solidFill>
              <a:cs typeface="+mn-cs"/>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5</a:t>
            </a:fld>
            <a:endParaRPr lang="en-US" dirty="0"/>
          </a:p>
        </p:txBody>
      </p:sp>
      <p:sp>
        <p:nvSpPr>
          <p:cNvPr id="6" name="Content Placeholder 5"/>
          <p:cNvSpPr>
            <a:spLocks noGrp="1"/>
          </p:cNvSpPr>
          <p:nvPr>
            <p:ph idx="1"/>
          </p:nvPr>
        </p:nvSpPr>
        <p:spPr/>
        <p:txBody>
          <a:bodyPr>
            <a:normAutofit/>
          </a:bodyPr>
          <a:lstStyle/>
          <a:p>
            <a:r>
              <a:rPr lang="en-US" dirty="0" smtClean="0"/>
              <a:t>ISO/IEC C++ fundamental type names are aliases for the value class type names in a C++/CLI program, so it can be used in managed code.</a:t>
            </a:r>
          </a:p>
          <a:p>
            <a:endParaRPr lang="en-US" dirty="0" smtClean="0"/>
          </a:p>
          <a:p>
            <a:r>
              <a:rPr lang="en-US" dirty="0" smtClean="0"/>
              <a:t>Ex ISO/IEC C++</a:t>
            </a:r>
          </a:p>
          <a:p>
            <a:pPr>
              <a:buNone/>
            </a:pPr>
            <a:r>
              <a:rPr lang="en-US" b="1" dirty="0" smtClean="0">
                <a:solidFill>
                  <a:schemeClr val="tx2">
                    <a:lumMod val="60000"/>
                    <a:lumOff val="40000"/>
                  </a:schemeClr>
                </a:solidFill>
              </a:rPr>
              <a:t>			</a:t>
            </a:r>
            <a:r>
              <a:rPr lang="en-US" sz="2200" b="1" dirty="0" err="1" smtClean="0">
                <a:solidFill>
                  <a:schemeClr val="tx2">
                    <a:lumMod val="60000"/>
                    <a:lumOff val="40000"/>
                  </a:schemeClr>
                </a:solidFill>
              </a:rPr>
              <a:t>int</a:t>
            </a:r>
            <a:r>
              <a:rPr lang="en-US" sz="2200" b="1" dirty="0" smtClean="0">
                <a:solidFill>
                  <a:schemeClr val="tx2">
                    <a:lumMod val="60000"/>
                    <a:lumOff val="40000"/>
                  </a:schemeClr>
                </a:solidFill>
              </a:rPr>
              <a:t> count = 10;</a:t>
            </a:r>
          </a:p>
          <a:p>
            <a:pPr>
              <a:buNone/>
            </a:pPr>
            <a:r>
              <a:rPr lang="en-US" sz="2200" b="1" dirty="0" smtClean="0">
                <a:solidFill>
                  <a:schemeClr val="tx2">
                    <a:lumMod val="60000"/>
                    <a:lumOff val="40000"/>
                  </a:schemeClr>
                </a:solidFill>
              </a:rPr>
              <a:t>			double value = 2.5;</a:t>
            </a:r>
          </a:p>
          <a:p>
            <a:r>
              <a:rPr lang="en-US" dirty="0" smtClean="0"/>
              <a:t>But in C++ / CLI, it is like this:</a:t>
            </a:r>
          </a:p>
          <a:p>
            <a:pPr>
              <a:buNone/>
            </a:pPr>
            <a:r>
              <a:rPr lang="en-US" sz="2000" b="1" dirty="0" smtClean="0">
                <a:solidFill>
                  <a:schemeClr val="tx2">
                    <a:lumMod val="60000"/>
                    <a:lumOff val="40000"/>
                  </a:schemeClr>
                </a:solidFill>
              </a:rPr>
              <a:t>			</a:t>
            </a:r>
            <a:r>
              <a:rPr lang="en-US" sz="2200" b="1" dirty="0" smtClean="0">
                <a:solidFill>
                  <a:schemeClr val="tx2">
                    <a:lumMod val="60000"/>
                    <a:lumOff val="40000"/>
                  </a:schemeClr>
                </a:solidFill>
              </a:rPr>
              <a:t>System::Int32 count = 10;</a:t>
            </a:r>
          </a:p>
          <a:p>
            <a:pPr>
              <a:buNone/>
            </a:pPr>
            <a:r>
              <a:rPr lang="en-US" sz="2200" b="1" dirty="0" smtClean="0">
                <a:solidFill>
                  <a:schemeClr val="tx2">
                    <a:lumMod val="60000"/>
                    <a:lumOff val="40000"/>
                  </a:schemeClr>
                </a:solidFill>
              </a:rPr>
              <a:t>			System::Double value = 2.5;</a:t>
            </a:r>
            <a:endParaRPr lang="en-US" sz="2200" b="1" dirty="0">
              <a:solidFill>
                <a:schemeClr val="tx2">
                  <a:lumMod val="60000"/>
                  <a:lumOff val="40000"/>
                </a:schemeClr>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cs typeface="+mn-cs"/>
              </a:rPr>
              <a:t>Over View...</a:t>
            </a:r>
            <a:endParaRPr lang="ur-PK" dirty="0">
              <a:solidFill>
                <a:srgbClr val="FF0000"/>
              </a:solidFill>
              <a:cs typeface="+mn-cs"/>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6</a:t>
            </a:fld>
            <a:endParaRPr lang="en-US" dirty="0"/>
          </a:p>
        </p:txBody>
      </p:sp>
      <p:sp>
        <p:nvSpPr>
          <p:cNvPr id="7" name="Content Placeholder 6"/>
          <p:cNvSpPr>
            <a:spLocks noGrp="1"/>
          </p:cNvSpPr>
          <p:nvPr>
            <p:ph idx="1"/>
          </p:nvPr>
        </p:nvSpPr>
        <p:spPr>
          <a:xfrm>
            <a:off x="533400" y="1600200"/>
            <a:ext cx="8229600" cy="4724400"/>
          </a:xfrm>
        </p:spPr>
        <p:txBody>
          <a:bodyPr>
            <a:noAutofit/>
          </a:bodyPr>
          <a:lstStyle/>
          <a:p>
            <a:r>
              <a:rPr lang="en-US" dirty="0" smtClean="0"/>
              <a:t>CLI </a:t>
            </a:r>
            <a:r>
              <a:rPr lang="en-US" dirty="0" err="1" smtClean="0"/>
              <a:t>Ouput</a:t>
            </a:r>
            <a:endParaRPr lang="en-US" dirty="0" smtClean="0"/>
          </a:p>
          <a:p>
            <a:pPr lvl="1"/>
            <a:endParaRPr lang="en-US" sz="2000" dirty="0" smtClean="0">
              <a:solidFill>
                <a:schemeClr val="tx2">
                  <a:lumMod val="60000"/>
                  <a:lumOff val="40000"/>
                </a:schemeClr>
              </a:solidFill>
            </a:endParaRPr>
          </a:p>
          <a:p>
            <a:pPr lvl="1"/>
            <a:r>
              <a:rPr lang="en-US" sz="2000" dirty="0" smtClean="0">
                <a:solidFill>
                  <a:schemeClr val="tx2">
                    <a:lumMod val="60000"/>
                    <a:lumOff val="40000"/>
                  </a:schemeClr>
                </a:solidFill>
              </a:rPr>
              <a:t>Console::Write() </a:t>
            </a:r>
            <a:r>
              <a:rPr lang="en-US" dirty="0" smtClean="0"/>
              <a:t>and </a:t>
            </a:r>
            <a:r>
              <a:rPr lang="en-US" sz="2000" dirty="0" smtClean="0">
                <a:solidFill>
                  <a:schemeClr val="tx2">
                    <a:lumMod val="60000"/>
                    <a:lumOff val="40000"/>
                  </a:schemeClr>
                </a:solidFill>
              </a:rPr>
              <a:t>Console::</a:t>
            </a:r>
            <a:r>
              <a:rPr lang="en-US" sz="2000" dirty="0" err="1" smtClean="0">
                <a:solidFill>
                  <a:schemeClr val="tx2">
                    <a:lumMod val="60000"/>
                    <a:lumOff val="40000"/>
                  </a:schemeClr>
                </a:solidFill>
              </a:rPr>
              <a:t>WriteLine</a:t>
            </a:r>
            <a:r>
              <a:rPr lang="en-US" sz="2000" dirty="0" smtClean="0">
                <a:solidFill>
                  <a:schemeClr val="tx2">
                    <a:lumMod val="60000"/>
                    <a:lumOff val="40000"/>
                  </a:schemeClr>
                </a:solidFill>
              </a:rPr>
              <a:t>() </a:t>
            </a:r>
            <a:r>
              <a:rPr lang="en-US" dirty="0" smtClean="0"/>
              <a:t>methods are used to write a string or other items of data to the command line.</a:t>
            </a:r>
          </a:p>
          <a:p>
            <a:pPr lvl="1"/>
            <a:endParaRPr lang="en-US" dirty="0" smtClean="0"/>
          </a:p>
          <a:p>
            <a:pPr lvl="1"/>
            <a:endParaRPr lang="en-US" dirty="0" smtClean="0"/>
          </a:p>
          <a:p>
            <a:pPr lvl="1"/>
            <a:endParaRPr lang="en-US" dirty="0" smtClean="0"/>
          </a:p>
          <a:p>
            <a:pPr lvl="1"/>
            <a:endParaRPr lang="en-US" dirty="0" smtClean="0"/>
          </a:p>
          <a:p>
            <a:pPr lvl="1"/>
            <a:r>
              <a:rPr lang="en-US" dirty="0" smtClean="0"/>
              <a:t>The arguments that follow the first argument to the Console::</a:t>
            </a:r>
            <a:r>
              <a:rPr lang="en-US" dirty="0" err="1" smtClean="0"/>
              <a:t>WriteLine</a:t>
            </a:r>
            <a:r>
              <a:rPr lang="en-US" dirty="0" smtClean="0"/>
              <a:t>() function are numbered in sequence starting with zero.</a:t>
            </a:r>
          </a:p>
          <a:p>
            <a:endParaRPr lang="en-US" dirty="0" smtClean="0"/>
          </a:p>
          <a:p>
            <a:endParaRPr lang="en-US" dirty="0" smtClean="0"/>
          </a:p>
          <a:p>
            <a:endParaRPr lang="en-US" dirty="0" smtClean="0"/>
          </a:p>
        </p:txBody>
      </p:sp>
      <p:pic>
        <p:nvPicPr>
          <p:cNvPr id="5" name="Picture 4" descr="001.PNG"/>
          <p:cNvPicPr>
            <a:picLocks noChangeAspect="1"/>
          </p:cNvPicPr>
          <p:nvPr/>
        </p:nvPicPr>
        <p:blipFill>
          <a:blip r:embed="rId3" cstate="print"/>
          <a:stretch>
            <a:fillRect/>
          </a:stretch>
        </p:blipFill>
        <p:spPr>
          <a:xfrm>
            <a:off x="1219200" y="3300373"/>
            <a:ext cx="7086600" cy="966827"/>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cs typeface="+mn-cs"/>
              </a:rPr>
              <a:t>Over View…</a:t>
            </a:r>
            <a:endParaRPr lang="ur-PK" dirty="0">
              <a:solidFill>
                <a:srgbClr val="FF0000"/>
              </a:solidFill>
              <a:cs typeface="+mn-cs"/>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7</a:t>
            </a:fld>
            <a:endParaRPr lang="en-US" dirty="0"/>
          </a:p>
        </p:txBody>
      </p:sp>
      <p:sp>
        <p:nvSpPr>
          <p:cNvPr id="7" name="Content Placeholder 6"/>
          <p:cNvSpPr>
            <a:spLocks noGrp="1"/>
          </p:cNvSpPr>
          <p:nvPr>
            <p:ph idx="1"/>
          </p:nvPr>
        </p:nvSpPr>
        <p:spPr>
          <a:xfrm>
            <a:off x="533400" y="1600200"/>
            <a:ext cx="8229600" cy="4724400"/>
          </a:xfrm>
        </p:spPr>
        <p:txBody>
          <a:bodyPr/>
          <a:lstStyle/>
          <a:p>
            <a:r>
              <a:rPr lang="en-US" dirty="0" smtClean="0"/>
              <a:t>Class Constructor</a:t>
            </a:r>
          </a:p>
          <a:p>
            <a:pPr lvl="1"/>
            <a:endParaRPr lang="en-US" dirty="0" smtClean="0"/>
          </a:p>
          <a:p>
            <a:pPr lvl="1"/>
            <a:r>
              <a:rPr lang="en-US" dirty="0" smtClean="0"/>
              <a:t>A class constructor is a special function in a class that is responsible for creating new objects when required. </a:t>
            </a:r>
          </a:p>
          <a:p>
            <a:endParaRPr lang="en-US" dirty="0" smtClean="0"/>
          </a:p>
          <a:p>
            <a:pPr lvl="1"/>
            <a:r>
              <a:rPr lang="en-US" dirty="0" smtClean="0"/>
              <a:t>A constructor provides the opportunity to initialize objects as they are created and to ensure that data members only contain valid values. </a:t>
            </a:r>
          </a:p>
          <a:p>
            <a:endParaRPr lang="en-US" dirty="0" smtClean="0"/>
          </a:p>
          <a:p>
            <a:pPr lvl="1"/>
            <a:r>
              <a:rPr lang="en-US" dirty="0" smtClean="0"/>
              <a:t>A class may have several constructors, enabling you to create objects in various ways.</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cs typeface="+mn-cs"/>
              </a:rPr>
              <a:t>Over View…</a:t>
            </a:r>
            <a:endParaRPr lang="ur-PK" dirty="0">
              <a:solidFill>
                <a:srgbClr val="FF0000"/>
              </a:solidFill>
              <a:cs typeface="+mn-cs"/>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8</a:t>
            </a:fld>
            <a:endParaRPr lang="en-US" dirty="0"/>
          </a:p>
        </p:txBody>
      </p:sp>
      <p:sp>
        <p:nvSpPr>
          <p:cNvPr id="7" name="Content Placeholder 6"/>
          <p:cNvSpPr>
            <a:spLocks noGrp="1"/>
          </p:cNvSpPr>
          <p:nvPr>
            <p:ph idx="1"/>
          </p:nvPr>
        </p:nvSpPr>
        <p:spPr>
          <a:xfrm>
            <a:off x="533400" y="1600200"/>
            <a:ext cx="8229600" cy="4724400"/>
          </a:xfrm>
        </p:spPr>
        <p:txBody>
          <a:bodyPr>
            <a:normAutofit lnSpcReduction="10000"/>
          </a:bodyPr>
          <a:lstStyle/>
          <a:p>
            <a:r>
              <a:rPr lang="en-US" dirty="0" smtClean="0"/>
              <a:t>Class Destructor</a:t>
            </a:r>
          </a:p>
          <a:p>
            <a:pPr lvl="1"/>
            <a:endParaRPr lang="en-US" dirty="0" smtClean="0"/>
          </a:p>
          <a:p>
            <a:pPr lvl="1"/>
            <a:r>
              <a:rPr lang="en-US" dirty="0" smtClean="0"/>
              <a:t>A destructor is a function that destroys an object when it is no longer required or when it goes out of scope. </a:t>
            </a:r>
          </a:p>
          <a:p>
            <a:endParaRPr lang="en-US" dirty="0" smtClean="0"/>
          </a:p>
          <a:p>
            <a:pPr lvl="1"/>
            <a:r>
              <a:rPr lang="en-US" dirty="0" smtClean="0"/>
              <a:t>The class destructor is called automatically when an object goes out of scope. </a:t>
            </a:r>
          </a:p>
          <a:p>
            <a:pPr lvl="1"/>
            <a:endParaRPr lang="en-US" dirty="0" smtClean="0"/>
          </a:p>
          <a:p>
            <a:pPr lvl="1"/>
            <a:r>
              <a:rPr lang="en-US" dirty="0" smtClean="0"/>
              <a:t>Destroying an object involves freeing the memory occupied by the data members of the object except for static members, which continue to exist even when there are no class objects in existence.</a:t>
            </a:r>
          </a:p>
          <a:p>
            <a:pPr lvl="1">
              <a:buNone/>
            </a:pPr>
            <a:r>
              <a:rPr lang="en-US" dirty="0" smtClean="0"/>
              <a:t>	</a:t>
            </a:r>
            <a:r>
              <a:rPr lang="en-US" b="1" dirty="0" smtClean="0">
                <a:solidFill>
                  <a:schemeClr val="tx2">
                    <a:lumMod val="60000"/>
                    <a:lumOff val="40000"/>
                  </a:schemeClr>
                </a:solidFill>
              </a:rPr>
              <a:t>~</a:t>
            </a:r>
            <a:r>
              <a:rPr lang="en-US" b="1" dirty="0" err="1" smtClean="0">
                <a:solidFill>
                  <a:schemeClr val="tx2">
                    <a:lumMod val="60000"/>
                    <a:lumOff val="40000"/>
                  </a:schemeClr>
                </a:solidFill>
              </a:rPr>
              <a:t>Cbox</a:t>
            </a:r>
            <a:r>
              <a:rPr lang="en-US" b="1" dirty="0" smtClean="0">
                <a:solidFill>
                  <a:schemeClr val="tx2">
                    <a:lumMod val="60000"/>
                    <a:lumOff val="40000"/>
                  </a:schemeClr>
                </a:solidFill>
              </a:rPr>
              <a:t> () {	}</a:t>
            </a:r>
            <a:endParaRPr lang="en-US" b="1" dirty="0">
              <a:solidFill>
                <a:schemeClr val="tx2">
                  <a:lumMod val="60000"/>
                  <a:lumOff val="40000"/>
                </a:schemeClr>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cs typeface="+mn-cs"/>
              </a:rPr>
              <a:t>Over View...</a:t>
            </a:r>
            <a:endParaRPr lang="ur-PK" dirty="0">
              <a:solidFill>
                <a:srgbClr val="FF0000"/>
              </a:solidFill>
              <a:cs typeface="+mn-cs"/>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9</a:t>
            </a:fld>
            <a:endParaRPr lang="en-US" dirty="0"/>
          </a:p>
        </p:txBody>
      </p:sp>
      <p:pic>
        <p:nvPicPr>
          <p:cNvPr id="5" name="Content Placeholder 4" descr="Private members of a class.PNG"/>
          <p:cNvPicPr>
            <a:picLocks noGrp="1" noChangeAspect="1"/>
          </p:cNvPicPr>
          <p:nvPr>
            <p:ph idx="1"/>
          </p:nvPr>
        </p:nvPicPr>
        <p:blipFill>
          <a:blip r:embed="rId3" cstate="print"/>
          <a:stretch>
            <a:fillRect/>
          </a:stretch>
        </p:blipFill>
        <p:spPr>
          <a:xfrm>
            <a:off x="1371600" y="1600200"/>
            <a:ext cx="6005835" cy="4724400"/>
          </a:xfrm>
        </p:spPr>
      </p:pic>
      <p:sp>
        <p:nvSpPr>
          <p:cNvPr id="6" name="TextBox 5"/>
          <p:cNvSpPr txBox="1"/>
          <p:nvPr/>
        </p:nvSpPr>
        <p:spPr>
          <a:xfrm>
            <a:off x="609600" y="1828800"/>
            <a:ext cx="3048000" cy="400110"/>
          </a:xfrm>
          <a:prstGeom prst="rect">
            <a:avLst/>
          </a:prstGeom>
          <a:noFill/>
        </p:spPr>
        <p:txBody>
          <a:bodyPr wrap="square" rtlCol="1">
            <a:spAutoFit/>
          </a:bodyPr>
          <a:lstStyle/>
          <a:p>
            <a:r>
              <a:rPr lang="en-US" sz="2000" b="1" dirty="0" smtClean="0"/>
              <a:t>Private Members:-</a:t>
            </a:r>
            <a:endParaRPr lang="en-US" sz="2000" b="1"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cs typeface="+mn-cs"/>
              </a:rPr>
              <a:t>Over View…</a:t>
            </a:r>
            <a:endParaRPr lang="ur-PK" dirty="0">
              <a:solidFill>
                <a:srgbClr val="FF0000"/>
              </a:solidFill>
              <a:cs typeface="+mn-cs"/>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10</a:t>
            </a:fld>
            <a:endParaRPr lang="en-US" dirty="0"/>
          </a:p>
        </p:txBody>
      </p:sp>
      <p:sp>
        <p:nvSpPr>
          <p:cNvPr id="7" name="Content Placeholder 6"/>
          <p:cNvSpPr>
            <a:spLocks noGrp="1"/>
          </p:cNvSpPr>
          <p:nvPr>
            <p:ph idx="1"/>
          </p:nvPr>
        </p:nvSpPr>
        <p:spPr>
          <a:xfrm>
            <a:off x="533400" y="1600200"/>
            <a:ext cx="8229600" cy="4724400"/>
          </a:xfrm>
        </p:spPr>
        <p:txBody>
          <a:bodyPr>
            <a:normAutofit/>
          </a:bodyPr>
          <a:lstStyle/>
          <a:p>
            <a:r>
              <a:rPr lang="en-US" dirty="0" smtClean="0"/>
              <a:t>Friends Function</a:t>
            </a:r>
          </a:p>
          <a:p>
            <a:pPr lvl="1"/>
            <a:endParaRPr lang="en-US" dirty="0" smtClean="0"/>
          </a:p>
          <a:p>
            <a:pPr lvl="1"/>
            <a:r>
              <a:rPr lang="en-US" dirty="0" smtClean="0"/>
              <a:t>Functions outside the class that are able to access all the members of a class </a:t>
            </a:r>
            <a:r>
              <a:rPr lang="en-US" dirty="0" err="1" smtClean="0"/>
              <a:t>i.e</a:t>
            </a:r>
            <a:r>
              <a:rPr lang="en-US" dirty="0" smtClean="0"/>
              <a:t> private or public.</a:t>
            </a:r>
          </a:p>
          <a:p>
            <a:pPr lvl="1"/>
            <a:endParaRPr lang="en-US" dirty="0" smtClean="0"/>
          </a:p>
          <a:p>
            <a:pPr lvl="1"/>
            <a:r>
              <a:rPr lang="en-US" dirty="0" smtClean="0"/>
              <a:t>They are defined using the keyword </a:t>
            </a:r>
            <a:r>
              <a:rPr lang="en-US" dirty="0" smtClean="0">
                <a:solidFill>
                  <a:schemeClr val="tx2">
                    <a:lumMod val="60000"/>
                    <a:lumOff val="40000"/>
                  </a:schemeClr>
                </a:solidFill>
              </a:rPr>
              <a:t>friend</a:t>
            </a:r>
          </a:p>
          <a:p>
            <a:pPr lvl="1">
              <a:buNone/>
            </a:pPr>
            <a:endParaRPr lang="en-US" dirty="0" smtClean="0">
              <a:solidFill>
                <a:schemeClr val="tx2">
                  <a:lumMod val="60000"/>
                  <a:lumOff val="40000"/>
                </a:schemeClr>
              </a:solidFill>
            </a:endParaRPr>
          </a:p>
          <a:p>
            <a:pPr lvl="1"/>
            <a:r>
              <a:rPr lang="en-US" dirty="0" smtClean="0"/>
              <a:t>Either include the prototype of a friend function in the class definition, or you can include the whole function definition. </a:t>
            </a:r>
          </a:p>
          <a:p>
            <a:pPr>
              <a:buNone/>
            </a:pPr>
            <a:r>
              <a:rPr lang="en-US" sz="2000" b="1" dirty="0" smtClean="0">
                <a:solidFill>
                  <a:schemeClr val="tx2">
                    <a:lumMod val="60000"/>
                    <a:lumOff val="40000"/>
                  </a:schemeClr>
                </a:solidFill>
              </a:rPr>
              <a:t>		</a:t>
            </a:r>
          </a:p>
          <a:p>
            <a:pPr>
              <a:buNone/>
            </a:pPr>
            <a:r>
              <a:rPr lang="en-US" sz="2000" b="1" dirty="0" smtClean="0">
                <a:solidFill>
                  <a:schemeClr val="tx2">
                    <a:lumMod val="60000"/>
                    <a:lumOff val="40000"/>
                  </a:schemeClr>
                </a:solidFill>
              </a:rPr>
              <a:t>		friend double </a:t>
            </a:r>
            <a:r>
              <a:rPr lang="en-US" sz="2000" b="1" dirty="0" err="1" smtClean="0">
                <a:solidFill>
                  <a:schemeClr val="tx2">
                    <a:lumMod val="60000"/>
                    <a:lumOff val="40000"/>
                  </a:schemeClr>
                </a:solidFill>
              </a:rPr>
              <a:t>BoxSurface</a:t>
            </a:r>
            <a:r>
              <a:rPr lang="en-US" sz="2000" b="1" dirty="0" smtClean="0">
                <a:solidFill>
                  <a:schemeClr val="tx2">
                    <a:lumMod val="60000"/>
                    <a:lumOff val="40000"/>
                  </a:schemeClr>
                </a:solidFill>
              </a:rPr>
              <a:t>(</a:t>
            </a:r>
            <a:r>
              <a:rPr lang="en-US" sz="2000" b="1" dirty="0" err="1" smtClean="0">
                <a:solidFill>
                  <a:schemeClr val="tx2">
                    <a:lumMod val="60000"/>
                    <a:lumOff val="40000"/>
                  </a:schemeClr>
                </a:solidFill>
              </a:rPr>
              <a:t>Cbox</a:t>
            </a:r>
            <a:r>
              <a:rPr lang="en-US" sz="2000" b="1" dirty="0" smtClean="0">
                <a:solidFill>
                  <a:schemeClr val="tx2">
                    <a:lumMod val="60000"/>
                    <a:lumOff val="40000"/>
                  </a:schemeClr>
                </a:solidFill>
              </a:rPr>
              <a:t>  </a:t>
            </a:r>
            <a:r>
              <a:rPr lang="en-US" sz="2000" b="1" dirty="0" err="1" smtClean="0">
                <a:solidFill>
                  <a:schemeClr val="tx2">
                    <a:lumMod val="60000"/>
                    <a:lumOff val="40000"/>
                  </a:schemeClr>
                </a:solidFill>
              </a:rPr>
              <a:t>aBox</a:t>
            </a:r>
            <a:r>
              <a:rPr lang="en-US" sz="2000" b="1" dirty="0" smtClean="0">
                <a:solidFill>
                  <a:schemeClr val="tx2">
                    <a:lumMod val="60000"/>
                    <a:lumOff val="40000"/>
                  </a:schemeClr>
                </a:solidFill>
              </a:rPr>
              <a:t>);</a:t>
            </a:r>
            <a:endParaRPr lang="en-US" sz="2000" dirty="0" smtClean="0">
              <a:solidFill>
                <a:schemeClr val="tx2">
                  <a:lumMod val="60000"/>
                  <a:lumOff val="40000"/>
                </a:schemeClr>
              </a:solidFill>
            </a:endParaRPr>
          </a:p>
        </p:txBody>
      </p:sp>
      <p:cxnSp>
        <p:nvCxnSpPr>
          <p:cNvPr id="6" name="Straight Arrow Connector 5"/>
          <p:cNvCxnSpPr/>
          <p:nvPr/>
        </p:nvCxnSpPr>
        <p:spPr>
          <a:xfrm flipH="1" flipV="1">
            <a:off x="4191000" y="5867400"/>
            <a:ext cx="457200" cy="609600"/>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11" name="Straight Arrow Connector 10"/>
          <p:cNvCxnSpPr/>
          <p:nvPr/>
        </p:nvCxnSpPr>
        <p:spPr>
          <a:xfrm flipH="1" flipV="1">
            <a:off x="1905000" y="5867400"/>
            <a:ext cx="457200" cy="609600"/>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371600" y="2819400"/>
            <a:ext cx="6477000" cy="923330"/>
          </a:xfrm>
          <a:prstGeom prst="rect">
            <a:avLst/>
          </a:prstGeom>
        </p:spPr>
        <p:style>
          <a:lnRef idx="2">
            <a:schemeClr val="accent2"/>
          </a:lnRef>
          <a:fillRef idx="1">
            <a:schemeClr val="lt1"/>
          </a:fillRef>
          <a:effectRef idx="0">
            <a:schemeClr val="accent2"/>
          </a:effectRef>
          <a:fontRef idx="minor">
            <a:schemeClr val="dk1"/>
          </a:fontRef>
        </p:style>
        <p:txBody>
          <a:bodyPr wrap="square" lIns="91440" tIns="45720" rIns="91440" bIns="45720">
            <a:spAutoFit/>
          </a:bodyPr>
          <a:lstStyle/>
          <a:p>
            <a:pPr algn="ctr"/>
            <a:r>
              <a:rPr lang="en-US"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TODAY’S LESSON</a:t>
            </a:r>
            <a:endParaRPr lang="en-US"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
        <p:nvSpPr>
          <p:cNvPr id="3" name="Slide Number Placeholder 2"/>
          <p:cNvSpPr>
            <a:spLocks noGrp="1"/>
          </p:cNvSpPr>
          <p:nvPr>
            <p:ph type="sldNum" sz="quarter" idx="12"/>
          </p:nvPr>
        </p:nvSpPr>
        <p:spPr/>
        <p:txBody>
          <a:bodyPr/>
          <a:lstStyle/>
          <a:p>
            <a:fld id="{0AD2A1D3-94CF-4BE8-B9A0-75EFE4C74F95}" type="slidenum">
              <a:rPr lang="en-US" smtClean="0"/>
              <a:pPr/>
              <a:t>11</a:t>
            </a:fld>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cs typeface="+mn-cs"/>
              </a:rPr>
              <a:t>Contents</a:t>
            </a:r>
            <a:endParaRPr lang="ur-PK" dirty="0">
              <a:solidFill>
                <a:srgbClr val="FF0000"/>
              </a:solidFill>
              <a:cs typeface="+mn-cs"/>
            </a:endParaRPr>
          </a:p>
        </p:txBody>
      </p:sp>
      <p:sp>
        <p:nvSpPr>
          <p:cNvPr id="3" name="Content Placeholder 2"/>
          <p:cNvSpPr>
            <a:spLocks noGrp="1"/>
          </p:cNvSpPr>
          <p:nvPr>
            <p:ph idx="1"/>
          </p:nvPr>
        </p:nvSpPr>
        <p:spPr>
          <a:xfrm>
            <a:off x="152400" y="1524000"/>
            <a:ext cx="8839200" cy="4800600"/>
          </a:xfrm>
        </p:spPr>
        <p:txBody>
          <a:bodyPr>
            <a:normAutofit lnSpcReduction="10000"/>
          </a:bodyPr>
          <a:lstStyle/>
          <a:p>
            <a:pPr lvl="0" algn="l" rtl="0">
              <a:lnSpc>
                <a:spcPct val="115000"/>
              </a:lnSpc>
              <a:spcBef>
                <a:spcPts val="0"/>
              </a:spcBef>
              <a:buFont typeface="Wingdings" pitchFamily="2" charset="2"/>
              <a:buChar char="Ø"/>
            </a:pPr>
            <a:r>
              <a:rPr lang="en-US" dirty="0" smtClean="0">
                <a:ea typeface="Calibri" panose="020F0502020204030204" pitchFamily="34" charset="0"/>
                <a:cs typeface="Arial" panose="020B0604020202020204" pitchFamily="34" charset="0"/>
              </a:rPr>
              <a:t>Objects, Data, Functions &amp; Memory</a:t>
            </a:r>
          </a:p>
          <a:p>
            <a:pPr lvl="0" algn="l" rtl="0">
              <a:lnSpc>
                <a:spcPct val="115000"/>
              </a:lnSpc>
              <a:spcBef>
                <a:spcPts val="0"/>
              </a:spcBef>
              <a:buFont typeface="Wingdings" pitchFamily="2" charset="2"/>
              <a:buChar char="Ø"/>
            </a:pPr>
            <a:r>
              <a:rPr lang="en-US" dirty="0" smtClean="0">
                <a:ea typeface="Calibri" panose="020F0502020204030204" pitchFamily="34" charset="0"/>
                <a:cs typeface="Arial" panose="020B0604020202020204" pitchFamily="34" charset="0"/>
              </a:rPr>
              <a:t>Constant Objects</a:t>
            </a:r>
          </a:p>
          <a:p>
            <a:pPr lvl="0" algn="l" rtl="0">
              <a:lnSpc>
                <a:spcPct val="115000"/>
              </a:lnSpc>
              <a:spcBef>
                <a:spcPts val="0"/>
              </a:spcBef>
              <a:buFont typeface="Wingdings" pitchFamily="2" charset="2"/>
              <a:buChar char="Ø"/>
            </a:pPr>
            <a:r>
              <a:rPr lang="en-US" dirty="0" smtClean="0">
                <a:latin typeface="Arial" panose="020B0604020202020204" pitchFamily="34" charset="0"/>
                <a:ea typeface="Calibri" panose="020F0502020204030204" pitchFamily="34" charset="0"/>
                <a:cs typeface="Arial" panose="020B0604020202020204" pitchFamily="34" charset="0"/>
              </a:rPr>
              <a:t>Arrays of Objects</a:t>
            </a:r>
          </a:p>
          <a:p>
            <a:pPr lvl="0" algn="l" rtl="0">
              <a:lnSpc>
                <a:spcPct val="115000"/>
              </a:lnSpc>
              <a:spcBef>
                <a:spcPts val="0"/>
              </a:spcBef>
              <a:buFont typeface="Wingdings" pitchFamily="2" charset="2"/>
              <a:buChar char="Ø"/>
            </a:pPr>
            <a:r>
              <a:rPr lang="en-US" dirty="0" smtClean="0">
                <a:latin typeface="Arial" panose="020B0604020202020204" pitchFamily="34" charset="0"/>
                <a:ea typeface="Calibri" panose="020F0502020204030204" pitchFamily="34" charset="0"/>
                <a:cs typeface="Arial" panose="020B0604020202020204" pitchFamily="34" charset="0"/>
              </a:rPr>
              <a:t>Static Data / Function Members</a:t>
            </a:r>
          </a:p>
          <a:p>
            <a:pPr lvl="0" algn="l" rtl="0">
              <a:lnSpc>
                <a:spcPct val="115000"/>
              </a:lnSpc>
              <a:spcBef>
                <a:spcPts val="0"/>
              </a:spcBef>
              <a:buFont typeface="Wingdings" pitchFamily="2" charset="2"/>
              <a:buChar char="Ø"/>
            </a:pPr>
            <a:r>
              <a:rPr lang="en-US" dirty="0" smtClean="0">
                <a:latin typeface="Arial" panose="020B0604020202020204" pitchFamily="34" charset="0"/>
                <a:ea typeface="Calibri" panose="020F0502020204030204" pitchFamily="34" charset="0"/>
                <a:cs typeface="Arial" panose="020B0604020202020204" pitchFamily="34" charset="0"/>
              </a:rPr>
              <a:t>Pointers to Objects</a:t>
            </a:r>
          </a:p>
          <a:p>
            <a:pPr lvl="0" algn="l" rtl="0">
              <a:lnSpc>
                <a:spcPct val="115000"/>
              </a:lnSpc>
              <a:spcBef>
                <a:spcPts val="0"/>
              </a:spcBef>
              <a:buFont typeface="Wingdings" pitchFamily="2" charset="2"/>
              <a:buChar char="Ø"/>
            </a:pPr>
            <a:r>
              <a:rPr lang="en-US" dirty="0" smtClean="0">
                <a:latin typeface="Arial" panose="020B0604020202020204" pitchFamily="34" charset="0"/>
                <a:ea typeface="Calibri" panose="020F0502020204030204" pitchFamily="34" charset="0"/>
                <a:cs typeface="Arial" panose="020B0604020202020204" pitchFamily="34" charset="0"/>
              </a:rPr>
              <a:t>References to Objects</a:t>
            </a:r>
          </a:p>
          <a:p>
            <a:pPr lvl="0">
              <a:lnSpc>
                <a:spcPct val="115000"/>
              </a:lnSpc>
              <a:spcBef>
                <a:spcPts val="0"/>
              </a:spcBef>
            </a:pPr>
            <a:r>
              <a:rPr lang="en-US" dirty="0" smtClean="0"/>
              <a:t>Sharing Memory Between Variables</a:t>
            </a:r>
          </a:p>
          <a:p>
            <a:pPr lvl="0">
              <a:lnSpc>
                <a:spcPct val="115000"/>
              </a:lnSpc>
              <a:spcBef>
                <a:spcPts val="0"/>
              </a:spcBef>
            </a:pPr>
            <a:r>
              <a:rPr lang="en-US" dirty="0" smtClean="0"/>
              <a:t>Unions</a:t>
            </a:r>
          </a:p>
          <a:p>
            <a:pPr lvl="0">
              <a:lnSpc>
                <a:spcPct val="115000"/>
              </a:lnSpc>
              <a:spcBef>
                <a:spcPts val="0"/>
              </a:spcBef>
            </a:pPr>
            <a:r>
              <a:rPr lang="en-US" dirty="0" smtClean="0"/>
              <a:t>CLI - Formatting the output</a:t>
            </a:r>
          </a:p>
          <a:p>
            <a:pPr lvl="0">
              <a:lnSpc>
                <a:spcPct val="115000"/>
              </a:lnSpc>
              <a:spcBef>
                <a:spcPts val="0"/>
              </a:spcBef>
            </a:pPr>
            <a:r>
              <a:rPr lang="en-US" dirty="0" smtClean="0"/>
              <a:t>CLI – Input</a:t>
            </a:r>
          </a:p>
          <a:p>
            <a:pPr lvl="0">
              <a:lnSpc>
                <a:spcPct val="115000"/>
              </a:lnSpc>
              <a:spcBef>
                <a:spcPts val="0"/>
              </a:spcBef>
            </a:pPr>
            <a:r>
              <a:rPr lang="en-US" dirty="0" smtClean="0"/>
              <a:t>Using </a:t>
            </a:r>
            <a:r>
              <a:rPr lang="en-US" dirty="0" err="1" smtClean="0"/>
              <a:t>safe_cast</a:t>
            </a:r>
            <a:endParaRPr lang="en-US" dirty="0" smtClean="0"/>
          </a:p>
          <a:p>
            <a:pPr lvl="0">
              <a:lnSpc>
                <a:spcPct val="115000"/>
              </a:lnSpc>
              <a:spcBef>
                <a:spcPts val="0"/>
              </a:spcBef>
            </a:pPr>
            <a:r>
              <a:rPr lang="en-US" dirty="0" smtClean="0"/>
              <a:t>Discovering C++/</a:t>
            </a:r>
            <a:r>
              <a:rPr lang="en-US" dirty="0" err="1" smtClean="0"/>
              <a:t>Cli</a:t>
            </a:r>
            <a:r>
              <a:rPr lang="en-US" dirty="0" smtClean="0"/>
              <a:t> Types</a:t>
            </a:r>
          </a:p>
          <a:p>
            <a:pPr lvl="0">
              <a:lnSpc>
                <a:spcPct val="115000"/>
              </a:lnSpc>
              <a:spcBef>
                <a:spcPts val="0"/>
              </a:spcBef>
            </a:pPr>
            <a:endParaRPr lang="en-US" dirty="0" smtClean="0">
              <a:latin typeface="Arial" panose="020B0604020202020204" pitchFamily="34" charset="0"/>
              <a:ea typeface="Calibri" panose="020F0502020204030204" pitchFamily="34" charset="0"/>
              <a:cs typeface="Arial" panose="020B0604020202020204" pitchFamily="34" charset="0"/>
            </a:endParaRPr>
          </a:p>
          <a:p>
            <a:pPr lvl="0" algn="l" rtl="0">
              <a:lnSpc>
                <a:spcPct val="115000"/>
              </a:lnSpc>
              <a:spcBef>
                <a:spcPts val="0"/>
              </a:spcBef>
              <a:buFont typeface="Wingdings" pitchFamily="2" charset="2"/>
              <a:buChar char="Ø"/>
            </a:pPr>
            <a:endParaRPr lang="en-US" dirty="0" smtClean="0">
              <a:latin typeface="Arial" panose="020B0604020202020204" pitchFamily="34" charset="0"/>
              <a:ea typeface="Calibri" panose="020F0502020204030204" pitchFamily="34" charset="0"/>
              <a:cs typeface="Arial" panose="020B0604020202020204" pitchFamily="34" charset="0"/>
            </a:endParaRPr>
          </a:p>
          <a:p>
            <a:pPr lvl="1" algn="l" rtl="0">
              <a:lnSpc>
                <a:spcPct val="115000"/>
              </a:lnSpc>
              <a:spcBef>
                <a:spcPts val="0"/>
              </a:spcBef>
              <a:buNone/>
            </a:pPr>
            <a:endParaRPr lang="en-US" sz="2000" dirty="0" smtClean="0">
              <a:latin typeface="Arial" panose="020B060402020202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12</a:t>
            </a:fld>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cs typeface="+mn-cs"/>
              </a:rPr>
              <a:t>Objects, Data, Functions</a:t>
            </a:r>
            <a:endParaRPr lang="ur-PK" dirty="0">
              <a:solidFill>
                <a:srgbClr val="FF0000"/>
              </a:solidFill>
              <a:cs typeface="+mn-cs"/>
            </a:endParaRPr>
          </a:p>
        </p:txBody>
      </p:sp>
      <p:sp>
        <p:nvSpPr>
          <p:cNvPr id="3" name="Content Placeholder 2"/>
          <p:cNvSpPr>
            <a:spLocks noGrp="1"/>
          </p:cNvSpPr>
          <p:nvPr>
            <p:ph idx="1"/>
          </p:nvPr>
        </p:nvSpPr>
        <p:spPr>
          <a:xfrm>
            <a:off x="152400" y="1524000"/>
            <a:ext cx="8839200" cy="4800600"/>
          </a:xfrm>
        </p:spPr>
        <p:txBody>
          <a:bodyPr>
            <a:normAutofit/>
          </a:bodyPr>
          <a:lstStyle/>
          <a:p>
            <a:pPr lvl="0">
              <a:lnSpc>
                <a:spcPct val="115000"/>
              </a:lnSpc>
              <a:spcBef>
                <a:spcPts val="0"/>
              </a:spcBef>
            </a:pPr>
            <a:endParaRPr lang="en-US" dirty="0" smtClean="0">
              <a:latin typeface="Arial" panose="020B0604020202020204" pitchFamily="34" charset="0"/>
              <a:ea typeface="Calibri" panose="020F0502020204030204" pitchFamily="34" charset="0"/>
              <a:cs typeface="Arial" panose="020B0604020202020204" pitchFamily="34" charset="0"/>
            </a:endParaRPr>
          </a:p>
          <a:p>
            <a:pPr lvl="0" algn="l" rtl="0">
              <a:lnSpc>
                <a:spcPct val="115000"/>
              </a:lnSpc>
              <a:spcBef>
                <a:spcPts val="0"/>
              </a:spcBef>
              <a:buFont typeface="Wingdings" pitchFamily="2" charset="2"/>
              <a:buChar char="Ø"/>
            </a:pPr>
            <a:endParaRPr lang="en-US" dirty="0" smtClean="0">
              <a:latin typeface="Arial" panose="020B0604020202020204" pitchFamily="34" charset="0"/>
              <a:ea typeface="Calibri" panose="020F0502020204030204" pitchFamily="34" charset="0"/>
              <a:cs typeface="Arial" panose="020B0604020202020204" pitchFamily="34" charset="0"/>
            </a:endParaRPr>
          </a:p>
          <a:p>
            <a:pPr lvl="1" algn="l" rtl="0">
              <a:lnSpc>
                <a:spcPct val="115000"/>
              </a:lnSpc>
              <a:spcBef>
                <a:spcPts val="0"/>
              </a:spcBef>
              <a:buNone/>
            </a:pPr>
            <a:endParaRPr lang="en-US" sz="2000" dirty="0" smtClean="0">
              <a:latin typeface="Arial" panose="020B060402020202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13</a:t>
            </a:fld>
            <a:endParaRPr lang="en-US" dirty="0"/>
          </a:p>
        </p:txBody>
      </p:sp>
      <p:pic>
        <p:nvPicPr>
          <p:cNvPr id="1026" name="Picture 2"/>
          <p:cNvPicPr>
            <a:picLocks noChangeAspect="1" noChangeArrowheads="1"/>
          </p:cNvPicPr>
          <p:nvPr/>
        </p:nvPicPr>
        <p:blipFill>
          <a:blip r:embed="rId3" cstate="print"/>
          <a:srcRect/>
          <a:stretch>
            <a:fillRect/>
          </a:stretch>
        </p:blipFill>
        <p:spPr bwMode="auto">
          <a:xfrm>
            <a:off x="1714500" y="1295400"/>
            <a:ext cx="5715000" cy="51863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cs typeface="+mn-cs"/>
              </a:rPr>
              <a:t>Constant Objects</a:t>
            </a:r>
            <a:endParaRPr lang="ur-PK" dirty="0">
              <a:solidFill>
                <a:srgbClr val="FF0000"/>
              </a:solidFill>
              <a:cs typeface="+mn-cs"/>
            </a:endParaRPr>
          </a:p>
        </p:txBody>
      </p:sp>
      <p:sp>
        <p:nvSpPr>
          <p:cNvPr id="3" name="Content Placeholder 2"/>
          <p:cNvSpPr>
            <a:spLocks noGrp="1"/>
          </p:cNvSpPr>
          <p:nvPr>
            <p:ph idx="1"/>
          </p:nvPr>
        </p:nvSpPr>
        <p:spPr>
          <a:xfrm>
            <a:off x="152400" y="1524000"/>
            <a:ext cx="8839200" cy="4800600"/>
          </a:xfrm>
        </p:spPr>
        <p:txBody>
          <a:bodyPr>
            <a:normAutofit/>
          </a:bodyPr>
          <a:lstStyle/>
          <a:p>
            <a:r>
              <a:rPr lang="en-US" dirty="0" smtClean="0"/>
              <a:t>When an object is declared as const, it can’t be modified.</a:t>
            </a:r>
          </a:p>
          <a:p>
            <a:r>
              <a:rPr lang="en-US" dirty="0" smtClean="0"/>
              <a:t>It follows that only const member functions with it, because they’re the only ones that guarantee not to modify it.</a:t>
            </a:r>
          </a:p>
          <a:p>
            <a:r>
              <a:rPr lang="en-US" dirty="0" smtClean="0"/>
              <a:t>You will undoubtedly want to create class objects that are fixed from time to time, just like values such as </a:t>
            </a:r>
            <a:r>
              <a:rPr lang="en-US" dirty="0" smtClean="0">
                <a:solidFill>
                  <a:schemeClr val="tx2">
                    <a:lumMod val="60000"/>
                    <a:lumOff val="40000"/>
                  </a:schemeClr>
                </a:solidFill>
              </a:rPr>
              <a:t>pi</a:t>
            </a:r>
            <a:r>
              <a:rPr lang="en-US" dirty="0" smtClean="0"/>
              <a:t> or </a:t>
            </a:r>
            <a:r>
              <a:rPr lang="en-US" dirty="0" err="1" smtClean="0">
                <a:solidFill>
                  <a:schemeClr val="tx2">
                    <a:lumMod val="60000"/>
                    <a:lumOff val="40000"/>
                  </a:schemeClr>
                </a:solidFill>
              </a:rPr>
              <a:t>inchesPerFoot</a:t>
            </a:r>
            <a:r>
              <a:rPr lang="en-US" dirty="0" smtClean="0"/>
              <a:t> that you might declare as const double.</a:t>
            </a:r>
          </a:p>
          <a:p>
            <a:endParaRPr lang="en-US" dirty="0" smtClean="0"/>
          </a:p>
          <a:p>
            <a:r>
              <a:rPr lang="en-US" dirty="0" smtClean="0"/>
              <a:t>Suppose we wanted to define a </a:t>
            </a:r>
            <a:r>
              <a:rPr lang="en-US" dirty="0" err="1" smtClean="0"/>
              <a:t>CBox</a:t>
            </a:r>
            <a:r>
              <a:rPr lang="en-US" dirty="0" smtClean="0"/>
              <a:t> object as const.</a:t>
            </a:r>
          </a:p>
          <a:p>
            <a:pPr lvl="1">
              <a:buNone/>
            </a:pPr>
            <a:endParaRPr lang="en-US" sz="1800" b="1" dirty="0" smtClean="0">
              <a:solidFill>
                <a:schemeClr val="tx2">
                  <a:lumMod val="60000"/>
                  <a:lumOff val="40000"/>
                </a:schemeClr>
              </a:solidFill>
            </a:endParaRPr>
          </a:p>
          <a:p>
            <a:pPr lvl="1">
              <a:buNone/>
            </a:pPr>
            <a:r>
              <a:rPr lang="en-US" sz="1800" b="1" dirty="0" smtClean="0">
                <a:solidFill>
                  <a:schemeClr val="tx2">
                    <a:lumMod val="60000"/>
                    <a:lumOff val="40000"/>
                  </a:schemeClr>
                </a:solidFill>
              </a:rPr>
              <a:t>	const </a:t>
            </a:r>
            <a:r>
              <a:rPr lang="en-US" sz="1800" b="1" dirty="0" err="1" smtClean="0">
                <a:solidFill>
                  <a:schemeClr val="tx2">
                    <a:lumMod val="60000"/>
                    <a:lumOff val="40000"/>
                  </a:schemeClr>
                </a:solidFill>
              </a:rPr>
              <a:t>CBox</a:t>
            </a:r>
            <a:r>
              <a:rPr lang="en-US" sz="1800" b="1" dirty="0" smtClean="0">
                <a:solidFill>
                  <a:schemeClr val="tx2">
                    <a:lumMod val="60000"/>
                    <a:lumOff val="40000"/>
                  </a:schemeClr>
                </a:solidFill>
              </a:rPr>
              <a:t> standard(3.0, 5.0, 8.0);</a:t>
            </a:r>
            <a:endParaRPr lang="en-US" sz="1800" b="1" dirty="0" smtClean="0">
              <a:solidFill>
                <a:schemeClr val="tx2">
                  <a:lumMod val="60000"/>
                  <a:lumOff val="40000"/>
                </a:schemeClr>
              </a:solidFill>
              <a:latin typeface="Arial" panose="020B060402020202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14</a:t>
            </a:fld>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cs typeface="+mn-cs"/>
              </a:rPr>
              <a:t>Constant Member Functions</a:t>
            </a:r>
            <a:endParaRPr lang="ur-PK" dirty="0">
              <a:solidFill>
                <a:srgbClr val="FF0000"/>
              </a:solidFill>
              <a:cs typeface="+mn-cs"/>
            </a:endParaRPr>
          </a:p>
        </p:txBody>
      </p:sp>
      <p:sp>
        <p:nvSpPr>
          <p:cNvPr id="3" name="Content Placeholder 2"/>
          <p:cNvSpPr>
            <a:spLocks noGrp="1"/>
          </p:cNvSpPr>
          <p:nvPr>
            <p:ph idx="1"/>
          </p:nvPr>
        </p:nvSpPr>
        <p:spPr>
          <a:xfrm>
            <a:off x="152400" y="1524000"/>
            <a:ext cx="8839200" cy="4800600"/>
          </a:xfrm>
        </p:spPr>
        <p:txBody>
          <a:bodyPr>
            <a:normAutofit/>
          </a:bodyPr>
          <a:lstStyle/>
          <a:p>
            <a:r>
              <a:rPr lang="en-US" dirty="0" smtClean="0"/>
              <a:t>A </a:t>
            </a:r>
            <a:r>
              <a:rPr lang="en-US" dirty="0" smtClean="0">
                <a:solidFill>
                  <a:schemeClr val="tx2">
                    <a:lumMod val="60000"/>
                    <a:lumOff val="40000"/>
                  </a:schemeClr>
                </a:solidFill>
              </a:rPr>
              <a:t>const</a:t>
            </a:r>
            <a:r>
              <a:rPr lang="en-US" dirty="0" smtClean="0"/>
              <a:t> member function guarantees that it will never modify any of its class’s member data.</a:t>
            </a:r>
          </a:p>
          <a:p>
            <a:r>
              <a:rPr lang="en-US" dirty="0" smtClean="0"/>
              <a:t>An object is declared as </a:t>
            </a:r>
            <a:r>
              <a:rPr lang="en-US" dirty="0" smtClean="0">
                <a:solidFill>
                  <a:schemeClr val="tx2">
                    <a:lumMod val="60000"/>
                    <a:lumOff val="40000"/>
                  </a:schemeClr>
                </a:solidFill>
              </a:rPr>
              <a:t>const</a:t>
            </a:r>
            <a:r>
              <a:rPr lang="en-US" dirty="0" smtClean="0"/>
              <a:t> will always have a </a:t>
            </a:r>
            <a:r>
              <a:rPr lang="en-US" dirty="0" smtClean="0">
                <a:solidFill>
                  <a:schemeClr val="tx2">
                    <a:lumMod val="60000"/>
                    <a:lumOff val="40000"/>
                  </a:schemeClr>
                </a:solidFill>
              </a:rPr>
              <a:t>this</a:t>
            </a:r>
            <a:r>
              <a:rPr lang="en-US" dirty="0" smtClean="0"/>
              <a:t> pointer that is </a:t>
            </a:r>
            <a:r>
              <a:rPr lang="en-US" dirty="0" smtClean="0">
                <a:solidFill>
                  <a:schemeClr val="tx2">
                    <a:lumMod val="60000"/>
                    <a:lumOff val="40000"/>
                  </a:schemeClr>
                </a:solidFill>
              </a:rPr>
              <a:t>const</a:t>
            </a:r>
            <a:r>
              <a:rPr lang="en-US" dirty="0" smtClean="0"/>
              <a:t> , so the compiler will not allow any member function to be called that does not assume the </a:t>
            </a:r>
            <a:r>
              <a:rPr lang="en-US" dirty="0" smtClean="0">
                <a:solidFill>
                  <a:schemeClr val="tx2">
                    <a:lumMod val="60000"/>
                    <a:lumOff val="40000"/>
                  </a:schemeClr>
                </a:solidFill>
              </a:rPr>
              <a:t>this</a:t>
            </a:r>
            <a:r>
              <a:rPr lang="en-US" dirty="0" smtClean="0"/>
              <a:t> pointer that is passed to it is const .</a:t>
            </a:r>
          </a:p>
          <a:p>
            <a:r>
              <a:rPr lang="en-US" dirty="0" smtClean="0"/>
              <a:t>To make the </a:t>
            </a:r>
            <a:r>
              <a:rPr lang="en-US" dirty="0" smtClean="0">
                <a:solidFill>
                  <a:schemeClr val="tx2">
                    <a:lumMod val="60000"/>
                    <a:lumOff val="40000"/>
                  </a:schemeClr>
                </a:solidFill>
              </a:rPr>
              <a:t>this</a:t>
            </a:r>
            <a:r>
              <a:rPr lang="en-US" dirty="0" smtClean="0"/>
              <a:t> pointer in a member </a:t>
            </a:r>
            <a:r>
              <a:rPr lang="en-US" dirty="0" smtClean="0">
                <a:solidFill>
                  <a:schemeClr val="tx2">
                    <a:lumMod val="60000"/>
                    <a:lumOff val="40000"/>
                  </a:schemeClr>
                </a:solidFill>
              </a:rPr>
              <a:t>function</a:t>
            </a:r>
            <a:r>
              <a:rPr lang="en-US" dirty="0" smtClean="0"/>
              <a:t> </a:t>
            </a:r>
            <a:r>
              <a:rPr lang="en-US" dirty="0" smtClean="0">
                <a:solidFill>
                  <a:schemeClr val="tx2">
                    <a:lumMod val="60000"/>
                    <a:lumOff val="40000"/>
                  </a:schemeClr>
                </a:solidFill>
              </a:rPr>
              <a:t>const</a:t>
            </a:r>
            <a:r>
              <a:rPr lang="en-US" dirty="0" smtClean="0"/>
              <a:t> , declare the function as </a:t>
            </a:r>
            <a:r>
              <a:rPr lang="en-US" dirty="0" smtClean="0">
                <a:solidFill>
                  <a:schemeClr val="tx2">
                    <a:lumMod val="60000"/>
                    <a:lumOff val="40000"/>
                  </a:schemeClr>
                </a:solidFill>
              </a:rPr>
              <a:t>const</a:t>
            </a:r>
            <a:r>
              <a:rPr lang="en-US" dirty="0" smtClean="0"/>
              <a:t> within the class definition.</a:t>
            </a:r>
          </a:p>
          <a:p>
            <a:pPr>
              <a:buNone/>
            </a:pPr>
            <a:r>
              <a:rPr lang="en-US" b="1" dirty="0" smtClean="0"/>
              <a:t>			</a:t>
            </a:r>
            <a:r>
              <a:rPr lang="en-US" sz="2000" b="1" dirty="0" smtClean="0">
                <a:solidFill>
                  <a:schemeClr val="tx2">
                    <a:lumMod val="60000"/>
                    <a:lumOff val="40000"/>
                  </a:schemeClr>
                </a:solidFill>
              </a:rPr>
              <a:t>double Volume() const</a:t>
            </a:r>
          </a:p>
          <a:p>
            <a:pPr>
              <a:buNone/>
            </a:pPr>
            <a:endParaRPr lang="en-US" sz="2000" b="1" dirty="0" smtClean="0">
              <a:solidFill>
                <a:schemeClr val="tx2">
                  <a:lumMod val="60000"/>
                  <a:lumOff val="40000"/>
                </a:schemeClr>
              </a:solidFill>
              <a:latin typeface="Arial" panose="020B0604020202020204" pitchFamily="34" charset="0"/>
              <a:ea typeface="Calibri" panose="020F0502020204030204" pitchFamily="34" charset="0"/>
              <a:cs typeface="Arial" panose="020B0604020202020204" pitchFamily="34" charset="0"/>
            </a:endParaRPr>
          </a:p>
          <a:p>
            <a:pPr>
              <a:buNone/>
            </a:pPr>
            <a:r>
              <a:rPr lang="en-US" sz="2000" b="1" dirty="0" smtClean="0">
                <a:solidFill>
                  <a:schemeClr val="tx2">
                    <a:lumMod val="60000"/>
                    <a:lumOff val="40000"/>
                  </a:schemeClr>
                </a:solidFill>
                <a:latin typeface="Arial" panose="020B0604020202020204" pitchFamily="34" charset="0"/>
                <a:ea typeface="Calibri" panose="020F0502020204030204" pitchFamily="34" charset="0"/>
                <a:cs typeface="Arial" panose="020B0604020202020204" pitchFamily="34" charset="0"/>
              </a:rPr>
              <a:t>			</a:t>
            </a:r>
            <a:r>
              <a:rPr lang="en-US" sz="2000" b="1" dirty="0" err="1" smtClean="0">
                <a:solidFill>
                  <a:schemeClr val="tx2">
                    <a:lumMod val="60000"/>
                    <a:lumOff val="40000"/>
                  </a:schemeClr>
                </a:solidFill>
              </a:rPr>
              <a:t>bool</a:t>
            </a:r>
            <a:r>
              <a:rPr lang="en-US" sz="2000" b="1" dirty="0" smtClean="0">
                <a:solidFill>
                  <a:schemeClr val="tx2">
                    <a:lumMod val="60000"/>
                    <a:lumOff val="40000"/>
                  </a:schemeClr>
                </a:solidFill>
              </a:rPr>
              <a:t> Compare(const </a:t>
            </a:r>
            <a:r>
              <a:rPr lang="en-US" sz="2000" b="1" dirty="0" err="1" smtClean="0">
                <a:solidFill>
                  <a:schemeClr val="tx2">
                    <a:lumMod val="60000"/>
                    <a:lumOff val="40000"/>
                  </a:schemeClr>
                </a:solidFill>
              </a:rPr>
              <a:t>CBox</a:t>
            </a:r>
            <a:r>
              <a:rPr lang="en-US" sz="2000" b="1" dirty="0" smtClean="0">
                <a:solidFill>
                  <a:schemeClr val="tx2">
                    <a:lumMod val="60000"/>
                    <a:lumOff val="40000"/>
                  </a:schemeClr>
                </a:solidFill>
              </a:rPr>
              <a:t> &amp; </a:t>
            </a:r>
            <a:r>
              <a:rPr lang="en-US" sz="2000" b="1" dirty="0" err="1" smtClean="0">
                <a:solidFill>
                  <a:schemeClr val="tx2">
                    <a:lumMod val="60000"/>
                    <a:lumOff val="40000"/>
                  </a:schemeClr>
                </a:solidFill>
              </a:rPr>
              <a:t>xBox</a:t>
            </a:r>
            <a:r>
              <a:rPr lang="en-US" sz="2000" b="1" dirty="0" smtClean="0">
                <a:solidFill>
                  <a:schemeClr val="tx2">
                    <a:lumMod val="60000"/>
                    <a:lumOff val="40000"/>
                  </a:schemeClr>
                </a:solidFill>
              </a:rPr>
              <a:t>) const</a:t>
            </a:r>
            <a:endParaRPr lang="en-US" sz="2000" b="1" dirty="0" smtClean="0">
              <a:solidFill>
                <a:schemeClr val="tx2">
                  <a:lumMod val="60000"/>
                  <a:lumOff val="40000"/>
                </a:schemeClr>
              </a:solidFill>
              <a:latin typeface="Arial" panose="020B060402020202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15</a:t>
            </a:fld>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cs typeface="+mn-cs"/>
              </a:rPr>
              <a:t>Static Classes</a:t>
            </a:r>
            <a:endParaRPr lang="ur-PK" dirty="0">
              <a:solidFill>
                <a:srgbClr val="FF0000"/>
              </a:solidFill>
              <a:cs typeface="+mn-cs"/>
            </a:endParaRPr>
          </a:p>
        </p:txBody>
      </p:sp>
      <p:sp>
        <p:nvSpPr>
          <p:cNvPr id="3" name="Content Placeholder 2"/>
          <p:cNvSpPr>
            <a:spLocks noGrp="1"/>
          </p:cNvSpPr>
          <p:nvPr>
            <p:ph idx="1"/>
          </p:nvPr>
        </p:nvSpPr>
        <p:spPr>
          <a:xfrm>
            <a:off x="152400" y="1524000"/>
            <a:ext cx="8839200" cy="4800600"/>
          </a:xfrm>
        </p:spPr>
        <p:txBody>
          <a:bodyPr>
            <a:normAutofit/>
          </a:bodyPr>
          <a:lstStyle/>
          <a:p>
            <a:pPr lvl="0">
              <a:lnSpc>
                <a:spcPct val="115000"/>
              </a:lnSpc>
              <a:spcBef>
                <a:spcPts val="0"/>
              </a:spcBef>
            </a:pPr>
            <a:r>
              <a:rPr lang="en-US" dirty="0" smtClean="0"/>
              <a:t>Both data members and function members of a class can be declared as </a:t>
            </a:r>
            <a:r>
              <a:rPr lang="en-US" dirty="0" smtClean="0">
                <a:solidFill>
                  <a:schemeClr val="tx2">
                    <a:lumMod val="60000"/>
                    <a:lumOff val="40000"/>
                  </a:schemeClr>
                </a:solidFill>
              </a:rPr>
              <a:t>static</a:t>
            </a:r>
            <a:r>
              <a:rPr lang="en-US" dirty="0" smtClean="0"/>
              <a:t>.</a:t>
            </a:r>
            <a:endParaRPr lang="en-US" dirty="0" smtClean="0">
              <a:latin typeface="Arial" panose="020B0604020202020204" pitchFamily="34" charset="0"/>
              <a:ea typeface="Calibri" panose="020F0502020204030204" pitchFamily="34" charset="0"/>
              <a:cs typeface="Arial" panose="020B0604020202020204" pitchFamily="34" charset="0"/>
            </a:endParaRPr>
          </a:p>
          <a:p>
            <a:pPr lvl="0" algn="l" rtl="0">
              <a:lnSpc>
                <a:spcPct val="115000"/>
              </a:lnSpc>
              <a:spcBef>
                <a:spcPts val="0"/>
              </a:spcBef>
              <a:buFont typeface="Wingdings" pitchFamily="2" charset="2"/>
              <a:buChar char="Ø"/>
            </a:pPr>
            <a:endParaRPr lang="en-US" dirty="0" smtClean="0">
              <a:latin typeface="Arial" panose="020B0604020202020204" pitchFamily="34" charset="0"/>
              <a:ea typeface="Calibri" panose="020F0502020204030204" pitchFamily="34" charset="0"/>
              <a:cs typeface="Arial" panose="020B0604020202020204" pitchFamily="34" charset="0"/>
            </a:endParaRPr>
          </a:p>
          <a:p>
            <a:pPr lvl="0" algn="l" rtl="0">
              <a:lnSpc>
                <a:spcPct val="115000"/>
              </a:lnSpc>
              <a:spcBef>
                <a:spcPts val="0"/>
              </a:spcBef>
              <a:buFont typeface="Wingdings" pitchFamily="2" charset="2"/>
              <a:buChar char="Ø"/>
            </a:pPr>
            <a:endParaRPr lang="en-US" dirty="0" smtClean="0">
              <a:latin typeface="Arial" panose="020B0604020202020204" pitchFamily="34" charset="0"/>
              <a:ea typeface="Calibri" panose="020F0502020204030204" pitchFamily="34" charset="0"/>
              <a:cs typeface="Arial" panose="020B0604020202020204" pitchFamily="34" charset="0"/>
            </a:endParaRPr>
          </a:p>
          <a:p>
            <a:pPr lvl="1" algn="l" rtl="0">
              <a:lnSpc>
                <a:spcPct val="115000"/>
              </a:lnSpc>
              <a:spcBef>
                <a:spcPts val="0"/>
              </a:spcBef>
              <a:buNone/>
            </a:pPr>
            <a:endParaRPr lang="en-US" sz="2000" dirty="0" smtClean="0">
              <a:latin typeface="Arial" panose="020B060402020202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16</a:t>
            </a:fld>
            <a:endParaRPr lang="en-US" dirty="0"/>
          </a:p>
        </p:txBody>
      </p:sp>
      <p:pic>
        <p:nvPicPr>
          <p:cNvPr id="7" name="Picture 2"/>
          <p:cNvPicPr>
            <a:picLocks noChangeAspect="1" noChangeArrowheads="1"/>
          </p:cNvPicPr>
          <p:nvPr/>
        </p:nvPicPr>
        <p:blipFill>
          <a:blip r:embed="rId3" cstate="print"/>
          <a:srcRect/>
          <a:stretch>
            <a:fillRect/>
          </a:stretch>
        </p:blipFill>
        <p:spPr bwMode="auto">
          <a:xfrm>
            <a:off x="1905000" y="2514600"/>
            <a:ext cx="5867400" cy="4038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cs typeface="+mn-cs"/>
              </a:rPr>
              <a:t>Static Data Members</a:t>
            </a:r>
            <a:endParaRPr lang="ur-PK" dirty="0">
              <a:solidFill>
                <a:srgbClr val="FF0000"/>
              </a:solidFill>
              <a:cs typeface="+mn-cs"/>
            </a:endParaRPr>
          </a:p>
        </p:txBody>
      </p:sp>
      <p:sp>
        <p:nvSpPr>
          <p:cNvPr id="3" name="Content Placeholder 2"/>
          <p:cNvSpPr>
            <a:spLocks noGrp="1"/>
          </p:cNvSpPr>
          <p:nvPr>
            <p:ph idx="1"/>
          </p:nvPr>
        </p:nvSpPr>
        <p:spPr>
          <a:xfrm>
            <a:off x="152400" y="1600200"/>
            <a:ext cx="8839200" cy="4800600"/>
          </a:xfrm>
        </p:spPr>
        <p:txBody>
          <a:bodyPr>
            <a:normAutofit/>
          </a:bodyPr>
          <a:lstStyle/>
          <a:p>
            <a:pPr lvl="0">
              <a:lnSpc>
                <a:spcPct val="115000"/>
              </a:lnSpc>
              <a:spcBef>
                <a:spcPts val="0"/>
              </a:spcBef>
              <a:buNone/>
            </a:pPr>
            <a:endParaRPr lang="en-US" sz="2000" b="1" dirty="0" smtClean="0">
              <a:solidFill>
                <a:schemeClr val="tx2">
                  <a:lumMod val="60000"/>
                  <a:lumOff val="40000"/>
                </a:schemeClr>
              </a:solidFill>
              <a:latin typeface="Arial" panose="020B0604020202020204" pitchFamily="34" charset="0"/>
              <a:ea typeface="Calibri" panose="020F0502020204030204" pitchFamily="34" charset="0"/>
              <a:cs typeface="Arial" panose="020B0604020202020204" pitchFamily="34" charset="0"/>
            </a:endParaRPr>
          </a:p>
          <a:p>
            <a:pPr lvl="0">
              <a:lnSpc>
                <a:spcPct val="115000"/>
              </a:lnSpc>
              <a:spcBef>
                <a:spcPts val="0"/>
              </a:spcBef>
              <a:buNone/>
            </a:pPr>
            <a:r>
              <a:rPr lang="en-US" sz="2000" b="1" dirty="0" smtClean="0">
                <a:solidFill>
                  <a:schemeClr val="tx2">
                    <a:lumMod val="60000"/>
                    <a:lumOff val="40000"/>
                  </a:schemeClr>
                </a:solidFill>
                <a:latin typeface="Arial" panose="020B0604020202020204" pitchFamily="34" charset="0"/>
                <a:ea typeface="Calibri" panose="020F0502020204030204" pitchFamily="34" charset="0"/>
                <a:cs typeface="Arial" panose="020B0604020202020204" pitchFamily="34" charset="0"/>
              </a:rPr>
              <a:t>class counter {</a:t>
            </a:r>
          </a:p>
          <a:p>
            <a:pPr lvl="0">
              <a:lnSpc>
                <a:spcPct val="115000"/>
              </a:lnSpc>
              <a:spcBef>
                <a:spcPts val="0"/>
              </a:spcBef>
              <a:buNone/>
            </a:pPr>
            <a:r>
              <a:rPr lang="en-US" sz="2000" b="1" dirty="0" smtClean="0">
                <a:solidFill>
                  <a:schemeClr val="tx2">
                    <a:lumMod val="60000"/>
                    <a:lumOff val="40000"/>
                  </a:schemeClr>
                </a:solidFill>
                <a:latin typeface="Arial" panose="020B0604020202020204" pitchFamily="34" charset="0"/>
                <a:ea typeface="Calibri" panose="020F0502020204030204" pitchFamily="34" charset="0"/>
                <a:cs typeface="Arial" panose="020B0604020202020204" pitchFamily="34" charset="0"/>
              </a:rPr>
              <a:t>	private:</a:t>
            </a:r>
          </a:p>
          <a:p>
            <a:pPr lvl="0">
              <a:lnSpc>
                <a:spcPct val="115000"/>
              </a:lnSpc>
              <a:spcBef>
                <a:spcPts val="0"/>
              </a:spcBef>
              <a:buNone/>
            </a:pPr>
            <a:r>
              <a:rPr lang="en-US" sz="2000" b="1" dirty="0" smtClean="0">
                <a:solidFill>
                  <a:schemeClr val="tx2">
                    <a:lumMod val="60000"/>
                    <a:lumOff val="40000"/>
                  </a:schemeClr>
                </a:solidFill>
                <a:latin typeface="Arial" panose="020B0604020202020204" pitchFamily="34" charset="0"/>
                <a:ea typeface="Calibri" panose="020F0502020204030204" pitchFamily="34" charset="0"/>
                <a:cs typeface="Arial" panose="020B0604020202020204" pitchFamily="34" charset="0"/>
              </a:rPr>
              <a:t>		static	</a:t>
            </a:r>
            <a:r>
              <a:rPr lang="en-US" sz="2000" b="1" dirty="0" err="1" smtClean="0">
                <a:solidFill>
                  <a:schemeClr val="tx2">
                    <a:lumMod val="60000"/>
                    <a:lumOff val="40000"/>
                  </a:schemeClr>
                </a:solidFill>
                <a:latin typeface="Arial" panose="020B0604020202020204" pitchFamily="34" charset="0"/>
                <a:ea typeface="Calibri" panose="020F0502020204030204" pitchFamily="34" charset="0"/>
                <a:cs typeface="Arial" panose="020B0604020202020204" pitchFamily="34" charset="0"/>
              </a:rPr>
              <a:t>int</a:t>
            </a:r>
            <a:r>
              <a:rPr lang="en-US" sz="2000" b="1" dirty="0" smtClean="0">
                <a:solidFill>
                  <a:schemeClr val="tx2">
                    <a:lumMod val="60000"/>
                    <a:lumOff val="40000"/>
                  </a:schemeClr>
                </a:solidFill>
                <a:latin typeface="Arial" panose="020B0604020202020204" pitchFamily="34" charset="0"/>
                <a:ea typeface="Calibri" panose="020F0502020204030204" pitchFamily="34" charset="0"/>
                <a:cs typeface="Arial" panose="020B0604020202020204" pitchFamily="34" charset="0"/>
              </a:rPr>
              <a:t>   </a:t>
            </a:r>
            <a:r>
              <a:rPr lang="en-US" sz="2000" b="1" dirty="0" err="1" smtClean="0">
                <a:solidFill>
                  <a:schemeClr val="tx2">
                    <a:lumMod val="60000"/>
                    <a:lumOff val="40000"/>
                  </a:schemeClr>
                </a:solidFill>
                <a:latin typeface="Arial" panose="020B0604020202020204" pitchFamily="34" charset="0"/>
                <a:ea typeface="Calibri" panose="020F0502020204030204" pitchFamily="34" charset="0"/>
                <a:cs typeface="Arial" panose="020B0604020202020204" pitchFamily="34" charset="0"/>
              </a:rPr>
              <a:t>scount</a:t>
            </a:r>
            <a:r>
              <a:rPr lang="en-US" sz="2000" b="1" dirty="0" smtClean="0">
                <a:solidFill>
                  <a:schemeClr val="tx2">
                    <a:lumMod val="60000"/>
                    <a:lumOff val="40000"/>
                  </a:schemeClr>
                </a:solidFill>
                <a:latin typeface="Arial" panose="020B0604020202020204" pitchFamily="34" charset="0"/>
                <a:ea typeface="Calibri" panose="020F0502020204030204" pitchFamily="34" charset="0"/>
                <a:cs typeface="Arial" panose="020B0604020202020204" pitchFamily="34" charset="0"/>
              </a:rPr>
              <a:t>;	//static data member declaration</a:t>
            </a:r>
          </a:p>
          <a:p>
            <a:pPr lvl="0">
              <a:lnSpc>
                <a:spcPct val="115000"/>
              </a:lnSpc>
              <a:spcBef>
                <a:spcPts val="0"/>
              </a:spcBef>
              <a:buNone/>
            </a:pPr>
            <a:r>
              <a:rPr lang="en-US" sz="2000" b="1" dirty="0" smtClean="0">
                <a:solidFill>
                  <a:schemeClr val="tx2">
                    <a:lumMod val="60000"/>
                    <a:lumOff val="40000"/>
                  </a:schemeClr>
                </a:solidFill>
                <a:latin typeface="Arial" panose="020B0604020202020204" pitchFamily="34" charset="0"/>
                <a:ea typeface="Calibri" panose="020F0502020204030204" pitchFamily="34" charset="0"/>
                <a:cs typeface="Arial" panose="020B0604020202020204" pitchFamily="34" charset="0"/>
              </a:rPr>
              <a:t>	public:</a:t>
            </a:r>
          </a:p>
          <a:p>
            <a:pPr lvl="0">
              <a:lnSpc>
                <a:spcPct val="115000"/>
              </a:lnSpc>
              <a:spcBef>
                <a:spcPts val="0"/>
              </a:spcBef>
              <a:buNone/>
            </a:pPr>
            <a:r>
              <a:rPr lang="en-US" sz="2000" b="1" dirty="0" smtClean="0">
                <a:solidFill>
                  <a:schemeClr val="tx2">
                    <a:lumMod val="60000"/>
                    <a:lumOff val="40000"/>
                  </a:schemeClr>
                </a:solidFill>
                <a:latin typeface="Arial" panose="020B0604020202020204" pitchFamily="34" charset="0"/>
                <a:ea typeface="Calibri" panose="020F0502020204030204" pitchFamily="34" charset="0"/>
                <a:cs typeface="Arial" panose="020B0604020202020204" pitchFamily="34" charset="0"/>
              </a:rPr>
              <a:t>		counter ()</a:t>
            </a:r>
          </a:p>
          <a:p>
            <a:pPr lvl="0">
              <a:lnSpc>
                <a:spcPct val="115000"/>
              </a:lnSpc>
              <a:spcBef>
                <a:spcPts val="0"/>
              </a:spcBef>
              <a:buNone/>
            </a:pPr>
            <a:r>
              <a:rPr lang="en-US" sz="2000" b="1" dirty="0" smtClean="0">
                <a:solidFill>
                  <a:schemeClr val="tx2">
                    <a:lumMod val="60000"/>
                    <a:lumOff val="40000"/>
                  </a:schemeClr>
                </a:solidFill>
                <a:latin typeface="Arial" panose="020B0604020202020204" pitchFamily="34" charset="0"/>
                <a:ea typeface="Calibri" panose="020F0502020204030204" pitchFamily="34" charset="0"/>
                <a:cs typeface="Arial" panose="020B0604020202020204" pitchFamily="34" charset="0"/>
              </a:rPr>
              <a:t>		{ </a:t>
            </a:r>
            <a:r>
              <a:rPr lang="en-US" sz="2000" b="1" dirty="0" err="1" smtClean="0">
                <a:solidFill>
                  <a:schemeClr val="tx2">
                    <a:lumMod val="60000"/>
                    <a:lumOff val="40000"/>
                  </a:schemeClr>
                </a:solidFill>
                <a:latin typeface="Arial" panose="020B0604020202020204" pitchFamily="34" charset="0"/>
                <a:ea typeface="Calibri" panose="020F0502020204030204" pitchFamily="34" charset="0"/>
                <a:cs typeface="Arial" panose="020B0604020202020204" pitchFamily="34" charset="0"/>
              </a:rPr>
              <a:t>scount</a:t>
            </a:r>
            <a:r>
              <a:rPr lang="en-US" sz="2000" b="1" dirty="0" smtClean="0">
                <a:solidFill>
                  <a:schemeClr val="tx2">
                    <a:lumMod val="60000"/>
                    <a:lumOff val="40000"/>
                  </a:schemeClr>
                </a:solidFill>
                <a:latin typeface="Arial" panose="020B0604020202020204" pitchFamily="34" charset="0"/>
                <a:ea typeface="Calibri" panose="020F0502020204030204" pitchFamily="34" charset="0"/>
                <a:cs typeface="Arial" panose="020B0604020202020204" pitchFamily="34" charset="0"/>
              </a:rPr>
              <a:t>++; }</a:t>
            </a:r>
          </a:p>
          <a:p>
            <a:pPr lvl="0">
              <a:lnSpc>
                <a:spcPct val="115000"/>
              </a:lnSpc>
              <a:spcBef>
                <a:spcPts val="0"/>
              </a:spcBef>
              <a:buNone/>
            </a:pPr>
            <a:r>
              <a:rPr lang="en-US" sz="2000" b="1" dirty="0" smtClean="0">
                <a:solidFill>
                  <a:schemeClr val="tx2">
                    <a:lumMod val="60000"/>
                    <a:lumOff val="40000"/>
                  </a:schemeClr>
                </a:solidFill>
                <a:latin typeface="Arial" panose="020B0604020202020204" pitchFamily="34" charset="0"/>
                <a:ea typeface="Calibri" panose="020F0502020204030204" pitchFamily="34" charset="0"/>
                <a:cs typeface="Arial" panose="020B0604020202020204" pitchFamily="34" charset="0"/>
              </a:rPr>
              <a:t>		</a:t>
            </a:r>
            <a:r>
              <a:rPr lang="en-US" sz="2000" b="1" dirty="0" err="1" smtClean="0">
                <a:solidFill>
                  <a:schemeClr val="tx2">
                    <a:lumMod val="60000"/>
                    <a:lumOff val="40000"/>
                  </a:schemeClr>
                </a:solidFill>
                <a:latin typeface="Arial" panose="020B0604020202020204" pitchFamily="34" charset="0"/>
                <a:ea typeface="Calibri" panose="020F0502020204030204" pitchFamily="34" charset="0"/>
                <a:cs typeface="Arial" panose="020B0604020202020204" pitchFamily="34" charset="0"/>
              </a:rPr>
              <a:t>int</a:t>
            </a:r>
            <a:r>
              <a:rPr lang="en-US" sz="2000" b="1" dirty="0" smtClean="0">
                <a:solidFill>
                  <a:schemeClr val="tx2">
                    <a:lumMod val="60000"/>
                    <a:lumOff val="40000"/>
                  </a:schemeClr>
                </a:solidFill>
                <a:latin typeface="Arial" panose="020B0604020202020204" pitchFamily="34" charset="0"/>
                <a:ea typeface="Calibri" panose="020F0502020204030204" pitchFamily="34" charset="0"/>
                <a:cs typeface="Arial" panose="020B0604020202020204" pitchFamily="34" charset="0"/>
              </a:rPr>
              <a:t> </a:t>
            </a:r>
            <a:r>
              <a:rPr lang="en-US" sz="2000" b="1" dirty="0" err="1" smtClean="0">
                <a:solidFill>
                  <a:schemeClr val="tx2">
                    <a:lumMod val="60000"/>
                    <a:lumOff val="40000"/>
                  </a:schemeClr>
                </a:solidFill>
                <a:latin typeface="Arial" panose="020B0604020202020204" pitchFamily="34" charset="0"/>
                <a:ea typeface="Calibri" panose="020F0502020204030204" pitchFamily="34" charset="0"/>
                <a:cs typeface="Arial" panose="020B0604020202020204" pitchFamily="34" charset="0"/>
              </a:rPr>
              <a:t>getcount</a:t>
            </a:r>
            <a:r>
              <a:rPr lang="en-US" sz="2000" b="1" dirty="0" smtClean="0">
                <a:solidFill>
                  <a:schemeClr val="tx2">
                    <a:lumMod val="60000"/>
                    <a:lumOff val="40000"/>
                  </a:schemeClr>
                </a:solidFill>
                <a:latin typeface="Arial" panose="020B0604020202020204" pitchFamily="34" charset="0"/>
                <a:ea typeface="Calibri" panose="020F0502020204030204" pitchFamily="34" charset="0"/>
                <a:cs typeface="Arial" panose="020B0604020202020204" pitchFamily="34" charset="0"/>
              </a:rPr>
              <a:t>()		// returns </a:t>
            </a:r>
            <a:r>
              <a:rPr lang="en-US" sz="2000" b="1" dirty="0" err="1" smtClean="0">
                <a:solidFill>
                  <a:schemeClr val="tx2">
                    <a:lumMod val="60000"/>
                    <a:lumOff val="40000"/>
                  </a:schemeClr>
                </a:solidFill>
                <a:latin typeface="Arial" panose="020B0604020202020204" pitchFamily="34" charset="0"/>
                <a:ea typeface="Calibri" panose="020F0502020204030204" pitchFamily="34" charset="0"/>
                <a:cs typeface="Arial" panose="020B0604020202020204" pitchFamily="34" charset="0"/>
              </a:rPr>
              <a:t>scount</a:t>
            </a:r>
            <a:endParaRPr lang="en-US" sz="2000" b="1" dirty="0" smtClean="0">
              <a:solidFill>
                <a:schemeClr val="tx2">
                  <a:lumMod val="60000"/>
                  <a:lumOff val="40000"/>
                </a:schemeClr>
              </a:solidFill>
              <a:latin typeface="Arial" panose="020B0604020202020204" pitchFamily="34" charset="0"/>
              <a:ea typeface="Calibri" panose="020F0502020204030204" pitchFamily="34" charset="0"/>
              <a:cs typeface="Arial" panose="020B0604020202020204" pitchFamily="34" charset="0"/>
            </a:endParaRPr>
          </a:p>
          <a:p>
            <a:pPr lvl="0">
              <a:lnSpc>
                <a:spcPct val="115000"/>
              </a:lnSpc>
              <a:spcBef>
                <a:spcPts val="0"/>
              </a:spcBef>
              <a:buNone/>
            </a:pPr>
            <a:r>
              <a:rPr lang="en-US" sz="2000" b="1" dirty="0" smtClean="0">
                <a:solidFill>
                  <a:schemeClr val="tx2">
                    <a:lumMod val="60000"/>
                    <a:lumOff val="40000"/>
                  </a:schemeClr>
                </a:solidFill>
                <a:latin typeface="Arial" panose="020B0604020202020204" pitchFamily="34" charset="0"/>
                <a:ea typeface="Calibri" panose="020F0502020204030204" pitchFamily="34" charset="0"/>
                <a:cs typeface="Arial" panose="020B0604020202020204" pitchFamily="34" charset="0"/>
              </a:rPr>
              <a:t>		{ return </a:t>
            </a:r>
            <a:r>
              <a:rPr lang="en-US" sz="2000" b="1" dirty="0" err="1" smtClean="0">
                <a:solidFill>
                  <a:schemeClr val="tx2">
                    <a:lumMod val="60000"/>
                    <a:lumOff val="40000"/>
                  </a:schemeClr>
                </a:solidFill>
                <a:latin typeface="Arial" panose="020B0604020202020204" pitchFamily="34" charset="0"/>
                <a:ea typeface="Calibri" panose="020F0502020204030204" pitchFamily="34" charset="0"/>
                <a:cs typeface="Arial" panose="020B0604020202020204" pitchFamily="34" charset="0"/>
              </a:rPr>
              <a:t>scount</a:t>
            </a:r>
            <a:r>
              <a:rPr lang="en-US" sz="2000" b="1" dirty="0" smtClean="0">
                <a:solidFill>
                  <a:schemeClr val="tx2">
                    <a:lumMod val="60000"/>
                    <a:lumOff val="40000"/>
                  </a:schemeClr>
                </a:solidFill>
                <a:latin typeface="Arial" panose="020B0604020202020204" pitchFamily="34" charset="0"/>
                <a:ea typeface="Calibri" panose="020F0502020204030204" pitchFamily="34" charset="0"/>
                <a:cs typeface="Arial" panose="020B0604020202020204" pitchFamily="34" charset="0"/>
              </a:rPr>
              <a:t>; }</a:t>
            </a:r>
          </a:p>
          <a:p>
            <a:pPr lvl="0">
              <a:lnSpc>
                <a:spcPct val="115000"/>
              </a:lnSpc>
              <a:spcBef>
                <a:spcPts val="0"/>
              </a:spcBef>
              <a:buNone/>
            </a:pPr>
            <a:r>
              <a:rPr lang="en-US" sz="2000" b="1" dirty="0" smtClean="0">
                <a:solidFill>
                  <a:schemeClr val="tx2">
                    <a:lumMod val="60000"/>
                    <a:lumOff val="40000"/>
                  </a:schemeClr>
                </a:solidFill>
                <a:latin typeface="Arial" panose="020B0604020202020204" pitchFamily="34" charset="0"/>
                <a:ea typeface="Calibri" panose="020F0502020204030204" pitchFamily="34" charset="0"/>
                <a:cs typeface="Arial" panose="020B0604020202020204" pitchFamily="34" charset="0"/>
              </a:rPr>
              <a:t>	};</a:t>
            </a:r>
          </a:p>
          <a:p>
            <a:pPr lvl="0">
              <a:lnSpc>
                <a:spcPct val="115000"/>
              </a:lnSpc>
              <a:spcBef>
                <a:spcPts val="0"/>
              </a:spcBef>
              <a:buNone/>
            </a:pPr>
            <a:endParaRPr lang="en-US" sz="2000" b="1" dirty="0" smtClean="0">
              <a:solidFill>
                <a:schemeClr val="tx2">
                  <a:lumMod val="60000"/>
                  <a:lumOff val="40000"/>
                </a:schemeClr>
              </a:solidFill>
              <a:latin typeface="Arial" panose="020B0604020202020204" pitchFamily="34" charset="0"/>
              <a:ea typeface="Calibri" panose="020F0502020204030204" pitchFamily="34" charset="0"/>
              <a:cs typeface="Arial" panose="020B0604020202020204" pitchFamily="34" charset="0"/>
            </a:endParaRPr>
          </a:p>
          <a:p>
            <a:pPr lvl="0">
              <a:lnSpc>
                <a:spcPct val="115000"/>
              </a:lnSpc>
              <a:spcBef>
                <a:spcPts val="0"/>
              </a:spcBef>
              <a:buNone/>
            </a:pPr>
            <a:r>
              <a:rPr lang="en-US" sz="2000" b="1" dirty="0" err="1" smtClean="0">
                <a:solidFill>
                  <a:schemeClr val="tx2">
                    <a:lumMod val="60000"/>
                    <a:lumOff val="40000"/>
                  </a:schemeClr>
                </a:solidFill>
                <a:latin typeface="Arial" panose="020B0604020202020204" pitchFamily="34" charset="0"/>
                <a:ea typeface="Calibri" panose="020F0502020204030204" pitchFamily="34" charset="0"/>
                <a:cs typeface="Arial" panose="020B0604020202020204" pitchFamily="34" charset="0"/>
              </a:rPr>
              <a:t>Int</a:t>
            </a:r>
            <a:r>
              <a:rPr lang="en-US" sz="2000" b="1" dirty="0" smtClean="0">
                <a:solidFill>
                  <a:schemeClr val="tx2">
                    <a:lumMod val="60000"/>
                    <a:lumOff val="40000"/>
                  </a:schemeClr>
                </a:solidFill>
                <a:latin typeface="Arial" panose="020B0604020202020204" pitchFamily="34" charset="0"/>
                <a:ea typeface="Calibri" panose="020F0502020204030204" pitchFamily="34" charset="0"/>
                <a:cs typeface="Arial" panose="020B0604020202020204" pitchFamily="34" charset="0"/>
              </a:rPr>
              <a:t> counter::</a:t>
            </a:r>
            <a:r>
              <a:rPr lang="en-US" sz="2000" b="1" dirty="0" err="1" smtClean="0">
                <a:solidFill>
                  <a:schemeClr val="tx2">
                    <a:lumMod val="60000"/>
                    <a:lumOff val="40000"/>
                  </a:schemeClr>
                </a:solidFill>
                <a:latin typeface="Arial" panose="020B0604020202020204" pitchFamily="34" charset="0"/>
                <a:ea typeface="Calibri" panose="020F0502020204030204" pitchFamily="34" charset="0"/>
                <a:cs typeface="Arial" panose="020B0604020202020204" pitchFamily="34" charset="0"/>
              </a:rPr>
              <a:t>scount</a:t>
            </a:r>
            <a:r>
              <a:rPr lang="en-US" sz="2000" b="1" dirty="0" smtClean="0">
                <a:solidFill>
                  <a:schemeClr val="tx2">
                    <a:lumMod val="60000"/>
                    <a:lumOff val="40000"/>
                  </a:schemeClr>
                </a:solidFill>
                <a:latin typeface="Arial" panose="020B0604020202020204" pitchFamily="34" charset="0"/>
                <a:ea typeface="Calibri" panose="020F0502020204030204" pitchFamily="34" charset="0"/>
                <a:cs typeface="Arial" panose="020B0604020202020204" pitchFamily="34" charset="0"/>
              </a:rPr>
              <a:t> = 0;	//static data member definition</a:t>
            </a:r>
            <a:endParaRPr lang="en-US" b="1" dirty="0" smtClean="0">
              <a:latin typeface="Arial" panose="020B060402020202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17</a:t>
            </a:fld>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cs typeface="+mn-cs"/>
              </a:rPr>
              <a:t>Static Data Members..</a:t>
            </a:r>
            <a:endParaRPr lang="ur-PK" dirty="0">
              <a:solidFill>
                <a:srgbClr val="FF0000"/>
              </a:solidFill>
              <a:cs typeface="+mn-cs"/>
            </a:endParaRPr>
          </a:p>
        </p:txBody>
      </p:sp>
      <p:sp>
        <p:nvSpPr>
          <p:cNvPr id="3" name="Content Placeholder 2"/>
          <p:cNvSpPr>
            <a:spLocks noGrp="1"/>
          </p:cNvSpPr>
          <p:nvPr>
            <p:ph idx="1"/>
          </p:nvPr>
        </p:nvSpPr>
        <p:spPr>
          <a:xfrm>
            <a:off x="152400" y="1524000"/>
            <a:ext cx="8839200" cy="4800600"/>
          </a:xfrm>
        </p:spPr>
        <p:txBody>
          <a:bodyPr>
            <a:normAutofit/>
          </a:bodyPr>
          <a:lstStyle/>
          <a:p>
            <a:pPr>
              <a:buNone/>
            </a:pPr>
            <a:endParaRPr lang="en-US" sz="2000" b="1" dirty="0" smtClean="0">
              <a:solidFill>
                <a:schemeClr val="tx2">
                  <a:lumMod val="60000"/>
                  <a:lumOff val="40000"/>
                </a:schemeClr>
              </a:solidFill>
            </a:endParaRPr>
          </a:p>
          <a:p>
            <a:pPr>
              <a:buNone/>
            </a:pPr>
            <a:r>
              <a:rPr lang="en-US" sz="2000" b="1" dirty="0" err="1" smtClean="0">
                <a:solidFill>
                  <a:schemeClr val="tx2">
                    <a:lumMod val="60000"/>
                    <a:lumOff val="40000"/>
                  </a:schemeClr>
                </a:solidFill>
              </a:rPr>
              <a:t>int</a:t>
            </a:r>
            <a:r>
              <a:rPr lang="en-US" sz="2000" b="1" dirty="0" smtClean="0">
                <a:solidFill>
                  <a:schemeClr val="tx2">
                    <a:lumMod val="60000"/>
                    <a:lumOff val="40000"/>
                  </a:schemeClr>
                </a:solidFill>
              </a:rPr>
              <a:t> main()</a:t>
            </a:r>
          </a:p>
          <a:p>
            <a:pPr>
              <a:buNone/>
            </a:pPr>
            <a:r>
              <a:rPr lang="en-US" sz="2000" b="1" dirty="0" smtClean="0">
                <a:solidFill>
                  <a:schemeClr val="tx2">
                    <a:lumMod val="60000"/>
                    <a:lumOff val="40000"/>
                  </a:schemeClr>
                </a:solidFill>
              </a:rPr>
              <a:t>{</a:t>
            </a:r>
          </a:p>
          <a:p>
            <a:pPr>
              <a:buNone/>
            </a:pPr>
            <a:r>
              <a:rPr lang="en-US" sz="2000" b="1" dirty="0" smtClean="0">
                <a:solidFill>
                  <a:schemeClr val="tx2">
                    <a:lumMod val="60000"/>
                    <a:lumOff val="40000"/>
                  </a:schemeClr>
                </a:solidFill>
              </a:rPr>
              <a:t>	counter 	o1, o2, o3; 			//create three objects</a:t>
            </a:r>
          </a:p>
          <a:p>
            <a:pPr>
              <a:buNone/>
            </a:pPr>
            <a:endParaRPr lang="en-US" sz="2000" b="1" dirty="0" smtClean="0">
              <a:solidFill>
                <a:schemeClr val="tx2">
                  <a:lumMod val="60000"/>
                  <a:lumOff val="40000"/>
                </a:schemeClr>
              </a:solidFill>
            </a:endParaRPr>
          </a:p>
          <a:p>
            <a:pPr>
              <a:buNone/>
            </a:pPr>
            <a:r>
              <a:rPr lang="en-US" sz="2000" b="1" dirty="0" smtClean="0">
                <a:solidFill>
                  <a:schemeClr val="tx2">
                    <a:lumMod val="60000"/>
                    <a:lumOff val="40000"/>
                  </a:schemeClr>
                </a:solidFill>
              </a:rPr>
              <a:t>	</a:t>
            </a:r>
            <a:r>
              <a:rPr lang="en-US" sz="2000" b="1" dirty="0" err="1" smtClean="0">
                <a:solidFill>
                  <a:schemeClr val="tx2">
                    <a:lumMod val="60000"/>
                    <a:lumOff val="40000"/>
                  </a:schemeClr>
                </a:solidFill>
              </a:rPr>
              <a:t>cout</a:t>
            </a:r>
            <a:r>
              <a:rPr lang="en-US" sz="2000" b="1" dirty="0" smtClean="0">
                <a:solidFill>
                  <a:schemeClr val="tx2">
                    <a:lumMod val="60000"/>
                    <a:lumOff val="40000"/>
                  </a:schemeClr>
                </a:solidFill>
              </a:rPr>
              <a:t> &lt;&lt; “count is “ &lt;&lt; o1.getcount() &lt;&lt; </a:t>
            </a:r>
            <a:r>
              <a:rPr lang="en-US" sz="2000" b="1" dirty="0" err="1" smtClean="0">
                <a:solidFill>
                  <a:schemeClr val="tx2">
                    <a:lumMod val="60000"/>
                    <a:lumOff val="40000"/>
                  </a:schemeClr>
                </a:solidFill>
              </a:rPr>
              <a:t>endl</a:t>
            </a:r>
            <a:r>
              <a:rPr lang="en-US" sz="2000" b="1" dirty="0" smtClean="0">
                <a:solidFill>
                  <a:schemeClr val="tx2">
                    <a:lumMod val="60000"/>
                    <a:lumOff val="40000"/>
                  </a:schemeClr>
                </a:solidFill>
              </a:rPr>
              <a:t>; //each object</a:t>
            </a:r>
          </a:p>
          <a:p>
            <a:pPr>
              <a:buNone/>
            </a:pPr>
            <a:r>
              <a:rPr lang="en-US" sz="2000" b="1" dirty="0" smtClean="0">
                <a:solidFill>
                  <a:schemeClr val="tx2">
                    <a:lumMod val="60000"/>
                    <a:lumOff val="40000"/>
                  </a:schemeClr>
                </a:solidFill>
              </a:rPr>
              <a:t>	</a:t>
            </a:r>
            <a:r>
              <a:rPr lang="en-US" sz="2000" b="1" dirty="0" err="1" smtClean="0">
                <a:solidFill>
                  <a:schemeClr val="tx2">
                    <a:lumMod val="60000"/>
                    <a:lumOff val="40000"/>
                  </a:schemeClr>
                </a:solidFill>
              </a:rPr>
              <a:t>cout</a:t>
            </a:r>
            <a:r>
              <a:rPr lang="en-US" sz="2000" b="1" dirty="0" smtClean="0">
                <a:solidFill>
                  <a:schemeClr val="tx2">
                    <a:lumMod val="60000"/>
                    <a:lumOff val="40000"/>
                  </a:schemeClr>
                </a:solidFill>
              </a:rPr>
              <a:t> &lt;&lt; “count is “ &lt;&lt; o2.getcount() &lt;&lt; </a:t>
            </a:r>
            <a:r>
              <a:rPr lang="en-US" sz="2000" b="1" dirty="0" err="1" smtClean="0">
                <a:solidFill>
                  <a:schemeClr val="tx2">
                    <a:lumMod val="60000"/>
                    <a:lumOff val="40000"/>
                  </a:schemeClr>
                </a:solidFill>
              </a:rPr>
              <a:t>endl</a:t>
            </a:r>
            <a:r>
              <a:rPr lang="en-US" sz="2000" b="1" dirty="0" smtClean="0">
                <a:solidFill>
                  <a:schemeClr val="tx2">
                    <a:lumMod val="60000"/>
                    <a:lumOff val="40000"/>
                  </a:schemeClr>
                </a:solidFill>
              </a:rPr>
              <a:t>; //sees the</a:t>
            </a:r>
          </a:p>
          <a:p>
            <a:pPr>
              <a:buNone/>
            </a:pPr>
            <a:r>
              <a:rPr lang="en-US" sz="2000" b="1" dirty="0" smtClean="0">
                <a:solidFill>
                  <a:schemeClr val="tx2">
                    <a:lumMod val="60000"/>
                    <a:lumOff val="40000"/>
                  </a:schemeClr>
                </a:solidFill>
              </a:rPr>
              <a:t>	</a:t>
            </a:r>
            <a:r>
              <a:rPr lang="en-US" sz="2000" b="1" dirty="0" err="1" smtClean="0">
                <a:solidFill>
                  <a:schemeClr val="tx2">
                    <a:lumMod val="60000"/>
                    <a:lumOff val="40000"/>
                  </a:schemeClr>
                </a:solidFill>
              </a:rPr>
              <a:t>cout</a:t>
            </a:r>
            <a:r>
              <a:rPr lang="en-US" sz="2000" b="1" dirty="0" smtClean="0">
                <a:solidFill>
                  <a:schemeClr val="tx2">
                    <a:lumMod val="60000"/>
                    <a:lumOff val="40000"/>
                  </a:schemeClr>
                </a:solidFill>
              </a:rPr>
              <a:t> &lt;&lt; “count is “ &lt;&lt; o3.getcount() &lt;&lt; </a:t>
            </a:r>
            <a:r>
              <a:rPr lang="en-US" sz="2000" b="1" dirty="0" err="1" smtClean="0">
                <a:solidFill>
                  <a:schemeClr val="tx2">
                    <a:lumMod val="60000"/>
                    <a:lumOff val="40000"/>
                  </a:schemeClr>
                </a:solidFill>
              </a:rPr>
              <a:t>endl</a:t>
            </a:r>
            <a:r>
              <a:rPr lang="en-US" sz="2000" b="1" dirty="0" smtClean="0">
                <a:solidFill>
                  <a:schemeClr val="tx2">
                    <a:lumMod val="60000"/>
                    <a:lumOff val="40000"/>
                  </a:schemeClr>
                </a:solidFill>
              </a:rPr>
              <a:t>; //same value</a:t>
            </a:r>
          </a:p>
          <a:p>
            <a:pPr>
              <a:buNone/>
            </a:pPr>
            <a:endParaRPr lang="en-US" sz="2000" b="1" dirty="0" smtClean="0">
              <a:solidFill>
                <a:schemeClr val="tx2">
                  <a:lumMod val="60000"/>
                  <a:lumOff val="40000"/>
                </a:schemeClr>
              </a:solidFill>
            </a:endParaRPr>
          </a:p>
          <a:p>
            <a:pPr>
              <a:buNone/>
            </a:pPr>
            <a:r>
              <a:rPr lang="en-US" sz="2000" b="1" dirty="0" smtClean="0">
                <a:solidFill>
                  <a:schemeClr val="tx2">
                    <a:lumMod val="60000"/>
                    <a:lumOff val="40000"/>
                  </a:schemeClr>
                </a:solidFill>
              </a:rPr>
              <a:t>	return 0;</a:t>
            </a:r>
          </a:p>
          <a:p>
            <a:pPr>
              <a:buNone/>
            </a:pPr>
            <a:r>
              <a:rPr lang="en-US" sz="2000" b="1" dirty="0" smtClean="0">
                <a:solidFill>
                  <a:schemeClr val="tx2">
                    <a:lumMod val="60000"/>
                    <a:lumOff val="40000"/>
                  </a:schemeClr>
                </a:solidFill>
              </a:rPr>
              <a:t>}</a:t>
            </a:r>
          </a:p>
          <a:p>
            <a:pPr>
              <a:buNone/>
            </a:pPr>
            <a:endParaRPr lang="en-US" sz="2000" b="1" dirty="0" smtClean="0">
              <a:solidFill>
                <a:schemeClr val="tx2">
                  <a:lumMod val="60000"/>
                  <a:lumOff val="40000"/>
                </a:schemeClr>
              </a:solidFill>
              <a:latin typeface="Arial" panose="020B060402020202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18</a:t>
            </a:fld>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cs typeface="+mn-cs"/>
              </a:rPr>
              <a:t>Static Function Members</a:t>
            </a:r>
            <a:endParaRPr lang="ur-PK" dirty="0">
              <a:solidFill>
                <a:srgbClr val="FF0000"/>
              </a:solidFill>
              <a:cs typeface="+mn-cs"/>
            </a:endParaRPr>
          </a:p>
        </p:txBody>
      </p:sp>
      <p:sp>
        <p:nvSpPr>
          <p:cNvPr id="3" name="Content Placeholder 2"/>
          <p:cNvSpPr>
            <a:spLocks noGrp="1"/>
          </p:cNvSpPr>
          <p:nvPr>
            <p:ph idx="1"/>
          </p:nvPr>
        </p:nvSpPr>
        <p:spPr>
          <a:xfrm>
            <a:off x="152400" y="1524000"/>
            <a:ext cx="8839200" cy="4800600"/>
          </a:xfrm>
        </p:spPr>
        <p:txBody>
          <a:bodyPr>
            <a:noAutofit/>
          </a:bodyPr>
          <a:lstStyle/>
          <a:p>
            <a:r>
              <a:rPr lang="en-US" dirty="0" smtClean="0"/>
              <a:t>A static function member is independent of any particular object of the class. </a:t>
            </a:r>
          </a:p>
          <a:p>
            <a:endParaRPr lang="en-US" dirty="0" smtClean="0"/>
          </a:p>
          <a:p>
            <a:r>
              <a:rPr lang="en-US" dirty="0" smtClean="0"/>
              <a:t>The static member function can be called even if no objects of the class exist. In this case, only static data members can be used because they are the only ones that exist.</a:t>
            </a:r>
          </a:p>
          <a:p>
            <a:endParaRPr lang="en-US" dirty="0" smtClean="0"/>
          </a:p>
          <a:p>
            <a:r>
              <a:rPr lang="en-US" dirty="0" smtClean="0"/>
              <a:t>So a static member function could be used to determine whether some objects of the class have been created or, indeed, how many have been created.</a:t>
            </a:r>
          </a:p>
          <a:p>
            <a:pPr>
              <a:buNone/>
            </a:pPr>
            <a:r>
              <a:rPr lang="en-US" sz="2000" b="1" dirty="0" smtClean="0">
                <a:solidFill>
                  <a:schemeClr val="tx2">
                    <a:lumMod val="60000"/>
                    <a:lumOff val="40000"/>
                  </a:schemeClr>
                </a:solidFill>
              </a:rPr>
              <a:t>			</a:t>
            </a:r>
          </a:p>
          <a:p>
            <a:pPr>
              <a:buNone/>
            </a:pPr>
            <a:r>
              <a:rPr lang="en-US" sz="2000" b="1" dirty="0" smtClean="0">
                <a:solidFill>
                  <a:schemeClr val="tx2">
                    <a:lumMod val="60000"/>
                    <a:lumOff val="40000"/>
                  </a:schemeClr>
                </a:solidFill>
              </a:rPr>
              <a:t>			static void </a:t>
            </a:r>
            <a:r>
              <a:rPr lang="en-US" sz="2000" b="1" dirty="0" err="1" smtClean="0">
                <a:solidFill>
                  <a:schemeClr val="tx2">
                    <a:lumMod val="60000"/>
                    <a:lumOff val="40000"/>
                  </a:schemeClr>
                </a:solidFill>
              </a:rPr>
              <a:t>Afunction</a:t>
            </a:r>
            <a:r>
              <a:rPr lang="en-US" sz="2000" b="1" dirty="0" smtClean="0">
                <a:solidFill>
                  <a:schemeClr val="tx2">
                    <a:lumMod val="60000"/>
                    <a:lumOff val="40000"/>
                  </a:schemeClr>
                </a:solidFill>
              </a:rPr>
              <a:t>(</a:t>
            </a:r>
            <a:r>
              <a:rPr lang="en-US" sz="2000" b="1" dirty="0" err="1" smtClean="0">
                <a:solidFill>
                  <a:schemeClr val="tx2">
                    <a:lumMod val="60000"/>
                    <a:lumOff val="40000"/>
                  </a:schemeClr>
                </a:solidFill>
              </a:rPr>
              <a:t>int</a:t>
            </a:r>
            <a:r>
              <a:rPr lang="en-US" sz="2000" b="1" dirty="0" smtClean="0">
                <a:solidFill>
                  <a:schemeClr val="tx2">
                    <a:lumMod val="60000"/>
                    <a:lumOff val="40000"/>
                  </a:schemeClr>
                </a:solidFill>
              </a:rPr>
              <a:t> n);</a:t>
            </a:r>
          </a:p>
        </p:txBody>
      </p:sp>
      <p:sp>
        <p:nvSpPr>
          <p:cNvPr id="4" name="Slide Number Placeholder 3"/>
          <p:cNvSpPr>
            <a:spLocks noGrp="1"/>
          </p:cNvSpPr>
          <p:nvPr>
            <p:ph type="sldNum" sz="quarter" idx="12"/>
          </p:nvPr>
        </p:nvSpPr>
        <p:spPr/>
        <p:txBody>
          <a:bodyPr/>
          <a:lstStyle/>
          <a:p>
            <a:fld id="{0AD2A1D3-94CF-4BE8-B9A0-75EFE4C74F95}" type="slidenum">
              <a:rPr lang="en-US" smtClean="0"/>
              <a:pPr/>
              <a:t>19</a:t>
            </a:fld>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cs typeface="+mn-cs"/>
              </a:rPr>
              <a:t>Static Function Members..</a:t>
            </a:r>
            <a:endParaRPr lang="ur-PK" dirty="0">
              <a:solidFill>
                <a:srgbClr val="FF0000"/>
              </a:solidFill>
              <a:cs typeface="+mn-cs"/>
            </a:endParaRPr>
          </a:p>
        </p:txBody>
      </p:sp>
      <p:sp>
        <p:nvSpPr>
          <p:cNvPr id="3" name="Content Placeholder 2"/>
          <p:cNvSpPr>
            <a:spLocks noGrp="1"/>
          </p:cNvSpPr>
          <p:nvPr>
            <p:ph idx="1"/>
          </p:nvPr>
        </p:nvSpPr>
        <p:spPr>
          <a:xfrm>
            <a:off x="152400" y="1524000"/>
            <a:ext cx="8839200" cy="4800600"/>
          </a:xfrm>
        </p:spPr>
        <p:txBody>
          <a:bodyPr>
            <a:noAutofit/>
          </a:bodyPr>
          <a:lstStyle/>
          <a:p>
            <a:r>
              <a:rPr lang="en-US" dirty="0" smtClean="0"/>
              <a:t>A static function can be called in relation to a particular object by a statement such as the following</a:t>
            </a:r>
          </a:p>
          <a:p>
            <a:pPr>
              <a:buNone/>
            </a:pPr>
            <a:r>
              <a:rPr lang="en-US" dirty="0" smtClean="0">
                <a:solidFill>
                  <a:schemeClr val="tx2">
                    <a:lumMod val="60000"/>
                    <a:lumOff val="40000"/>
                  </a:schemeClr>
                </a:solidFill>
              </a:rPr>
              <a:t>		</a:t>
            </a:r>
          </a:p>
          <a:p>
            <a:pPr>
              <a:buNone/>
            </a:pPr>
            <a:r>
              <a:rPr lang="en-US" dirty="0" smtClean="0">
                <a:solidFill>
                  <a:schemeClr val="tx2">
                    <a:lumMod val="60000"/>
                    <a:lumOff val="40000"/>
                  </a:schemeClr>
                </a:solidFill>
              </a:rPr>
              <a:t>	</a:t>
            </a:r>
            <a:r>
              <a:rPr lang="en-US" sz="2200" b="1" dirty="0" err="1" smtClean="0">
                <a:solidFill>
                  <a:schemeClr val="tx2">
                    <a:lumMod val="60000"/>
                    <a:lumOff val="40000"/>
                  </a:schemeClr>
                </a:solidFill>
              </a:rPr>
              <a:t>aBox.Afunction</a:t>
            </a:r>
            <a:r>
              <a:rPr lang="en-US" sz="2200" b="1" dirty="0" smtClean="0">
                <a:solidFill>
                  <a:schemeClr val="tx2">
                    <a:lumMod val="60000"/>
                    <a:lumOff val="40000"/>
                  </a:schemeClr>
                </a:solidFill>
              </a:rPr>
              <a:t>(10);</a:t>
            </a:r>
          </a:p>
          <a:p>
            <a:pPr lvl="1"/>
            <a:r>
              <a:rPr lang="en-US" sz="2000" dirty="0" smtClean="0"/>
              <a:t>where </a:t>
            </a:r>
            <a:r>
              <a:rPr lang="en-US" sz="2000" dirty="0" err="1" smtClean="0"/>
              <a:t>aBox</a:t>
            </a:r>
            <a:r>
              <a:rPr lang="en-US" sz="2000" dirty="0" smtClean="0"/>
              <a:t> is an object of the class.</a:t>
            </a:r>
          </a:p>
          <a:p>
            <a:pPr lvl="1"/>
            <a:endParaRPr lang="en-US" sz="2000" dirty="0" smtClean="0"/>
          </a:p>
          <a:p>
            <a:pPr lvl="1"/>
            <a:r>
              <a:rPr lang="en-US" sz="2000" dirty="0" smtClean="0"/>
              <a:t>The same function could also be called without reference to an object. In this case, the statement would take form mentioned below</a:t>
            </a:r>
          </a:p>
          <a:p>
            <a:pPr>
              <a:buNone/>
            </a:pPr>
            <a:r>
              <a:rPr lang="en-US" sz="2000" dirty="0" smtClean="0">
                <a:solidFill>
                  <a:schemeClr val="tx2">
                    <a:lumMod val="60000"/>
                    <a:lumOff val="40000"/>
                  </a:schemeClr>
                </a:solidFill>
              </a:rPr>
              <a:t>	</a:t>
            </a:r>
            <a:r>
              <a:rPr lang="en-US" sz="2200" b="1" dirty="0" err="1" smtClean="0">
                <a:solidFill>
                  <a:schemeClr val="tx2">
                    <a:lumMod val="60000"/>
                    <a:lumOff val="40000"/>
                  </a:schemeClr>
                </a:solidFill>
              </a:rPr>
              <a:t>CBox</a:t>
            </a:r>
            <a:r>
              <a:rPr lang="en-US" sz="2200" b="1" dirty="0" smtClean="0">
                <a:solidFill>
                  <a:schemeClr val="tx2">
                    <a:lumMod val="60000"/>
                    <a:lumOff val="40000"/>
                  </a:schemeClr>
                </a:solidFill>
              </a:rPr>
              <a:t>::</a:t>
            </a:r>
            <a:r>
              <a:rPr lang="en-US" sz="2200" b="1" dirty="0" err="1" smtClean="0">
                <a:solidFill>
                  <a:schemeClr val="tx2">
                    <a:lumMod val="60000"/>
                    <a:lumOff val="40000"/>
                  </a:schemeClr>
                </a:solidFill>
              </a:rPr>
              <a:t>Afunction</a:t>
            </a:r>
            <a:r>
              <a:rPr lang="en-US" sz="2200" b="1" dirty="0" smtClean="0">
                <a:solidFill>
                  <a:schemeClr val="tx2">
                    <a:lumMod val="60000"/>
                    <a:lumOff val="40000"/>
                  </a:schemeClr>
                </a:solidFill>
              </a:rPr>
              <a:t>(10);</a:t>
            </a:r>
          </a:p>
          <a:p>
            <a:pPr lvl="1"/>
            <a:r>
              <a:rPr lang="en-US" sz="2000" dirty="0" smtClean="0"/>
              <a:t>where </a:t>
            </a:r>
            <a:r>
              <a:rPr lang="en-US" sz="2000" dirty="0" err="1" smtClean="0"/>
              <a:t>CBox</a:t>
            </a:r>
            <a:r>
              <a:rPr lang="en-US" sz="2000" dirty="0" smtClean="0"/>
              <a:t> is the class name. Using the class name and the scope resolution operator serves to tell the compiler to which class the function </a:t>
            </a:r>
            <a:r>
              <a:rPr lang="en-US" sz="2000" dirty="0" err="1" smtClean="0"/>
              <a:t>Afunction</a:t>
            </a:r>
            <a:r>
              <a:rPr lang="en-US" sz="2000" dirty="0" smtClean="0"/>
              <a:t>() belongs.</a:t>
            </a:r>
            <a:endParaRPr lang="en-US" sz="2000" dirty="0" smtClean="0">
              <a:latin typeface="Arial" panose="020B060402020202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20</a:t>
            </a:fld>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cs typeface="+mn-cs"/>
              </a:rPr>
              <a:t>Pointers to Objects</a:t>
            </a:r>
            <a:endParaRPr lang="ur-PK" dirty="0">
              <a:solidFill>
                <a:srgbClr val="FF0000"/>
              </a:solidFill>
              <a:cs typeface="+mn-cs"/>
            </a:endParaRPr>
          </a:p>
        </p:txBody>
      </p:sp>
      <p:sp>
        <p:nvSpPr>
          <p:cNvPr id="3" name="Content Placeholder 2"/>
          <p:cNvSpPr>
            <a:spLocks noGrp="1"/>
          </p:cNvSpPr>
          <p:nvPr>
            <p:ph idx="1"/>
          </p:nvPr>
        </p:nvSpPr>
        <p:spPr>
          <a:xfrm>
            <a:off x="152400" y="1524000"/>
            <a:ext cx="8839200" cy="4800600"/>
          </a:xfrm>
        </p:spPr>
        <p:txBody>
          <a:bodyPr>
            <a:normAutofit/>
          </a:bodyPr>
          <a:lstStyle/>
          <a:p>
            <a:r>
              <a:rPr lang="en-US" dirty="0" smtClean="0"/>
              <a:t>Class objects can involve considerable amounts of data, so using the pass - by - value mechanism by specifying parameters to a function to be objects can be very time - consuming and inefficient because each argument object will be copied.</a:t>
            </a:r>
          </a:p>
          <a:p>
            <a:endParaRPr lang="en-US" dirty="0" smtClean="0"/>
          </a:p>
          <a:p>
            <a:r>
              <a:rPr lang="en-US" dirty="0" smtClean="0"/>
              <a:t>A pointer to a class object is declared in the same way that as declare other pointers.</a:t>
            </a:r>
          </a:p>
          <a:p>
            <a:endParaRPr lang="en-US" dirty="0" smtClean="0"/>
          </a:p>
          <a:p>
            <a:r>
              <a:rPr lang="en-US" dirty="0" smtClean="0"/>
              <a:t>For example, a pointer to objects of type </a:t>
            </a:r>
            <a:r>
              <a:rPr lang="en-US" dirty="0" err="1" smtClean="0"/>
              <a:t>CBox</a:t>
            </a:r>
            <a:r>
              <a:rPr lang="en-US" dirty="0" smtClean="0"/>
              <a:t> is declared in this statement:</a:t>
            </a:r>
          </a:p>
          <a:p>
            <a:pPr>
              <a:buNone/>
            </a:pPr>
            <a:r>
              <a:rPr lang="en-US" sz="2000" b="1" dirty="0" smtClean="0">
                <a:solidFill>
                  <a:schemeClr val="tx2">
                    <a:lumMod val="60000"/>
                    <a:lumOff val="40000"/>
                  </a:schemeClr>
                </a:solidFill>
              </a:rPr>
              <a:t>		</a:t>
            </a:r>
            <a:r>
              <a:rPr lang="en-US" sz="2000" b="1" dirty="0" err="1" smtClean="0">
                <a:solidFill>
                  <a:schemeClr val="tx2">
                    <a:lumMod val="60000"/>
                    <a:lumOff val="40000"/>
                  </a:schemeClr>
                </a:solidFill>
              </a:rPr>
              <a:t>CBox</a:t>
            </a:r>
            <a:r>
              <a:rPr lang="en-US" sz="2000" b="1" dirty="0" smtClean="0">
                <a:solidFill>
                  <a:schemeClr val="tx2">
                    <a:lumMod val="60000"/>
                    <a:lumOff val="40000"/>
                  </a:schemeClr>
                </a:solidFill>
              </a:rPr>
              <a:t>* </a:t>
            </a:r>
            <a:r>
              <a:rPr lang="en-US" sz="2000" b="1" dirty="0" err="1" smtClean="0">
                <a:solidFill>
                  <a:schemeClr val="tx2">
                    <a:lumMod val="60000"/>
                    <a:lumOff val="40000"/>
                  </a:schemeClr>
                </a:solidFill>
              </a:rPr>
              <a:t>pBox</a:t>
            </a:r>
            <a:r>
              <a:rPr lang="en-US" sz="2000" b="1" dirty="0" smtClean="0">
                <a:solidFill>
                  <a:schemeClr val="tx2">
                    <a:lumMod val="60000"/>
                    <a:lumOff val="40000"/>
                  </a:schemeClr>
                </a:solidFill>
              </a:rPr>
              <a:t>(</a:t>
            </a:r>
            <a:r>
              <a:rPr lang="en-US" sz="2000" b="1" dirty="0" err="1" smtClean="0">
                <a:solidFill>
                  <a:schemeClr val="tx2">
                    <a:lumMod val="60000"/>
                    <a:lumOff val="40000"/>
                  </a:schemeClr>
                </a:solidFill>
              </a:rPr>
              <a:t>nullptr</a:t>
            </a:r>
            <a:r>
              <a:rPr lang="en-US" sz="2000" b="1" dirty="0" smtClean="0">
                <a:solidFill>
                  <a:schemeClr val="tx2">
                    <a:lumMod val="60000"/>
                    <a:lumOff val="40000"/>
                  </a:schemeClr>
                </a:solidFill>
              </a:rPr>
              <a:t>); // Declare a pointer to </a:t>
            </a:r>
            <a:r>
              <a:rPr lang="en-US" sz="2000" b="1" dirty="0" err="1" smtClean="0">
                <a:solidFill>
                  <a:schemeClr val="tx2">
                    <a:lumMod val="60000"/>
                    <a:lumOff val="40000"/>
                  </a:schemeClr>
                </a:solidFill>
              </a:rPr>
              <a:t>CBox</a:t>
            </a:r>
            <a:endParaRPr lang="en-US" sz="2000" b="1" dirty="0" smtClean="0">
              <a:solidFill>
                <a:schemeClr val="tx2">
                  <a:lumMod val="60000"/>
                  <a:lumOff val="40000"/>
                </a:schemeClr>
              </a:solidFill>
            </a:endParaRPr>
          </a:p>
          <a:p>
            <a:pPr lvl="0">
              <a:lnSpc>
                <a:spcPct val="115000"/>
              </a:lnSpc>
              <a:spcBef>
                <a:spcPts val="0"/>
              </a:spcBef>
            </a:pPr>
            <a:endParaRPr lang="en-US" dirty="0" smtClean="0">
              <a:latin typeface="Arial" panose="020B0604020202020204" pitchFamily="34" charset="0"/>
              <a:ea typeface="Calibri" panose="020F0502020204030204" pitchFamily="34" charset="0"/>
              <a:cs typeface="Arial" panose="020B0604020202020204" pitchFamily="34" charset="0"/>
            </a:endParaRPr>
          </a:p>
          <a:p>
            <a:pPr lvl="0" algn="l" rtl="0">
              <a:lnSpc>
                <a:spcPct val="115000"/>
              </a:lnSpc>
              <a:spcBef>
                <a:spcPts val="0"/>
              </a:spcBef>
              <a:buFont typeface="Wingdings" pitchFamily="2" charset="2"/>
              <a:buChar char="Ø"/>
            </a:pPr>
            <a:endParaRPr lang="en-US" dirty="0" smtClean="0">
              <a:latin typeface="Arial" panose="020B0604020202020204" pitchFamily="34" charset="0"/>
              <a:ea typeface="Calibri" panose="020F0502020204030204" pitchFamily="34" charset="0"/>
              <a:cs typeface="Arial" panose="020B0604020202020204" pitchFamily="34" charset="0"/>
            </a:endParaRPr>
          </a:p>
          <a:p>
            <a:pPr lvl="1" algn="l" rtl="0">
              <a:lnSpc>
                <a:spcPct val="115000"/>
              </a:lnSpc>
              <a:spcBef>
                <a:spcPts val="0"/>
              </a:spcBef>
              <a:buNone/>
            </a:pPr>
            <a:endParaRPr lang="en-US" sz="2000" dirty="0" smtClean="0">
              <a:latin typeface="Arial" panose="020B060402020202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21</a:t>
            </a:fld>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cs typeface="+mn-cs"/>
              </a:rPr>
              <a:t>Pointers to Objects..</a:t>
            </a:r>
            <a:endParaRPr lang="ur-PK" dirty="0">
              <a:solidFill>
                <a:srgbClr val="FF0000"/>
              </a:solidFill>
              <a:cs typeface="+mn-cs"/>
            </a:endParaRPr>
          </a:p>
        </p:txBody>
      </p:sp>
      <p:sp>
        <p:nvSpPr>
          <p:cNvPr id="3" name="Content Placeholder 2"/>
          <p:cNvSpPr>
            <a:spLocks noGrp="1"/>
          </p:cNvSpPr>
          <p:nvPr>
            <p:ph idx="1"/>
          </p:nvPr>
        </p:nvSpPr>
        <p:spPr>
          <a:xfrm>
            <a:off x="152400" y="1524000"/>
            <a:ext cx="8839200" cy="4800600"/>
          </a:xfrm>
        </p:spPr>
        <p:txBody>
          <a:bodyPr>
            <a:normAutofit/>
          </a:bodyPr>
          <a:lstStyle/>
          <a:p>
            <a:pPr lvl="0">
              <a:lnSpc>
                <a:spcPct val="115000"/>
              </a:lnSpc>
              <a:spcBef>
                <a:spcPts val="0"/>
              </a:spcBef>
            </a:pPr>
            <a:r>
              <a:rPr lang="en-US" dirty="0" smtClean="0"/>
              <a:t>Let ’ s try exercising the indirect member access operator a little more.</a:t>
            </a:r>
            <a:endParaRPr lang="en-US" dirty="0" smtClean="0">
              <a:latin typeface="Arial" panose="020B060402020202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22</a:t>
            </a:fld>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cs typeface="+mn-cs"/>
              </a:rPr>
              <a:t>References to Objects</a:t>
            </a:r>
            <a:endParaRPr lang="ur-PK" dirty="0">
              <a:solidFill>
                <a:srgbClr val="FF0000"/>
              </a:solidFill>
              <a:cs typeface="+mn-cs"/>
            </a:endParaRPr>
          </a:p>
        </p:txBody>
      </p:sp>
      <p:sp>
        <p:nvSpPr>
          <p:cNvPr id="3" name="Content Placeholder 2"/>
          <p:cNvSpPr>
            <a:spLocks noGrp="1"/>
          </p:cNvSpPr>
          <p:nvPr>
            <p:ph idx="1"/>
          </p:nvPr>
        </p:nvSpPr>
        <p:spPr>
          <a:xfrm>
            <a:off x="152400" y="1447800"/>
            <a:ext cx="8839200" cy="4800600"/>
          </a:xfrm>
        </p:spPr>
        <p:txBody>
          <a:bodyPr>
            <a:normAutofit lnSpcReduction="10000"/>
          </a:bodyPr>
          <a:lstStyle/>
          <a:p>
            <a:r>
              <a:rPr lang="en-US" dirty="0" smtClean="0"/>
              <a:t>References really come into their own when they are used with classes. As with pointers, there is virtually no difference between the way you declare and use references to class objects and the way in which references to variables of basic types are declared and used.</a:t>
            </a:r>
          </a:p>
          <a:p>
            <a:endParaRPr lang="en-US" dirty="0" smtClean="0"/>
          </a:p>
          <a:p>
            <a:r>
              <a:rPr lang="en-US" dirty="0" smtClean="0"/>
              <a:t>A reference to the object </a:t>
            </a:r>
            <a:r>
              <a:rPr lang="en-US" sz="2000" dirty="0" smtClean="0"/>
              <a:t>cigar can be declared as</a:t>
            </a:r>
            <a:endParaRPr lang="en-US" dirty="0" smtClean="0"/>
          </a:p>
          <a:p>
            <a:pPr>
              <a:buNone/>
            </a:pPr>
            <a:r>
              <a:rPr lang="en-US" sz="2200" b="1" dirty="0" smtClean="0">
                <a:solidFill>
                  <a:schemeClr val="tx2">
                    <a:lumMod val="60000"/>
                    <a:lumOff val="40000"/>
                  </a:schemeClr>
                </a:solidFill>
              </a:rPr>
              <a:t>	</a:t>
            </a:r>
            <a:r>
              <a:rPr lang="en-US" sz="2200" b="1" dirty="0" err="1" smtClean="0">
                <a:solidFill>
                  <a:schemeClr val="tx2">
                    <a:lumMod val="60000"/>
                    <a:lumOff val="40000"/>
                  </a:schemeClr>
                </a:solidFill>
              </a:rPr>
              <a:t>CBox</a:t>
            </a:r>
            <a:r>
              <a:rPr lang="en-US" sz="2200" b="1" dirty="0" smtClean="0">
                <a:solidFill>
                  <a:schemeClr val="tx2">
                    <a:lumMod val="60000"/>
                    <a:lumOff val="40000"/>
                  </a:schemeClr>
                </a:solidFill>
              </a:rPr>
              <a:t> &amp;</a:t>
            </a:r>
            <a:r>
              <a:rPr lang="en-US" sz="2200" b="1" dirty="0" err="1" smtClean="0">
                <a:solidFill>
                  <a:schemeClr val="tx2">
                    <a:lumMod val="60000"/>
                    <a:lumOff val="40000"/>
                  </a:schemeClr>
                </a:solidFill>
              </a:rPr>
              <a:t>rcigar</a:t>
            </a:r>
            <a:r>
              <a:rPr lang="en-US" sz="2200" b="1" dirty="0" smtClean="0">
                <a:solidFill>
                  <a:schemeClr val="tx2">
                    <a:lumMod val="60000"/>
                    <a:lumOff val="40000"/>
                  </a:schemeClr>
                </a:solidFill>
              </a:rPr>
              <a:t>(cigar); 	// Define reference to object cigar</a:t>
            </a:r>
          </a:p>
          <a:p>
            <a:endParaRPr lang="en-US" dirty="0" smtClean="0"/>
          </a:p>
          <a:p>
            <a:r>
              <a:rPr lang="en-US" dirty="0" smtClean="0"/>
              <a:t>To use a reference to calculate the volume of the object </a:t>
            </a:r>
            <a:r>
              <a:rPr lang="en-US" sz="2000" dirty="0" smtClean="0"/>
              <a:t>cigar </a:t>
            </a:r>
            <a:r>
              <a:rPr lang="en-US" dirty="0" smtClean="0"/>
              <a:t>, you would just use the reference name where the object name would otherwise appear:</a:t>
            </a:r>
          </a:p>
          <a:p>
            <a:pPr>
              <a:buNone/>
            </a:pPr>
            <a:r>
              <a:rPr lang="en-US" sz="2000" b="1" dirty="0" smtClean="0">
                <a:solidFill>
                  <a:schemeClr val="tx2">
                    <a:lumMod val="60000"/>
                    <a:lumOff val="40000"/>
                  </a:schemeClr>
                </a:solidFill>
              </a:rPr>
              <a:t>	</a:t>
            </a:r>
            <a:r>
              <a:rPr lang="en-US" sz="2000" b="1" dirty="0" err="1" smtClean="0">
                <a:solidFill>
                  <a:schemeClr val="tx2">
                    <a:lumMod val="60000"/>
                    <a:lumOff val="40000"/>
                  </a:schemeClr>
                </a:solidFill>
              </a:rPr>
              <a:t>cout</a:t>
            </a:r>
            <a:r>
              <a:rPr lang="en-US" sz="2000" b="1" dirty="0" smtClean="0">
                <a:solidFill>
                  <a:schemeClr val="tx2">
                    <a:lumMod val="60000"/>
                    <a:lumOff val="40000"/>
                  </a:schemeClr>
                </a:solidFill>
              </a:rPr>
              <a:t> &lt;&lt; </a:t>
            </a:r>
            <a:r>
              <a:rPr lang="en-US" sz="2000" b="1" dirty="0" err="1" smtClean="0">
                <a:solidFill>
                  <a:schemeClr val="tx2">
                    <a:lumMod val="60000"/>
                    <a:lumOff val="40000"/>
                  </a:schemeClr>
                </a:solidFill>
              </a:rPr>
              <a:t>rcigar.Volume</a:t>
            </a:r>
            <a:r>
              <a:rPr lang="en-US" sz="2000" b="1" dirty="0" smtClean="0">
                <a:solidFill>
                  <a:schemeClr val="tx2">
                    <a:lumMod val="60000"/>
                    <a:lumOff val="40000"/>
                  </a:schemeClr>
                </a:solidFill>
              </a:rPr>
              <a:t>(); 	// Output volume of cigar thru a reference</a:t>
            </a:r>
          </a:p>
        </p:txBody>
      </p:sp>
      <p:sp>
        <p:nvSpPr>
          <p:cNvPr id="4" name="Slide Number Placeholder 3"/>
          <p:cNvSpPr>
            <a:spLocks noGrp="1"/>
          </p:cNvSpPr>
          <p:nvPr>
            <p:ph type="sldNum" sz="quarter" idx="12"/>
          </p:nvPr>
        </p:nvSpPr>
        <p:spPr/>
        <p:txBody>
          <a:bodyPr/>
          <a:lstStyle/>
          <a:p>
            <a:fld id="{0AD2A1D3-94CF-4BE8-B9A0-75EFE4C74F95}" type="slidenum">
              <a:rPr lang="en-US" smtClean="0"/>
              <a:pPr/>
              <a:t>23</a:t>
            </a:fld>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cs typeface="+mn-cs"/>
              </a:rPr>
              <a:t>Unions</a:t>
            </a:r>
            <a:endParaRPr lang="ur-PK" dirty="0">
              <a:solidFill>
                <a:srgbClr val="FF0000"/>
              </a:solidFill>
              <a:cs typeface="+mn-cs"/>
            </a:endParaRPr>
          </a:p>
        </p:txBody>
      </p:sp>
      <p:sp>
        <p:nvSpPr>
          <p:cNvPr id="3" name="Content Placeholder 2"/>
          <p:cNvSpPr>
            <a:spLocks noGrp="1"/>
          </p:cNvSpPr>
          <p:nvPr>
            <p:ph idx="1"/>
          </p:nvPr>
        </p:nvSpPr>
        <p:spPr>
          <a:xfrm>
            <a:off x="152400" y="1295400"/>
            <a:ext cx="8839200" cy="5029200"/>
          </a:xfrm>
        </p:spPr>
        <p:txBody>
          <a:bodyPr>
            <a:normAutofit/>
          </a:bodyPr>
          <a:lstStyle/>
          <a:p>
            <a:r>
              <a:rPr lang="en-US" sz="2600" dirty="0" smtClean="0"/>
              <a:t>A facility of sharing the same memory by more than one </a:t>
            </a:r>
            <a:r>
              <a:rPr lang="en-US" sz="2600" dirty="0" smtClean="0"/>
              <a:t>variable </a:t>
            </a:r>
            <a:r>
              <a:rPr lang="en-US" sz="2600" dirty="0" smtClean="0"/>
              <a:t>is called a </a:t>
            </a:r>
            <a:r>
              <a:rPr lang="en-US" sz="2600" dirty="0" smtClean="0"/>
              <a:t>union </a:t>
            </a:r>
            <a:r>
              <a:rPr lang="en-US" sz="2600" dirty="0" smtClean="0"/>
              <a:t>and there are four basic ways in which you can use one:</a:t>
            </a:r>
          </a:p>
          <a:p>
            <a:pPr lvl="1"/>
            <a:endParaRPr lang="en-US" dirty="0" smtClean="0"/>
          </a:p>
          <a:p>
            <a:pPr lvl="1"/>
            <a:r>
              <a:rPr lang="en-US" dirty="0" smtClean="0"/>
              <a:t>You can use it so that a variable A occupies a block of memory at one point in a program, which is later occupied by another variable B of a different type, because A is no longer required. </a:t>
            </a:r>
          </a:p>
          <a:p>
            <a:pPr lvl="1"/>
            <a:endParaRPr lang="en-US" dirty="0" smtClean="0"/>
          </a:p>
          <a:p>
            <a:pPr lvl="1"/>
            <a:r>
              <a:rPr lang="en-US" dirty="0" smtClean="0"/>
              <a:t>A situation in a program where a large array of data is required, but you don’t know in advance of execution what the data type will be.</a:t>
            </a:r>
            <a:endParaRPr lang="en-US" dirty="0" smtClean="0">
              <a:latin typeface="Arial" panose="020B0604020202020204" pitchFamily="34" charset="0"/>
              <a:ea typeface="Calibri" panose="020F0502020204030204" pitchFamily="34" charset="0"/>
              <a:cs typeface="Arial" panose="020B0604020202020204" pitchFamily="34" charset="0"/>
            </a:endParaRPr>
          </a:p>
          <a:p>
            <a:pPr lvl="1" algn="l" rtl="0">
              <a:lnSpc>
                <a:spcPct val="115000"/>
              </a:lnSpc>
              <a:spcBef>
                <a:spcPts val="0"/>
              </a:spcBef>
              <a:buNone/>
            </a:pPr>
            <a:endParaRPr lang="en-US" sz="2000" dirty="0" smtClean="0">
              <a:latin typeface="Arial" panose="020B060402020202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24</a:t>
            </a:fld>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cs typeface="+mn-cs"/>
              </a:rPr>
              <a:t>Unions..</a:t>
            </a:r>
            <a:endParaRPr lang="ur-PK" dirty="0">
              <a:solidFill>
                <a:srgbClr val="FF0000"/>
              </a:solidFill>
              <a:cs typeface="+mn-cs"/>
            </a:endParaRPr>
          </a:p>
        </p:txBody>
      </p:sp>
      <p:sp>
        <p:nvSpPr>
          <p:cNvPr id="3" name="Content Placeholder 2"/>
          <p:cNvSpPr>
            <a:spLocks noGrp="1"/>
          </p:cNvSpPr>
          <p:nvPr>
            <p:ph idx="1"/>
          </p:nvPr>
        </p:nvSpPr>
        <p:spPr>
          <a:xfrm>
            <a:off x="152400" y="1524000"/>
            <a:ext cx="8839200" cy="4800600"/>
          </a:xfrm>
        </p:spPr>
        <p:txBody>
          <a:bodyPr>
            <a:normAutofit/>
          </a:bodyPr>
          <a:lstStyle/>
          <a:p>
            <a:pPr lvl="1"/>
            <a:r>
              <a:rPr lang="en-US" dirty="0" smtClean="0"/>
              <a:t>A third possible use for a union is when you want to interpret the same data in two or more different ways. This could happen when you have a variable that is of type long , and you want to treat it as two values of type short.</a:t>
            </a:r>
          </a:p>
          <a:p>
            <a:pPr lvl="1"/>
            <a:endParaRPr lang="en-US" dirty="0" smtClean="0"/>
          </a:p>
          <a:p>
            <a:pPr lvl="1"/>
            <a:r>
              <a:rPr lang="en-US" dirty="0" smtClean="0"/>
              <a:t>You can use a union as a means of passing an object or a data value around where you don’t know in advance what its type is going to be. The union can provide for storing any one of the possible range of types that you might have.</a:t>
            </a:r>
            <a:endParaRPr lang="en-US" dirty="0" smtClean="0">
              <a:latin typeface="Arial" panose="020B0604020202020204" pitchFamily="34" charset="0"/>
              <a:ea typeface="Calibri" panose="020F0502020204030204" pitchFamily="34" charset="0"/>
              <a:cs typeface="Arial" panose="020B0604020202020204" pitchFamily="34" charset="0"/>
            </a:endParaRPr>
          </a:p>
          <a:p>
            <a:pPr lvl="0" algn="l" rtl="0">
              <a:lnSpc>
                <a:spcPct val="115000"/>
              </a:lnSpc>
              <a:spcBef>
                <a:spcPts val="0"/>
              </a:spcBef>
              <a:buFont typeface="Wingdings" pitchFamily="2" charset="2"/>
              <a:buChar char="Ø"/>
            </a:pPr>
            <a:endParaRPr lang="en-US" dirty="0" smtClean="0">
              <a:latin typeface="Arial" panose="020B0604020202020204" pitchFamily="34" charset="0"/>
              <a:ea typeface="Calibri" panose="020F0502020204030204" pitchFamily="34" charset="0"/>
              <a:cs typeface="Arial" panose="020B0604020202020204" pitchFamily="34" charset="0"/>
            </a:endParaRPr>
          </a:p>
          <a:p>
            <a:pPr lvl="1" algn="l" rtl="0">
              <a:lnSpc>
                <a:spcPct val="115000"/>
              </a:lnSpc>
              <a:spcBef>
                <a:spcPts val="0"/>
              </a:spcBef>
              <a:buNone/>
            </a:pPr>
            <a:endParaRPr lang="en-US" sz="2000" dirty="0" smtClean="0">
              <a:latin typeface="Arial" panose="020B060402020202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25</a:t>
            </a:fld>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cs typeface="+mn-cs"/>
              </a:rPr>
              <a:t>Unions…</a:t>
            </a:r>
            <a:endParaRPr lang="ur-PK" dirty="0">
              <a:solidFill>
                <a:srgbClr val="FF0000"/>
              </a:solidFill>
              <a:cs typeface="+mn-cs"/>
            </a:endParaRPr>
          </a:p>
        </p:txBody>
      </p:sp>
      <p:sp>
        <p:nvSpPr>
          <p:cNvPr id="3" name="Content Placeholder 2"/>
          <p:cNvSpPr>
            <a:spLocks noGrp="1"/>
          </p:cNvSpPr>
          <p:nvPr>
            <p:ph idx="1"/>
          </p:nvPr>
        </p:nvSpPr>
        <p:spPr>
          <a:xfrm>
            <a:off x="152400" y="1295400"/>
            <a:ext cx="8839200" cy="5029200"/>
          </a:xfrm>
        </p:spPr>
        <p:txBody>
          <a:bodyPr>
            <a:normAutofit/>
          </a:bodyPr>
          <a:lstStyle/>
          <a:p>
            <a:r>
              <a:rPr lang="en-US" dirty="0" smtClean="0"/>
              <a:t>A union is defined using the keyword union</a:t>
            </a:r>
          </a:p>
          <a:p>
            <a:pPr>
              <a:buNone/>
            </a:pPr>
            <a:r>
              <a:rPr lang="en-US" sz="2000" b="1" dirty="0" smtClean="0">
                <a:solidFill>
                  <a:schemeClr val="tx2">
                    <a:lumMod val="60000"/>
                    <a:lumOff val="40000"/>
                  </a:schemeClr>
                </a:solidFill>
              </a:rPr>
              <a:t>	</a:t>
            </a:r>
          </a:p>
          <a:p>
            <a:pPr>
              <a:buNone/>
            </a:pPr>
            <a:r>
              <a:rPr lang="en-US" sz="2000" b="1" dirty="0" smtClean="0">
                <a:solidFill>
                  <a:schemeClr val="tx2">
                    <a:lumMod val="60000"/>
                    <a:lumOff val="40000"/>
                  </a:schemeClr>
                </a:solidFill>
              </a:rPr>
              <a:t>	union </a:t>
            </a:r>
            <a:r>
              <a:rPr lang="en-US" sz="2000" b="1" dirty="0" err="1" smtClean="0">
                <a:solidFill>
                  <a:schemeClr val="tx2">
                    <a:lumMod val="60000"/>
                    <a:lumOff val="40000"/>
                  </a:schemeClr>
                </a:solidFill>
              </a:rPr>
              <a:t>shareLD</a:t>
            </a:r>
            <a:r>
              <a:rPr lang="en-US" sz="2000" b="1" dirty="0" smtClean="0">
                <a:solidFill>
                  <a:schemeClr val="tx2">
                    <a:lumMod val="60000"/>
                    <a:lumOff val="40000"/>
                  </a:schemeClr>
                </a:solidFill>
              </a:rPr>
              <a:t> 	// Sharing memory between long and double</a:t>
            </a:r>
          </a:p>
          <a:p>
            <a:pPr>
              <a:buNone/>
            </a:pPr>
            <a:r>
              <a:rPr lang="en-US" sz="2000" b="1" dirty="0" smtClean="0">
                <a:solidFill>
                  <a:schemeClr val="tx2">
                    <a:lumMod val="60000"/>
                    <a:lumOff val="40000"/>
                  </a:schemeClr>
                </a:solidFill>
              </a:rPr>
              <a:t>	{</a:t>
            </a:r>
          </a:p>
          <a:p>
            <a:pPr>
              <a:buNone/>
            </a:pPr>
            <a:r>
              <a:rPr lang="en-US" sz="2000" b="1" dirty="0" smtClean="0">
                <a:solidFill>
                  <a:schemeClr val="tx2">
                    <a:lumMod val="60000"/>
                    <a:lumOff val="40000"/>
                  </a:schemeClr>
                </a:solidFill>
              </a:rPr>
              <a:t>		double </a:t>
            </a:r>
            <a:r>
              <a:rPr lang="en-US" sz="2000" b="1" dirty="0" err="1" smtClean="0">
                <a:solidFill>
                  <a:schemeClr val="tx2">
                    <a:lumMod val="60000"/>
                    <a:lumOff val="40000"/>
                  </a:schemeClr>
                </a:solidFill>
              </a:rPr>
              <a:t>dval</a:t>
            </a:r>
            <a:r>
              <a:rPr lang="en-US" sz="2000" b="1" dirty="0" smtClean="0">
                <a:solidFill>
                  <a:schemeClr val="tx2">
                    <a:lumMod val="60000"/>
                    <a:lumOff val="40000"/>
                  </a:schemeClr>
                </a:solidFill>
              </a:rPr>
              <a:t>;</a:t>
            </a:r>
          </a:p>
          <a:p>
            <a:pPr>
              <a:buNone/>
            </a:pPr>
            <a:r>
              <a:rPr lang="en-US" sz="2000" b="1" dirty="0" smtClean="0">
                <a:solidFill>
                  <a:schemeClr val="tx2">
                    <a:lumMod val="60000"/>
                    <a:lumOff val="40000"/>
                  </a:schemeClr>
                </a:solidFill>
              </a:rPr>
              <a:t>		long </a:t>
            </a:r>
            <a:r>
              <a:rPr lang="en-US" sz="2000" b="1" dirty="0" err="1" smtClean="0">
                <a:solidFill>
                  <a:schemeClr val="tx2">
                    <a:lumMod val="60000"/>
                    <a:lumOff val="40000"/>
                  </a:schemeClr>
                </a:solidFill>
              </a:rPr>
              <a:t>lval</a:t>
            </a:r>
            <a:r>
              <a:rPr lang="en-US" sz="2000" b="1" dirty="0" smtClean="0">
                <a:solidFill>
                  <a:schemeClr val="tx2">
                    <a:lumMod val="60000"/>
                    <a:lumOff val="40000"/>
                  </a:schemeClr>
                </a:solidFill>
              </a:rPr>
              <a:t>;</a:t>
            </a:r>
          </a:p>
          <a:p>
            <a:pPr>
              <a:buNone/>
            </a:pPr>
            <a:r>
              <a:rPr lang="en-US" sz="2000" b="1" dirty="0" smtClean="0">
                <a:solidFill>
                  <a:schemeClr val="tx2">
                    <a:lumMod val="60000"/>
                    <a:lumOff val="40000"/>
                  </a:schemeClr>
                </a:solidFill>
              </a:rPr>
              <a:t>	};</a:t>
            </a:r>
          </a:p>
          <a:p>
            <a:endParaRPr lang="en-US" dirty="0" smtClean="0"/>
          </a:p>
          <a:p>
            <a:r>
              <a:rPr lang="en-US" dirty="0" smtClean="0"/>
              <a:t>This defines a union type </a:t>
            </a:r>
            <a:r>
              <a:rPr lang="en-US" dirty="0" err="1" smtClean="0"/>
              <a:t>shareLD</a:t>
            </a:r>
            <a:r>
              <a:rPr lang="en-US" dirty="0" smtClean="0"/>
              <a:t> that provides for the variables of type long and double to occupy the same memory. </a:t>
            </a:r>
          </a:p>
          <a:p>
            <a:r>
              <a:rPr lang="en-US" dirty="0" smtClean="0"/>
              <a:t>The union type name is usually referred to as a tag name.</a:t>
            </a:r>
            <a:endParaRPr lang="en-US" dirty="0" smtClean="0">
              <a:latin typeface="Arial" panose="020B060402020202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26</a:t>
            </a:fld>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cs typeface="+mn-cs"/>
              </a:rPr>
              <a:t>Unions…</a:t>
            </a:r>
            <a:endParaRPr lang="ur-PK" dirty="0">
              <a:solidFill>
                <a:srgbClr val="FF0000"/>
              </a:solidFill>
              <a:cs typeface="+mn-cs"/>
            </a:endParaRPr>
          </a:p>
        </p:txBody>
      </p:sp>
      <p:sp>
        <p:nvSpPr>
          <p:cNvPr id="3" name="Content Placeholder 2"/>
          <p:cNvSpPr>
            <a:spLocks noGrp="1"/>
          </p:cNvSpPr>
          <p:nvPr>
            <p:ph idx="1"/>
          </p:nvPr>
        </p:nvSpPr>
        <p:spPr>
          <a:xfrm>
            <a:off x="152400" y="1295400"/>
            <a:ext cx="8839200" cy="5029200"/>
          </a:xfrm>
        </p:spPr>
        <p:txBody>
          <a:bodyPr>
            <a:normAutofit/>
          </a:bodyPr>
          <a:lstStyle/>
          <a:p>
            <a:r>
              <a:rPr lang="en-US" dirty="0" smtClean="0"/>
              <a:t>Once the union type has been defined, it can define instances of a union in a declaration.</a:t>
            </a:r>
          </a:p>
          <a:p>
            <a:pPr>
              <a:buNone/>
            </a:pPr>
            <a:r>
              <a:rPr lang="en-US" sz="2000" b="1" dirty="0" smtClean="0">
                <a:solidFill>
                  <a:schemeClr val="tx2">
                    <a:lumMod val="60000"/>
                    <a:lumOff val="40000"/>
                  </a:schemeClr>
                </a:solidFill>
              </a:rPr>
              <a:t>		</a:t>
            </a:r>
          </a:p>
          <a:p>
            <a:pPr>
              <a:buNone/>
            </a:pPr>
            <a:r>
              <a:rPr lang="en-US" sz="2000" b="1" dirty="0" smtClean="0">
                <a:solidFill>
                  <a:schemeClr val="tx2">
                    <a:lumMod val="60000"/>
                    <a:lumOff val="40000"/>
                  </a:schemeClr>
                </a:solidFill>
              </a:rPr>
              <a:t>		</a:t>
            </a:r>
            <a:r>
              <a:rPr lang="en-US" sz="2000" b="1" dirty="0" err="1" smtClean="0">
                <a:solidFill>
                  <a:schemeClr val="tx2">
                    <a:lumMod val="60000"/>
                    <a:lumOff val="40000"/>
                  </a:schemeClr>
                </a:solidFill>
              </a:rPr>
              <a:t>shareLD</a:t>
            </a:r>
            <a:r>
              <a:rPr lang="en-US" sz="2000" b="1" dirty="0" smtClean="0">
                <a:solidFill>
                  <a:schemeClr val="tx2">
                    <a:lumMod val="60000"/>
                    <a:lumOff val="40000"/>
                  </a:schemeClr>
                </a:solidFill>
              </a:rPr>
              <a:t> </a:t>
            </a:r>
            <a:r>
              <a:rPr lang="en-US" sz="2000" b="1" dirty="0" err="1" smtClean="0">
                <a:solidFill>
                  <a:schemeClr val="tx2">
                    <a:lumMod val="60000"/>
                    <a:lumOff val="40000"/>
                  </a:schemeClr>
                </a:solidFill>
              </a:rPr>
              <a:t>myUnion</a:t>
            </a:r>
            <a:r>
              <a:rPr lang="en-US" sz="2000" b="1" dirty="0" smtClean="0">
                <a:solidFill>
                  <a:schemeClr val="tx2">
                    <a:lumMod val="60000"/>
                    <a:lumOff val="40000"/>
                  </a:schemeClr>
                </a:solidFill>
              </a:rPr>
              <a:t>;</a:t>
            </a:r>
          </a:p>
          <a:p>
            <a:endParaRPr lang="en-US" dirty="0" smtClean="0"/>
          </a:p>
          <a:p>
            <a:r>
              <a:rPr lang="en-US" dirty="0" smtClean="0"/>
              <a:t>To refer to a member of the union, direct member selection operator (the period) is used with the union instance name.</a:t>
            </a:r>
            <a:r>
              <a:rPr lang="en-US" sz="2000" b="1" dirty="0" smtClean="0">
                <a:solidFill>
                  <a:schemeClr val="tx2">
                    <a:lumMod val="60000"/>
                    <a:lumOff val="40000"/>
                  </a:schemeClr>
                </a:solidFill>
              </a:rPr>
              <a:t>	</a:t>
            </a:r>
          </a:p>
          <a:p>
            <a:pPr>
              <a:buNone/>
            </a:pPr>
            <a:r>
              <a:rPr lang="en-US" sz="2000" b="1" dirty="0" smtClean="0">
                <a:solidFill>
                  <a:schemeClr val="tx2">
                    <a:lumMod val="60000"/>
                    <a:lumOff val="40000"/>
                  </a:schemeClr>
                </a:solidFill>
              </a:rPr>
              <a:t>		</a:t>
            </a:r>
            <a:r>
              <a:rPr lang="en-US" sz="2000" b="1" dirty="0" err="1" smtClean="0">
                <a:solidFill>
                  <a:schemeClr val="tx2">
                    <a:lumMod val="60000"/>
                    <a:lumOff val="40000"/>
                  </a:schemeClr>
                </a:solidFill>
              </a:rPr>
              <a:t>myUnion.lval</a:t>
            </a:r>
            <a:r>
              <a:rPr lang="en-US" sz="2000" b="1" dirty="0" smtClean="0">
                <a:solidFill>
                  <a:schemeClr val="tx2">
                    <a:lumMod val="60000"/>
                    <a:lumOff val="40000"/>
                  </a:schemeClr>
                </a:solidFill>
              </a:rPr>
              <a:t> = 100; // Using a member of a union</a:t>
            </a:r>
          </a:p>
          <a:p>
            <a:pPr>
              <a:buNone/>
            </a:pPr>
            <a:endParaRPr lang="en-US" sz="2000" b="1" dirty="0" smtClean="0">
              <a:solidFill>
                <a:schemeClr val="tx2">
                  <a:lumMod val="60000"/>
                  <a:lumOff val="40000"/>
                </a:schemeClr>
              </a:solidFill>
              <a:latin typeface="Arial" panose="020B060402020202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27</a:t>
            </a:fld>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cs typeface="+mn-cs"/>
              </a:rPr>
              <a:t>Unions…</a:t>
            </a:r>
            <a:endParaRPr lang="ur-PK" dirty="0">
              <a:solidFill>
                <a:srgbClr val="FF0000"/>
              </a:solidFill>
              <a:cs typeface="+mn-cs"/>
            </a:endParaRPr>
          </a:p>
        </p:txBody>
      </p:sp>
      <p:sp>
        <p:nvSpPr>
          <p:cNvPr id="3" name="Content Placeholder 2"/>
          <p:cNvSpPr>
            <a:spLocks noGrp="1"/>
          </p:cNvSpPr>
          <p:nvPr>
            <p:ph idx="1"/>
          </p:nvPr>
        </p:nvSpPr>
        <p:spPr>
          <a:xfrm>
            <a:off x="152400" y="1295400"/>
            <a:ext cx="8839200" cy="5029200"/>
          </a:xfrm>
        </p:spPr>
        <p:txBody>
          <a:bodyPr>
            <a:normAutofit/>
          </a:bodyPr>
          <a:lstStyle/>
          <a:p>
            <a:r>
              <a:rPr lang="en-US" dirty="0" smtClean="0"/>
              <a:t>A union is not limited to sharing between two variables. Same memory can be shares between several variables. </a:t>
            </a:r>
          </a:p>
          <a:p>
            <a:r>
              <a:rPr lang="en-US" dirty="0" smtClean="0"/>
              <a:t>The memory occupied by the union will be that which is required by its largest member. </a:t>
            </a:r>
            <a:endParaRPr lang="en-US" sz="2000" dirty="0" smtClean="0"/>
          </a:p>
          <a:p>
            <a:pPr>
              <a:buNone/>
            </a:pPr>
            <a:r>
              <a:rPr lang="en-US" sz="2000" b="1" dirty="0" smtClean="0">
                <a:solidFill>
                  <a:schemeClr val="tx2">
                    <a:lumMod val="60000"/>
                    <a:lumOff val="40000"/>
                  </a:schemeClr>
                </a:solidFill>
              </a:rPr>
              <a:t>	</a:t>
            </a:r>
          </a:p>
          <a:p>
            <a:pPr>
              <a:buNone/>
            </a:pPr>
            <a:r>
              <a:rPr lang="en-US" sz="2000" b="1" dirty="0" smtClean="0">
                <a:solidFill>
                  <a:schemeClr val="tx2">
                    <a:lumMod val="60000"/>
                    <a:lumOff val="40000"/>
                  </a:schemeClr>
                </a:solidFill>
              </a:rPr>
              <a:t>	union </a:t>
            </a:r>
            <a:r>
              <a:rPr lang="en-US" sz="2000" b="1" dirty="0" err="1" smtClean="0">
                <a:solidFill>
                  <a:schemeClr val="tx2">
                    <a:lumMod val="60000"/>
                    <a:lumOff val="40000"/>
                  </a:schemeClr>
                </a:solidFill>
              </a:rPr>
              <a:t>shareDLF</a:t>
            </a:r>
            <a:endParaRPr lang="en-US" sz="2000" b="1" dirty="0" smtClean="0">
              <a:solidFill>
                <a:schemeClr val="tx2">
                  <a:lumMod val="60000"/>
                  <a:lumOff val="40000"/>
                </a:schemeClr>
              </a:solidFill>
            </a:endParaRPr>
          </a:p>
          <a:p>
            <a:pPr>
              <a:buNone/>
            </a:pPr>
            <a:r>
              <a:rPr lang="en-US" sz="2000" b="1" dirty="0" smtClean="0">
                <a:solidFill>
                  <a:schemeClr val="tx2">
                    <a:lumMod val="60000"/>
                    <a:lumOff val="40000"/>
                  </a:schemeClr>
                </a:solidFill>
              </a:rPr>
              <a:t>	{</a:t>
            </a:r>
          </a:p>
          <a:p>
            <a:pPr>
              <a:buNone/>
            </a:pPr>
            <a:r>
              <a:rPr lang="en-US" sz="2000" b="1" dirty="0" smtClean="0">
                <a:solidFill>
                  <a:schemeClr val="tx2">
                    <a:lumMod val="60000"/>
                    <a:lumOff val="40000"/>
                  </a:schemeClr>
                </a:solidFill>
              </a:rPr>
              <a:t>		double </a:t>
            </a:r>
            <a:r>
              <a:rPr lang="en-US" sz="2000" b="1" dirty="0" err="1" smtClean="0">
                <a:solidFill>
                  <a:schemeClr val="tx2">
                    <a:lumMod val="60000"/>
                    <a:lumOff val="40000"/>
                  </a:schemeClr>
                </a:solidFill>
              </a:rPr>
              <a:t>dval</a:t>
            </a:r>
            <a:r>
              <a:rPr lang="en-US" sz="2000" b="1" dirty="0" smtClean="0">
                <a:solidFill>
                  <a:schemeClr val="tx2">
                    <a:lumMod val="60000"/>
                    <a:lumOff val="40000"/>
                  </a:schemeClr>
                </a:solidFill>
              </a:rPr>
              <a:t>;</a:t>
            </a:r>
          </a:p>
          <a:p>
            <a:pPr>
              <a:buNone/>
            </a:pPr>
            <a:r>
              <a:rPr lang="en-US" sz="2000" b="1" dirty="0" smtClean="0">
                <a:solidFill>
                  <a:schemeClr val="tx2">
                    <a:lumMod val="60000"/>
                    <a:lumOff val="40000"/>
                  </a:schemeClr>
                </a:solidFill>
              </a:rPr>
              <a:t>		long </a:t>
            </a:r>
            <a:r>
              <a:rPr lang="en-US" sz="2000" b="1" dirty="0" err="1" smtClean="0">
                <a:solidFill>
                  <a:schemeClr val="tx2">
                    <a:lumMod val="60000"/>
                    <a:lumOff val="40000"/>
                  </a:schemeClr>
                </a:solidFill>
              </a:rPr>
              <a:t>lval</a:t>
            </a:r>
            <a:r>
              <a:rPr lang="en-US" sz="2000" b="1" dirty="0" smtClean="0">
                <a:solidFill>
                  <a:schemeClr val="tx2">
                    <a:lumMod val="60000"/>
                    <a:lumOff val="40000"/>
                  </a:schemeClr>
                </a:solidFill>
              </a:rPr>
              <a:t>;</a:t>
            </a:r>
          </a:p>
          <a:p>
            <a:pPr>
              <a:buNone/>
            </a:pPr>
            <a:r>
              <a:rPr lang="en-US" sz="2000" b="1" dirty="0" smtClean="0">
                <a:solidFill>
                  <a:schemeClr val="tx2">
                    <a:lumMod val="60000"/>
                    <a:lumOff val="40000"/>
                  </a:schemeClr>
                </a:solidFill>
              </a:rPr>
              <a:t>		float </a:t>
            </a:r>
            <a:r>
              <a:rPr lang="en-US" sz="2000" b="1" dirty="0" err="1" smtClean="0">
                <a:solidFill>
                  <a:schemeClr val="tx2">
                    <a:lumMod val="60000"/>
                    <a:lumOff val="40000"/>
                  </a:schemeClr>
                </a:solidFill>
              </a:rPr>
              <a:t>fval</a:t>
            </a:r>
            <a:r>
              <a:rPr lang="en-US" sz="2000" b="1" dirty="0" smtClean="0">
                <a:solidFill>
                  <a:schemeClr val="tx2">
                    <a:lumMod val="60000"/>
                    <a:lumOff val="40000"/>
                  </a:schemeClr>
                </a:solidFill>
              </a:rPr>
              <a:t>;</a:t>
            </a:r>
          </a:p>
          <a:p>
            <a:pPr>
              <a:buNone/>
            </a:pPr>
            <a:r>
              <a:rPr lang="en-US" sz="2000" b="1" dirty="0" smtClean="0">
                <a:solidFill>
                  <a:schemeClr val="tx2">
                    <a:lumMod val="60000"/>
                    <a:lumOff val="40000"/>
                  </a:schemeClr>
                </a:solidFill>
              </a:rPr>
              <a:t>	} </a:t>
            </a:r>
            <a:r>
              <a:rPr lang="en-US" sz="2000" b="1" dirty="0" err="1" smtClean="0">
                <a:solidFill>
                  <a:schemeClr val="tx2">
                    <a:lumMod val="60000"/>
                    <a:lumOff val="40000"/>
                  </a:schemeClr>
                </a:solidFill>
              </a:rPr>
              <a:t>uinst</a:t>
            </a:r>
            <a:r>
              <a:rPr lang="en-US" sz="2000" b="1" dirty="0" smtClean="0">
                <a:solidFill>
                  <a:schemeClr val="tx2">
                    <a:lumMod val="60000"/>
                    <a:lumOff val="40000"/>
                  </a:schemeClr>
                </a:solidFill>
              </a:rPr>
              <a:t> = {1.5};</a:t>
            </a:r>
            <a:endParaRPr lang="en-US" sz="2000" b="1" dirty="0" smtClean="0">
              <a:solidFill>
                <a:schemeClr val="tx2">
                  <a:lumMod val="60000"/>
                  <a:lumOff val="40000"/>
                </a:schemeClr>
              </a:solidFill>
              <a:latin typeface="Arial" panose="020B060402020202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28</a:t>
            </a:fld>
            <a:endParaRPr lang="en-US" dirty="0"/>
          </a:p>
        </p:txBody>
      </p:sp>
      <p:pic>
        <p:nvPicPr>
          <p:cNvPr id="5" name="Picture 4" descr="Union.PNG"/>
          <p:cNvPicPr>
            <a:picLocks noChangeAspect="1"/>
          </p:cNvPicPr>
          <p:nvPr/>
        </p:nvPicPr>
        <p:blipFill>
          <a:blip r:embed="rId3" cstate="print"/>
          <a:stretch>
            <a:fillRect/>
          </a:stretch>
        </p:blipFill>
        <p:spPr>
          <a:xfrm>
            <a:off x="4495800" y="3200400"/>
            <a:ext cx="4191000" cy="3429000"/>
          </a:xfrm>
          <a:prstGeom prst="rect">
            <a:avLst/>
          </a:prstGeom>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67000"/>
            <a:ext cx="8229600" cy="1143000"/>
          </a:xfrm>
        </p:spPr>
        <p:txBody>
          <a:bodyPr>
            <a:normAutofit/>
          </a:bodyPr>
          <a:lstStyle/>
          <a:p>
            <a:pPr rtl="0"/>
            <a:r>
              <a:rPr lang="en-US" dirty="0" smtClean="0">
                <a:solidFill>
                  <a:srgbClr val="FF0000"/>
                </a:solidFill>
                <a:cs typeface="+mn-cs"/>
              </a:rPr>
              <a:t>C++ / CLI Programming</a:t>
            </a:r>
            <a:endParaRPr lang="ur-PK" dirty="0">
              <a:solidFill>
                <a:srgbClr val="FF0000"/>
              </a:solidFill>
              <a:cs typeface="+mn-cs"/>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29</a:t>
            </a:fld>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cs typeface="+mn-cs"/>
              </a:rPr>
              <a:t>Formatting the Output</a:t>
            </a:r>
            <a:endParaRPr lang="ur-PK" dirty="0">
              <a:solidFill>
                <a:srgbClr val="FF0000"/>
              </a:solidFill>
              <a:cs typeface="+mn-cs"/>
            </a:endParaRPr>
          </a:p>
        </p:txBody>
      </p:sp>
      <p:sp>
        <p:nvSpPr>
          <p:cNvPr id="3" name="Content Placeholder 2"/>
          <p:cNvSpPr>
            <a:spLocks noGrp="1"/>
          </p:cNvSpPr>
          <p:nvPr>
            <p:ph idx="1"/>
          </p:nvPr>
        </p:nvSpPr>
        <p:spPr>
          <a:xfrm>
            <a:off x="152400" y="1524000"/>
            <a:ext cx="8839200" cy="4800600"/>
          </a:xfrm>
        </p:spPr>
        <p:txBody>
          <a:bodyPr>
            <a:normAutofit/>
          </a:bodyPr>
          <a:lstStyle/>
          <a:p>
            <a:pPr lvl="0">
              <a:lnSpc>
                <a:spcPct val="115000"/>
              </a:lnSpc>
              <a:spcBef>
                <a:spcPts val="0"/>
              </a:spcBef>
            </a:pPr>
            <a:r>
              <a:rPr lang="en-US" dirty="0" smtClean="0">
                <a:latin typeface="Arial" panose="020B0604020202020204" pitchFamily="34" charset="0"/>
                <a:ea typeface="Calibri" panose="020F0502020204030204" pitchFamily="34" charset="0"/>
                <a:cs typeface="Arial" panose="020B0604020202020204" pitchFamily="34" charset="0"/>
              </a:rPr>
              <a:t>We already had an example of output format.</a:t>
            </a:r>
          </a:p>
          <a:p>
            <a:r>
              <a:rPr lang="en-US" dirty="0" smtClean="0"/>
              <a:t>It could also be written as the statement with the last two arguments in reverse sequence:</a:t>
            </a:r>
          </a:p>
          <a:p>
            <a:pPr>
              <a:buNone/>
            </a:pPr>
            <a:r>
              <a:rPr lang="en-US" b="1" dirty="0" smtClean="0">
                <a:solidFill>
                  <a:schemeClr val="tx2">
                    <a:lumMod val="60000"/>
                    <a:lumOff val="40000"/>
                  </a:schemeClr>
                </a:solidFill>
              </a:rPr>
              <a:t>	</a:t>
            </a:r>
          </a:p>
          <a:p>
            <a:pPr>
              <a:buNone/>
            </a:pPr>
            <a:r>
              <a:rPr lang="en-US" sz="1800" b="1" dirty="0" smtClean="0">
                <a:solidFill>
                  <a:schemeClr val="tx2">
                    <a:lumMod val="60000"/>
                    <a:lumOff val="40000"/>
                  </a:schemeClr>
                </a:solidFill>
              </a:rPr>
              <a:t>	Console::</a:t>
            </a:r>
            <a:r>
              <a:rPr lang="en-US" sz="1800" b="1" dirty="0" err="1" smtClean="0">
                <a:solidFill>
                  <a:schemeClr val="tx2">
                    <a:lumMod val="60000"/>
                    <a:lumOff val="40000"/>
                  </a:schemeClr>
                </a:solidFill>
              </a:rPr>
              <a:t>WriteLine</a:t>
            </a:r>
            <a:r>
              <a:rPr lang="en-US" sz="1800" b="1" dirty="0" smtClean="0">
                <a:solidFill>
                  <a:schemeClr val="tx2">
                    <a:lumMod val="60000"/>
                    <a:lumOff val="40000"/>
                  </a:schemeClr>
                </a:solidFill>
              </a:rPr>
              <a:t>(</a:t>
            </a:r>
            <a:r>
              <a:rPr lang="en-US" sz="1800" b="1" dirty="0" err="1" smtClean="0">
                <a:solidFill>
                  <a:schemeClr val="tx2">
                    <a:lumMod val="60000"/>
                    <a:lumOff val="40000"/>
                  </a:schemeClr>
                </a:solidFill>
              </a:rPr>
              <a:t>L"There</a:t>
            </a:r>
            <a:r>
              <a:rPr lang="en-US" sz="1800" b="1" dirty="0" smtClean="0">
                <a:solidFill>
                  <a:schemeClr val="tx2">
                    <a:lumMod val="60000"/>
                    <a:lumOff val="40000"/>
                  </a:schemeClr>
                </a:solidFill>
              </a:rPr>
              <a:t> are {1} packages weighing {0} pounds.",</a:t>
            </a:r>
          </a:p>
          <a:p>
            <a:pPr>
              <a:buNone/>
            </a:pPr>
            <a:r>
              <a:rPr lang="en-US" sz="1800" b="1" dirty="0" smtClean="0">
                <a:solidFill>
                  <a:schemeClr val="tx2">
                    <a:lumMod val="60000"/>
                    <a:lumOff val="40000"/>
                  </a:schemeClr>
                </a:solidFill>
              </a:rPr>
              <a:t>	</a:t>
            </a:r>
            <a:r>
              <a:rPr lang="en-US" sz="1800" b="1" dirty="0" err="1" smtClean="0">
                <a:solidFill>
                  <a:schemeClr val="tx2">
                    <a:lumMod val="60000"/>
                    <a:lumOff val="40000"/>
                  </a:schemeClr>
                </a:solidFill>
              </a:rPr>
              <a:t>packageWeight</a:t>
            </a:r>
            <a:r>
              <a:rPr lang="en-US" sz="1800" b="1" dirty="0" smtClean="0">
                <a:solidFill>
                  <a:schemeClr val="tx2">
                    <a:lumMod val="60000"/>
                    <a:lumOff val="40000"/>
                  </a:schemeClr>
                </a:solidFill>
              </a:rPr>
              <a:t>, </a:t>
            </a:r>
            <a:r>
              <a:rPr lang="en-US" sz="1800" b="1" dirty="0" err="1" smtClean="0">
                <a:solidFill>
                  <a:schemeClr val="tx2">
                    <a:lumMod val="60000"/>
                    <a:lumOff val="40000"/>
                  </a:schemeClr>
                </a:solidFill>
              </a:rPr>
              <a:t>packageCount</a:t>
            </a:r>
            <a:r>
              <a:rPr lang="en-US" sz="1800" b="1" dirty="0" smtClean="0">
                <a:solidFill>
                  <a:schemeClr val="tx2">
                    <a:lumMod val="60000"/>
                    <a:lumOff val="40000"/>
                  </a:schemeClr>
                </a:solidFill>
              </a:rPr>
              <a:t>);</a:t>
            </a:r>
          </a:p>
          <a:p>
            <a:endParaRPr lang="en-US" sz="2000" dirty="0" smtClean="0"/>
          </a:p>
          <a:p>
            <a:pPr lvl="1"/>
            <a:r>
              <a:rPr lang="en-US" dirty="0" smtClean="0"/>
              <a:t>The </a:t>
            </a:r>
            <a:r>
              <a:rPr lang="en-US" dirty="0" err="1" smtClean="0"/>
              <a:t>packageWeight</a:t>
            </a:r>
            <a:r>
              <a:rPr lang="en-US" dirty="0" smtClean="0"/>
              <a:t> variable is now referenced by 0 and </a:t>
            </a:r>
            <a:r>
              <a:rPr lang="en-US" dirty="0" err="1" smtClean="0"/>
              <a:t>packageCount</a:t>
            </a:r>
            <a:r>
              <a:rPr lang="en-US" dirty="0" smtClean="0"/>
              <a:t> by 1 in the format string.</a:t>
            </a:r>
            <a:endParaRPr lang="en-US" dirty="0" smtClean="0">
              <a:latin typeface="Arial" panose="020B060402020202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30</a:t>
            </a:fld>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cs typeface="+mn-cs"/>
              </a:rPr>
              <a:t>Formatting the Output..</a:t>
            </a:r>
            <a:endParaRPr lang="ur-PK" dirty="0">
              <a:solidFill>
                <a:srgbClr val="FF0000"/>
              </a:solidFill>
              <a:cs typeface="+mn-cs"/>
            </a:endParaRPr>
          </a:p>
        </p:txBody>
      </p:sp>
      <p:sp>
        <p:nvSpPr>
          <p:cNvPr id="3" name="Content Placeholder 2"/>
          <p:cNvSpPr>
            <a:spLocks noGrp="1"/>
          </p:cNvSpPr>
          <p:nvPr>
            <p:ph idx="1"/>
          </p:nvPr>
        </p:nvSpPr>
        <p:spPr>
          <a:xfrm>
            <a:off x="152400" y="1524000"/>
            <a:ext cx="8839200" cy="4800600"/>
          </a:xfrm>
        </p:spPr>
        <p:txBody>
          <a:bodyPr>
            <a:normAutofit/>
          </a:bodyPr>
          <a:lstStyle/>
          <a:p>
            <a:pPr>
              <a:buNone/>
            </a:pPr>
            <a:r>
              <a:rPr lang="en-US" sz="2000" b="1" dirty="0" smtClean="0">
                <a:solidFill>
                  <a:schemeClr val="tx2">
                    <a:lumMod val="60000"/>
                    <a:lumOff val="40000"/>
                  </a:schemeClr>
                </a:solidFill>
              </a:rPr>
              <a:t>	Console::</a:t>
            </a:r>
            <a:r>
              <a:rPr lang="en-US" sz="2000" b="1" dirty="0" err="1" smtClean="0">
                <a:solidFill>
                  <a:schemeClr val="tx2">
                    <a:lumMod val="60000"/>
                    <a:lumOff val="40000"/>
                  </a:schemeClr>
                </a:solidFill>
              </a:rPr>
              <a:t>WriteLine</a:t>
            </a:r>
            <a:r>
              <a:rPr lang="en-US" sz="2000" b="1" dirty="0" smtClean="0">
                <a:solidFill>
                  <a:schemeClr val="tx2">
                    <a:lumMod val="60000"/>
                    <a:lumOff val="40000"/>
                  </a:schemeClr>
                </a:solidFill>
              </a:rPr>
              <a:t>(</a:t>
            </a:r>
            <a:r>
              <a:rPr lang="en-US" sz="2000" b="1" dirty="0" err="1" smtClean="0">
                <a:solidFill>
                  <a:schemeClr val="tx2">
                    <a:lumMod val="60000"/>
                    <a:lumOff val="40000"/>
                  </a:schemeClr>
                </a:solidFill>
              </a:rPr>
              <a:t>L"There</a:t>
            </a:r>
            <a:r>
              <a:rPr lang="en-US" sz="2000" b="1" dirty="0" smtClean="0">
                <a:solidFill>
                  <a:schemeClr val="tx2">
                    <a:lumMod val="60000"/>
                    <a:lumOff val="40000"/>
                  </a:schemeClr>
                </a:solidFill>
              </a:rPr>
              <a:t> are {0} packages weighing {1:F2} pounds.", </a:t>
            </a:r>
            <a:r>
              <a:rPr lang="en-US" sz="2000" b="1" dirty="0" err="1" smtClean="0">
                <a:solidFill>
                  <a:schemeClr val="tx2">
                    <a:lumMod val="60000"/>
                    <a:lumOff val="40000"/>
                  </a:schemeClr>
                </a:solidFill>
              </a:rPr>
              <a:t>packageCount</a:t>
            </a:r>
            <a:r>
              <a:rPr lang="en-US" sz="2000" b="1" dirty="0" smtClean="0">
                <a:solidFill>
                  <a:schemeClr val="tx2">
                    <a:lumMod val="60000"/>
                    <a:lumOff val="40000"/>
                  </a:schemeClr>
                </a:solidFill>
              </a:rPr>
              <a:t>, </a:t>
            </a:r>
            <a:r>
              <a:rPr lang="en-US" sz="2000" b="1" dirty="0" err="1" smtClean="0">
                <a:solidFill>
                  <a:schemeClr val="tx2">
                    <a:lumMod val="60000"/>
                    <a:lumOff val="40000"/>
                  </a:schemeClr>
                </a:solidFill>
              </a:rPr>
              <a:t>packageWeight</a:t>
            </a:r>
            <a:r>
              <a:rPr lang="en-US" sz="2000" b="1" dirty="0" smtClean="0">
                <a:solidFill>
                  <a:schemeClr val="tx2">
                    <a:lumMod val="60000"/>
                    <a:lumOff val="40000"/>
                  </a:schemeClr>
                </a:solidFill>
              </a:rPr>
              <a:t>);</a:t>
            </a:r>
          </a:p>
          <a:p>
            <a:endParaRPr lang="en-US" dirty="0" smtClean="0"/>
          </a:p>
          <a:p>
            <a:pPr lvl="1"/>
            <a:r>
              <a:rPr lang="en-US" dirty="0" smtClean="0"/>
              <a:t>In the substring {1:F2} , the colon separates the index value, 1 , that identifies the argument to be selected from the format specification that follows, F2 . </a:t>
            </a:r>
          </a:p>
          <a:p>
            <a:pPr lvl="1"/>
            <a:r>
              <a:rPr lang="en-US" dirty="0" smtClean="0"/>
              <a:t>The F in the format specification indicates that the output should be in the form “ ± ddd.dd . . . ” (where d represents a digit) and the 2 indicates that you want to have two decimal places after the point.</a:t>
            </a:r>
          </a:p>
          <a:p>
            <a:pPr lvl="1"/>
            <a:endParaRPr lang="en-US" dirty="0" smtClean="0"/>
          </a:p>
          <a:p>
            <a:pPr lvl="1"/>
            <a:r>
              <a:rPr lang="en-US" dirty="0" smtClean="0"/>
              <a:t>The output produced by the statement will be:</a:t>
            </a:r>
          </a:p>
          <a:p>
            <a:pPr>
              <a:buNone/>
            </a:pPr>
            <a:r>
              <a:rPr lang="en-US" sz="2000" b="1" dirty="0" smtClean="0">
                <a:solidFill>
                  <a:schemeClr val="tx2">
                    <a:lumMod val="60000"/>
                    <a:lumOff val="40000"/>
                  </a:schemeClr>
                </a:solidFill>
              </a:rPr>
              <a:t>			There are 25 packages weighing 7.50 pounds.</a:t>
            </a:r>
            <a:endParaRPr lang="en-US" sz="2000" b="1" dirty="0" smtClean="0">
              <a:solidFill>
                <a:schemeClr val="tx2">
                  <a:lumMod val="60000"/>
                  <a:lumOff val="40000"/>
                </a:schemeClr>
              </a:solidFill>
              <a:latin typeface="Arial" panose="020B060402020202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31</a:t>
            </a:fld>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cs typeface="+mn-cs"/>
              </a:rPr>
              <a:t>Formatting the Output…</a:t>
            </a:r>
            <a:endParaRPr lang="ur-PK" dirty="0">
              <a:solidFill>
                <a:srgbClr val="FF0000"/>
              </a:solidFill>
              <a:cs typeface="+mn-cs"/>
            </a:endParaRPr>
          </a:p>
        </p:txBody>
      </p:sp>
      <p:sp>
        <p:nvSpPr>
          <p:cNvPr id="3" name="Content Placeholder 2"/>
          <p:cNvSpPr>
            <a:spLocks noGrp="1"/>
          </p:cNvSpPr>
          <p:nvPr>
            <p:ph idx="1"/>
          </p:nvPr>
        </p:nvSpPr>
        <p:spPr>
          <a:xfrm>
            <a:off x="152400" y="1524000"/>
            <a:ext cx="8839200" cy="4800600"/>
          </a:xfrm>
        </p:spPr>
        <p:txBody>
          <a:bodyPr>
            <a:normAutofit fontScale="92500" lnSpcReduction="20000"/>
          </a:bodyPr>
          <a:lstStyle/>
          <a:p>
            <a:r>
              <a:rPr lang="en-US" sz="2600" dirty="0" smtClean="0"/>
              <a:t>You can write the format specification in the form {</a:t>
            </a:r>
            <a:r>
              <a:rPr lang="en-US" sz="2600" dirty="0" err="1" smtClean="0"/>
              <a:t>n,w</a:t>
            </a:r>
            <a:r>
              <a:rPr lang="en-US" sz="2600" dirty="0" smtClean="0"/>
              <a:t> : </a:t>
            </a:r>
            <a:r>
              <a:rPr lang="en-US" sz="2600" dirty="0" err="1" smtClean="0"/>
              <a:t>Axx</a:t>
            </a:r>
            <a:r>
              <a:rPr lang="en-US" sz="2600" dirty="0" smtClean="0"/>
              <a:t>}</a:t>
            </a:r>
          </a:p>
          <a:p>
            <a:pPr lvl="1"/>
            <a:r>
              <a:rPr lang="en-US" sz="2400" dirty="0" smtClean="0"/>
              <a:t>where the n is an index value selecting the argument following the format string.</a:t>
            </a:r>
          </a:p>
          <a:p>
            <a:pPr lvl="1"/>
            <a:r>
              <a:rPr lang="en-US" sz="2400" dirty="0" smtClean="0"/>
              <a:t>w is an optional field width specification.</a:t>
            </a:r>
          </a:p>
          <a:p>
            <a:pPr lvl="1"/>
            <a:r>
              <a:rPr lang="en-US" sz="2400" dirty="0" smtClean="0"/>
              <a:t>A is a single letter specifying how the value should be formatted.</a:t>
            </a:r>
          </a:p>
          <a:p>
            <a:pPr lvl="1"/>
            <a:r>
              <a:rPr lang="en-US" sz="2400" dirty="0" smtClean="0"/>
              <a:t>xx is an optional one or two digits specifying the precision for the value. </a:t>
            </a:r>
          </a:p>
          <a:p>
            <a:pPr lvl="1"/>
            <a:endParaRPr lang="en-US" sz="2000" dirty="0" smtClean="0"/>
          </a:p>
          <a:p>
            <a:pPr>
              <a:buNone/>
            </a:pPr>
            <a:r>
              <a:rPr lang="en-US" sz="2000" b="1" dirty="0" smtClean="0">
                <a:solidFill>
                  <a:schemeClr val="tx2">
                    <a:lumMod val="60000"/>
                    <a:lumOff val="40000"/>
                  </a:schemeClr>
                </a:solidFill>
              </a:rPr>
              <a:t>	Console::</a:t>
            </a:r>
            <a:r>
              <a:rPr lang="en-US" sz="2000" b="1" dirty="0" err="1" smtClean="0">
                <a:solidFill>
                  <a:schemeClr val="tx2">
                    <a:lumMod val="60000"/>
                    <a:lumOff val="40000"/>
                  </a:schemeClr>
                </a:solidFill>
              </a:rPr>
              <a:t>WriteLine</a:t>
            </a:r>
            <a:r>
              <a:rPr lang="en-US" sz="2000" b="1" dirty="0" smtClean="0">
                <a:solidFill>
                  <a:schemeClr val="tx2">
                    <a:lumMod val="60000"/>
                    <a:lumOff val="40000"/>
                  </a:schemeClr>
                </a:solidFill>
              </a:rPr>
              <a:t>(</a:t>
            </a:r>
            <a:r>
              <a:rPr lang="en-US" sz="2000" b="1" dirty="0" err="1" smtClean="0">
                <a:solidFill>
                  <a:schemeClr val="tx2">
                    <a:lumMod val="60000"/>
                    <a:lumOff val="40000"/>
                  </a:schemeClr>
                </a:solidFill>
              </a:rPr>
              <a:t>L"Packages</a:t>
            </a:r>
            <a:r>
              <a:rPr lang="en-US" sz="2000" b="1" dirty="0" smtClean="0">
                <a:solidFill>
                  <a:schemeClr val="tx2">
                    <a:lumMod val="60000"/>
                    <a:lumOff val="40000"/>
                  </a:schemeClr>
                </a:solidFill>
              </a:rPr>
              <a:t>:{0,3} Weight: {1,5:F2} pounds.",</a:t>
            </a:r>
          </a:p>
          <a:p>
            <a:pPr>
              <a:buNone/>
            </a:pPr>
            <a:r>
              <a:rPr lang="en-US" sz="2000" b="1" dirty="0" smtClean="0">
                <a:solidFill>
                  <a:schemeClr val="tx2">
                    <a:lumMod val="60000"/>
                    <a:lumOff val="40000"/>
                  </a:schemeClr>
                </a:solidFill>
              </a:rPr>
              <a:t>	</a:t>
            </a:r>
            <a:r>
              <a:rPr lang="en-US" sz="2000" b="1" dirty="0" err="1" smtClean="0">
                <a:solidFill>
                  <a:schemeClr val="tx2">
                    <a:lumMod val="60000"/>
                    <a:lumOff val="40000"/>
                  </a:schemeClr>
                </a:solidFill>
              </a:rPr>
              <a:t>packageCount</a:t>
            </a:r>
            <a:r>
              <a:rPr lang="en-US" sz="2000" b="1" dirty="0" smtClean="0">
                <a:solidFill>
                  <a:schemeClr val="tx2">
                    <a:lumMod val="60000"/>
                    <a:lumOff val="40000"/>
                  </a:schemeClr>
                </a:solidFill>
              </a:rPr>
              <a:t>, </a:t>
            </a:r>
            <a:r>
              <a:rPr lang="en-US" sz="2000" b="1" dirty="0" err="1" smtClean="0">
                <a:solidFill>
                  <a:schemeClr val="tx2">
                    <a:lumMod val="60000"/>
                    <a:lumOff val="40000"/>
                  </a:schemeClr>
                </a:solidFill>
              </a:rPr>
              <a:t>packageWeight</a:t>
            </a:r>
            <a:r>
              <a:rPr lang="en-US" sz="2000" b="1" dirty="0" smtClean="0">
                <a:solidFill>
                  <a:schemeClr val="tx2">
                    <a:lumMod val="60000"/>
                    <a:lumOff val="40000"/>
                  </a:schemeClr>
                </a:solidFill>
              </a:rPr>
              <a:t>);</a:t>
            </a:r>
          </a:p>
          <a:p>
            <a:endParaRPr lang="en-US" sz="2000" dirty="0" smtClean="0"/>
          </a:p>
          <a:p>
            <a:r>
              <a:rPr lang="en-US" sz="2000" dirty="0" smtClean="0"/>
              <a:t>The package count is output with a field width of 3 and the weight with a field width of 5.</a:t>
            </a:r>
          </a:p>
          <a:p>
            <a:pPr>
              <a:buNone/>
            </a:pPr>
            <a:r>
              <a:rPr lang="en-US" sz="2000" b="1" dirty="0" smtClean="0">
                <a:solidFill>
                  <a:schemeClr val="tx2">
                    <a:lumMod val="60000"/>
                    <a:lumOff val="40000"/>
                  </a:schemeClr>
                </a:solidFill>
              </a:rPr>
              <a:t>	</a:t>
            </a:r>
          </a:p>
          <a:p>
            <a:pPr>
              <a:buNone/>
            </a:pPr>
            <a:r>
              <a:rPr lang="en-US" sz="2000" b="1" dirty="0" smtClean="0">
                <a:solidFill>
                  <a:schemeClr val="tx2">
                    <a:lumMod val="60000"/>
                    <a:lumOff val="40000"/>
                  </a:schemeClr>
                </a:solidFill>
              </a:rPr>
              <a:t>	Packages: 25 Weight: 7.50 pounds.</a:t>
            </a:r>
            <a:endParaRPr lang="en-US" sz="2000" b="1" dirty="0" smtClean="0">
              <a:solidFill>
                <a:schemeClr val="tx2">
                  <a:lumMod val="60000"/>
                  <a:lumOff val="40000"/>
                </a:schemeClr>
              </a:solidFill>
              <a:latin typeface="Arial" panose="020B060402020202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32</a:t>
            </a:fld>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cs typeface="+mn-cs"/>
              </a:rPr>
              <a:t>Some Format Specifications</a:t>
            </a:r>
            <a:endParaRPr lang="ur-PK" dirty="0">
              <a:solidFill>
                <a:srgbClr val="FF0000"/>
              </a:solidFill>
              <a:cs typeface="+mn-cs"/>
            </a:endParaRPr>
          </a:p>
        </p:txBody>
      </p:sp>
      <p:pic>
        <p:nvPicPr>
          <p:cNvPr id="5" name="Content Placeholder 4" descr="Format Specifications.PNG"/>
          <p:cNvPicPr>
            <a:picLocks noGrp="1" noChangeAspect="1"/>
          </p:cNvPicPr>
          <p:nvPr>
            <p:ph idx="1"/>
          </p:nvPr>
        </p:nvPicPr>
        <p:blipFill>
          <a:blip r:embed="rId3" cstate="print"/>
          <a:stretch>
            <a:fillRect/>
          </a:stretch>
        </p:blipFill>
        <p:spPr>
          <a:xfrm>
            <a:off x="152400" y="1143000"/>
            <a:ext cx="8686800" cy="5410199"/>
          </a:xfrm>
        </p:spPr>
      </p:pic>
      <p:sp>
        <p:nvSpPr>
          <p:cNvPr id="4" name="Slide Number Placeholder 3"/>
          <p:cNvSpPr>
            <a:spLocks noGrp="1"/>
          </p:cNvSpPr>
          <p:nvPr>
            <p:ph type="sldNum" sz="quarter" idx="12"/>
          </p:nvPr>
        </p:nvSpPr>
        <p:spPr/>
        <p:txBody>
          <a:bodyPr/>
          <a:lstStyle/>
          <a:p>
            <a:fld id="{0AD2A1D3-94CF-4BE8-B9A0-75EFE4C74F95}" type="slidenum">
              <a:rPr lang="en-US" smtClean="0"/>
              <a:pPr/>
              <a:t>33</a:t>
            </a:fld>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cs typeface="+mn-cs"/>
              </a:rPr>
              <a:t>Input</a:t>
            </a:r>
            <a:endParaRPr lang="ur-PK" dirty="0">
              <a:solidFill>
                <a:srgbClr val="FF0000"/>
              </a:solidFill>
              <a:cs typeface="+mn-cs"/>
            </a:endParaRPr>
          </a:p>
        </p:txBody>
      </p:sp>
      <p:sp>
        <p:nvSpPr>
          <p:cNvPr id="3" name="Content Placeholder 2"/>
          <p:cNvSpPr>
            <a:spLocks noGrp="1"/>
          </p:cNvSpPr>
          <p:nvPr>
            <p:ph idx="1"/>
          </p:nvPr>
        </p:nvSpPr>
        <p:spPr>
          <a:xfrm>
            <a:off x="152400" y="1524000"/>
            <a:ext cx="8839200" cy="4800600"/>
          </a:xfrm>
        </p:spPr>
        <p:txBody>
          <a:bodyPr>
            <a:normAutofit/>
          </a:bodyPr>
          <a:lstStyle/>
          <a:p>
            <a:r>
              <a:rPr lang="en-US" dirty="0" smtClean="0"/>
              <a:t>The keyboard input capabilities with a .NET Framework console program are limited.</a:t>
            </a:r>
          </a:p>
          <a:p>
            <a:pPr>
              <a:buNone/>
            </a:pPr>
            <a:r>
              <a:rPr lang="en-US" sz="2000" b="1" dirty="0" smtClean="0">
                <a:solidFill>
                  <a:schemeClr val="tx2">
                    <a:lumMod val="60000"/>
                    <a:lumOff val="40000"/>
                  </a:schemeClr>
                </a:solidFill>
              </a:rPr>
              <a:t>	</a:t>
            </a:r>
          </a:p>
          <a:p>
            <a:pPr>
              <a:buNone/>
            </a:pPr>
            <a:r>
              <a:rPr lang="en-US" sz="2000" b="1" dirty="0" smtClean="0">
                <a:solidFill>
                  <a:schemeClr val="tx2">
                    <a:lumMod val="60000"/>
                    <a:lumOff val="40000"/>
                  </a:schemeClr>
                </a:solidFill>
              </a:rPr>
              <a:t>	Console::</a:t>
            </a:r>
            <a:r>
              <a:rPr lang="en-US" sz="2000" b="1" dirty="0" err="1" smtClean="0">
                <a:solidFill>
                  <a:schemeClr val="tx2">
                    <a:lumMod val="60000"/>
                    <a:lumOff val="40000"/>
                  </a:schemeClr>
                </a:solidFill>
              </a:rPr>
              <a:t>ReadLine</a:t>
            </a:r>
            <a:r>
              <a:rPr lang="en-US" sz="2000" b="1" dirty="0" smtClean="0">
                <a:solidFill>
                  <a:schemeClr val="tx2">
                    <a:lumMod val="60000"/>
                    <a:lumOff val="40000"/>
                  </a:schemeClr>
                </a:solidFill>
              </a:rPr>
              <a:t>()</a:t>
            </a:r>
            <a:endParaRPr lang="en-US" sz="2000" dirty="0" smtClean="0"/>
          </a:p>
          <a:p>
            <a:pPr lvl="1"/>
            <a:r>
              <a:rPr lang="en-US" dirty="0" smtClean="0"/>
              <a:t>Reads complete line of input as a string using the function.</a:t>
            </a:r>
          </a:p>
          <a:p>
            <a:pPr lvl="1">
              <a:buNone/>
            </a:pPr>
            <a:r>
              <a:rPr lang="en-US" sz="2000" b="1" dirty="0" smtClean="0">
                <a:solidFill>
                  <a:schemeClr val="tx2">
                    <a:lumMod val="60000"/>
                    <a:lumOff val="40000"/>
                  </a:schemeClr>
                </a:solidFill>
              </a:rPr>
              <a:t>	</a:t>
            </a:r>
          </a:p>
          <a:p>
            <a:pPr lvl="1">
              <a:buNone/>
            </a:pPr>
            <a:r>
              <a:rPr lang="en-US" sz="2000" b="1" dirty="0" smtClean="0">
                <a:solidFill>
                  <a:schemeClr val="tx2">
                    <a:lumMod val="60000"/>
                    <a:lumOff val="40000"/>
                  </a:schemeClr>
                </a:solidFill>
              </a:rPr>
              <a:t>	String^ line = Console::</a:t>
            </a:r>
            <a:r>
              <a:rPr lang="en-US" sz="2000" b="1" dirty="0" err="1" smtClean="0">
                <a:solidFill>
                  <a:schemeClr val="tx2">
                    <a:lumMod val="60000"/>
                    <a:lumOff val="40000"/>
                  </a:schemeClr>
                </a:solidFill>
              </a:rPr>
              <a:t>ReadLine</a:t>
            </a:r>
            <a:r>
              <a:rPr lang="en-US" sz="2000" b="1" dirty="0" smtClean="0">
                <a:solidFill>
                  <a:schemeClr val="tx2">
                    <a:lumMod val="60000"/>
                    <a:lumOff val="40000"/>
                  </a:schemeClr>
                </a:solidFill>
              </a:rPr>
              <a:t>();</a:t>
            </a:r>
          </a:p>
          <a:p>
            <a:pPr lvl="1"/>
            <a:r>
              <a:rPr lang="en-US" dirty="0" smtClean="0"/>
              <a:t>The variable line is of type String^ and stores a reference to the string that results from executing the Console::</a:t>
            </a:r>
            <a:r>
              <a:rPr lang="en-US" dirty="0" err="1" smtClean="0"/>
              <a:t>ReadLine</a:t>
            </a:r>
            <a:r>
              <a:rPr lang="en-US" dirty="0" smtClean="0"/>
              <a:t>() function; the little hat character, ^ , following the type name, String , indicates that this is a handle that references an object of type String .</a:t>
            </a:r>
            <a:endParaRPr lang="en-US" dirty="0" smtClean="0">
              <a:solidFill>
                <a:schemeClr val="tx2">
                  <a:lumMod val="60000"/>
                  <a:lumOff val="40000"/>
                </a:schemeClr>
              </a:solidFill>
            </a:endParaRPr>
          </a:p>
          <a:p>
            <a:pPr>
              <a:buNone/>
            </a:pPr>
            <a:r>
              <a:rPr lang="en-US" sz="2000" b="1" dirty="0" smtClean="0">
                <a:solidFill>
                  <a:schemeClr val="tx2">
                    <a:lumMod val="60000"/>
                    <a:lumOff val="40000"/>
                  </a:schemeClr>
                </a:solidFill>
              </a:rPr>
              <a:t>	</a:t>
            </a:r>
            <a:endParaRPr lang="en-US" dirty="0" smtClean="0">
              <a:latin typeface="Arial" panose="020B0604020202020204" pitchFamily="34" charset="0"/>
              <a:ea typeface="Calibri" panose="020F0502020204030204" pitchFamily="34" charset="0"/>
              <a:cs typeface="Arial" panose="020B0604020202020204" pitchFamily="34" charset="0"/>
            </a:endParaRPr>
          </a:p>
          <a:p>
            <a:pPr lvl="1" algn="l" rtl="0">
              <a:lnSpc>
                <a:spcPct val="115000"/>
              </a:lnSpc>
              <a:spcBef>
                <a:spcPts val="0"/>
              </a:spcBef>
              <a:buNone/>
            </a:pPr>
            <a:endParaRPr lang="en-US" sz="2000" dirty="0" smtClean="0">
              <a:latin typeface="Arial" panose="020B060402020202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34</a:t>
            </a:fld>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cs typeface="+mn-cs"/>
              </a:rPr>
              <a:t>Input..</a:t>
            </a:r>
            <a:endParaRPr lang="ur-PK" dirty="0">
              <a:solidFill>
                <a:srgbClr val="FF0000"/>
              </a:solidFill>
              <a:cs typeface="+mn-cs"/>
            </a:endParaRPr>
          </a:p>
        </p:txBody>
      </p:sp>
      <p:sp>
        <p:nvSpPr>
          <p:cNvPr id="3" name="Content Placeholder 2"/>
          <p:cNvSpPr>
            <a:spLocks noGrp="1"/>
          </p:cNvSpPr>
          <p:nvPr>
            <p:ph idx="1"/>
          </p:nvPr>
        </p:nvSpPr>
        <p:spPr>
          <a:xfrm>
            <a:off x="152400" y="1524000"/>
            <a:ext cx="8839200" cy="4800600"/>
          </a:xfrm>
        </p:spPr>
        <p:txBody>
          <a:bodyPr>
            <a:normAutofit/>
          </a:bodyPr>
          <a:lstStyle/>
          <a:p>
            <a:pPr>
              <a:buNone/>
            </a:pPr>
            <a:r>
              <a:rPr lang="en-US" sz="2000" b="1" dirty="0" smtClean="0">
                <a:solidFill>
                  <a:schemeClr val="tx2">
                    <a:lumMod val="60000"/>
                    <a:lumOff val="40000"/>
                  </a:schemeClr>
                </a:solidFill>
              </a:rPr>
              <a:t>	Console::Read()</a:t>
            </a:r>
            <a:r>
              <a:rPr lang="en-US" dirty="0" smtClean="0"/>
              <a:t> </a:t>
            </a:r>
          </a:p>
          <a:p>
            <a:pPr lvl="1"/>
            <a:r>
              <a:rPr lang="en-US" dirty="0" smtClean="0"/>
              <a:t>This function can read a single character.</a:t>
            </a:r>
          </a:p>
          <a:p>
            <a:pPr>
              <a:buNone/>
            </a:pPr>
            <a:r>
              <a:rPr lang="en-US" sz="2000" b="1" dirty="0" smtClean="0">
                <a:solidFill>
                  <a:schemeClr val="tx2">
                    <a:lumMod val="60000"/>
                    <a:lumOff val="40000"/>
                  </a:schemeClr>
                </a:solidFill>
              </a:rPr>
              <a:t>	char </a:t>
            </a:r>
            <a:r>
              <a:rPr lang="en-US" sz="2000" b="1" dirty="0" err="1" smtClean="0">
                <a:solidFill>
                  <a:schemeClr val="tx2">
                    <a:lumMod val="60000"/>
                    <a:lumOff val="40000"/>
                  </a:schemeClr>
                </a:solidFill>
              </a:rPr>
              <a:t>ch</a:t>
            </a:r>
            <a:r>
              <a:rPr lang="en-US" sz="2000" b="1" dirty="0" smtClean="0">
                <a:solidFill>
                  <a:schemeClr val="tx2">
                    <a:lumMod val="60000"/>
                    <a:lumOff val="40000"/>
                  </a:schemeClr>
                </a:solidFill>
              </a:rPr>
              <a:t> = Console::Read();</a:t>
            </a:r>
          </a:p>
          <a:p>
            <a:pPr lvl="1"/>
            <a:r>
              <a:rPr lang="en-US" dirty="0" smtClean="0"/>
              <a:t>With the </a:t>
            </a:r>
            <a:r>
              <a:rPr lang="en-US" sz="1800" dirty="0" smtClean="0"/>
              <a:t>Read() </a:t>
            </a:r>
            <a:r>
              <a:rPr lang="en-US" dirty="0" smtClean="0"/>
              <a:t>function, you could read input data character by character, and then, analyze the characters read and convert the input to a corresponding numeric value.</a:t>
            </a:r>
          </a:p>
          <a:p>
            <a:pPr>
              <a:buNone/>
            </a:pPr>
            <a:r>
              <a:rPr lang="en-US" b="1" dirty="0" smtClean="0">
                <a:solidFill>
                  <a:schemeClr val="tx2">
                    <a:lumMod val="60000"/>
                    <a:lumOff val="40000"/>
                  </a:schemeClr>
                </a:solidFill>
              </a:rPr>
              <a:t>	</a:t>
            </a:r>
          </a:p>
          <a:p>
            <a:pPr>
              <a:buNone/>
            </a:pPr>
            <a:r>
              <a:rPr lang="en-US" sz="2000" b="1" dirty="0" smtClean="0">
                <a:solidFill>
                  <a:schemeClr val="tx2">
                    <a:lumMod val="60000"/>
                    <a:lumOff val="40000"/>
                  </a:schemeClr>
                </a:solidFill>
              </a:rPr>
              <a:t>	Console::</a:t>
            </a:r>
            <a:r>
              <a:rPr lang="en-US" sz="2000" b="1" dirty="0" err="1" smtClean="0">
                <a:solidFill>
                  <a:schemeClr val="tx2">
                    <a:lumMod val="60000"/>
                    <a:lumOff val="40000"/>
                  </a:schemeClr>
                </a:solidFill>
              </a:rPr>
              <a:t>ReadKey</a:t>
            </a:r>
            <a:r>
              <a:rPr lang="en-US" sz="2000" b="1" dirty="0" smtClean="0">
                <a:solidFill>
                  <a:schemeClr val="tx2">
                    <a:lumMod val="60000"/>
                    <a:lumOff val="40000"/>
                  </a:schemeClr>
                </a:solidFill>
              </a:rPr>
              <a:t>()</a:t>
            </a:r>
            <a:endParaRPr lang="en-US" sz="2000" dirty="0" smtClean="0"/>
          </a:p>
          <a:p>
            <a:pPr lvl="1"/>
            <a:r>
              <a:rPr lang="en-US" dirty="0" smtClean="0"/>
              <a:t>This function returns the key that was pressed as an object of type </a:t>
            </a:r>
            <a:r>
              <a:rPr lang="en-US" sz="1800" dirty="0" err="1" smtClean="0"/>
              <a:t>ConsoleKeyInfo</a:t>
            </a:r>
            <a:r>
              <a:rPr lang="en-US" sz="1800" dirty="0" smtClean="0"/>
              <a:t> </a:t>
            </a:r>
            <a:r>
              <a:rPr lang="en-US" dirty="0" smtClean="0"/>
              <a:t>, which is a value class type defined in the </a:t>
            </a:r>
            <a:r>
              <a:rPr lang="en-US" sz="1800" dirty="0" smtClean="0"/>
              <a:t>System </a:t>
            </a:r>
            <a:r>
              <a:rPr lang="en-US" dirty="0" smtClean="0"/>
              <a:t>namespace.</a:t>
            </a:r>
            <a:endParaRPr lang="en-US" dirty="0" smtClean="0">
              <a:latin typeface="Arial" panose="020B0604020202020204" pitchFamily="34" charset="0"/>
              <a:ea typeface="Calibri" panose="020F0502020204030204" pitchFamily="34" charset="0"/>
              <a:cs typeface="Arial" panose="020B0604020202020204" pitchFamily="34" charset="0"/>
            </a:endParaRPr>
          </a:p>
          <a:p>
            <a:pPr lvl="2">
              <a:lnSpc>
                <a:spcPct val="115000"/>
              </a:lnSpc>
              <a:spcBef>
                <a:spcPts val="0"/>
              </a:spcBef>
              <a:buNone/>
            </a:pPr>
            <a:r>
              <a:rPr lang="en-US" b="1" dirty="0" err="1" smtClean="0">
                <a:solidFill>
                  <a:schemeClr val="tx2">
                    <a:lumMod val="60000"/>
                    <a:lumOff val="40000"/>
                  </a:schemeClr>
                </a:solidFill>
              </a:rPr>
              <a:t>ConsoleKeyInfo</a:t>
            </a:r>
            <a:r>
              <a:rPr lang="en-US" b="1" dirty="0" smtClean="0">
                <a:solidFill>
                  <a:schemeClr val="tx2">
                    <a:lumMod val="60000"/>
                    <a:lumOff val="40000"/>
                  </a:schemeClr>
                </a:solidFill>
              </a:rPr>
              <a:t> </a:t>
            </a:r>
            <a:r>
              <a:rPr lang="en-US" b="1" dirty="0" err="1" smtClean="0">
                <a:solidFill>
                  <a:schemeClr val="tx2">
                    <a:lumMod val="60000"/>
                    <a:lumOff val="40000"/>
                  </a:schemeClr>
                </a:solidFill>
              </a:rPr>
              <a:t>keyPress</a:t>
            </a:r>
            <a:r>
              <a:rPr lang="en-US" b="1" dirty="0" smtClean="0">
                <a:solidFill>
                  <a:schemeClr val="tx2">
                    <a:lumMod val="60000"/>
                    <a:lumOff val="40000"/>
                  </a:schemeClr>
                </a:solidFill>
              </a:rPr>
              <a:t> = Console::</a:t>
            </a:r>
            <a:r>
              <a:rPr lang="en-US" b="1" dirty="0" err="1" smtClean="0">
                <a:solidFill>
                  <a:schemeClr val="tx2">
                    <a:lumMod val="60000"/>
                    <a:lumOff val="40000"/>
                  </a:schemeClr>
                </a:solidFill>
              </a:rPr>
              <a:t>ReadKey</a:t>
            </a:r>
            <a:r>
              <a:rPr lang="en-US" b="1" dirty="0" smtClean="0">
                <a:solidFill>
                  <a:schemeClr val="tx2">
                    <a:lumMod val="60000"/>
                    <a:lumOff val="40000"/>
                  </a:schemeClr>
                </a:solidFill>
              </a:rPr>
              <a:t>(true);</a:t>
            </a:r>
            <a:endParaRPr lang="en-US" b="1" dirty="0" smtClean="0">
              <a:solidFill>
                <a:schemeClr val="tx2">
                  <a:lumMod val="60000"/>
                  <a:lumOff val="40000"/>
                </a:schemeClr>
              </a:solidFill>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35</a:t>
            </a:fld>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cs typeface="+mn-cs"/>
              </a:rPr>
              <a:t>Input..</a:t>
            </a:r>
            <a:endParaRPr lang="ur-PK" dirty="0">
              <a:solidFill>
                <a:srgbClr val="FF0000"/>
              </a:solidFill>
              <a:cs typeface="+mn-cs"/>
            </a:endParaRPr>
          </a:p>
        </p:txBody>
      </p:sp>
      <p:sp>
        <p:nvSpPr>
          <p:cNvPr id="3" name="Content Placeholder 2"/>
          <p:cNvSpPr>
            <a:spLocks noGrp="1"/>
          </p:cNvSpPr>
          <p:nvPr>
            <p:ph idx="1"/>
          </p:nvPr>
        </p:nvSpPr>
        <p:spPr>
          <a:xfrm>
            <a:off x="152400" y="1524000"/>
            <a:ext cx="8839200" cy="4800600"/>
          </a:xfrm>
        </p:spPr>
        <p:txBody>
          <a:bodyPr>
            <a:normAutofit lnSpcReduction="10000"/>
          </a:bodyPr>
          <a:lstStyle/>
          <a:p>
            <a:r>
              <a:rPr lang="en-US" dirty="0" smtClean="0"/>
              <a:t>The argument </a:t>
            </a:r>
            <a:r>
              <a:rPr lang="en-US" sz="2000" dirty="0" smtClean="0"/>
              <a:t>true </a:t>
            </a:r>
            <a:r>
              <a:rPr lang="en-US" dirty="0" smtClean="0"/>
              <a:t>to the </a:t>
            </a:r>
            <a:r>
              <a:rPr lang="en-US" sz="2000" dirty="0" err="1" smtClean="0"/>
              <a:t>ReadKey</a:t>
            </a:r>
            <a:r>
              <a:rPr lang="en-US" sz="2000" dirty="0" smtClean="0"/>
              <a:t>() </a:t>
            </a:r>
            <a:r>
              <a:rPr lang="en-US" dirty="0" smtClean="0"/>
              <a:t>function results in the key press not being displayed on the command line.</a:t>
            </a:r>
          </a:p>
          <a:p>
            <a:endParaRPr lang="en-US" dirty="0" smtClean="0"/>
          </a:p>
          <a:p>
            <a:r>
              <a:rPr lang="en-US" dirty="0" smtClean="0"/>
              <a:t>An argument value of </a:t>
            </a:r>
            <a:r>
              <a:rPr lang="en-US" sz="2000" dirty="0" smtClean="0"/>
              <a:t>false </a:t>
            </a:r>
            <a:r>
              <a:rPr lang="en-US" dirty="0" smtClean="0"/>
              <a:t>(or omitting the argument) will cause the character corresponding to the key pressed being displayed. </a:t>
            </a:r>
          </a:p>
          <a:p>
            <a:endParaRPr lang="en-US" dirty="0" smtClean="0"/>
          </a:p>
          <a:p>
            <a:r>
              <a:rPr lang="en-US" dirty="0" smtClean="0"/>
              <a:t>The result of executing the function will be stored in </a:t>
            </a:r>
            <a:r>
              <a:rPr lang="en-US" sz="2000" dirty="0" err="1" smtClean="0"/>
              <a:t>keyPress</a:t>
            </a:r>
            <a:r>
              <a:rPr lang="en-US" sz="2000" dirty="0" smtClean="0"/>
              <a:t> </a:t>
            </a:r>
            <a:r>
              <a:rPr lang="en-US" dirty="0" smtClean="0"/>
              <a:t>. </a:t>
            </a:r>
          </a:p>
          <a:p>
            <a:pPr lvl="1"/>
            <a:r>
              <a:rPr lang="en-US" dirty="0" smtClean="0"/>
              <a:t>To identify the character corresponding to the key (or keys) pressed, use the expression </a:t>
            </a:r>
            <a:r>
              <a:rPr lang="en-US" sz="1800" dirty="0" err="1" smtClean="0"/>
              <a:t>keyPress.KeyChar</a:t>
            </a:r>
            <a:r>
              <a:rPr lang="en-US" sz="1800" dirty="0" smtClean="0"/>
              <a:t> </a:t>
            </a:r>
            <a:r>
              <a:rPr lang="en-US" dirty="0" smtClean="0"/>
              <a:t>. </a:t>
            </a:r>
          </a:p>
          <a:p>
            <a:pPr>
              <a:buNone/>
            </a:pPr>
            <a:r>
              <a:rPr lang="en-US" sz="2000" b="1" dirty="0" smtClean="0">
                <a:solidFill>
                  <a:schemeClr val="tx2">
                    <a:lumMod val="60000"/>
                    <a:lumOff val="40000"/>
                  </a:schemeClr>
                </a:solidFill>
              </a:rPr>
              <a:t>	</a:t>
            </a:r>
          </a:p>
          <a:p>
            <a:pPr>
              <a:buNone/>
            </a:pPr>
            <a:r>
              <a:rPr lang="en-US" sz="2000" b="1" dirty="0" smtClean="0">
                <a:solidFill>
                  <a:schemeClr val="tx2">
                    <a:lumMod val="60000"/>
                    <a:lumOff val="40000"/>
                  </a:schemeClr>
                </a:solidFill>
              </a:rPr>
              <a:t>	Console::</a:t>
            </a:r>
            <a:r>
              <a:rPr lang="en-US" sz="2000" b="1" dirty="0" err="1" smtClean="0">
                <a:solidFill>
                  <a:schemeClr val="tx2">
                    <a:lumMod val="60000"/>
                    <a:lumOff val="40000"/>
                  </a:schemeClr>
                </a:solidFill>
              </a:rPr>
              <a:t>WriteLine</a:t>
            </a:r>
            <a:r>
              <a:rPr lang="en-US" sz="2000" b="1" dirty="0" smtClean="0">
                <a:solidFill>
                  <a:schemeClr val="tx2">
                    <a:lumMod val="60000"/>
                    <a:lumOff val="40000"/>
                  </a:schemeClr>
                </a:solidFill>
              </a:rPr>
              <a:t>(</a:t>
            </a:r>
            <a:r>
              <a:rPr lang="en-US" sz="2000" b="1" dirty="0" err="1" smtClean="0">
                <a:solidFill>
                  <a:schemeClr val="tx2">
                    <a:lumMod val="60000"/>
                    <a:lumOff val="40000"/>
                  </a:schemeClr>
                </a:solidFill>
              </a:rPr>
              <a:t>L"The</a:t>
            </a:r>
            <a:r>
              <a:rPr lang="en-US" sz="2000" b="1" dirty="0" smtClean="0">
                <a:solidFill>
                  <a:schemeClr val="tx2">
                    <a:lumMod val="60000"/>
                    <a:lumOff val="40000"/>
                  </a:schemeClr>
                </a:solidFill>
              </a:rPr>
              <a:t> key press corresponds to the character: {0}", </a:t>
            </a:r>
            <a:r>
              <a:rPr lang="en-US" sz="2000" b="1" dirty="0" err="1" smtClean="0">
                <a:solidFill>
                  <a:schemeClr val="tx2">
                    <a:lumMod val="60000"/>
                    <a:lumOff val="40000"/>
                  </a:schemeClr>
                </a:solidFill>
              </a:rPr>
              <a:t>keyPress.KeyChar</a:t>
            </a:r>
            <a:r>
              <a:rPr lang="en-US" sz="2000" b="1" dirty="0" smtClean="0">
                <a:solidFill>
                  <a:schemeClr val="tx2">
                    <a:lumMod val="60000"/>
                    <a:lumOff val="40000"/>
                  </a:schemeClr>
                </a:solidFill>
              </a:rPr>
              <a:t>);</a:t>
            </a:r>
            <a:endParaRPr lang="en-US" sz="2000" b="1" dirty="0" smtClean="0">
              <a:solidFill>
                <a:schemeClr val="tx2">
                  <a:lumMod val="60000"/>
                  <a:lumOff val="40000"/>
                </a:schemeClr>
              </a:solidFill>
              <a:latin typeface="Arial" panose="020B060402020202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36</a:t>
            </a:fld>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err="1" smtClean="0">
                <a:solidFill>
                  <a:srgbClr val="FF0000"/>
                </a:solidFill>
                <a:cs typeface="+mn-cs"/>
              </a:rPr>
              <a:t>safe_cast</a:t>
            </a:r>
            <a:endParaRPr lang="ur-PK" dirty="0">
              <a:solidFill>
                <a:srgbClr val="FF0000"/>
              </a:solidFill>
              <a:cs typeface="+mn-cs"/>
            </a:endParaRPr>
          </a:p>
        </p:txBody>
      </p:sp>
      <p:sp>
        <p:nvSpPr>
          <p:cNvPr id="3" name="Content Placeholder 2"/>
          <p:cNvSpPr>
            <a:spLocks noGrp="1"/>
          </p:cNvSpPr>
          <p:nvPr>
            <p:ph idx="1"/>
          </p:nvPr>
        </p:nvSpPr>
        <p:spPr>
          <a:xfrm>
            <a:off x="152400" y="1219200"/>
            <a:ext cx="8839200" cy="5181600"/>
          </a:xfrm>
        </p:spPr>
        <p:txBody>
          <a:bodyPr>
            <a:normAutofit/>
          </a:bodyPr>
          <a:lstStyle/>
          <a:p>
            <a:r>
              <a:rPr lang="en-US" dirty="0" smtClean="0"/>
              <a:t>The </a:t>
            </a:r>
            <a:r>
              <a:rPr lang="en-US" dirty="0" err="1" smtClean="0"/>
              <a:t>safe_cast</a:t>
            </a:r>
            <a:r>
              <a:rPr lang="en-US" dirty="0" smtClean="0"/>
              <a:t> operation is for explicit casts in the CLR environment. </a:t>
            </a:r>
          </a:p>
          <a:p>
            <a:r>
              <a:rPr lang="en-US" dirty="0" smtClean="0"/>
              <a:t>In most instances, </a:t>
            </a:r>
            <a:r>
              <a:rPr lang="en-US" dirty="0" err="1" smtClean="0"/>
              <a:t>static_cast</a:t>
            </a:r>
            <a:r>
              <a:rPr lang="en-US" dirty="0" smtClean="0"/>
              <a:t> is used to cast from one type to another in a C++/CLI program without problems, but because there are exceptions that will result in an error message, it is better to use </a:t>
            </a:r>
            <a:r>
              <a:rPr lang="en-US" dirty="0" err="1" smtClean="0"/>
              <a:t>safe_cast</a:t>
            </a:r>
            <a:r>
              <a:rPr lang="en-US" dirty="0" smtClean="0"/>
              <a:t> .</a:t>
            </a:r>
          </a:p>
          <a:p>
            <a:pPr>
              <a:buNone/>
            </a:pPr>
            <a:r>
              <a:rPr lang="en-US" sz="2200" b="1" dirty="0" smtClean="0">
                <a:solidFill>
                  <a:schemeClr val="tx2">
                    <a:lumMod val="60000"/>
                    <a:lumOff val="40000"/>
                  </a:schemeClr>
                </a:solidFill>
              </a:rPr>
              <a:t>	double value1 = 10.5;</a:t>
            </a:r>
          </a:p>
          <a:p>
            <a:pPr>
              <a:buNone/>
            </a:pPr>
            <a:r>
              <a:rPr lang="en-US" sz="2200" b="1" dirty="0" smtClean="0">
                <a:solidFill>
                  <a:schemeClr val="tx2">
                    <a:lumMod val="60000"/>
                    <a:lumOff val="40000"/>
                  </a:schemeClr>
                </a:solidFill>
              </a:rPr>
              <a:t>	double value2 = 15.5;</a:t>
            </a:r>
          </a:p>
          <a:p>
            <a:pPr>
              <a:buNone/>
            </a:pPr>
            <a:r>
              <a:rPr lang="en-US" sz="2200" b="1" dirty="0" smtClean="0">
                <a:solidFill>
                  <a:schemeClr val="tx2">
                    <a:lumMod val="60000"/>
                    <a:lumOff val="40000"/>
                  </a:schemeClr>
                </a:solidFill>
              </a:rPr>
              <a:t>	</a:t>
            </a:r>
            <a:r>
              <a:rPr lang="en-US" sz="2200" b="1" dirty="0" err="1" smtClean="0">
                <a:solidFill>
                  <a:schemeClr val="tx2">
                    <a:lumMod val="60000"/>
                    <a:lumOff val="40000"/>
                  </a:schemeClr>
                </a:solidFill>
              </a:rPr>
              <a:t>int</a:t>
            </a:r>
            <a:r>
              <a:rPr lang="en-US" sz="2200" b="1" dirty="0" smtClean="0">
                <a:solidFill>
                  <a:schemeClr val="tx2">
                    <a:lumMod val="60000"/>
                    <a:lumOff val="40000"/>
                  </a:schemeClr>
                </a:solidFill>
              </a:rPr>
              <a:t> </a:t>
            </a:r>
            <a:r>
              <a:rPr lang="en-US" sz="2200" b="1" dirty="0" err="1" smtClean="0">
                <a:solidFill>
                  <a:schemeClr val="tx2">
                    <a:lumMod val="60000"/>
                    <a:lumOff val="40000"/>
                  </a:schemeClr>
                </a:solidFill>
              </a:rPr>
              <a:t>whole_number</a:t>
            </a:r>
            <a:r>
              <a:rPr lang="en-US" sz="2200" b="1" dirty="0" smtClean="0">
                <a:solidFill>
                  <a:schemeClr val="tx2">
                    <a:lumMod val="60000"/>
                    <a:lumOff val="40000"/>
                  </a:schemeClr>
                </a:solidFill>
              </a:rPr>
              <a:t> = </a:t>
            </a:r>
            <a:r>
              <a:rPr lang="en-US" sz="2200" b="1" dirty="0" err="1" smtClean="0">
                <a:solidFill>
                  <a:schemeClr val="tx2">
                    <a:lumMod val="60000"/>
                    <a:lumOff val="40000"/>
                  </a:schemeClr>
                </a:solidFill>
              </a:rPr>
              <a:t>safe_cast</a:t>
            </a:r>
            <a:r>
              <a:rPr lang="en-US" sz="2200" b="1" dirty="0" smtClean="0">
                <a:solidFill>
                  <a:schemeClr val="tx2">
                    <a:lumMod val="60000"/>
                    <a:lumOff val="40000"/>
                  </a:schemeClr>
                </a:solidFill>
              </a:rPr>
              <a:t> &lt; </a:t>
            </a:r>
            <a:r>
              <a:rPr lang="en-US" sz="2200" b="1" dirty="0" err="1" smtClean="0">
                <a:solidFill>
                  <a:schemeClr val="tx2">
                    <a:lumMod val="60000"/>
                    <a:lumOff val="40000"/>
                  </a:schemeClr>
                </a:solidFill>
              </a:rPr>
              <a:t>int</a:t>
            </a:r>
            <a:r>
              <a:rPr lang="en-US" sz="2200" b="1" dirty="0" smtClean="0">
                <a:solidFill>
                  <a:schemeClr val="tx2">
                    <a:lumMod val="60000"/>
                    <a:lumOff val="40000"/>
                  </a:schemeClr>
                </a:solidFill>
              </a:rPr>
              <a:t> &gt; (value1) + </a:t>
            </a:r>
            <a:r>
              <a:rPr lang="en-US" sz="2200" b="1" dirty="0" err="1" smtClean="0">
                <a:solidFill>
                  <a:schemeClr val="tx2">
                    <a:lumMod val="60000"/>
                    <a:lumOff val="40000"/>
                  </a:schemeClr>
                </a:solidFill>
              </a:rPr>
              <a:t>safe_cast</a:t>
            </a:r>
            <a:r>
              <a:rPr lang="en-US" sz="2200" b="1" dirty="0" smtClean="0">
                <a:solidFill>
                  <a:schemeClr val="tx2">
                    <a:lumMod val="60000"/>
                    <a:lumOff val="40000"/>
                  </a:schemeClr>
                </a:solidFill>
              </a:rPr>
              <a:t> &lt; </a:t>
            </a:r>
            <a:r>
              <a:rPr lang="en-US" sz="2200" b="1" dirty="0" err="1" smtClean="0">
                <a:solidFill>
                  <a:schemeClr val="tx2">
                    <a:lumMod val="60000"/>
                    <a:lumOff val="40000"/>
                  </a:schemeClr>
                </a:solidFill>
              </a:rPr>
              <a:t>int</a:t>
            </a:r>
            <a:r>
              <a:rPr lang="en-US" sz="2200" b="1" dirty="0" smtClean="0">
                <a:solidFill>
                  <a:schemeClr val="tx2">
                    <a:lumMod val="60000"/>
                    <a:lumOff val="40000"/>
                  </a:schemeClr>
                </a:solidFill>
              </a:rPr>
              <a:t> &gt; (value2);</a:t>
            </a:r>
          </a:p>
          <a:p>
            <a:r>
              <a:rPr lang="en-US" dirty="0" smtClean="0"/>
              <a:t>The last statement casts each of the values of type double to type </a:t>
            </a:r>
            <a:r>
              <a:rPr lang="en-US" dirty="0" err="1" smtClean="0">
                <a:solidFill>
                  <a:schemeClr val="tx2">
                    <a:lumMod val="60000"/>
                    <a:lumOff val="40000"/>
                  </a:schemeClr>
                </a:solidFill>
              </a:rPr>
              <a:t>int</a:t>
            </a:r>
            <a:r>
              <a:rPr lang="en-US" dirty="0" smtClean="0"/>
              <a:t> before adding them together and storing the result in </a:t>
            </a:r>
            <a:r>
              <a:rPr lang="en-US" dirty="0" err="1" smtClean="0">
                <a:solidFill>
                  <a:schemeClr val="tx2">
                    <a:lumMod val="60000"/>
                    <a:lumOff val="40000"/>
                  </a:schemeClr>
                </a:solidFill>
              </a:rPr>
              <a:t>whole_number</a:t>
            </a:r>
            <a:endParaRPr lang="en-US" dirty="0" smtClean="0">
              <a:latin typeface="Arial" panose="020B0604020202020204" pitchFamily="34" charset="0"/>
              <a:ea typeface="Calibri" panose="020F0502020204030204" pitchFamily="34" charset="0"/>
              <a:cs typeface="Arial" panose="020B0604020202020204" pitchFamily="34" charset="0"/>
            </a:endParaRPr>
          </a:p>
          <a:p>
            <a:pPr lvl="0" algn="l" rtl="0">
              <a:lnSpc>
                <a:spcPct val="115000"/>
              </a:lnSpc>
              <a:spcBef>
                <a:spcPts val="0"/>
              </a:spcBef>
              <a:buFont typeface="Wingdings" pitchFamily="2" charset="2"/>
              <a:buChar char="Ø"/>
            </a:pPr>
            <a:endParaRPr lang="en-US" dirty="0" smtClean="0">
              <a:latin typeface="Arial" panose="020B0604020202020204" pitchFamily="34" charset="0"/>
              <a:ea typeface="Calibri" panose="020F0502020204030204" pitchFamily="34" charset="0"/>
              <a:cs typeface="Arial" panose="020B0604020202020204" pitchFamily="34" charset="0"/>
            </a:endParaRPr>
          </a:p>
          <a:p>
            <a:pPr lvl="1" algn="l" rtl="0">
              <a:lnSpc>
                <a:spcPct val="115000"/>
              </a:lnSpc>
              <a:spcBef>
                <a:spcPts val="0"/>
              </a:spcBef>
              <a:buNone/>
            </a:pPr>
            <a:endParaRPr lang="en-US" sz="2000" dirty="0" smtClean="0">
              <a:latin typeface="Arial" panose="020B060402020202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37</a:t>
            </a:fld>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4525963"/>
          </a:xfrm>
        </p:spPr>
        <p:txBody>
          <a:bodyPr/>
          <a:lstStyle/>
          <a:p>
            <a:pPr algn="l" rtl="0"/>
            <a:endParaRPr lang="en-US" dirty="0" smtClean="0">
              <a:solidFill>
                <a:srgbClr val="FF0000"/>
              </a:solidFill>
            </a:endParaRPr>
          </a:p>
          <a:p>
            <a:pPr algn="l" rtl="0"/>
            <a:endParaRPr lang="en-US" dirty="0" smtClean="0">
              <a:solidFill>
                <a:srgbClr val="FF0000"/>
              </a:solidFill>
            </a:endParaRPr>
          </a:p>
          <a:p>
            <a:pPr algn="l" rtl="0"/>
            <a:endParaRPr lang="en-US" dirty="0" smtClean="0">
              <a:solidFill>
                <a:srgbClr val="FF0000"/>
              </a:solidFill>
            </a:endParaRPr>
          </a:p>
          <a:p>
            <a:pPr algn="ctr" rtl="0">
              <a:buNone/>
            </a:pPr>
            <a:endParaRPr lang="en-US" sz="4400" b="1" dirty="0" smtClean="0">
              <a:solidFill>
                <a:srgbClr val="FF0000"/>
              </a:solidFill>
              <a:latin typeface="Arial" pitchFamily="34" charset="0"/>
              <a:cs typeface="Arial" pitchFamily="34" charset="0"/>
            </a:endParaRPr>
          </a:p>
          <a:p>
            <a:pPr algn="ctr" rtl="0">
              <a:buNone/>
            </a:pPr>
            <a:r>
              <a:rPr lang="en-US" sz="4400" b="1" dirty="0" smtClean="0">
                <a:solidFill>
                  <a:srgbClr val="FF0000"/>
                </a:solidFill>
                <a:latin typeface="Arial" pitchFamily="34" charset="0"/>
                <a:cs typeface="Arial" pitchFamily="34" charset="0"/>
              </a:rPr>
              <a:t>Thank You</a:t>
            </a:r>
            <a:endParaRPr lang="ur-PK" sz="4400" b="1"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38</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SC444">
      <a:majorFont>
        <a:latin typeface="Calibri"/>
        <a:ea typeface=""/>
        <a:cs typeface="Arial"/>
      </a:majorFont>
      <a:minorFont>
        <a:latin typeface="Arial"/>
        <a:ea typeface=""/>
        <a:cs typeface="Arial"/>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6195</TotalTime>
  <Words>1476</Words>
  <Application>Microsoft Office PowerPoint</Application>
  <PresentationFormat>On-screen Show (4:3)</PresentationFormat>
  <Paragraphs>304</Paragraphs>
  <Slides>38</Slides>
  <Notes>36</Notes>
  <HiddenSlides>0</HiddenSlides>
  <MMClips>0</MMClip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Office Theme</vt:lpstr>
      <vt:lpstr>Slide 1</vt:lpstr>
      <vt:lpstr>Slide 2</vt:lpstr>
      <vt:lpstr>Over View</vt:lpstr>
      <vt:lpstr>Over View..</vt:lpstr>
      <vt:lpstr>Over View...</vt:lpstr>
      <vt:lpstr>Over View...</vt:lpstr>
      <vt:lpstr>Over View…</vt:lpstr>
      <vt:lpstr>Over View…</vt:lpstr>
      <vt:lpstr>Over View...</vt:lpstr>
      <vt:lpstr>Over View…</vt:lpstr>
      <vt:lpstr>Slide 11</vt:lpstr>
      <vt:lpstr>Contents</vt:lpstr>
      <vt:lpstr>Objects, Data, Functions</vt:lpstr>
      <vt:lpstr>Constant Objects</vt:lpstr>
      <vt:lpstr>Constant Member Functions</vt:lpstr>
      <vt:lpstr>Static Classes</vt:lpstr>
      <vt:lpstr>Static Data Members</vt:lpstr>
      <vt:lpstr>Static Data Members..</vt:lpstr>
      <vt:lpstr>Static Function Members</vt:lpstr>
      <vt:lpstr>Static Function Members..</vt:lpstr>
      <vt:lpstr>Pointers to Objects</vt:lpstr>
      <vt:lpstr>Pointers to Objects..</vt:lpstr>
      <vt:lpstr>References to Objects</vt:lpstr>
      <vt:lpstr>Unions</vt:lpstr>
      <vt:lpstr>Unions..</vt:lpstr>
      <vt:lpstr>Unions…</vt:lpstr>
      <vt:lpstr>Unions…</vt:lpstr>
      <vt:lpstr>Unions…</vt:lpstr>
      <vt:lpstr>C++ / CLI Programming</vt:lpstr>
      <vt:lpstr>Formatting the Output</vt:lpstr>
      <vt:lpstr>Formatting the Output..</vt:lpstr>
      <vt:lpstr>Formatting the Output…</vt:lpstr>
      <vt:lpstr>Some Format Specifications</vt:lpstr>
      <vt:lpstr>Input</vt:lpstr>
      <vt:lpstr>Input..</vt:lpstr>
      <vt:lpstr>Input..</vt:lpstr>
      <vt:lpstr>safe_cast</vt:lpstr>
      <vt:lpstr>Slide 38</vt:lpstr>
    </vt:vector>
  </TitlesOfParts>
  <Company>GHAZALA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Lesson 07</dc:title>
  <dc:creator>Bilal</dc:creator>
  <cp:keywords>Visual Programming</cp:keywords>
  <cp:lastModifiedBy>vcomsats</cp:lastModifiedBy>
  <cp:revision>1656</cp:revision>
  <dcterms:created xsi:type="dcterms:W3CDTF">2012-02-27T05:45:45Z</dcterms:created>
  <dcterms:modified xsi:type="dcterms:W3CDTF">2013-06-17T14:05:57Z</dcterms:modified>
</cp:coreProperties>
</file>