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1"/>
  </p:notesMasterIdLst>
  <p:handoutMasterIdLst>
    <p:handoutMasterId r:id="rId42"/>
  </p:handoutMasterIdLst>
  <p:sldIdLst>
    <p:sldId id="347" r:id="rId2"/>
    <p:sldId id="262" r:id="rId3"/>
    <p:sldId id="498" r:id="rId4"/>
    <p:sldId id="499" r:id="rId5"/>
    <p:sldId id="523" r:id="rId6"/>
    <p:sldId id="527" r:id="rId7"/>
    <p:sldId id="541" r:id="rId8"/>
    <p:sldId id="543" r:id="rId9"/>
    <p:sldId id="545" r:id="rId10"/>
    <p:sldId id="269" r:id="rId11"/>
    <p:sldId id="502" r:id="rId12"/>
    <p:sldId id="546" r:id="rId13"/>
    <p:sldId id="558" r:id="rId14"/>
    <p:sldId id="559" r:id="rId15"/>
    <p:sldId id="560" r:id="rId16"/>
    <p:sldId id="547" r:id="rId17"/>
    <p:sldId id="561" r:id="rId18"/>
    <p:sldId id="562" r:id="rId19"/>
    <p:sldId id="563" r:id="rId20"/>
    <p:sldId id="548" r:id="rId21"/>
    <p:sldId id="549" r:id="rId22"/>
    <p:sldId id="564" r:id="rId23"/>
    <p:sldId id="550" r:id="rId24"/>
    <p:sldId id="565" r:id="rId25"/>
    <p:sldId id="566" r:id="rId26"/>
    <p:sldId id="567" r:id="rId27"/>
    <p:sldId id="551" r:id="rId28"/>
    <p:sldId id="552" r:id="rId29"/>
    <p:sldId id="568" r:id="rId30"/>
    <p:sldId id="553" r:id="rId31"/>
    <p:sldId id="554" r:id="rId32"/>
    <p:sldId id="555" r:id="rId33"/>
    <p:sldId id="569" r:id="rId34"/>
    <p:sldId id="570" r:id="rId35"/>
    <p:sldId id="571" r:id="rId36"/>
    <p:sldId id="556" r:id="rId37"/>
    <p:sldId id="572" r:id="rId38"/>
    <p:sldId id="573" r:id="rId39"/>
    <p:sldId id="28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 autoAdjust="0"/>
    <p:restoredTop sz="86271" autoAdjust="0"/>
  </p:normalViewPr>
  <p:slideViewPr>
    <p:cSldViewPr>
      <p:cViewPr varScale="1">
        <p:scale>
          <a:sx n="67" d="100"/>
          <a:sy n="67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06/08/1434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06/08/1434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Console::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ReadLine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();</a:t>
            </a:r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Console::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ReadLine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();</a:t>
            </a:r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Console::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ReadLine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();</a:t>
            </a:r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10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.NET Framework is a software framework developed by Microsoft that runs primarily on Microsoft Windows.</a:t>
            </a:r>
          </a:p>
          <a:p>
            <a:pPr lvl="0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0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It includes a large library and provides language interoperability across several programming languages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Programs written for the .NET Framework execute in a software environment, known as the CLR, an application virtual machine that provides services such as security, memory management, and exception handling. </a:t>
            </a:r>
          </a:p>
          <a:p>
            <a:endParaRPr lang="en-US" dirty="0" smtClean="0"/>
          </a:p>
          <a:p>
            <a:r>
              <a:rPr lang="en-US" dirty="0" smtClean="0"/>
              <a:t>The class library and the CLR together constitute the .NET Framework.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buNone/>
            </a:pPr>
            <a:endParaRPr lang="en-US" sz="2600" dirty="0" smtClean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pointer is a variable that stores the address of another variable of a particular type. </a:t>
            </a:r>
          </a:p>
          <a:p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long 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		//convention in C++</a:t>
            </a:r>
          </a:p>
          <a:p>
            <a:pPr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For getting the address &amp; operator is used. </a:t>
            </a:r>
          </a:p>
          <a:p>
            <a:pPr lvl="1"/>
            <a:r>
              <a:rPr lang="en-US" dirty="0" smtClean="0"/>
              <a:t>This is a unary operator that obtains the address of a variable. </a:t>
            </a:r>
          </a:p>
          <a:p>
            <a:pPr lvl="1"/>
            <a:r>
              <a:rPr lang="en-US" dirty="0" smtClean="0"/>
              <a:t>It ’ s also called the reference operator.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			long number = 200;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			long*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pnumber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pnumber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  = &amp;number;</a:t>
            </a:r>
          </a:p>
          <a:p>
            <a:pPr>
              <a:lnSpc>
                <a:spcPct val="115000"/>
              </a:lnSpc>
              <a:spcBef>
                <a:spcPts val="0"/>
              </a:spcBef>
              <a:buNone/>
            </a:pP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pointeraddres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1066800"/>
            <a:ext cx="6145208" cy="3581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48768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 	Operator &amp; can be used to obtain the address of 	any variable, but you need a pointer of the 	appropriate type to store it.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Class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 class is a specification of a data type that you define.</a:t>
            </a:r>
          </a:p>
          <a:p>
            <a:r>
              <a:rPr lang="en-US" dirty="0" smtClean="0"/>
              <a:t>A class combines both the definition of the elementary data that makes up an object and the means of manipulating the data that belongs to individual objects of the class (functions).</a:t>
            </a:r>
          </a:p>
          <a:p>
            <a:endParaRPr lang="en-US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581400"/>
            <a:ext cx="4267200" cy="303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CBox</a:t>
            </a:r>
            <a:r>
              <a:rPr lang="en-US" dirty="0" smtClean="0"/>
              <a:t> data type using the keyword class is defined as follows: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double m_Length; 	// Length of a box in inches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Width of a box in inches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Height of a box in inches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double Volume()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{	return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};</a:t>
            </a:r>
          </a:p>
        </p:txBody>
      </p:sp>
      <p:sp>
        <p:nvSpPr>
          <p:cNvPr id="6" name="Left Brace 5"/>
          <p:cNvSpPr/>
          <p:nvPr/>
        </p:nvSpPr>
        <p:spPr>
          <a:xfrm>
            <a:off x="1981200" y="3657600"/>
            <a:ext cx="228600" cy="838200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124200" y="2667000"/>
            <a:ext cx="7620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143000" y="4876800"/>
            <a:ext cx="10668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box1; 		// Declare box1 of type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box2; 		// Declare box2 of type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5" descr="Objects of a Cla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3200400"/>
            <a:ext cx="72390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Class Constructor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Default Constructor / Default Copy Constructor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err="1" smtClean="0">
                <a:ea typeface="Calibri" panose="020F0502020204030204" pitchFamily="34" charset="0"/>
                <a:cs typeface="Arial" panose="020B0604020202020204" pitchFamily="34" charset="0"/>
              </a:rPr>
              <a:t>Initializer</a:t>
            </a: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 List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Private Members of a Class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Friend’s Functions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The pointer this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Destructor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C++/CLI Programs</a:t>
            </a:r>
          </a:p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pt-BR" dirty="0" smtClean="0"/>
              <a:t>C++/CLI Specific: Fundamental Data Types</a:t>
            </a:r>
          </a:p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C++/CLI Output</a:t>
            </a:r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Class Constructor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/>
          <a:lstStyle/>
          <a:p>
            <a:r>
              <a:rPr lang="en-US" dirty="0" smtClean="0"/>
              <a:t>A class constructor is a special function in a class that is responsible for creating new objects when required. </a:t>
            </a:r>
          </a:p>
          <a:p>
            <a:endParaRPr lang="en-US" dirty="0" smtClean="0"/>
          </a:p>
          <a:p>
            <a:r>
              <a:rPr lang="en-US" dirty="0" smtClean="0"/>
              <a:t>A constructor provides the opportunity to initialize objects as they are created and to ensure that data members only contain valid values. </a:t>
            </a:r>
          </a:p>
          <a:p>
            <a:endParaRPr lang="en-US" dirty="0" smtClean="0"/>
          </a:p>
          <a:p>
            <a:r>
              <a:rPr lang="en-US" dirty="0" smtClean="0"/>
              <a:t>A class may have several constructors, enabling you to create objects in various ways.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ExAMPLE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Using a constructor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Using namespace std;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		// Class definition at global scope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m_Length; 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Constructor Definition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Constructor definition</a:t>
            </a:r>
          </a:p>
          <a:p>
            <a:pPr>
              <a:buNone/>
            </a:pP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“Constructor called.”;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m_Length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// Set values of data members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to calculate the volume of a box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double Volume()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	return m_Length*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Main Function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box1(78.0,24.0,18.0); 		// Declare and initialize box1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cigarBox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(8.0,5.0,1.0); // Declare and initialize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cigarBox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boxVolume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(0.0); 	// Stores the volume of a box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boxVolume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box1.Volume(); 	// Calculate volume of box1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“Volume of box1 = “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boxVolume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“Volume of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cigarBox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“&lt;&lt;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cigarBox.Volume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Default Constructor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box2;		 // Declare box2 of type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Here, you ’ </a:t>
            </a:r>
            <a:r>
              <a:rPr lang="en-US" sz="2000" dirty="0" err="1" smtClean="0"/>
              <a:t>ve</a:t>
            </a:r>
            <a:r>
              <a:rPr lang="en-US" sz="2000" dirty="0" smtClean="0"/>
              <a:t> left box2 without initializing values. </a:t>
            </a:r>
          </a:p>
          <a:p>
            <a:r>
              <a:rPr lang="en-US" sz="2000" dirty="0" smtClean="0"/>
              <a:t>When you rebuild this version of the program,</a:t>
            </a:r>
          </a:p>
          <a:p>
            <a:r>
              <a:rPr lang="en-US" sz="2000" dirty="0" smtClean="0"/>
              <a:t>you get the error message:</a:t>
            </a:r>
          </a:p>
          <a:p>
            <a:pPr lvl="1"/>
            <a:r>
              <a:rPr lang="en-US" sz="1800" dirty="0" smtClean="0"/>
              <a:t>error C2512: '</a:t>
            </a:r>
            <a:r>
              <a:rPr lang="en-US" sz="1800" dirty="0" err="1" smtClean="0"/>
              <a:t>CBox</a:t>
            </a:r>
            <a:r>
              <a:rPr lang="en-US" sz="1800" dirty="0" smtClean="0"/>
              <a:t>': no appropriate default constructor available</a:t>
            </a:r>
          </a:p>
          <a:p>
            <a:pPr lvl="1"/>
            <a:endPara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A default constructor is one that does not require any arguments to be supplied, or one whose arguments are all optional.</a:t>
            </a: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		// Default constructor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} 			// Totally devoid of statements</a:t>
            </a:r>
          </a:p>
          <a:p>
            <a:pPr>
              <a:buNone/>
            </a:pP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 Default Constructor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724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// Class definition at global scope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public: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double m_Length; 	double 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double 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Constructor definition</a:t>
            </a:r>
          </a:p>
          <a:p>
            <a:pPr>
              <a:buNone/>
            </a:pPr>
            <a:r>
              <a:rPr lang="fr-F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fr-FR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fr-F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(double </a:t>
            </a:r>
            <a:r>
              <a:rPr lang="fr-FR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double </a:t>
            </a:r>
            <a:r>
              <a:rPr lang="fr-FR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bv</a:t>
            </a:r>
            <a:r>
              <a:rPr lang="fr-F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double </a:t>
            </a:r>
            <a:r>
              <a:rPr lang="fr-FR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fr-F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“Constructor called.”;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m_Length = 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bv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Default constructor definition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	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“Default constructor called.”;   }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to calculate the volume of a box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double Volume()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	return 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en-US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 	}</a:t>
            </a:r>
          </a:p>
          <a:p>
            <a:pPr>
              <a:buNone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905000" y="4572000"/>
            <a:ext cx="25908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 Default Constructor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724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box1(78.0,24.0,18.0); 	// Declare and initialize box1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rgbClr val="C00000"/>
                </a:solidFill>
              </a:rPr>
              <a:t>CBox</a:t>
            </a:r>
            <a:r>
              <a:rPr lang="en-US" sz="1800" b="1" dirty="0" smtClean="0">
                <a:solidFill>
                  <a:srgbClr val="C00000"/>
                </a:solidFill>
              </a:rPr>
              <a:t> box2; 			// Declare box2 - no initial values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cigarBox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(8.0, 5.0, 1.0); 	// Declare and initialize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cigarBox</a:t>
            </a:r>
            <a:endPara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boxVolume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(0.0); 	// Stores the volume of a box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boxVolume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box1.Volume(); 	// Calculate volume of box1</a:t>
            </a:r>
          </a:p>
          <a:p>
            <a:pPr>
              <a:buNone/>
            </a:pPr>
            <a:endPara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rgbClr val="C00000"/>
                </a:solidFill>
              </a:rPr>
              <a:t>cout</a:t>
            </a:r>
            <a:r>
              <a:rPr lang="en-US" sz="1800" b="1" dirty="0" smtClean="0">
                <a:solidFill>
                  <a:srgbClr val="C00000"/>
                </a:solidFill>
              </a:rPr>
              <a:t> &lt;&lt; </a:t>
            </a:r>
            <a:r>
              <a:rPr lang="en-US" sz="1800" b="1" dirty="0" err="1" smtClean="0">
                <a:solidFill>
                  <a:srgbClr val="C00000"/>
                </a:solidFill>
              </a:rPr>
              <a:t>endl</a:t>
            </a:r>
            <a:r>
              <a:rPr lang="en-US" sz="1800" b="1" dirty="0" smtClean="0">
                <a:solidFill>
                  <a:srgbClr val="C00000"/>
                </a:solidFill>
              </a:rPr>
              <a:t>&lt;&lt; “Volume of box1 = “ &lt;&lt; </a:t>
            </a:r>
            <a:r>
              <a:rPr lang="en-US" sz="1800" b="1" dirty="0" err="1" smtClean="0">
                <a:solidFill>
                  <a:srgbClr val="C00000"/>
                </a:solidFill>
              </a:rPr>
              <a:t>boxVolume</a:t>
            </a:r>
            <a:r>
              <a:rPr lang="en-US" sz="1800" b="1" dirty="0" smtClean="0">
                <a:solidFill>
                  <a:srgbClr val="C00000"/>
                </a:solidFill>
              </a:rPr>
              <a:t>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box2.m_Height = box1.m_Height - 10; 		// Define box2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box2.m_Length = box1.m_Length / 2.0; 	// members in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box2.m_Width = 0.25*box1.m_Length; 		// terms of box1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Output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2440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Constructor called.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rgbClr val="C00000"/>
                </a:solidFill>
              </a:rPr>
              <a:t>Default constructor called.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Constructor called.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Volume of box1 = 33696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Default Copy Constructor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A no-argument constructor can initialize data members to constant values &amp; a multi-argument constructor can initialize data members to values passed as arguments.</a:t>
            </a:r>
          </a:p>
          <a:p>
            <a:endParaRPr lang="en-US" dirty="0" smtClean="0"/>
          </a:p>
          <a:p>
            <a:r>
              <a:rPr lang="en-US" dirty="0" smtClean="0"/>
              <a:t>It can be initialized with an other object of the same type.</a:t>
            </a:r>
          </a:p>
          <a:p>
            <a:r>
              <a:rPr lang="en-US" dirty="0" smtClean="0"/>
              <a:t>It’s called the default copy constructor. </a:t>
            </a:r>
          </a:p>
          <a:p>
            <a:endParaRPr lang="en-US" dirty="0" smtClean="0"/>
          </a:p>
          <a:p>
            <a:r>
              <a:rPr lang="en-US" dirty="0" smtClean="0"/>
              <a:t>It’s a one argument constructor whose argument is an object of the same class as the constructor.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CBox</a:t>
            </a:r>
            <a:r>
              <a:rPr lang="en-US" b="1" dirty="0" smtClean="0">
                <a:solidFill>
                  <a:srgbClr val="C00000"/>
                </a:solidFill>
              </a:rPr>
              <a:t> box2(box1);		 </a:t>
            </a:r>
            <a:r>
              <a:rPr lang="en-US" b="1" dirty="0" err="1" smtClean="0">
                <a:solidFill>
                  <a:srgbClr val="C00000"/>
                </a:solidFill>
              </a:rPr>
              <a:t>CBox</a:t>
            </a:r>
            <a:r>
              <a:rPr lang="en-US" b="1" dirty="0" smtClean="0">
                <a:solidFill>
                  <a:srgbClr val="C00000"/>
                </a:solidFill>
              </a:rPr>
              <a:t> box2 = box1;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Intializer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List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Previously the members of an object in the class constructor, were </a:t>
            </a:r>
            <a:r>
              <a:rPr lang="en-US" dirty="0" err="1" smtClean="0"/>
              <a:t>intialized</a:t>
            </a:r>
            <a:r>
              <a:rPr lang="en-US" dirty="0" smtClean="0"/>
              <a:t> using explicit assignment.</a:t>
            </a:r>
          </a:p>
          <a:p>
            <a:pPr>
              <a:buNone/>
            </a:pPr>
            <a:r>
              <a:rPr lang="en-US" sz="1800" dirty="0" smtClean="0"/>
              <a:t>	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Constructor definition using an initialization list</a:t>
            </a:r>
          </a:p>
          <a:p>
            <a:pPr>
              <a:buNone/>
            </a:pP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1.0):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"Constructor called.";	}</a:t>
            </a:r>
          </a:p>
          <a:p>
            <a:endParaRPr lang="en-US" sz="1800" dirty="0" smtClean="0"/>
          </a:p>
          <a:p>
            <a:r>
              <a:rPr lang="en-US" dirty="0" smtClean="0"/>
              <a:t>The way this constructor definition is written assumes that it appears within the body of the class definition.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Intializer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List..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The values of the data members are not set in assignment statements in the body of the constructor. </a:t>
            </a:r>
          </a:p>
          <a:p>
            <a:r>
              <a:rPr lang="en-US" dirty="0" smtClean="0"/>
              <a:t>As in a declaration, they are specified as initializing values using functional notation and appear in the initializing list as part of the function header.</a:t>
            </a:r>
          </a:p>
          <a:p>
            <a:r>
              <a:rPr lang="en-US" dirty="0" smtClean="0"/>
              <a:t>Syntax:</a:t>
            </a:r>
          </a:p>
          <a:p>
            <a:pPr lvl="1"/>
            <a:r>
              <a:rPr lang="en-US" dirty="0" smtClean="0"/>
              <a:t>Note that the initializing list for the constructor is separated from the parameter list by a colon, and each of the </a:t>
            </a:r>
            <a:r>
              <a:rPr lang="en-US" dirty="0" err="1" smtClean="0"/>
              <a:t>initializers</a:t>
            </a:r>
            <a:r>
              <a:rPr lang="en-US" dirty="0" smtClean="0"/>
              <a:t> is separated by a comma. </a:t>
            </a:r>
          </a:p>
          <a:p>
            <a:endParaRPr lang="en-US" dirty="0" smtClean="0"/>
          </a:p>
          <a:p>
            <a:r>
              <a:rPr lang="en-US" dirty="0" smtClean="0"/>
              <a:t>The MFC also relies heavily on the initialization list technique.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Private Members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A constructor that sets the values of the data members of a class object, but still admits the possibility of any part of a program being able to mess with what are essentially the guts of an object, is almost a contradiction in terms.</a:t>
            </a:r>
          </a:p>
          <a:p>
            <a:r>
              <a:rPr lang="en-US" dirty="0" smtClean="0"/>
              <a:t>Protection is needed for class data members.</a:t>
            </a:r>
          </a:p>
          <a:p>
            <a:r>
              <a:rPr lang="en-US" dirty="0" smtClean="0"/>
              <a:t>Private Keyword:</a:t>
            </a:r>
          </a:p>
          <a:p>
            <a:pPr lvl="1"/>
            <a:r>
              <a:rPr lang="en-US" dirty="0" smtClean="0"/>
              <a:t>Class members that are private can, in general, be accessed only by member functions of a class. </a:t>
            </a:r>
          </a:p>
          <a:p>
            <a:r>
              <a:rPr lang="en-US" dirty="0" smtClean="0"/>
              <a:t>A normal function has no direct means of accessing the private members of a class.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Private Members..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Content Placeholder 4" descr="Private members of a clas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71600" y="1600200"/>
            <a:ext cx="6005835" cy="4724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Private Members..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	// Class definition at global scope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	public: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Constructor definition using an initialization list</a:t>
            </a:r>
          </a:p>
          <a:p>
            <a:pPr>
              <a:buNone/>
            </a:pP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fr-FR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(double </a:t>
            </a:r>
            <a:r>
              <a:rPr lang="fr-FR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bv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fr-F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1.0):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bv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&lt;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&lt; "Constructor called."; }</a:t>
            </a:r>
          </a:p>
          <a:p>
            <a:pPr>
              <a:buNone/>
            </a:pP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to calculate the volume of a box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Volume()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return m_Length*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smtClean="0">
                <a:solidFill>
                  <a:srgbClr val="C00000"/>
                </a:solidFill>
              </a:rPr>
              <a:t>private: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double m_Length; 	// Length of a box in inches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double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// Width of a box in inches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double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Height of a box in inches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Private Members..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match(2.2, 1.1, 0.5);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Declare match box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box2;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Declare box2 - no initial values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"Volume of match = “&lt;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match.Volume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Uncomment the following line to get an error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box2.m_Length = 4.0;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"Volume of box2 = “&lt; &lt; box2.Volume();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Friends Function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Functions outside the class be able to access all the members of a class, a sort of elite group with special privileges.</a:t>
            </a:r>
          </a:p>
          <a:p>
            <a:endParaRPr lang="en-US" dirty="0" smtClean="0"/>
          </a:p>
          <a:p>
            <a:r>
              <a:rPr lang="en-US" dirty="0" smtClean="0"/>
              <a:t>Such functions are called friend functions of a class and are defined using the keyword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friend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Either include the prototype of a friend function in the class definition, or you can include the whole function definition.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friend 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BoxSurface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267200" y="5943600"/>
            <a:ext cx="457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1905000" y="6019800"/>
            <a:ext cx="457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The Pointer this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In the </a:t>
            </a:r>
            <a:r>
              <a:rPr lang="en-US" dirty="0" err="1" smtClean="0"/>
              <a:t>CBox</a:t>
            </a:r>
            <a:r>
              <a:rPr lang="en-US" dirty="0" smtClean="0"/>
              <a:t> class, Volume() function is defined in terms of the class member names in the definition of the class. </a:t>
            </a:r>
          </a:p>
          <a:p>
            <a:endParaRPr lang="en-US" dirty="0" smtClean="0"/>
          </a:p>
          <a:p>
            <a:r>
              <a:rPr lang="en-US" dirty="0" smtClean="0"/>
              <a:t>Of course, every object of type </a:t>
            </a:r>
            <a:r>
              <a:rPr lang="en-US" dirty="0" err="1" smtClean="0"/>
              <a:t>CBox</a:t>
            </a:r>
            <a:r>
              <a:rPr lang="en-US" dirty="0" smtClean="0"/>
              <a:t> that you create contains these members, so there has to be a mechanism for the function to refer to the members of the particular object for which the function is called.</a:t>
            </a:r>
          </a:p>
          <a:p>
            <a:endParaRPr lang="en-US" dirty="0" smtClean="0"/>
          </a:p>
          <a:p>
            <a:r>
              <a:rPr lang="en-US" dirty="0" smtClean="0"/>
              <a:t>When any member function executes, it automatically contains a hidden pointer with the name this, which points to the object used with the function call.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The Pointer this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When the member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dirty="0" smtClean="0"/>
              <a:t> is accessed in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Volume() </a:t>
            </a:r>
            <a:r>
              <a:rPr lang="en-US" dirty="0" smtClean="0"/>
              <a:t>function during execution, its actually referring to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- &gt; m_Length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The compiler takes care of adding the necessary pointer name this to the member names in the function.</a:t>
            </a:r>
          </a:p>
          <a:p>
            <a:endParaRPr lang="en-US" dirty="0" smtClean="0"/>
          </a:p>
          <a:p>
            <a:r>
              <a:rPr lang="en-US" dirty="0" smtClean="0"/>
              <a:t>If you need to, you can use the pointer this explicitly within a member function.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Destructor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/>
          <a:lstStyle/>
          <a:p>
            <a:r>
              <a:rPr lang="en-US" dirty="0" smtClean="0"/>
              <a:t>As constructor is called automatically when a object is created, similarly there is another function, which is called automatically when an object is destroyed. </a:t>
            </a:r>
          </a:p>
          <a:p>
            <a:endParaRPr lang="en-US" dirty="0" smtClean="0"/>
          </a:p>
          <a:p>
            <a:r>
              <a:rPr lang="en-US" dirty="0" smtClean="0"/>
              <a:t>Such a function is called a destructor. </a:t>
            </a:r>
          </a:p>
          <a:p>
            <a:endParaRPr lang="en-US" dirty="0" smtClean="0"/>
          </a:p>
          <a:p>
            <a:r>
              <a:rPr lang="en-US" dirty="0" smtClean="0"/>
              <a:t>A destructor  has the same name as the constructor (which is the same as the class name) but is preceded by a tilde: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~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() {	}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Programs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C++/CLI provides a number of extensions and additional capabilities:</a:t>
            </a:r>
          </a:p>
          <a:p>
            <a:pPr lvl="1"/>
            <a:r>
              <a:rPr lang="en-US" sz="2000" dirty="0" smtClean="0"/>
              <a:t>All the ISO/IEC fundamental data types can be used in a C++/CLI program, but with few add-ons.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C++/CLI provides its own mechanism for keyboard input and output to the command line in a console program.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C++/CLI introduces the </a:t>
            </a:r>
            <a:r>
              <a:rPr lang="en-US" sz="2000" dirty="0" err="1" smtClean="0"/>
              <a:t>safe_cast</a:t>
            </a:r>
            <a:r>
              <a:rPr lang="en-US" sz="2000" dirty="0" smtClean="0"/>
              <a:t> operator that ensures that a cast operation results in verifiable code being generated.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C++/CLI provides an alternative enumeration capability that is class - based and offers more flexibility than the ISO/IEC C++ </a:t>
            </a:r>
            <a:r>
              <a:rPr lang="en-US" sz="2000" dirty="0" err="1" smtClean="0"/>
              <a:t>enum</a:t>
            </a:r>
            <a:r>
              <a:rPr lang="en-US" sz="2000" dirty="0" smtClean="0"/>
              <a:t> declaration you have seen.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Fundamental Data Types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US" dirty="0" smtClean="0"/>
              <a:t>ISO/IEC C++ fundamental data type names can be used in C++/CLI programs, and with arithmetic operations.</a:t>
            </a:r>
          </a:p>
          <a:p>
            <a:endParaRPr lang="en-US" dirty="0" smtClean="0"/>
          </a:p>
          <a:p>
            <a:r>
              <a:rPr lang="en-US" dirty="0" smtClean="0"/>
              <a:t>The fundamental type names in a C++/CLI program have a different meaning and introduce additional capabilities in certain situations.</a:t>
            </a:r>
          </a:p>
          <a:p>
            <a:endParaRPr lang="en-US" dirty="0" smtClean="0"/>
          </a:p>
          <a:p>
            <a:r>
              <a:rPr lang="en-US" dirty="0" smtClean="0"/>
              <a:t>A fundamental type in a C++/CLI program is a value class type and can behave either as an ordinary value or as an object if the circumstances require 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Fundamental Data Types..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/>
          <a:lstStyle/>
          <a:p>
            <a:r>
              <a:rPr lang="en-US" dirty="0" smtClean="0"/>
              <a:t>Within the C++/CLI language, each ISO/IEC fundamental type name maps to a value class type that is defined in the System namespace.</a:t>
            </a:r>
          </a:p>
          <a:p>
            <a:endParaRPr lang="en-US" dirty="0" smtClean="0"/>
          </a:p>
          <a:p>
            <a:r>
              <a:rPr lang="en-US" dirty="0" smtClean="0"/>
              <a:t>The fundamental types, the memory they occupy, and the corresponding value class types are shown next:</a:t>
            </a:r>
            <a:endParaRPr lang="en-US" dirty="0"/>
          </a:p>
        </p:txBody>
      </p:sp>
      <p:pic>
        <p:nvPicPr>
          <p:cNvPr id="1026" name="Picture 2" descr="E:\Freelancing\VCIIT\Visual Programming\Helping Material\Images\CLI-Fundamental type head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191000"/>
            <a:ext cx="8001000" cy="685800"/>
          </a:xfrm>
          <a:prstGeom prst="rect">
            <a:avLst/>
          </a:prstGeom>
          <a:noFill/>
        </p:spPr>
      </p:pic>
      <p:pic>
        <p:nvPicPr>
          <p:cNvPr id="1027" name="Picture 3" descr="E:\Freelancing\VCIIT\Visual Programming\Helping Material\Images\CLI-Fundamental type table 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876800"/>
            <a:ext cx="7848600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Fundamental Data Types..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1026" name="Picture 2" descr="E:\Freelancing\VCIIT\Visual Programming\Helping Material\Images\CLI-Fundamental type head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066800"/>
            <a:ext cx="8001000" cy="685800"/>
          </a:xfrm>
          <a:prstGeom prst="rect">
            <a:avLst/>
          </a:prstGeom>
          <a:noFill/>
        </p:spPr>
      </p:pic>
      <p:pic>
        <p:nvPicPr>
          <p:cNvPr id="2050" name="Picture 2" descr="E:\Freelancing\VCIIT\Visual Programming\Helping Material\Images\CLI-Fundamental type table 2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676400"/>
            <a:ext cx="78486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Fundamental Data Types...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 the ISO/IEC C++ fundamental type names are aliases for the value class type names in a C++/CLI program, in principle, you can use either in your C++/CLI code.</a:t>
            </a:r>
          </a:p>
          <a:p>
            <a:r>
              <a:rPr lang="en-US" dirty="0" smtClean="0"/>
              <a:t>Ex ISO/IEC C++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count = 10;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double value = 2.5;</a:t>
            </a:r>
          </a:p>
          <a:p>
            <a:r>
              <a:rPr lang="en-US" dirty="0" smtClean="0"/>
              <a:t>But in C++ / CLI, it is like this: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System::Int32 count = 10;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System::Double value = 2.5;</a:t>
            </a:r>
            <a:endParaRPr lang="en-US" sz="2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Output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stdafx.h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using namespace System;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main(array &lt; System::String ^ &gt; ^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args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apples, oranges; 	// Declare two integer variables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fruit; 	// ...then another one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apples = 5; oranges = 6; // Set initial values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fruit = apples + oranges; // Get the total fruit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(L"\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nOranges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are not the only fruit...");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Console::Write(L"- and we have 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Console::Write(fruit);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Console::Write(L" fruits in all.\n");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return 0;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Output Format..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The Write() and </a:t>
            </a:r>
            <a:r>
              <a:rPr lang="en-US" dirty="0" err="1" smtClean="0"/>
              <a:t>WriteLine</a:t>
            </a:r>
            <a:r>
              <a:rPr lang="en-US" dirty="0" smtClean="0"/>
              <a:t>() function is a C++/CLI function is defined in the Console class in the System namespace.</a:t>
            </a:r>
          </a:p>
          <a:p>
            <a:endParaRPr lang="en-US" dirty="0" smtClean="0"/>
          </a:p>
          <a:p>
            <a:r>
              <a:rPr lang="en-US" dirty="0" smtClean="0"/>
              <a:t>Both the Console::Write() and Console::</a:t>
            </a:r>
            <a:r>
              <a:rPr lang="en-US" dirty="0" err="1" smtClean="0"/>
              <a:t>WriteLine</a:t>
            </a:r>
            <a:r>
              <a:rPr lang="en-US" dirty="0" smtClean="0"/>
              <a:t>() functions have a facility for you to control the format of the output, and the mechanism works in exactly the same way with both.</a:t>
            </a: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packageCount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25;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L"There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are {0} packages.",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packageCount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U-Turn Arrow 16"/>
          <p:cNvSpPr/>
          <p:nvPr/>
        </p:nvSpPr>
        <p:spPr>
          <a:xfrm>
            <a:off x="4648200" y="5105400"/>
            <a:ext cx="2819400" cy="457200"/>
          </a:xfrm>
          <a:prstGeom prst="utur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Output Format...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24400"/>
          </a:xfrm>
        </p:spPr>
        <p:txBody>
          <a:bodyPr>
            <a:noAutofit/>
          </a:bodyPr>
          <a:lstStyle/>
          <a:p>
            <a:r>
              <a:rPr lang="en-US" dirty="0" smtClean="0"/>
              <a:t>The arguments that follow the first argument to the Console::</a:t>
            </a:r>
            <a:r>
              <a:rPr lang="en-US" dirty="0" err="1" smtClean="0"/>
              <a:t>WriteLine</a:t>
            </a:r>
            <a:r>
              <a:rPr lang="en-US" dirty="0" smtClean="0"/>
              <a:t>() function are numbered in sequence starting with zero, like this: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Thus, the zero between the braces in the previous code fragment indicates that the value of the </a:t>
            </a:r>
            <a:r>
              <a:rPr lang="en-US" dirty="0" err="1" smtClean="0"/>
              <a:t>packageCount</a:t>
            </a:r>
            <a:r>
              <a:rPr lang="en-US" dirty="0" smtClean="0"/>
              <a:t> argument should replace the {0} in the string that is to be written to the command line.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0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2895600"/>
            <a:ext cx="7086600" cy="966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5294</TotalTime>
  <Words>1379</Words>
  <Application>Microsoft Office PowerPoint</Application>
  <PresentationFormat>On-screen Show (4:3)</PresentationFormat>
  <Paragraphs>347</Paragraphs>
  <Slides>39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Class</vt:lpstr>
      <vt:lpstr>Over View…</vt:lpstr>
      <vt:lpstr>Over View…</vt:lpstr>
      <vt:lpstr>Slide 10</vt:lpstr>
      <vt:lpstr>Contents</vt:lpstr>
      <vt:lpstr>Class Constructor</vt:lpstr>
      <vt:lpstr>ExAMPLE</vt:lpstr>
      <vt:lpstr>Constructor Definition</vt:lpstr>
      <vt:lpstr>Main Function</vt:lpstr>
      <vt:lpstr>Default Constructor</vt:lpstr>
      <vt:lpstr>Ex Default Constructor</vt:lpstr>
      <vt:lpstr>Ex Default Constructor</vt:lpstr>
      <vt:lpstr>Output</vt:lpstr>
      <vt:lpstr>Default Copy Constructor</vt:lpstr>
      <vt:lpstr>Intializer List</vt:lpstr>
      <vt:lpstr>Intializer List..</vt:lpstr>
      <vt:lpstr>Private Members</vt:lpstr>
      <vt:lpstr>Private Members..</vt:lpstr>
      <vt:lpstr>Private Members..</vt:lpstr>
      <vt:lpstr>Private Members..</vt:lpstr>
      <vt:lpstr>Friends Function</vt:lpstr>
      <vt:lpstr>The Pointer this</vt:lpstr>
      <vt:lpstr>The Pointer this</vt:lpstr>
      <vt:lpstr>Destructor</vt:lpstr>
      <vt:lpstr>C++ / CLI Programs</vt:lpstr>
      <vt:lpstr>C++ / CLI Fundamental Data Types</vt:lpstr>
      <vt:lpstr>C++ / CLI Fundamental Data Types..</vt:lpstr>
      <vt:lpstr>C++ / CLI Fundamental Data Types..</vt:lpstr>
      <vt:lpstr>C++ / CLI Fundamental Data Types...</vt:lpstr>
      <vt:lpstr>C++ / CLI Output</vt:lpstr>
      <vt:lpstr>C++ / CLI Output Format..</vt:lpstr>
      <vt:lpstr>C++ / CLI Output Format...</vt:lpstr>
      <vt:lpstr>Slide 39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1439</cp:revision>
  <dcterms:created xsi:type="dcterms:W3CDTF">2012-02-27T05:45:45Z</dcterms:created>
  <dcterms:modified xsi:type="dcterms:W3CDTF">2013-06-14T14:43:00Z</dcterms:modified>
</cp:coreProperties>
</file>