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1"/>
  </p:notesMasterIdLst>
  <p:handoutMasterIdLst>
    <p:handoutMasterId r:id="rId42"/>
  </p:handoutMasterIdLst>
  <p:sldIdLst>
    <p:sldId id="262" r:id="rId2"/>
    <p:sldId id="288" r:id="rId3"/>
    <p:sldId id="261" r:id="rId4"/>
    <p:sldId id="263" r:id="rId5"/>
    <p:sldId id="289" r:id="rId6"/>
    <p:sldId id="291" r:id="rId7"/>
    <p:sldId id="265" r:id="rId8"/>
    <p:sldId id="264" r:id="rId9"/>
    <p:sldId id="303" r:id="rId10"/>
    <p:sldId id="302" r:id="rId11"/>
    <p:sldId id="266" r:id="rId12"/>
    <p:sldId id="269" r:id="rId13"/>
    <p:sldId id="268" r:id="rId14"/>
    <p:sldId id="292" r:id="rId15"/>
    <p:sldId id="294" r:id="rId16"/>
    <p:sldId id="295" r:id="rId17"/>
    <p:sldId id="271" r:id="rId18"/>
    <p:sldId id="297" r:id="rId19"/>
    <p:sldId id="305" r:id="rId20"/>
    <p:sldId id="272" r:id="rId21"/>
    <p:sldId id="298" r:id="rId22"/>
    <p:sldId id="282" r:id="rId23"/>
    <p:sldId id="270" r:id="rId24"/>
    <p:sldId id="273" r:id="rId25"/>
    <p:sldId id="290" r:id="rId26"/>
    <p:sldId id="283" r:id="rId27"/>
    <p:sldId id="296" r:id="rId28"/>
    <p:sldId id="274" r:id="rId29"/>
    <p:sldId id="285" r:id="rId30"/>
    <p:sldId id="275" r:id="rId31"/>
    <p:sldId id="306" r:id="rId32"/>
    <p:sldId id="286" r:id="rId33"/>
    <p:sldId id="299" r:id="rId34"/>
    <p:sldId id="300" r:id="rId35"/>
    <p:sldId id="276" r:id="rId36"/>
    <p:sldId id="301" r:id="rId37"/>
    <p:sldId id="277" r:id="rId38"/>
    <p:sldId id="278" r:id="rId39"/>
    <p:sldId id="28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763" autoAdjust="0"/>
  </p:normalViewPr>
  <p:slideViewPr>
    <p:cSldViewPr>
      <p:cViewPr varScale="1">
        <p:scale>
          <a:sx n="66" d="100"/>
          <a:sy n="66" d="100"/>
        </p:scale>
        <p:origin x="-12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BDDE69-A0AA-4574-8B9E-1D69EAECC757}" type="datetimeFigureOut">
              <a:rPr lang="en-US" smtClean="0"/>
              <a:pPr/>
              <a:t>7/16/2013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08480AB-C8BC-4C6C-8536-0031F4E9E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09/09/1434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</a:t>
            </a:fld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</a:t>
            </a:fld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4</a:t>
            </a:fld>
            <a:endParaRPr lang="ur-P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5</a:t>
            </a:fld>
            <a:endParaRPr lang="ur-P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6</a:t>
            </a:fld>
            <a:endParaRPr lang="ur-P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7</a:t>
            </a:fld>
            <a:endParaRPr lang="ur-P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8</a:t>
            </a:fld>
            <a:endParaRPr lang="ur-P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9</a:t>
            </a:fld>
            <a:endParaRPr lang="ur-P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10</a:t>
            </a:fld>
            <a:endParaRPr lang="ur-P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13</a:t>
            </a:fld>
            <a:endParaRPr lang="ur-P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14</a:t>
            </a:fld>
            <a:endParaRPr lang="ur-P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15</a:t>
            </a:fld>
            <a:endParaRPr lang="ur-P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16</a:t>
            </a:fld>
            <a:endParaRPr lang="ur-P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17</a:t>
            </a:fld>
            <a:endParaRPr lang="ur-P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18</a:t>
            </a:fld>
            <a:endParaRPr lang="ur-P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19</a:t>
            </a:fld>
            <a:endParaRPr lang="ur-P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20</a:t>
            </a:fld>
            <a:endParaRPr lang="ur-P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21</a:t>
            </a:fld>
            <a:endParaRPr lang="ur-P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22</a:t>
            </a:fld>
            <a:endParaRPr lang="ur-P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23</a:t>
            </a:fld>
            <a:endParaRPr lang="ur-P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24</a:t>
            </a:fld>
            <a:endParaRPr lang="ur-P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25</a:t>
            </a:fld>
            <a:endParaRPr lang="ur-P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26</a:t>
            </a:fld>
            <a:endParaRPr lang="ur-P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27</a:t>
            </a:fld>
            <a:endParaRPr lang="ur-P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28</a:t>
            </a:fld>
            <a:endParaRPr lang="ur-P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29</a:t>
            </a:fld>
            <a:endParaRPr lang="ur-P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30</a:t>
            </a:fld>
            <a:endParaRPr lang="ur-P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31</a:t>
            </a:fld>
            <a:endParaRPr lang="ur-P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Namespaces allow to group entities like classes, objects and functions under a name. This way the global scope can be divided in "sub-scopes", each one with its own name.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format of namespaces is: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namespace identifier</a:t>
            </a:r>
            <a:br>
              <a:rPr lang="en-US" dirty="0" smtClean="0"/>
            </a:b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entities</a:t>
            </a:r>
            <a:br>
              <a:rPr lang="en-US" dirty="0" smtClean="0"/>
            </a:br>
            <a:r>
              <a:rPr lang="en-US" dirty="0" smtClean="0"/>
              <a:t>}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 </a:t>
            </a:r>
            <a:r>
              <a:rPr lang="en-US" dirty="0" smtClean="0"/>
              <a:t>identifier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any valid identifier and </a:t>
            </a:r>
            <a:r>
              <a:rPr lang="en-US" dirty="0" smtClean="0"/>
              <a:t>entities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the set of classes, objects and functions that are included within the namespace.</a:t>
            </a:r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32</a:t>
            </a:fld>
            <a:endParaRPr lang="ur-P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33</a:t>
            </a:fld>
            <a:endParaRPr lang="ur-P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34</a:t>
            </a:fld>
            <a:endParaRPr lang="ur-P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35</a:t>
            </a:fld>
            <a:endParaRPr lang="ur-PK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36</a:t>
            </a:fld>
            <a:endParaRPr lang="ur-PK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37</a:t>
            </a:fld>
            <a:endParaRPr lang="ur-PK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80ABCA-AE86-43D9-980A-EAF15D237110}" type="slidenum">
              <a:rPr lang="ur-PK" smtClean="0"/>
              <a:pPr/>
              <a:t>38</a:t>
            </a:fld>
            <a:endParaRPr lang="ur-P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CF1EF-E897-4176-8361-860C2C796ACA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1803-1803-4902-AF42-1F6E79FD97A2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5E8DA-F99E-4E2A-8130-FB0F218D11D7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A911-5A1E-4586-B4CB-E8BD0C69AF43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15AD-4346-4EF2-9533-EF1C2E405202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3361-CC58-43E6-99E3-95C68F51C8EC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5E7D8-E4F0-4575-95E5-A5B44DE0EC05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18C36-45C7-4D08-9080-0C130B5767A6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1B394-9402-4696-8755-A680F82B98EA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04C0-34D4-4042-9DDE-32D01EE24E4C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BE823-5812-47E8-8591-C3930B3A823E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36E23-8F76-43B4-A9C6-9B9B12C77344}" type="datetime1">
              <a:rPr lang="en-US" smtClean="0"/>
              <a:pPr/>
              <a:t>7/16/2013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library/default.asp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925763"/>
          </a:xfrm>
        </p:spPr>
        <p:txBody>
          <a:bodyPr>
            <a:normAutofit fontScale="92500" lnSpcReduction="10000"/>
          </a:bodyPr>
          <a:lstStyle/>
          <a:p>
            <a:pPr algn="ctr" rtl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Visual Programming</a:t>
            </a:r>
          </a:p>
          <a:p>
            <a:pPr algn="ctr" rtl="0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by</a:t>
            </a:r>
          </a:p>
          <a:p>
            <a:pPr algn="ctr" rtl="0"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Muhammad </a:t>
            </a:r>
            <a:r>
              <a:rPr lang="en-US" sz="4800" b="1" smtClean="0">
                <a:solidFill>
                  <a:srgbClr val="FF0000"/>
                </a:solidFill>
              </a:rPr>
              <a:t>Bilal Zafar (AP)</a:t>
            </a:r>
            <a:endParaRPr lang="ur-PK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438400"/>
            <a:ext cx="50292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COURSE</a:t>
            </a:r>
          </a:p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INTRODUCTION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Visual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Programming in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more than one dimensions is used to convey semantics.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Diagrams, icons or demonstration of actions performed by graphical objects.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 methodology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which development allows programmers to grab and use of ingredients like menus, buttons, controls and other graphic elements from a tool box.</a:t>
            </a:r>
            <a:endParaRPr lang="ur-PK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Introduces key skills of problem solving and visual computer programming, including the elementary programming concepts.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Covers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fundamentals &amp; details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following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Visual language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Iconic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symbolic </a:t>
            </a: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representations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Debugging techniques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Semantics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pragmatics of </a:t>
            </a: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desktop applications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programming</a:t>
            </a: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buFont typeface="Wingdings" pitchFamily="2" charset="2"/>
              <a:buChar char="Ø"/>
            </a:pPr>
            <a:endParaRPr lang="ur-P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Flow of course would be like this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Fundamentals of OOP.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Console based applications using Visual C++.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CLR based programming using Visual C++.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Desktop based applications using MFC and CLR.</a:t>
            </a:r>
          </a:p>
          <a:p>
            <a:pPr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and in the last part we will see</a:t>
            </a:r>
          </a:p>
          <a:p>
            <a:pPr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Visual ASP.NET for web based applications.</a:t>
            </a:r>
          </a:p>
          <a:p>
            <a:pPr algn="just" rtl="0">
              <a:buFont typeface="Wingdings" pitchFamily="2" charset="2"/>
              <a:buChar char="Ø"/>
            </a:pPr>
            <a:endParaRPr lang="ur-PK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2578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completion of this course students will have the ability to comprehend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Concepts of OOP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.NET Framework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Visual C++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ASP.net  &amp; C#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mtClean="0">
                <a:solidFill>
                  <a:srgbClr val="FF0000"/>
                </a:solidFill>
                <a:cs typeface="+mn-cs"/>
              </a:rPr>
              <a:t>Course Objectives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2578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Comprehend a programming problem and design a solution.</a:t>
            </a:r>
          </a:p>
          <a:p>
            <a:pPr lvl="1"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Code a solution to a problem for both desktop and web based applications using visual tools.</a:t>
            </a:r>
          </a:p>
        </p:txBody>
      </p:sp>
      <p:pic>
        <p:nvPicPr>
          <p:cNvPr id="5" name="Picture 4" descr="Software engine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4572000"/>
            <a:ext cx="1600200" cy="14360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Objectives..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Recommended Books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IVOR HORTON’S BEGINNING VISUAL C++ 2010,</a:t>
            </a: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by </a:t>
            </a:r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Ivor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Horton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ASP.NET 4 24-HOUR TRAINER </a:t>
            </a: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by </a:t>
            </a:r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Toe.B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Right</a:t>
            </a:r>
          </a:p>
          <a:p>
            <a:pPr algn="l" rtl="0">
              <a:buFont typeface="Wingdings" pitchFamily="2" charset="2"/>
              <a:buChar char="Ø"/>
            </a:pPr>
            <a:endParaRPr lang="ur-PK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Books / Readings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OBJECT-ORIENTED PROGRAMMING IN C++, 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4</a:t>
            </a:r>
            <a:r>
              <a:rPr lang="en-US" sz="2400" baseline="30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Edition by Robert </a:t>
            </a:r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Lefore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BEGINNING ASP.NET 4: IN C# AND VB 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by </a:t>
            </a:r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Imar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Spaanjaars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Online Library help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hlinkClick r:id="rId3"/>
              </a:rPr>
              <a:t>http://msdn.microsoft.com/library/default.aspx</a:t>
            </a: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Course Prerequisites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student is expected to somehow familiar with the programming languages and operating systems concepts.</a:t>
            </a:r>
            <a:endParaRPr lang="ur-PK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&amp; Grading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92733138"/>
              </p:ext>
            </p:extLst>
          </p:nvPr>
        </p:nvGraphicFramePr>
        <p:xfrm>
          <a:off x="609600" y="1524000"/>
          <a:ext cx="7696200" cy="2542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722"/>
                <a:gridCol w="1663410"/>
                <a:gridCol w="2081773"/>
                <a:gridCol w="2786295"/>
              </a:tblGrid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No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Type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 after Lecture No.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Marks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Assignment 1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Assignment 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Midterm Exam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Exam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4343400"/>
            <a:ext cx="6324600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Marks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scheme: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Quizzes  + assignments  =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30%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 Term Exam  = 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20% 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Final =  50%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88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01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Programming Languages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Programming language is an artificial language designed to communicate instructions to a machine, particularly a computer.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be used to create instruction sets (programs) that can control the behavior of a machine.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Programming Languages..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Mainly PL has comprised of two components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Syntax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Semantic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Syntax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rules that defines the combinations of symbols that are considered to be correctly structured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language.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 language syntax is generally distinguished into three levels:</a:t>
            </a:r>
          </a:p>
          <a:p>
            <a:pPr marL="857250" lvl="1" indent="-457200"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57250" lvl="1" indent="-457200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Words</a:t>
            </a:r>
          </a:p>
          <a:p>
            <a:pPr marL="857250" lvl="1" indent="-457200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Phrases</a:t>
            </a:r>
          </a:p>
          <a:p>
            <a:pPr marL="857250" lvl="1" indent="-457200" algn="l" rtl="0"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Semantics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Semantics is the field concerned with the rigorous  mathematical study of the meaning of programming languages. 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does so by evaluating the meaning of  syntactically legal strings defined by a specific programming language.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Semantics describes the processes a computer follows when executing a program in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programming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language. 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Programming Languages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Generally we can divide the programming languages into two main categories.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 Level Languages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200" dirty="0" smtClean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 Level Languages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Types of Languages..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 Level Languages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 language that supports system development at a high level of Abstraction thereby freeing the developer from keeping lots of details that are irrelevant to the problem at hand.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Close to human language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Easy to write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Pascal, </a:t>
            </a:r>
            <a:r>
              <a:rPr lang="en-US" sz="2000" dirty="0" err="1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Fotran</a:t>
            </a:r>
            <a:r>
              <a:rPr lang="en-US" sz="2000" dirty="0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C++, Java, Visual basic, PHP, PERL … etc…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i.e</a:t>
            </a:r>
            <a:r>
              <a:rPr lang="en-US" sz="1600" dirty="0" smtClean="0">
                <a:latin typeface="Arial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latin typeface="Arial" pitchFamily="34" charset="0"/>
              </a:rPr>
              <a:t>printf</a:t>
            </a:r>
            <a:r>
              <a:rPr lang="en-US" sz="1600" dirty="0" smtClean="0">
                <a:latin typeface="Arial" pitchFamily="34" charset="0"/>
              </a:rPr>
              <a:t> (“Hello World”);</a:t>
            </a:r>
            <a:endParaRPr lang="en-US" sz="1600" dirty="0" smtClean="0">
              <a:latin typeface="Arial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Types of Languages..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 Level Languages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Low-level languages are designed to operate and handle the entire hardware and instructions set architecture of a computer directly. </a:t>
            </a:r>
            <a:b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 programming language that provides little or no abstraction from a computer's instruction set architecture.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Generally this refers to either  Assembly language or Machine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Types of Languages...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77500" lnSpcReduction="20000"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Assembly Language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</a:endParaRPr>
          </a:p>
          <a:p>
            <a:pPr lvl="1" algn="l" rtl="0"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000" dirty="0" smtClean="0">
                <a:latin typeface="Arial" pitchFamily="34" charset="0"/>
              </a:rPr>
              <a:t>An assembly language is a low-level programming language, in which there is a very strong correspondence between the language and the architecture’s machine code instructions. </a:t>
            </a:r>
          </a:p>
          <a:p>
            <a:pPr lvl="1" algn="l" rtl="0"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3000" dirty="0" smtClean="0">
              <a:latin typeface="Arial" pitchFamily="34" charset="0"/>
            </a:endParaRPr>
          </a:p>
          <a:p>
            <a:pPr lvl="1" algn="l" rtl="0">
              <a:lnSpc>
                <a:spcPct val="12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000" dirty="0" smtClean="0">
                <a:latin typeface="Arial" pitchFamily="34" charset="0"/>
              </a:rPr>
              <a:t>Each assembly language is specific to a particular computer architecture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3000" dirty="0" smtClean="0">
              <a:latin typeface="Arial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000" dirty="0" smtClean="0">
                <a:latin typeface="Arial" pitchFamily="34" charset="0"/>
              </a:rPr>
              <a:t>Use Symbolic operation code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GB" sz="3000" dirty="0" smtClean="0">
              <a:latin typeface="Arial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GB" sz="2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	MOVE  3000,4000</a:t>
            </a:r>
            <a:r>
              <a:rPr lang="en-GB" sz="3000" dirty="0" smtClean="0">
                <a:latin typeface="Arial" pitchFamily="34" charset="0"/>
              </a:rPr>
              <a:t>  </a:t>
            </a:r>
            <a:r>
              <a:rPr lang="en-GB" sz="29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// Copy contents of location 3000 to location 4000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Types of Languages...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Machine Language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Fundamental language of the computer processor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programs are converted into machine language before they executed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Consists of combination of 1’s and 0’s that represent high and low electrical voltage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Programming Types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Programming can be done in different ways but in high level languages there are two major approaches.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Structured Programming</a:t>
            </a:r>
            <a:endParaRPr lang="en-GB" sz="2200" dirty="0" smtClean="0">
              <a:latin typeface="Arial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None/>
            </a:pPr>
            <a:endParaRPr lang="en-GB" sz="2200" dirty="0" smtClean="0">
              <a:latin typeface="Arial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 Oriented Programming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Structured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Structured programming is a subset of procedural programming that enforces a logical structure on the program being written to make it more efficient and easier to understand and modify. 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is a technique that follows a top down design approach with block oriented structures.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Also known as Modular Programming.</a:t>
            </a:r>
            <a:endParaRPr lang="ur-PK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Object Oriented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Object-oriented programming (OOP) is a programming language model organized around 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Objects rather than actions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&amp;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Data rather than logic language syntax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Objects are usually instances of classes &amp; are used to interact with one another to design applications and computer programs.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Object Oriented Programming..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OOP organizes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around a real-world entity called an object (Instance).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Classes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/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 class is a construct that is used to define a distinct 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Attributes</a:t>
            </a:r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Methods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 characteristics of OOP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Encapsulation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language mechanism for restricting access to some of the object's components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language construct that facilitates the bundling of data with the methods (or other functions) operating on that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OOP..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Inheritance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Inheritance is a way to establish a relationship between objects of the classes.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Polymorphism</a:t>
            </a: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the ability to create a variable, a function, or an object that has more than one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/>
              <a:t> 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Developed by 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Bjarne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Stroustrup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starting in 1979 at Bell Labs.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 was originally named C with Classes.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language was renamed C++ in 1983.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an intermediate-level language, as it comprises both high-level and low-level features.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 is an Object Oriented Programming Language.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However, It is possible to write object oriented or procedural code in the same program in C++. 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 application domain includes following areas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Systems Software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Applications Software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Device Drivers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Embedded Software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High-performance server and client applications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Video Games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Syntax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10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++ Programs built from pieces called classes and functions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 standard library provides rich collections of existing classes and functions for all programmers to use.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Basic 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Syntax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Lets see an example program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10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iostream.h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using namespace std;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Comments goes here….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main()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{ 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&lt;&lt; "Hello World";	 // prints Hello World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return 0; 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}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Description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marL="342900" lvl="1" indent="-342900" algn="just" rtl="0">
              <a:buFont typeface="Wingdings" pitchFamily="2" charset="2"/>
              <a:buChar char="Ø"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iostream.h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</a:p>
          <a:p>
            <a:pPr algn="just" rtl="0">
              <a:buFont typeface="Wingdings" pitchFamily="2" charset="2"/>
              <a:buChar char="Ø"/>
            </a:pP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C++ language defines several headers, which contain information that is either necessary or useful to your program. </a:t>
            </a:r>
          </a:p>
          <a:p>
            <a:pPr lvl="1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using namespace std; </a:t>
            </a:r>
          </a:p>
          <a:p>
            <a:pPr lvl="1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tells the compiler to use the std namespace. </a:t>
            </a:r>
          </a:p>
          <a:p>
            <a:pPr lvl="1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Namespaces allow to group entities like classes, objects and functions under a name.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Description..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marL="342900" lvl="1" indent="-342900" algn="just" rtl="0">
              <a:buFont typeface="Wingdings" pitchFamily="2" charset="2"/>
              <a:buChar char="Ø"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// Comments goes here…. </a:t>
            </a: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a single-line comment available in C++. Single-line comments begin with // and stop at the end of the line</a:t>
            </a: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main()</a:t>
            </a:r>
          </a:p>
          <a:p>
            <a:pPr marL="342900" lvl="1" indent="-342900" algn="just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is the line where program execution begins. </a:t>
            </a:r>
          </a:p>
          <a:p>
            <a:pPr marL="742950" lvl="2" indent="-342900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 function with a return type integer.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Description...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marL="342900" lvl="1" indent="-342900" algn="just" rtl="0">
              <a:buFont typeface="Wingdings" pitchFamily="2" charset="2"/>
              <a:buChar char="Ø"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1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&lt;&lt; "Hello World";	 // prints Hello World </a:t>
            </a:r>
          </a:p>
          <a:p>
            <a:pPr marL="342900" lvl="1" indent="-342900" algn="just" rtl="0"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causes the message “Hello World" to be displayed on the screen.</a:t>
            </a:r>
          </a:p>
          <a:p>
            <a:pPr marL="742950" lvl="2" indent="-342900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its second part after // is a comment.</a:t>
            </a:r>
          </a:p>
          <a:p>
            <a:pPr marL="742950" lvl="2" indent="-342900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return 0;</a:t>
            </a:r>
          </a:p>
          <a:p>
            <a:pPr marL="742950" lvl="2" indent="-342900" algn="just" rtl="0"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2" indent="-342900" algn="just" rtl="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line terminates main( )function and causes it to return the value 0 to the calling process.</a:t>
            </a:r>
          </a:p>
          <a:p>
            <a:pPr marL="742950" lvl="2" indent="-342900" algn="just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Keywords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keywords are: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else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switch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</a:t>
            </a: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float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bool</a:t>
            </a: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break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default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return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2819400"/>
            <a:ext cx="36576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cap="all" dirty="0" smtClean="0">
                <a:latin typeface="Arial" pitchFamily="34" charset="0"/>
                <a:cs typeface="Arial" pitchFamily="34" charset="0"/>
              </a:rPr>
              <a:t>Case sensitive Language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Execution Phases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026" name="Picture 2" descr="E:\Freelancing\VCIIT\Visual Programming\Helping Material\Images\Lesson-01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447800"/>
            <a:ext cx="57150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Where to Write the Code ????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E:\Freelancing\VCIIT\Visual Programming\Helping Material\surpris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124200"/>
            <a:ext cx="1981200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Code Editors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92500" lnSpcReduction="10000"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Code can be written in any word processor that can create text files.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also be written on command line.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code editors are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Notepad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Edit pad </a:t>
            </a: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lite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 wrangler (For Mac machines only)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Jedit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Vim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Dream Weaver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 Beans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 ????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891</Words>
  <Application>Microsoft Office PowerPoint</Application>
  <PresentationFormat>On-screen Show (4:3)</PresentationFormat>
  <Paragraphs>432</Paragraphs>
  <Slides>39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Visual Programming</vt:lpstr>
      <vt:lpstr>Course Description</vt:lpstr>
      <vt:lpstr>Course Description..</vt:lpstr>
      <vt:lpstr>Course Objectives</vt:lpstr>
      <vt:lpstr>Course Objectives..</vt:lpstr>
      <vt:lpstr>Recommended Books</vt:lpstr>
      <vt:lpstr>Reference Books / Readings</vt:lpstr>
      <vt:lpstr>Course Prerequisites</vt:lpstr>
      <vt:lpstr>Assessment &amp; Grading</vt:lpstr>
      <vt:lpstr>Slide 12</vt:lpstr>
      <vt:lpstr>Programming Languages</vt:lpstr>
      <vt:lpstr>Programming Languages..</vt:lpstr>
      <vt:lpstr>Syntax</vt:lpstr>
      <vt:lpstr>Semantics</vt:lpstr>
      <vt:lpstr>Programming Languages</vt:lpstr>
      <vt:lpstr>Types of Languages..</vt:lpstr>
      <vt:lpstr>Types of Languages..</vt:lpstr>
      <vt:lpstr>Types of Languages...</vt:lpstr>
      <vt:lpstr>Types of Languages...</vt:lpstr>
      <vt:lpstr>Programming Types</vt:lpstr>
      <vt:lpstr>Structured Programming</vt:lpstr>
      <vt:lpstr>Object Oriented Programming</vt:lpstr>
      <vt:lpstr>Object Oriented Programming..</vt:lpstr>
      <vt:lpstr>OOP..</vt:lpstr>
      <vt:lpstr>OOP..</vt:lpstr>
      <vt:lpstr>C++</vt:lpstr>
      <vt:lpstr>C++..</vt:lpstr>
      <vt:lpstr>C++ Syntax</vt:lpstr>
      <vt:lpstr>C++ Program</vt:lpstr>
      <vt:lpstr>Program Description</vt:lpstr>
      <vt:lpstr>Program Description..</vt:lpstr>
      <vt:lpstr>Program Description...</vt:lpstr>
      <vt:lpstr>C++ Keywords</vt:lpstr>
      <vt:lpstr>Execution Phases</vt:lpstr>
      <vt:lpstr>Slide 37</vt:lpstr>
      <vt:lpstr>Code Editors</vt:lpstr>
      <vt:lpstr>Slide 39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01</dc:title>
  <dc:creator>Bilal</dc:creator>
  <cp:lastModifiedBy>Fizi</cp:lastModifiedBy>
  <cp:revision>314</cp:revision>
  <dcterms:created xsi:type="dcterms:W3CDTF">2012-02-27T05:45:45Z</dcterms:created>
  <dcterms:modified xsi:type="dcterms:W3CDTF">2013-07-16T06:24:26Z</dcterms:modified>
  <cp:category>Visual Programming</cp:category>
</cp:coreProperties>
</file>