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1"/>
  </p:notesMasterIdLst>
  <p:handoutMasterIdLst>
    <p:handoutMasterId r:id="rId32"/>
  </p:handoutMasterIdLst>
  <p:sldIdLst>
    <p:sldId id="269" r:id="rId2"/>
    <p:sldId id="262" r:id="rId3"/>
    <p:sldId id="449" r:id="rId4"/>
    <p:sldId id="451" r:id="rId5"/>
    <p:sldId id="471" r:id="rId6"/>
    <p:sldId id="458" r:id="rId7"/>
    <p:sldId id="462" r:id="rId8"/>
    <p:sldId id="466" r:id="rId9"/>
    <p:sldId id="475" r:id="rId10"/>
    <p:sldId id="476" r:id="rId11"/>
    <p:sldId id="477" r:id="rId12"/>
    <p:sldId id="478" r:id="rId13"/>
    <p:sldId id="479" r:id="rId14"/>
    <p:sldId id="480" r:id="rId15"/>
    <p:sldId id="481" r:id="rId16"/>
    <p:sldId id="482" r:id="rId17"/>
    <p:sldId id="483" r:id="rId18"/>
    <p:sldId id="484" r:id="rId19"/>
    <p:sldId id="486" r:id="rId20"/>
    <p:sldId id="487" r:id="rId21"/>
    <p:sldId id="488" r:id="rId22"/>
    <p:sldId id="489" r:id="rId23"/>
    <p:sldId id="490" r:id="rId24"/>
    <p:sldId id="491" r:id="rId25"/>
    <p:sldId id="492" r:id="rId26"/>
    <p:sldId id="493" r:id="rId27"/>
    <p:sldId id="494" r:id="rId28"/>
    <p:sldId id="495" r:id="rId29"/>
    <p:sldId id="28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85763" autoAdjust="0"/>
  </p:normalViewPr>
  <p:slideViewPr>
    <p:cSldViewPr>
      <p:cViewPr>
        <p:scale>
          <a:sx n="70" d="100"/>
          <a:sy n="70" d="100"/>
        </p:scale>
        <p:origin x="-600" y="9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05/02/1435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05/02/1435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09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</a:t>
            </a:r>
            <a:r>
              <a:rPr lang="en-US" dirty="0" smtClean="0"/>
              <a:t>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Typical tasks performed by </a:t>
            </a:r>
            <a:r>
              <a:rPr lang="en-US" b="1" dirty="0" smtClean="0">
                <a:solidFill>
                  <a:schemeClr val="accent1"/>
                </a:solidFill>
              </a:rPr>
              <a:t>lexical analyzer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Removal of white space and comments</a:t>
            </a:r>
          </a:p>
          <a:p>
            <a:pPr lvl="1"/>
            <a:r>
              <a:rPr lang="en-US" dirty="0" smtClean="0"/>
              <a:t>Encode constants as tokens</a:t>
            </a:r>
          </a:p>
          <a:p>
            <a:pPr lvl="1"/>
            <a:r>
              <a:rPr lang="en-US" dirty="0" smtClean="0"/>
              <a:t>Recognize keywords</a:t>
            </a:r>
          </a:p>
          <a:p>
            <a:pPr lvl="1"/>
            <a:r>
              <a:rPr lang="en-US" dirty="0" smtClean="0"/>
              <a:t>Recognize identifiers </a:t>
            </a:r>
          </a:p>
          <a:p>
            <a:pPr lvl="1"/>
            <a:r>
              <a:rPr lang="en-US" dirty="0" smtClean="0"/>
              <a:t>Store identifier names in a global symbol table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Symbol tables </a:t>
            </a:r>
            <a:r>
              <a:rPr lang="en-US" dirty="0" smtClean="0"/>
              <a:t>are data structures that are used by compilers to hold information about source-program constructs.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Information is put into the symbol table when the declaration of an identifier is analyzed.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Entries in the symbol table contain information about an identifier such as its character string (or lexeme), its type, its position in storage, and any other relevant information.</a:t>
            </a:r>
            <a:endParaRPr lang="en-US" sz="4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The information is collected incrementally.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Static checking</a:t>
            </a:r>
            <a:r>
              <a:rPr lang="en-US" dirty="0" smtClean="0"/>
              <a:t> refers to checks performed during compilation, whereas, </a:t>
            </a:r>
            <a:r>
              <a:rPr lang="en-US" b="1" dirty="0" smtClean="0">
                <a:solidFill>
                  <a:schemeClr val="accent1"/>
                </a:solidFill>
              </a:rPr>
              <a:t>dynamic checking</a:t>
            </a:r>
            <a:r>
              <a:rPr lang="en-US" dirty="0" smtClean="0"/>
              <a:t> refers to those performed at run time.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Static checking </a:t>
            </a:r>
            <a:r>
              <a:rPr lang="en-US" dirty="0" smtClean="0"/>
              <a:t>is used to insure that R-values do not appear on the LHS.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Over View…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6</a:t>
            </a:fld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676400"/>
            <a:ext cx="7082131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971800" y="5105400"/>
            <a:ext cx="317240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Role of Lexical Analyzer</a:t>
            </a:r>
            <a:endParaRPr lang="en-US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token</a:t>
            </a:r>
            <a:r>
              <a:rPr lang="en-US" dirty="0" smtClean="0"/>
              <a:t> is a pair consisting of a token name and an optional attribute value. 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pattern</a:t>
            </a:r>
            <a:r>
              <a:rPr lang="en-US" dirty="0" smtClean="0"/>
              <a:t> is a description of the form that the lexemes of a token may take. </a:t>
            </a:r>
          </a:p>
          <a:p>
            <a:pPr lvl="1"/>
            <a:r>
              <a:rPr lang="en-US" dirty="0" smtClean="0"/>
              <a:t>In the case of a keyword as a token, the pattern is just the sequence of characters that form the keyword.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lexeme</a:t>
            </a:r>
            <a:r>
              <a:rPr lang="en-US" dirty="0" smtClean="0"/>
              <a:t> is a sequence of characters in the source program that matches the pattern for a token and is identified by the lexical analyzer as an instance of that token.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Lexical analyzer didn’t always predict errors in source code without the aid of other components.</a:t>
            </a:r>
          </a:p>
          <a:p>
            <a:endParaRPr lang="en-US" dirty="0" smtClean="0"/>
          </a:p>
          <a:p>
            <a:r>
              <a:rPr lang="en-US" dirty="0" smtClean="0"/>
              <a:t>Ex. String </a:t>
            </a:r>
            <a:r>
              <a:rPr lang="en-US" dirty="0" err="1" smtClean="0">
                <a:solidFill>
                  <a:schemeClr val="accent1"/>
                </a:solidFill>
              </a:rPr>
              <a:t>fi</a:t>
            </a:r>
            <a:r>
              <a:rPr lang="en-US" dirty="0" smtClean="0"/>
              <a:t> is encountered for the first time in a program in the context:</a:t>
            </a:r>
            <a:endParaRPr lang="fr-FR" dirty="0" smtClean="0"/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</a:t>
            </a:r>
            <a:r>
              <a:rPr lang="en-US" b="1" dirty="0" err="1" smtClean="0">
                <a:solidFill>
                  <a:schemeClr val="accent1"/>
                </a:solidFill>
              </a:rPr>
              <a:t>fi</a:t>
            </a:r>
            <a:r>
              <a:rPr lang="en-US" b="1" dirty="0" smtClean="0">
                <a:solidFill>
                  <a:schemeClr val="accent1"/>
                </a:solidFill>
              </a:rPr>
              <a:t> ( a == f (x) ) …</a:t>
            </a:r>
          </a:p>
          <a:p>
            <a:pPr lvl="1"/>
            <a:r>
              <a:rPr lang="en-US" dirty="0" smtClean="0"/>
              <a:t>A lexical analyzer cannot tell whether </a:t>
            </a:r>
            <a:r>
              <a:rPr lang="en-US" b="1" dirty="0" err="1" smtClean="0">
                <a:solidFill>
                  <a:schemeClr val="accent1"/>
                </a:solidFill>
              </a:rPr>
              <a:t>fi</a:t>
            </a:r>
            <a:r>
              <a:rPr lang="en-US" dirty="0" smtClean="0"/>
              <a:t> is a misspelling of the keyword if or an undeclared function identifier.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err="1" smtClean="0">
                <a:solidFill>
                  <a:schemeClr val="accent1"/>
                </a:solidFill>
              </a:rPr>
              <a:t>fi</a:t>
            </a:r>
            <a:r>
              <a:rPr lang="en-US" dirty="0" smtClean="0"/>
              <a:t> is a valid lexeme for the token id, the lexical analyzer must return the token id to the parser and let parser in this case - handle an error due to transposition of the letters.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8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Specification of Tokens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Strings and Languages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Operations on Languages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Regular Expressions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Regular Definitions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Extensions of Regular Expressions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Specification of Tokens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0292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In this section first we need to know about finite </a:t>
            </a:r>
            <a:r>
              <a:rPr lang="en-US" dirty="0" err="1" smtClean="0"/>
              <a:t>vs</a:t>
            </a:r>
            <a:r>
              <a:rPr lang="en-US" dirty="0" smtClean="0"/>
              <a:t> infinite sets and also uses the notion of a countable set.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countable </a:t>
            </a:r>
            <a:r>
              <a:rPr lang="en-US" dirty="0" smtClean="0"/>
              <a:t>set is either a </a:t>
            </a:r>
            <a:r>
              <a:rPr lang="en-US" dirty="0" smtClean="0">
                <a:solidFill>
                  <a:schemeClr val="accent1"/>
                </a:solidFill>
              </a:rPr>
              <a:t>finite</a:t>
            </a:r>
            <a:r>
              <a:rPr lang="en-US" dirty="0" smtClean="0"/>
              <a:t> set or one whose elements can be counted. 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The set of rational numbers, i.e., fractions in lowest terms, is countable;.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The set of real numbers is </a:t>
            </a:r>
            <a:r>
              <a:rPr lang="en-US" b="1" dirty="0" smtClean="0"/>
              <a:t>un</a:t>
            </a:r>
            <a:r>
              <a:rPr lang="en-US" dirty="0" smtClean="0"/>
              <a:t>countable, because it is strictly bigger, i.e., it cannot be counted. 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dirty="0" smtClean="0"/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Strings and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For strings and languages we need to see a bunch of definitions:</a:t>
            </a:r>
          </a:p>
          <a:p>
            <a:endParaRPr lang="en-US" b="1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An </a:t>
            </a:r>
            <a:r>
              <a:rPr lang="en-US" b="1" dirty="0" smtClean="0">
                <a:solidFill>
                  <a:schemeClr val="accent1"/>
                </a:solidFill>
              </a:rPr>
              <a:t>alphabet</a:t>
            </a:r>
            <a:r>
              <a:rPr lang="en-US" dirty="0" smtClean="0"/>
              <a:t> is a finite set of symbols.</a:t>
            </a:r>
          </a:p>
          <a:p>
            <a:pPr>
              <a:buNone/>
            </a:pPr>
            <a:r>
              <a:rPr lang="en-US" b="1" dirty="0" smtClean="0"/>
              <a:t>	Ex</a:t>
            </a:r>
            <a:r>
              <a:rPr lang="en-US" dirty="0" smtClean="0"/>
              <a:t>: 	{0,1}, presumably φ </a:t>
            </a:r>
            <a:r>
              <a:rPr lang="en-US" dirty="0" smtClean="0"/>
              <a:t>, </a:t>
            </a:r>
            <a:r>
              <a:rPr lang="en-US" dirty="0" err="1" smtClean="0"/>
              <a:t>ascii</a:t>
            </a:r>
            <a:r>
              <a:rPr lang="en-US" dirty="0" smtClean="0"/>
              <a:t>, </a:t>
            </a:r>
            <a:r>
              <a:rPr lang="en-US" dirty="0" err="1" smtClean="0"/>
              <a:t>unicode</a:t>
            </a:r>
            <a:r>
              <a:rPr lang="en-US" dirty="0" smtClean="0"/>
              <a:t>, </a:t>
            </a:r>
            <a:r>
              <a:rPr lang="en-US" dirty="0" err="1" smtClean="0"/>
              <a:t>ebcdic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A </a:t>
            </a:r>
            <a:r>
              <a:rPr lang="en-US" b="1" dirty="0" smtClean="0">
                <a:solidFill>
                  <a:schemeClr val="accent1"/>
                </a:solidFill>
              </a:rPr>
              <a:t>string</a:t>
            </a:r>
            <a:r>
              <a:rPr lang="en-US" dirty="0" smtClean="0"/>
              <a:t> over an alphabet is a finite sequence of symbols from 	that alphabet. Strings are often called </a:t>
            </a:r>
            <a:r>
              <a:rPr lang="en-US" dirty="0" smtClean="0">
                <a:solidFill>
                  <a:schemeClr val="accent1"/>
                </a:solidFill>
              </a:rPr>
              <a:t>words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chemeClr val="accent1"/>
                </a:solidFill>
              </a:rPr>
              <a:t>sentences.</a:t>
            </a:r>
          </a:p>
          <a:p>
            <a:pPr>
              <a:buNone/>
            </a:pPr>
            <a:r>
              <a:rPr lang="en-US" b="1" dirty="0" smtClean="0"/>
              <a:t>	Ex</a:t>
            </a:r>
            <a:r>
              <a:rPr lang="en-US" dirty="0" smtClean="0"/>
              <a:t>: 	Strings over {0,1}: ε, 0, 1, 111010. </a:t>
            </a:r>
            <a:br>
              <a:rPr lang="en-US" dirty="0" smtClean="0"/>
            </a:br>
            <a:r>
              <a:rPr lang="en-US" dirty="0" smtClean="0"/>
              <a:t>	Strings over </a:t>
            </a:r>
            <a:r>
              <a:rPr lang="en-US" dirty="0" err="1" smtClean="0"/>
              <a:t>ascii</a:t>
            </a:r>
            <a:r>
              <a:rPr lang="en-US" dirty="0" smtClean="0"/>
              <a:t>: ε, </a:t>
            </a:r>
            <a:r>
              <a:rPr lang="en-US" dirty="0" smtClean="0"/>
              <a:t>system, </a:t>
            </a:r>
            <a:r>
              <a:rPr lang="en-US" dirty="0" smtClean="0"/>
              <a:t>the string consisting of 3 blanks.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12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Strings and Languages..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Def</a:t>
            </a:r>
            <a:r>
              <a:rPr lang="en-US" dirty="0" smtClean="0"/>
              <a:t>: A </a:t>
            </a:r>
            <a:r>
              <a:rPr lang="en-US" b="1" dirty="0" smtClean="0">
                <a:solidFill>
                  <a:schemeClr val="accent1"/>
                </a:solidFill>
              </a:rPr>
              <a:t>language</a:t>
            </a:r>
            <a:r>
              <a:rPr lang="en-US" dirty="0" smtClean="0"/>
              <a:t> over an alphabet is a countable set of strings over 	the alphabet.</a:t>
            </a:r>
          </a:p>
          <a:p>
            <a:pPr>
              <a:buNone/>
            </a:pPr>
            <a:r>
              <a:rPr lang="en-US" b="1" dirty="0" smtClean="0"/>
              <a:t>	Ex</a:t>
            </a:r>
            <a:r>
              <a:rPr lang="en-US" dirty="0" smtClean="0"/>
              <a:t>: 	All grammatical English sentences with five, eight, or twelve 	words is a language over </a:t>
            </a:r>
            <a:r>
              <a:rPr lang="en-US" dirty="0" err="1" smtClean="0"/>
              <a:t>ascii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The </a:t>
            </a:r>
            <a:r>
              <a:rPr lang="en-US" b="1" dirty="0" smtClean="0">
                <a:solidFill>
                  <a:schemeClr val="accent1"/>
                </a:solidFill>
              </a:rPr>
              <a:t>concatenation</a:t>
            </a:r>
            <a:r>
              <a:rPr lang="en-US" dirty="0" smtClean="0"/>
              <a:t> of strings s and t is the string formed by 	appending the string t to s. It is written </a:t>
            </a:r>
            <a:r>
              <a:rPr lang="en-US" dirty="0" err="1" smtClean="0"/>
              <a:t>st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	Ex</a:t>
            </a:r>
            <a:r>
              <a:rPr lang="en-US" dirty="0" smtClean="0"/>
              <a:t>: 	</a:t>
            </a:r>
            <a:r>
              <a:rPr lang="en-US" dirty="0" err="1" smtClean="0"/>
              <a:t>εs</a:t>
            </a:r>
            <a:r>
              <a:rPr lang="en-US" dirty="0" smtClean="0"/>
              <a:t> = </a:t>
            </a:r>
            <a:r>
              <a:rPr lang="en-US" dirty="0" err="1" smtClean="0"/>
              <a:t>sε</a:t>
            </a:r>
            <a:r>
              <a:rPr lang="en-US" dirty="0" smtClean="0"/>
              <a:t> = s for any string s.</a:t>
            </a:r>
          </a:p>
          <a:p>
            <a:endParaRPr lang="en-US" b="1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The </a:t>
            </a:r>
            <a:r>
              <a:rPr lang="en-US" b="1" dirty="0" smtClean="0">
                <a:solidFill>
                  <a:schemeClr val="accent1"/>
                </a:solidFill>
              </a:rPr>
              <a:t>length</a:t>
            </a:r>
            <a:r>
              <a:rPr lang="en-US" dirty="0" smtClean="0"/>
              <a:t> of a string is the number of symbols (counting 	duplicates) in the string.</a:t>
            </a:r>
          </a:p>
          <a:p>
            <a:pPr>
              <a:buNone/>
            </a:pPr>
            <a:r>
              <a:rPr lang="en-US" b="1" dirty="0" smtClean="0"/>
              <a:t>	Ex</a:t>
            </a:r>
            <a:r>
              <a:rPr lang="en-US" dirty="0" smtClean="0"/>
              <a:t>: 	The length of </a:t>
            </a:r>
            <a:r>
              <a:rPr lang="en-US" b="1" dirty="0" err="1" smtClean="0"/>
              <a:t>vciit</a:t>
            </a:r>
            <a:r>
              <a:rPr lang="en-US" dirty="0" smtClean="0"/>
              <a:t>, </a:t>
            </a:r>
            <a:r>
              <a:rPr lang="en-US" dirty="0" smtClean="0"/>
              <a:t>written </a:t>
            </a:r>
            <a:r>
              <a:rPr lang="en-US" dirty="0" smtClean="0"/>
              <a:t>|</a:t>
            </a:r>
            <a:r>
              <a:rPr lang="en-US" dirty="0" err="1" smtClean="0"/>
              <a:t>vciit</a:t>
            </a:r>
            <a:r>
              <a:rPr lang="en-US" dirty="0" smtClean="0"/>
              <a:t>|, </a:t>
            </a:r>
            <a:r>
              <a:rPr lang="en-US" dirty="0" smtClean="0"/>
              <a:t>is 5.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13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Strings and Languages...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Def</a:t>
            </a:r>
            <a:r>
              <a:rPr lang="en-US" dirty="0" smtClean="0"/>
              <a:t>: A </a:t>
            </a:r>
            <a:r>
              <a:rPr lang="en-US" dirty="0" smtClean="0">
                <a:solidFill>
                  <a:schemeClr val="accent1"/>
                </a:solidFill>
              </a:rPr>
              <a:t>prefix </a:t>
            </a:r>
            <a:r>
              <a:rPr lang="en-US" dirty="0" smtClean="0"/>
              <a:t>of string S is any string obtained by removing zero or 	more symbols from the end of s.</a:t>
            </a:r>
          </a:p>
          <a:p>
            <a:pPr>
              <a:buNone/>
            </a:pPr>
            <a:r>
              <a:rPr lang="en-US" b="1" dirty="0" smtClean="0"/>
              <a:t>	Ex</a:t>
            </a:r>
            <a:r>
              <a:rPr lang="en-US" dirty="0" smtClean="0"/>
              <a:t>: 	 </a:t>
            </a:r>
            <a:r>
              <a:rPr lang="en-US" dirty="0" smtClean="0">
                <a:solidFill>
                  <a:schemeClr val="accent1"/>
                </a:solidFill>
              </a:rPr>
              <a:t>ban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are prefixes of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A </a:t>
            </a:r>
            <a:r>
              <a:rPr lang="en-US" dirty="0" smtClean="0">
                <a:solidFill>
                  <a:schemeClr val="accent1"/>
                </a:solidFill>
              </a:rPr>
              <a:t>suffix</a:t>
            </a:r>
            <a:r>
              <a:rPr lang="en-US" dirty="0" smtClean="0"/>
              <a:t> of string s is any string obtained by removing zero or 	more symbols from the beginning of s. </a:t>
            </a:r>
          </a:p>
          <a:p>
            <a:pPr>
              <a:buNone/>
            </a:pPr>
            <a:r>
              <a:rPr lang="en-US" b="1" dirty="0" smtClean="0"/>
              <a:t>	Ex</a:t>
            </a:r>
            <a:r>
              <a:rPr lang="en-US" dirty="0" smtClean="0"/>
              <a:t>: 	 </a:t>
            </a:r>
            <a:r>
              <a:rPr lang="en-US" dirty="0" smtClean="0">
                <a:solidFill>
                  <a:schemeClr val="accent1"/>
                </a:solidFill>
              </a:rPr>
              <a:t>nana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are suffixes of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.</a:t>
            </a:r>
          </a:p>
          <a:p>
            <a:endParaRPr lang="en-US" b="1" dirty="0" smtClean="0"/>
          </a:p>
          <a:p>
            <a:r>
              <a:rPr lang="en-US" b="1" dirty="0" smtClean="0"/>
              <a:t>Def: </a:t>
            </a:r>
            <a:r>
              <a:rPr lang="en-US" dirty="0" smtClean="0">
                <a:solidFill>
                  <a:schemeClr val="accent1"/>
                </a:solidFill>
              </a:rPr>
              <a:t>substring</a:t>
            </a:r>
            <a:r>
              <a:rPr lang="en-US" dirty="0" smtClean="0"/>
              <a:t> of s is obtained by deleting any prefix and any suffix 	from s. 	</a:t>
            </a:r>
          </a:p>
          <a:p>
            <a:pPr>
              <a:buNone/>
            </a:pPr>
            <a:r>
              <a:rPr lang="en-US" b="1" dirty="0" smtClean="0"/>
              <a:t>	Ex</a:t>
            </a:r>
            <a:r>
              <a:rPr lang="en-US" dirty="0" smtClean="0"/>
              <a:t>: 	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chemeClr val="accent1"/>
                </a:solidFill>
              </a:rPr>
              <a:t>nan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1"/>
                </a:solidFill>
              </a:rPr>
              <a:t>ε </a:t>
            </a:r>
            <a:r>
              <a:rPr lang="en-US" dirty="0" smtClean="0"/>
              <a:t> are substrings of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14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Strings and Languages...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Def</a:t>
            </a:r>
            <a:r>
              <a:rPr lang="en-US" dirty="0" smtClean="0"/>
              <a:t>: The </a:t>
            </a:r>
            <a:r>
              <a:rPr lang="en-US" dirty="0" smtClean="0">
                <a:solidFill>
                  <a:schemeClr val="accent1"/>
                </a:solidFill>
              </a:rPr>
              <a:t>proper prefixes, suffixes, and substrings </a:t>
            </a:r>
            <a:r>
              <a:rPr lang="en-US" dirty="0" smtClean="0"/>
              <a:t>of a string s are 	those, prefixes, suffixes, and substrings, respectively, of s that 	are not </a:t>
            </a:r>
            <a:r>
              <a:rPr lang="en-US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or not equal to s itself.</a:t>
            </a:r>
          </a:p>
          <a:p>
            <a:pPr>
              <a:buNone/>
            </a:pPr>
            <a:r>
              <a:rPr lang="en-US" b="1" dirty="0" smtClean="0"/>
              <a:t>	Ex</a:t>
            </a:r>
            <a:r>
              <a:rPr lang="en-US" dirty="0" smtClean="0"/>
              <a:t>: 	 </a:t>
            </a:r>
            <a:r>
              <a:rPr lang="en-US" dirty="0" smtClean="0">
                <a:solidFill>
                  <a:schemeClr val="accent1"/>
                </a:solidFill>
              </a:rPr>
              <a:t>ban</a:t>
            </a:r>
            <a:r>
              <a:rPr lang="en-US" dirty="0" smtClean="0"/>
              <a:t> is proper prefix of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A </a:t>
            </a:r>
            <a:r>
              <a:rPr lang="en-US" dirty="0" smtClean="0">
                <a:solidFill>
                  <a:schemeClr val="accent1"/>
                </a:solidFill>
              </a:rPr>
              <a:t>subsequence</a:t>
            </a:r>
            <a:r>
              <a:rPr lang="en-US" dirty="0" smtClean="0"/>
              <a:t> of s is any string formed by deleting zero or 	more not necessarily consecutive positions of s. </a:t>
            </a:r>
          </a:p>
          <a:p>
            <a:pPr>
              <a:buNone/>
            </a:pPr>
            <a:r>
              <a:rPr lang="en-US" b="1" dirty="0" smtClean="0"/>
              <a:t>	Ex</a:t>
            </a:r>
            <a:r>
              <a:rPr lang="en-US" dirty="0" smtClean="0"/>
              <a:t>: 	 </a:t>
            </a:r>
            <a:r>
              <a:rPr lang="en-US" dirty="0" err="1" smtClean="0">
                <a:solidFill>
                  <a:schemeClr val="accent1"/>
                </a:solidFill>
              </a:rPr>
              <a:t>baan</a:t>
            </a:r>
            <a:r>
              <a:rPr lang="en-US" dirty="0" smtClean="0"/>
              <a:t> is a subsequence of banana.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15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Operation on Languages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 lexical analysis, the most important operations on languages are union, concatenation, and closure, which are defined as follows:</a:t>
            </a:r>
          </a:p>
          <a:p>
            <a:endParaRPr lang="en-US" dirty="0" smtClean="0"/>
          </a:p>
          <a:p>
            <a:r>
              <a:rPr lang="en-US" dirty="0" smtClean="0"/>
              <a:t>The </a:t>
            </a:r>
            <a:r>
              <a:rPr lang="en-US" b="1" dirty="0" smtClean="0">
                <a:solidFill>
                  <a:schemeClr val="accent1"/>
                </a:solidFill>
              </a:rPr>
              <a:t>union</a:t>
            </a:r>
            <a:r>
              <a:rPr lang="en-US" dirty="0" smtClean="0"/>
              <a:t> of L1 and L2, written </a:t>
            </a:r>
            <a:r>
              <a:rPr lang="en-US" dirty="0" smtClean="0">
                <a:solidFill>
                  <a:schemeClr val="accent1"/>
                </a:solidFill>
              </a:rPr>
              <a:t>L ∪ M </a:t>
            </a:r>
            <a:r>
              <a:rPr lang="en-US" dirty="0" smtClean="0"/>
              <a:t>is simply the set-theoretic union, i.e., it consists of all words (strings) in either L1 or L2.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200" dirty="0" smtClean="0"/>
              <a:t>The union of {English sentences with one, three, or five words} with {English sentences with two or four words} is {English sentences with five or fewer words}.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16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Operation on Languages..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 </a:t>
            </a:r>
            <a:r>
              <a:rPr lang="en-US" b="1" dirty="0" smtClean="0">
                <a:solidFill>
                  <a:schemeClr val="accent1"/>
                </a:solidFill>
              </a:rPr>
              <a:t>concatenation</a:t>
            </a:r>
            <a:r>
              <a:rPr lang="en-US" dirty="0" smtClean="0"/>
              <a:t> of L1 and L2 is the set of all strings </a:t>
            </a:r>
            <a:r>
              <a:rPr lang="en-US" dirty="0" err="1" smtClean="0"/>
              <a:t>st</a:t>
            </a:r>
            <a:r>
              <a:rPr lang="en-US" dirty="0" smtClean="0"/>
              <a:t>, where s is a string of L1 and t is a string of L2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The concatenation of {</a:t>
            </a:r>
            <a:r>
              <a:rPr lang="en-US" dirty="0" err="1" smtClean="0"/>
              <a:t>a,b,c</a:t>
            </a:r>
            <a:r>
              <a:rPr lang="en-US" dirty="0" smtClean="0"/>
              <a:t>} and {1,2} is {a1,a2,b1,b2,c1,c2}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As with strings, it is natural to define </a:t>
            </a:r>
            <a:r>
              <a:rPr lang="en-US" b="1" dirty="0" smtClean="0">
                <a:solidFill>
                  <a:schemeClr val="accent1"/>
                </a:solidFill>
              </a:rPr>
              <a:t>powers</a:t>
            </a:r>
            <a:r>
              <a:rPr lang="en-US" dirty="0" smtClean="0"/>
              <a:t> of a language L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L</a:t>
            </a:r>
            <a:r>
              <a:rPr lang="en-US" i="1" baseline="30000" dirty="0" smtClean="0"/>
              <a:t>0</a:t>
            </a:r>
            <a:r>
              <a:rPr lang="en-US" dirty="0" smtClean="0"/>
              <a:t>={ε}, which is </a:t>
            </a:r>
            <a:r>
              <a:rPr lang="en-US" b="1" dirty="0" smtClean="0"/>
              <a:t>not</a:t>
            </a:r>
            <a:r>
              <a:rPr lang="en-US" dirty="0" smtClean="0"/>
              <a:t> φ.  	</a:t>
            </a:r>
            <a:r>
              <a:rPr lang="en-US" i="1" dirty="0" smtClean="0"/>
              <a:t>L</a:t>
            </a:r>
            <a:r>
              <a:rPr lang="en-US" i="1" baseline="30000" dirty="0" smtClean="0"/>
              <a:t>i+1</a:t>
            </a:r>
            <a:r>
              <a:rPr lang="en-US" dirty="0" smtClean="0"/>
              <a:t>=</a:t>
            </a:r>
            <a:r>
              <a:rPr lang="en-US" dirty="0" err="1" smtClean="0"/>
              <a:t>L</a:t>
            </a:r>
            <a:r>
              <a:rPr lang="en-US" baseline="30000" dirty="0" err="1" smtClean="0"/>
              <a:t>i</a:t>
            </a:r>
            <a:r>
              <a:rPr lang="en-US" dirty="0" err="1" smtClean="0"/>
              <a:t>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17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Operation on Languages..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 </a:t>
            </a:r>
            <a:r>
              <a:rPr lang="en-US" i="1" dirty="0" smtClean="0"/>
              <a:t>(</a:t>
            </a:r>
            <a:r>
              <a:rPr lang="en-US" i="1" dirty="0" err="1" smtClean="0">
                <a:solidFill>
                  <a:schemeClr val="accent1"/>
                </a:solidFill>
              </a:rPr>
              <a:t>Kleene</a:t>
            </a:r>
            <a:r>
              <a:rPr lang="en-US" i="1" dirty="0" smtClean="0"/>
              <a:t>) </a:t>
            </a:r>
            <a:r>
              <a:rPr lang="en-US" b="1" dirty="0" smtClean="0">
                <a:solidFill>
                  <a:schemeClr val="accent1"/>
                </a:solidFill>
              </a:rPr>
              <a:t>closure</a:t>
            </a:r>
            <a:r>
              <a:rPr lang="en-US" dirty="0" smtClean="0"/>
              <a:t> of L, denoted L</a:t>
            </a:r>
            <a:r>
              <a:rPr lang="en-US" baseline="30000" dirty="0" smtClean="0"/>
              <a:t>*</a:t>
            </a:r>
            <a:r>
              <a:rPr lang="en-US" dirty="0" smtClean="0"/>
              <a:t> is L</a:t>
            </a:r>
            <a:r>
              <a:rPr lang="en-US" baseline="30000" dirty="0" smtClean="0"/>
              <a:t>0</a:t>
            </a:r>
            <a:r>
              <a:rPr lang="en-US" dirty="0" smtClean="0"/>
              <a:t> ∪ L</a:t>
            </a:r>
            <a:r>
              <a:rPr lang="en-US" baseline="30000" dirty="0" smtClean="0"/>
              <a:t>1</a:t>
            </a:r>
            <a:r>
              <a:rPr lang="en-US" dirty="0" smtClean="0"/>
              <a:t> ∪ L</a:t>
            </a:r>
            <a:r>
              <a:rPr lang="en-US" baseline="30000" dirty="0" smtClean="0"/>
              <a:t>2</a:t>
            </a:r>
            <a:r>
              <a:rPr lang="en-US" dirty="0" smtClean="0"/>
              <a:t> ...</a:t>
            </a:r>
          </a:p>
          <a:p>
            <a:endParaRPr lang="en-US" dirty="0" smtClean="0"/>
          </a:p>
          <a:p>
            <a:r>
              <a:rPr lang="en-US" dirty="0" smtClean="0"/>
              <a:t>The </a:t>
            </a:r>
            <a:r>
              <a:rPr lang="en-US" b="1" dirty="0" smtClean="0">
                <a:solidFill>
                  <a:schemeClr val="accent1"/>
                </a:solidFill>
              </a:rPr>
              <a:t>positive closure</a:t>
            </a:r>
            <a:r>
              <a:rPr lang="en-US" dirty="0" smtClean="0"/>
              <a:t> of L, denoted L</a:t>
            </a:r>
            <a:r>
              <a:rPr lang="en-US" baseline="30000" dirty="0" smtClean="0"/>
              <a:t>+</a:t>
            </a:r>
            <a:r>
              <a:rPr lang="en-US" dirty="0" smtClean="0"/>
              <a:t> is  L</a:t>
            </a:r>
            <a:r>
              <a:rPr lang="en-US" baseline="30000" dirty="0" smtClean="0"/>
              <a:t>1</a:t>
            </a:r>
            <a:r>
              <a:rPr lang="en-US" dirty="0" smtClean="0"/>
              <a:t> ∪ L</a:t>
            </a:r>
            <a:r>
              <a:rPr lang="en-US" baseline="30000" dirty="0" smtClean="0"/>
              <a:t>2</a:t>
            </a:r>
            <a:r>
              <a:rPr lang="en-US" dirty="0" smtClean="0"/>
              <a:t> ...</a:t>
            </a:r>
          </a:p>
          <a:p>
            <a:endParaRPr lang="en-US" dirty="0" smtClean="0"/>
          </a:p>
          <a:p>
            <a:r>
              <a:rPr lang="en-US" b="1" dirty="0" smtClean="0"/>
              <a:t>Ex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accent1"/>
                </a:solidFill>
              </a:rPr>
              <a:t>{</a:t>
            </a:r>
            <a:r>
              <a:rPr lang="en-US" dirty="0" err="1" smtClean="0">
                <a:solidFill>
                  <a:schemeClr val="accent1"/>
                </a:solidFill>
              </a:rPr>
              <a:t>a,b</a:t>
            </a:r>
            <a:r>
              <a:rPr lang="en-US" dirty="0" smtClean="0">
                <a:solidFill>
                  <a:schemeClr val="accent1"/>
                </a:solidFill>
              </a:rPr>
              <a:t>}*</a:t>
            </a:r>
            <a:r>
              <a:rPr lang="en-US" dirty="0" smtClean="0"/>
              <a:t> is {</a:t>
            </a:r>
            <a:r>
              <a:rPr lang="el-GR" dirty="0" smtClean="0"/>
              <a:t>ε,</a:t>
            </a:r>
            <a:r>
              <a:rPr lang="en-US" dirty="0" err="1" smtClean="0"/>
              <a:t>a,b,aa,ab,ba,bb,aaa,aab,aba,abb,baa,bab,bba,bbb</a:t>
            </a:r>
            <a:r>
              <a:rPr lang="en-US" dirty="0" smtClean="0"/>
              <a:t>,...}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{</a:t>
            </a:r>
            <a:r>
              <a:rPr lang="en-US" dirty="0" err="1" smtClean="0">
                <a:solidFill>
                  <a:schemeClr val="accent1"/>
                </a:solidFill>
              </a:rPr>
              <a:t>a,b</a:t>
            </a:r>
            <a:r>
              <a:rPr lang="en-US" dirty="0" smtClean="0">
                <a:solidFill>
                  <a:schemeClr val="accent1"/>
                </a:solidFill>
              </a:rPr>
              <a:t>}</a:t>
            </a:r>
            <a:r>
              <a:rPr lang="en-US" baseline="30000" dirty="0" smtClean="0">
                <a:solidFill>
                  <a:schemeClr val="accent1"/>
                </a:solidFill>
              </a:rPr>
              <a:t>+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is {</a:t>
            </a:r>
            <a:r>
              <a:rPr lang="en-US" dirty="0" err="1" smtClean="0"/>
              <a:t>a,b,aa,ab,ba,bb,aaa,aab,aba,abb,baa,bab,bba,bbb</a:t>
            </a:r>
            <a:r>
              <a:rPr lang="en-US" dirty="0" smtClean="0"/>
              <a:t>,...}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{</a:t>
            </a:r>
            <a:r>
              <a:rPr lang="el-GR" dirty="0" smtClean="0">
                <a:solidFill>
                  <a:schemeClr val="accent1"/>
                </a:solidFill>
              </a:rPr>
              <a:t>ε,</a:t>
            </a:r>
            <a:r>
              <a:rPr lang="en-US" dirty="0" err="1" smtClean="0">
                <a:solidFill>
                  <a:schemeClr val="accent1"/>
                </a:solidFill>
              </a:rPr>
              <a:t>a,b</a:t>
            </a:r>
            <a:r>
              <a:rPr lang="en-US" dirty="0" smtClean="0">
                <a:solidFill>
                  <a:schemeClr val="accent1"/>
                </a:solidFill>
              </a:rPr>
              <a:t>}* </a:t>
            </a:r>
            <a:r>
              <a:rPr lang="en-US" dirty="0" smtClean="0"/>
              <a:t>is {</a:t>
            </a:r>
            <a:r>
              <a:rPr lang="el-GR" dirty="0" smtClean="0"/>
              <a:t>ε,</a:t>
            </a:r>
            <a:r>
              <a:rPr lang="en-US" dirty="0" err="1" smtClean="0"/>
              <a:t>a,b,aa,ab,ba,bb</a:t>
            </a:r>
            <a:r>
              <a:rPr lang="en-US" dirty="0" smtClean="0"/>
              <a:t>,...}.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{</a:t>
            </a:r>
            <a:r>
              <a:rPr lang="el-GR" dirty="0" smtClean="0">
                <a:solidFill>
                  <a:schemeClr val="accent1"/>
                </a:solidFill>
              </a:rPr>
              <a:t>ε,</a:t>
            </a:r>
            <a:r>
              <a:rPr lang="en-US" dirty="0" err="1" smtClean="0">
                <a:solidFill>
                  <a:schemeClr val="accent1"/>
                </a:solidFill>
              </a:rPr>
              <a:t>a,b</a:t>
            </a:r>
            <a:r>
              <a:rPr lang="en-US" dirty="0" smtClean="0">
                <a:solidFill>
                  <a:schemeClr val="accent1"/>
                </a:solidFill>
              </a:rPr>
              <a:t>}</a:t>
            </a:r>
            <a:r>
              <a:rPr lang="en-US" baseline="30000" dirty="0" smtClean="0">
                <a:solidFill>
                  <a:schemeClr val="accent1"/>
                </a:solidFill>
              </a:rPr>
              <a:t>+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is the same as {</a:t>
            </a:r>
            <a:r>
              <a:rPr lang="el-GR" dirty="0" smtClean="0"/>
              <a:t>ε,</a:t>
            </a:r>
            <a:r>
              <a:rPr lang="en-US" dirty="0" err="1" smtClean="0"/>
              <a:t>a,b</a:t>
            </a:r>
            <a:r>
              <a:rPr lang="en-US" dirty="0" smtClean="0"/>
              <a:t>}*.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18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Regular Expressions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 </a:t>
            </a:r>
            <a:r>
              <a:rPr lang="en-US" dirty="0" smtClean="0">
                <a:solidFill>
                  <a:schemeClr val="accent1"/>
                </a:solidFill>
              </a:rPr>
              <a:t>regular expression</a:t>
            </a:r>
            <a:r>
              <a:rPr lang="en-US" dirty="0" smtClean="0"/>
              <a:t>  is a sequence of characters that forms a search pattern, mainly for use in pattern matching with strings.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idea is that the regular expressions over an alphabet consist of the alphabet, and expressions using union, concatenation, and *, but it takes more words to say it right. 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Each regular expression r denotes a language L(r) , which is also defined recursively from the languages denoted by </a:t>
            </a:r>
            <a:r>
              <a:rPr lang="en-US" dirty="0" err="1" smtClean="0"/>
              <a:t>r's</a:t>
            </a:r>
            <a:r>
              <a:rPr lang="en-US" dirty="0" smtClean="0"/>
              <a:t>  </a:t>
            </a:r>
            <a:r>
              <a:rPr lang="en-US" dirty="0" err="1" smtClean="0"/>
              <a:t>subexpressions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Rules that define the regular expressions over some alphabet  </a:t>
            </a:r>
            <a:r>
              <a:rPr lang="el-GR" dirty="0" smtClean="0">
                <a:solidFill>
                  <a:schemeClr val="accent1"/>
                </a:solidFill>
              </a:rPr>
              <a:t>Σ</a:t>
            </a:r>
            <a:r>
              <a:rPr lang="en-US" dirty="0" smtClean="0"/>
              <a:t> and the languages that those expressions denote are: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1"/>
                </a:solidFill>
              </a:rPr>
              <a:t>BASIS:</a:t>
            </a:r>
            <a:r>
              <a:rPr lang="en-US" dirty="0" smtClean="0"/>
              <a:t> There are two rules that form the basis: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1. 	</a:t>
            </a:r>
            <a:r>
              <a:rPr lang="en-US" dirty="0" smtClean="0">
                <a:solidFill>
                  <a:schemeClr val="accent1"/>
                </a:solidFill>
              </a:rPr>
              <a:t> ε</a:t>
            </a:r>
            <a:r>
              <a:rPr lang="en-US" dirty="0" smtClean="0"/>
              <a:t> is a regular expression, and L(</a:t>
            </a:r>
            <a:r>
              <a:rPr lang="en-US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) is {</a:t>
            </a:r>
            <a:r>
              <a:rPr lang="en-US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} , that is, the 	language whose sole member is the empty string.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2. 	If a is a symbol in </a:t>
            </a:r>
            <a:r>
              <a:rPr lang="el-GR" dirty="0" smtClean="0">
                <a:solidFill>
                  <a:schemeClr val="accent1"/>
                </a:solidFill>
              </a:rPr>
              <a:t>Σ</a:t>
            </a:r>
            <a:r>
              <a:rPr lang="en-US" dirty="0" smtClean="0"/>
              <a:t>, then a is a regular expression, and </a:t>
            </a:r>
            <a:br>
              <a:rPr lang="en-US" dirty="0" smtClean="0"/>
            </a:br>
            <a:r>
              <a:rPr lang="en-US" dirty="0" smtClean="0"/>
              <a:t>	L(a) = {a}, that is, the language with one string, of length	one, with a in its 1</a:t>
            </a:r>
            <a:r>
              <a:rPr lang="en-US" baseline="30000" dirty="0" smtClean="0"/>
              <a:t>st</a:t>
            </a:r>
            <a:r>
              <a:rPr lang="en-US" dirty="0" smtClean="0"/>
              <a:t> position.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INDUCTION</a:t>
            </a:r>
            <a:r>
              <a:rPr lang="en-US" b="1" dirty="0" smtClean="0">
                <a:solidFill>
                  <a:schemeClr val="accent1"/>
                </a:solidFill>
              </a:rPr>
              <a:t>:</a:t>
            </a:r>
            <a:r>
              <a:rPr lang="en-US" dirty="0" smtClean="0"/>
              <a:t> There are four parts to the induction whereby larger regular expressions are built from smaller ones.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smtClean="0"/>
              <a:t>	Suppose </a:t>
            </a:r>
            <a:r>
              <a:rPr lang="en-US" dirty="0" smtClean="0">
                <a:solidFill>
                  <a:schemeClr val="tx2"/>
                </a:solidFill>
              </a:rPr>
              <a:t>r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tx2"/>
                </a:solidFill>
              </a:rPr>
              <a:t>s</a:t>
            </a:r>
            <a:r>
              <a:rPr lang="en-US" dirty="0" smtClean="0"/>
              <a:t> are regular expressions denoting languages </a:t>
            </a:r>
            <a:r>
              <a:rPr lang="en-US" dirty="0" smtClean="0">
                <a:solidFill>
                  <a:schemeClr val="tx2"/>
                </a:solidFill>
              </a:rPr>
              <a:t>L(r)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tx2"/>
                </a:solidFill>
              </a:rPr>
              <a:t>L(s)</a:t>
            </a:r>
            <a:r>
              <a:rPr lang="en-US" dirty="0" smtClean="0"/>
              <a:t>, respectively.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200" dirty="0" smtClean="0"/>
              <a:t>1. (r) | (s) is a regular expression denoting the language L(r) U L(s</a:t>
            </a:r>
            <a:r>
              <a:rPr lang="en-US" sz="2200" dirty="0" smtClean="0"/>
              <a:t>)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	2. (r) (s) is a regular expression denoting the language L(r)L(s</a:t>
            </a:r>
            <a:r>
              <a:rPr lang="en-US" sz="2200" dirty="0" smtClean="0"/>
              <a:t>)</a:t>
            </a:r>
            <a:endParaRPr lang="en-US" sz="2200" dirty="0" smtClean="0"/>
          </a:p>
          <a:p>
            <a:pPr>
              <a:buNone/>
            </a:pPr>
            <a:r>
              <a:rPr lang="pt-BR" sz="2200" dirty="0" smtClean="0"/>
              <a:t>	3. (r)* is a regular expression denoting (L (r)) * </a:t>
            </a:r>
          </a:p>
          <a:p>
            <a:pPr>
              <a:buNone/>
            </a:pPr>
            <a:r>
              <a:rPr lang="en-US" sz="2200" dirty="0" smtClean="0"/>
              <a:t>	4. (r) is a regular expression denoting L(r)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Regular </a:t>
            </a:r>
            <a:r>
              <a:rPr lang="en-US" dirty="0" smtClean="0"/>
              <a:t>expressions often contain unnecessary pairs of parentheses. We may drop certain pairs of parentheses if we adopt the conventions that:</a:t>
            </a:r>
          </a:p>
          <a:p>
            <a:endParaRPr lang="en-US" sz="2200" dirty="0" smtClean="0"/>
          </a:p>
          <a:p>
            <a:pPr>
              <a:buNone/>
            </a:pPr>
            <a:r>
              <a:rPr lang="en-US" sz="2000" dirty="0" smtClean="0"/>
              <a:t>	a) The unary operator * has highest precedence and is left associative.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b) Concatenation has second highest precedence and is left associative.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c) | has lowest precedence and is left associative.</a:t>
            </a: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Ex.	 Let </a:t>
            </a:r>
            <a:r>
              <a:rPr lang="el-GR" dirty="0" smtClean="0">
                <a:solidFill>
                  <a:schemeClr val="accent1"/>
                </a:solidFill>
              </a:rPr>
              <a:t>Σ</a:t>
            </a:r>
            <a:r>
              <a:rPr lang="en-US" dirty="0" smtClean="0"/>
              <a:t> = {a, b} </a:t>
            </a:r>
          </a:p>
          <a:p>
            <a:pPr marL="914400" lvl="1" indent="-457200">
              <a:buAutoNum type="arabicPeriod"/>
            </a:pP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The regular expression a | b denotes the language {a, b} .</a:t>
            </a:r>
          </a:p>
          <a:p>
            <a:pPr marL="914400" lvl="1" indent="-457200">
              <a:buAutoNum type="arabicPeriod"/>
            </a:pP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(</a:t>
            </a:r>
            <a:r>
              <a:rPr lang="en-US" dirty="0" err="1" smtClean="0"/>
              <a:t>a|b</a:t>
            </a:r>
            <a:r>
              <a:rPr lang="en-US" dirty="0" smtClean="0"/>
              <a:t>)(</a:t>
            </a:r>
            <a:r>
              <a:rPr lang="en-US" dirty="0" err="1" smtClean="0"/>
              <a:t>a|b</a:t>
            </a:r>
            <a:r>
              <a:rPr lang="en-US" dirty="0" smtClean="0"/>
              <a:t>) denotes {</a:t>
            </a:r>
            <a:r>
              <a:rPr lang="en-US" dirty="0" err="1" smtClean="0"/>
              <a:t>aa</a:t>
            </a:r>
            <a:r>
              <a:rPr lang="en-US" dirty="0" smtClean="0"/>
              <a:t>, </a:t>
            </a:r>
            <a:r>
              <a:rPr lang="en-US" dirty="0" err="1" smtClean="0"/>
              <a:t>ab</a:t>
            </a:r>
            <a:r>
              <a:rPr lang="en-US" dirty="0" smtClean="0"/>
              <a:t>, </a:t>
            </a:r>
            <a:r>
              <a:rPr lang="en-US" dirty="0" err="1" smtClean="0"/>
              <a:t>ba</a:t>
            </a:r>
            <a:r>
              <a:rPr lang="en-US" dirty="0" smtClean="0"/>
              <a:t>, bb} , the language of all strings of length two over the alphabet </a:t>
            </a:r>
            <a:r>
              <a:rPr lang="el-GR" dirty="0" smtClean="0">
                <a:solidFill>
                  <a:schemeClr val="accent1"/>
                </a:solidFill>
              </a:rPr>
              <a:t>Σ </a:t>
            </a:r>
            <a:r>
              <a:rPr lang="en-US" dirty="0" smtClean="0"/>
              <a:t>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Another </a:t>
            </a:r>
            <a:r>
              <a:rPr lang="en-US" dirty="0" smtClean="0"/>
              <a:t>regular expression for the same language is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aa</a:t>
            </a:r>
            <a:r>
              <a:rPr lang="en-US" dirty="0" smtClean="0"/>
              <a:t> </a:t>
            </a:r>
            <a:r>
              <a:rPr lang="en-US" dirty="0" smtClean="0"/>
              <a:t>| </a:t>
            </a:r>
            <a:r>
              <a:rPr lang="en-US" dirty="0" err="1" smtClean="0"/>
              <a:t>ab</a:t>
            </a:r>
            <a:r>
              <a:rPr lang="en-US" dirty="0" smtClean="0"/>
              <a:t> | </a:t>
            </a:r>
            <a:r>
              <a:rPr lang="en-US" dirty="0" err="1" smtClean="0"/>
              <a:t>ba</a:t>
            </a:r>
            <a:r>
              <a:rPr lang="en-US" dirty="0" smtClean="0"/>
              <a:t> | bb </a:t>
            </a:r>
          </a:p>
          <a:p>
            <a:pPr marL="914400" lvl="1" indent="-457200">
              <a:buAutoNum type="arabicPeriod"/>
            </a:pP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a* denotes the language consisting of all strings of zero or more </a:t>
            </a:r>
            <a:r>
              <a:rPr lang="en-US" dirty="0" err="1" smtClean="0"/>
              <a:t>a's</a:t>
            </a:r>
            <a:r>
              <a:rPr lang="en-US" dirty="0" smtClean="0"/>
              <a:t>, that is, {</a:t>
            </a:r>
            <a:r>
              <a:rPr lang="en-US" dirty="0" smtClean="0">
                <a:solidFill>
                  <a:schemeClr val="accent1"/>
                </a:solidFill>
              </a:rPr>
              <a:t>ε </a:t>
            </a:r>
            <a:r>
              <a:rPr lang="en-US" dirty="0" smtClean="0"/>
              <a:t>, a, </a:t>
            </a:r>
            <a:r>
              <a:rPr lang="en-US" dirty="0" err="1" smtClean="0"/>
              <a:t>aa</a:t>
            </a:r>
            <a:r>
              <a:rPr lang="en-US" dirty="0" smtClean="0"/>
              <a:t>, </a:t>
            </a:r>
            <a:r>
              <a:rPr lang="en-US" dirty="0" err="1" smtClean="0"/>
              <a:t>aaa</a:t>
            </a:r>
            <a:r>
              <a:rPr lang="en-US" dirty="0" smtClean="0"/>
              <a:t>, ... }.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dirty="0" smtClean="0"/>
              <a:t>4.		(</a:t>
            </a:r>
            <a:r>
              <a:rPr lang="en-US" dirty="0" err="1" smtClean="0"/>
              <a:t>a|b</a:t>
            </a:r>
            <a:r>
              <a:rPr lang="en-US" dirty="0" smtClean="0"/>
              <a:t>)* denotes the set of all strings consisting of zero or more 	instances of a or b, that is, all strings of </a:t>
            </a:r>
            <a:r>
              <a:rPr lang="en-US" dirty="0" err="1" smtClean="0"/>
              <a:t>a's</a:t>
            </a:r>
            <a:r>
              <a:rPr lang="en-US" dirty="0" smtClean="0"/>
              <a:t> and </a:t>
            </a:r>
            <a:r>
              <a:rPr lang="en-US" dirty="0" err="1" smtClean="0"/>
              <a:t>b's</a:t>
            </a:r>
            <a:r>
              <a:rPr lang="en-US" dirty="0" smtClean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{</a:t>
            </a:r>
            <a:r>
              <a:rPr lang="en-US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, a, b, </a:t>
            </a:r>
            <a:r>
              <a:rPr lang="en-US" dirty="0" err="1" smtClean="0"/>
              <a:t>aa</a:t>
            </a:r>
            <a:r>
              <a:rPr lang="en-US" dirty="0" smtClean="0"/>
              <a:t>, </a:t>
            </a:r>
            <a:r>
              <a:rPr lang="en-US" dirty="0" err="1" smtClean="0"/>
              <a:t>ab</a:t>
            </a:r>
            <a:r>
              <a:rPr lang="en-US" dirty="0" smtClean="0"/>
              <a:t>, 	</a:t>
            </a:r>
            <a:r>
              <a:rPr lang="en-US" dirty="0" err="1" smtClean="0"/>
              <a:t>ba</a:t>
            </a:r>
            <a:r>
              <a:rPr lang="en-US" dirty="0" smtClean="0"/>
              <a:t>, bb, </a:t>
            </a:r>
            <a:r>
              <a:rPr lang="en-US" dirty="0" err="1" smtClean="0"/>
              <a:t>aaa</a:t>
            </a:r>
            <a:r>
              <a:rPr lang="en-US" dirty="0" smtClean="0"/>
              <a:t>, ... }.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</a:t>
            </a:r>
            <a:br>
              <a:rPr lang="en-US" dirty="0" smtClean="0"/>
            </a:br>
            <a:r>
              <a:rPr lang="en-US" dirty="0" smtClean="0"/>
              <a:t>	Another </a:t>
            </a:r>
            <a:r>
              <a:rPr lang="en-US" dirty="0" smtClean="0"/>
              <a:t>regular expression for the same language </a:t>
            </a:r>
            <a:r>
              <a:rPr lang="en-US" dirty="0" smtClean="0"/>
              <a:t>is </a:t>
            </a:r>
            <a:br>
              <a:rPr lang="en-US" dirty="0" smtClean="0"/>
            </a:br>
            <a:r>
              <a:rPr lang="en-US" dirty="0" smtClean="0"/>
              <a:t>	(</a:t>
            </a:r>
            <a:r>
              <a:rPr lang="en-US" dirty="0" smtClean="0"/>
              <a:t>a*b</a:t>
            </a:r>
            <a:r>
              <a:rPr lang="en-US" dirty="0" smtClean="0"/>
              <a:t>*)*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5.		a | a*b denotes the language {a, b, </a:t>
            </a:r>
            <a:r>
              <a:rPr lang="en-US" dirty="0" err="1" smtClean="0"/>
              <a:t>ab</a:t>
            </a:r>
            <a:r>
              <a:rPr lang="en-US" dirty="0" smtClean="0"/>
              <a:t>, </a:t>
            </a:r>
            <a:r>
              <a:rPr lang="en-US" dirty="0" err="1" smtClean="0"/>
              <a:t>aab</a:t>
            </a:r>
            <a:r>
              <a:rPr lang="en-US" dirty="0" smtClean="0"/>
              <a:t>, </a:t>
            </a:r>
            <a:r>
              <a:rPr lang="en-US" dirty="0" err="1" smtClean="0"/>
              <a:t>aaab</a:t>
            </a:r>
            <a:r>
              <a:rPr lang="en-US" dirty="0" smtClean="0"/>
              <a:t>, ... }, that is, </a:t>
            </a:r>
            <a:br>
              <a:rPr lang="en-US" dirty="0" smtClean="0"/>
            </a:br>
            <a:r>
              <a:rPr lang="en-US" dirty="0" smtClean="0"/>
              <a:t>	the string a and all strings consisting of zero or more </a:t>
            </a:r>
            <a:r>
              <a:rPr lang="en-US" dirty="0" err="1" smtClean="0"/>
              <a:t>a's</a:t>
            </a:r>
            <a:r>
              <a:rPr lang="en-US" dirty="0" smtClean="0"/>
              <a:t> and 	ending in b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language that can be defined by a regular expression is called a regular set. If two regular expressions r and s denote the same regular set , we say they are equivalent and write r = 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3105150"/>
            <a:ext cx="559117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90800" y="5715000"/>
            <a:ext cx="4240199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Algebraic Laws for regular expressions</a:t>
            </a:r>
            <a:endParaRPr lang="en-US" sz="2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l-GR" dirty="0" smtClean="0">
                <a:solidFill>
                  <a:schemeClr val="accent1"/>
                </a:solidFill>
              </a:rPr>
              <a:t>Σ</a:t>
            </a:r>
            <a:r>
              <a:rPr lang="en-US" dirty="0" smtClean="0"/>
              <a:t> is an alphabet of basic symbols, then a regular definition is a sequence of definitions of the form: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d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 - &gt;  r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d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 - &gt;  r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      ......</a:t>
            </a:r>
          </a:p>
          <a:p>
            <a:pPr lvl="4">
              <a:buNone/>
            </a:pPr>
            <a:r>
              <a:rPr lang="en-US" b="1" dirty="0" err="1" smtClean="0">
                <a:solidFill>
                  <a:schemeClr val="accent1"/>
                </a:solidFill>
              </a:rPr>
              <a:t>d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n</a:t>
            </a:r>
            <a:r>
              <a:rPr lang="en-US" b="1" dirty="0" smtClean="0">
                <a:solidFill>
                  <a:schemeClr val="accent1"/>
                </a:solidFill>
              </a:rPr>
              <a:t>  - &gt;  </a:t>
            </a:r>
            <a:r>
              <a:rPr lang="en-US" b="1" dirty="0" err="1" smtClean="0">
                <a:solidFill>
                  <a:schemeClr val="accent1"/>
                </a:solidFill>
              </a:rPr>
              <a:t>r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n</a:t>
            </a:r>
            <a:endParaRPr lang="en-US" b="1" baseline="-250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Where the </a:t>
            </a:r>
            <a:r>
              <a:rPr lang="en-US" dirty="0" err="1" smtClean="0"/>
              <a:t>d's</a:t>
            </a:r>
            <a:r>
              <a:rPr lang="en-US" dirty="0" smtClean="0"/>
              <a:t> are unique and not in Σ and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i</a:t>
            </a:r>
            <a:r>
              <a:rPr lang="en-US" dirty="0" smtClean="0"/>
              <a:t> is a regular expressions over Σ ∪ {d</a:t>
            </a:r>
            <a:r>
              <a:rPr lang="en-US" baseline="-25000" dirty="0" smtClean="0"/>
              <a:t>1</a:t>
            </a:r>
            <a:r>
              <a:rPr lang="en-US" dirty="0" smtClean="0"/>
              <a:t>,...,d</a:t>
            </a:r>
            <a:r>
              <a:rPr lang="en-US" baseline="-25000" dirty="0" smtClean="0"/>
              <a:t>i-1</a:t>
            </a:r>
            <a:r>
              <a:rPr lang="en-US" dirty="0" smtClean="0"/>
              <a:t>}.</a:t>
            </a:r>
            <a:endParaRPr lang="en-US" sz="2200" baseline="-25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Definitions..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Ex. C identifiers can be described by the following regular definition: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chemeClr val="accent1"/>
                </a:solidFill>
              </a:rPr>
              <a:t>letter_ → A | B | ... | Z | a | b | ... | z | _ 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digit → 0 | 1 | ... | 9 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Id → letter_ ( letter_ | digit)*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200" dirty="0" smtClean="0"/>
              <a:t>Regular definitions are just a convenience, they add no power to regular expressions. </a:t>
            </a:r>
          </a:p>
          <a:p>
            <a:pPr>
              <a:buNone/>
            </a:pPr>
            <a:r>
              <a:rPr lang="en-US" sz="2200" dirty="0" smtClean="0"/>
              <a:t>	The C identifier example can be done simply as a regular expression by simply plugging in the earlier definitions to the later ones.</a:t>
            </a:r>
          </a:p>
          <a:p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 of 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There are many extensions of the basic regular expressions given above. </a:t>
            </a:r>
          </a:p>
          <a:p>
            <a:endParaRPr lang="en-US" dirty="0" smtClean="0"/>
          </a:p>
          <a:p>
            <a:r>
              <a:rPr lang="en-US" dirty="0" smtClean="0"/>
              <a:t>The following three will be occasionally used in this course as they are useful for lexical analyzers.</a:t>
            </a:r>
          </a:p>
          <a:p>
            <a:endParaRPr lang="en-US" sz="2200" dirty="0" smtClean="0"/>
          </a:p>
          <a:p>
            <a:r>
              <a:rPr lang="en-US" sz="2000" b="1" dirty="0" smtClean="0">
                <a:solidFill>
                  <a:schemeClr val="accent1"/>
                </a:solidFill>
              </a:rPr>
              <a:t>One or more instances</a:t>
            </a:r>
            <a:r>
              <a:rPr lang="en-US" sz="2000" dirty="0" smtClean="0"/>
              <a:t>. This is the positive closure operator + mentioned above.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Zero or one instance</a:t>
            </a:r>
            <a:r>
              <a:rPr lang="en-US" sz="2000" dirty="0" smtClean="0"/>
              <a:t>. The unary postfix operator ? defined by</a:t>
            </a:r>
            <a:br>
              <a:rPr lang="en-US" sz="2000" dirty="0" smtClean="0"/>
            </a:br>
            <a:r>
              <a:rPr lang="en-US" sz="2000" dirty="0" smtClean="0"/>
              <a:t>r? = r | ε for any RE r.</a:t>
            </a:r>
          </a:p>
          <a:p>
            <a:r>
              <a:rPr lang="en-US" sz="2000" b="1" dirty="0" smtClean="0">
                <a:solidFill>
                  <a:schemeClr val="accent1"/>
                </a:solidFill>
              </a:rPr>
              <a:t>Character classes. </a:t>
            </a:r>
            <a:r>
              <a:rPr lang="en-US" sz="2000" dirty="0" smtClean="0"/>
              <a:t>If a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, ..., a</a:t>
            </a:r>
            <a:r>
              <a:rPr lang="en-US" sz="2000" baseline="-25000" dirty="0" smtClean="0"/>
              <a:t>n</a:t>
            </a:r>
            <a:r>
              <a:rPr lang="en-US" sz="2000" dirty="0" smtClean="0"/>
              <a:t> are symbols in the alphabet, then</a:t>
            </a:r>
            <a:br>
              <a:rPr lang="en-US" sz="2000" dirty="0" smtClean="0"/>
            </a:br>
            <a:r>
              <a:rPr lang="en-US" sz="2000" dirty="0" smtClean="0"/>
              <a:t>[a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...a</a:t>
            </a:r>
            <a:r>
              <a:rPr lang="en-US" sz="2000" baseline="-25000" dirty="0" smtClean="0"/>
              <a:t>n</a:t>
            </a:r>
            <a:r>
              <a:rPr lang="en-US" sz="2000" dirty="0" smtClean="0"/>
              <a:t>] = a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 |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 | ... | a</a:t>
            </a:r>
            <a:r>
              <a:rPr lang="en-US" sz="2000" baseline="-25000" dirty="0" smtClean="0"/>
              <a:t>n</a:t>
            </a:r>
            <a:r>
              <a:rPr lang="en-US" sz="2000" dirty="0" smtClean="0"/>
              <a:t>. In the special case where all the </a:t>
            </a:r>
            <a:r>
              <a:rPr lang="en-US" sz="2000" dirty="0" err="1" smtClean="0"/>
              <a:t>a's</a:t>
            </a:r>
            <a:r>
              <a:rPr lang="en-US" sz="2000" dirty="0" smtClean="0"/>
              <a:t> are consecutive, we can simplify the notation further to just [a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-a</a:t>
            </a:r>
            <a:r>
              <a:rPr lang="en-US" sz="2000" baseline="-25000" dirty="0" smtClean="0"/>
              <a:t>n</a:t>
            </a:r>
            <a:r>
              <a:rPr lang="en-US" sz="2000" dirty="0" smtClean="0"/>
              <a:t>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8568</TotalTime>
  <Words>721</Words>
  <Application>Microsoft Office PowerPoint</Application>
  <PresentationFormat>On-screen Show (4:3)</PresentationFormat>
  <Paragraphs>233</Paragraphs>
  <Slides>29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Over View…</vt:lpstr>
      <vt:lpstr>Slide 9</vt:lpstr>
      <vt:lpstr>Contents</vt:lpstr>
      <vt:lpstr>Specification of Tokens</vt:lpstr>
      <vt:lpstr>Strings and Languages</vt:lpstr>
      <vt:lpstr>Strings and Languages..</vt:lpstr>
      <vt:lpstr>Strings and Languages...</vt:lpstr>
      <vt:lpstr>Strings and Languages...</vt:lpstr>
      <vt:lpstr>Operation on Languages</vt:lpstr>
      <vt:lpstr>Operation on Languages..</vt:lpstr>
      <vt:lpstr>Operation on Languages..</vt:lpstr>
      <vt:lpstr>Regular Expressions</vt:lpstr>
      <vt:lpstr>Regular Expressions..</vt:lpstr>
      <vt:lpstr>Regular Expressions...</vt:lpstr>
      <vt:lpstr>Regular Expressions...</vt:lpstr>
      <vt:lpstr>Regular Expressions...</vt:lpstr>
      <vt:lpstr>Regular Expressions...</vt:lpstr>
      <vt:lpstr>Regular Expressions...</vt:lpstr>
      <vt:lpstr>Regular Definitions</vt:lpstr>
      <vt:lpstr>Regular Definitions..</vt:lpstr>
      <vt:lpstr>Extensions of RE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1585</cp:revision>
  <dcterms:created xsi:type="dcterms:W3CDTF">2012-02-27T05:45:45Z</dcterms:created>
  <dcterms:modified xsi:type="dcterms:W3CDTF">2013-12-08T13:26:39Z</dcterms:modified>
  <cp:category>CS</cp:category>
</cp:coreProperties>
</file>