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5"/>
  </p:notesMasterIdLst>
  <p:handoutMasterIdLst>
    <p:handoutMasterId r:id="rId36"/>
  </p:handoutMasterIdLst>
  <p:sldIdLst>
    <p:sldId id="269" r:id="rId2"/>
    <p:sldId id="262" r:id="rId3"/>
    <p:sldId id="399" r:id="rId4"/>
    <p:sldId id="442" r:id="rId5"/>
    <p:sldId id="446" r:id="rId6"/>
    <p:sldId id="449" r:id="rId7"/>
    <p:sldId id="326" r:id="rId8"/>
    <p:sldId id="333" r:id="rId9"/>
    <p:sldId id="451" r:id="rId10"/>
    <p:sldId id="452" r:id="rId11"/>
    <p:sldId id="454" r:id="rId12"/>
    <p:sldId id="471" r:id="rId13"/>
    <p:sldId id="472" r:id="rId14"/>
    <p:sldId id="473" r:id="rId15"/>
    <p:sldId id="474" r:id="rId16"/>
    <p:sldId id="456" r:id="rId17"/>
    <p:sldId id="453" r:id="rId18"/>
    <p:sldId id="455" r:id="rId19"/>
    <p:sldId id="457" r:id="rId20"/>
    <p:sldId id="458" r:id="rId21"/>
    <p:sldId id="459" r:id="rId22"/>
    <p:sldId id="460" r:id="rId23"/>
    <p:sldId id="462" r:id="rId24"/>
    <p:sldId id="463" r:id="rId25"/>
    <p:sldId id="461" r:id="rId26"/>
    <p:sldId id="467" r:id="rId27"/>
    <p:sldId id="466" r:id="rId28"/>
    <p:sldId id="468" r:id="rId29"/>
    <p:sldId id="469" r:id="rId30"/>
    <p:sldId id="464" r:id="rId31"/>
    <p:sldId id="465" r:id="rId32"/>
    <p:sldId id="470" r:id="rId33"/>
    <p:sldId id="287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4" autoAdjust="0"/>
    <p:restoredTop sz="85763" autoAdjust="0"/>
  </p:normalViewPr>
  <p:slideViewPr>
    <p:cSldViewPr>
      <p:cViewPr>
        <p:scale>
          <a:sx n="30" d="100"/>
          <a:sy n="30" d="100"/>
        </p:scale>
        <p:origin x="-1752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05/02/1435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05/02/1435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7C1F-6617-461D-BB78-3FA6470F31F8}" type="datetime1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SC4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>
            <a:lvl1pPr rtl="0"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953000"/>
          </a:xfrm>
        </p:spPr>
        <p:txBody>
          <a:bodyPr/>
          <a:lstStyle>
            <a:lvl1pPr algn="l" rtl="0">
              <a:buFont typeface="Wingdings" pitchFamily="2" charset="2"/>
              <a:buChar char="Ø"/>
              <a:defRPr sz="2400">
                <a:cs typeface="+mn-cs"/>
              </a:defRPr>
            </a:lvl1pPr>
            <a:lvl2pPr algn="l" rtl="0">
              <a:buFont typeface="Wingdings" pitchFamily="2" charset="2"/>
              <a:buChar char="Ø"/>
              <a:defRPr sz="2200">
                <a:cs typeface="+mn-cs"/>
              </a:defRPr>
            </a:lvl2pPr>
            <a:lvl3pPr algn="l" rtl="0">
              <a:buFont typeface="Wingdings" pitchFamily="2" charset="2"/>
              <a:buChar char="Ø"/>
              <a:defRPr sz="2000">
                <a:cs typeface="+mn-cs"/>
              </a:defRPr>
            </a:lvl3pPr>
            <a:lvl4pPr algn="l" rtl="0">
              <a:buFont typeface="Wingdings" pitchFamily="2" charset="2"/>
              <a:buChar char="Ø"/>
              <a:defRPr>
                <a:cs typeface="+mn-cs"/>
              </a:defRPr>
            </a:lvl4pPr>
            <a:lvl5pPr algn="l" rtl="0">
              <a:buFont typeface="Wingdings" pitchFamily="2" charset="2"/>
              <a:buChar char="Ø"/>
              <a:defRPr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A3B9-D98F-43EB-AA4E-97DDC6366C34}" type="datetime1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Visual Programming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24187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5240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3801-7B6E-47CD-9630-A2649815D7EE}" type="datetime1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56CD8-96CC-44C4-A1F4-F8C057DAC1D2}" type="datetime1">
              <a:rPr lang="en-US" smtClean="0"/>
              <a:pPr/>
              <a:t>12/8/2013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F48F-9907-4123-81F2-4C5BE6AADBD5}" type="datetime1">
              <a:rPr lang="en-US" smtClean="0"/>
              <a:pPr/>
              <a:t>12/8/2013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A8DC-3200-44BE-854C-7CFCB872B76A}" type="datetime1">
              <a:rPr lang="en-US" smtClean="0"/>
              <a:pPr/>
              <a:t>12/8/2013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C558-0715-4CF3-BC93-20ED57D623D6}" type="datetime1">
              <a:rPr lang="en-US" smtClean="0"/>
              <a:pPr/>
              <a:t>12/8/2013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E286-2A64-44DB-B1BF-E827C4B63D1C}" type="datetime1">
              <a:rPr lang="en-US" smtClean="0"/>
              <a:pPr/>
              <a:t>12/8/2013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32D44-33BD-46D5-B411-0A778E5FA823}" type="datetime1">
              <a:rPr lang="en-US" smtClean="0"/>
              <a:pPr/>
              <a:t>12/8/2013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95C7-4DB6-496D-8FA1-BEFB9BEC715D}" type="datetime1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1104-C689-4A85-A9A0-5B3E4BBA28E9}" type="datetime1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F80F3-1BE5-4B78-99D4-3003CD22E4CC}" type="datetime1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19400" y="6356350"/>
            <a:ext cx="34290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Compiler Construction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Ø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08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029200"/>
          </a:xfrm>
        </p:spPr>
        <p:txBody>
          <a:bodyPr>
            <a:normAutofit/>
          </a:bodyPr>
          <a:lstStyle/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dirty="0" smtClean="0">
                <a:solidFill>
                  <a:schemeClr val="accent1"/>
                </a:solidFill>
              </a:rPr>
              <a:t>Syntax-directed translation</a:t>
            </a:r>
            <a:r>
              <a:rPr lang="en-US" dirty="0" smtClean="0"/>
              <a:t> is done by attaching rules or program fragments to productions in a grammar.</a:t>
            </a:r>
          </a:p>
          <a:p>
            <a:endParaRPr lang="en-US" dirty="0" smtClean="0"/>
          </a:p>
          <a:p>
            <a:r>
              <a:rPr lang="en-US" dirty="0" smtClean="0"/>
              <a:t>An </a:t>
            </a:r>
            <a:r>
              <a:rPr lang="en-US" dirty="0" smtClean="0">
                <a:solidFill>
                  <a:schemeClr val="accent1"/>
                </a:solidFill>
              </a:rPr>
              <a:t>attribute</a:t>
            </a:r>
            <a:r>
              <a:rPr lang="en-US" dirty="0" smtClean="0"/>
              <a:t> is any quantity associated with a programming construct .</a:t>
            </a:r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translation scheme </a:t>
            </a:r>
            <a:r>
              <a:rPr lang="en-US" dirty="0" smtClean="0"/>
              <a:t>is a notation for attaching program fragments to the productions of a grammar. 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18160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r>
              <a:rPr lang="en-US" dirty="0" smtClean="0"/>
              <a:t>In an </a:t>
            </a:r>
            <a:r>
              <a:rPr lang="en-US" b="1" dirty="0" smtClean="0">
                <a:solidFill>
                  <a:schemeClr val="accent1"/>
                </a:solidFill>
              </a:rPr>
              <a:t>abstract syntax tree </a:t>
            </a:r>
            <a:r>
              <a:rPr lang="en-US" dirty="0" smtClean="0"/>
              <a:t>for an expression, each interior node represents an operator, the children of the node represent the operands of the operator.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 descr="Lec07-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4600" y="3048000"/>
            <a:ext cx="3191996" cy="2057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54870" y="5486400"/>
            <a:ext cx="308873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b="1" dirty="0" smtClean="0"/>
              <a:t>Abstract Syntax tree for 9-5+2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</a:pPr>
            <a:r>
              <a:rPr lang="en-US" b="1" dirty="0" smtClean="0">
                <a:solidFill>
                  <a:schemeClr val="accent1"/>
                </a:solidFill>
              </a:rPr>
              <a:t>Structure of our Compiler</a:t>
            </a:r>
            <a:endParaRPr lang="en-US" sz="2400" b="1" dirty="0" smtClean="0">
              <a:solidFill>
                <a:schemeClr val="accent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676400" y="2133600"/>
            <a:ext cx="2209800" cy="10668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38100" dir="2700000" sx="110001" sy="110001" algn="tl" rotWithShape="0">
              <a:srgbClr val="808080">
                <a:alpha val="42999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Times" charset="0"/>
                <a:ea typeface="ＭＳ Ｐゴシック" charset="0"/>
                <a:cs typeface="ＭＳ Ｐゴシック" charset="0"/>
              </a:rPr>
              <a:t>Lexical analyzer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181600" y="2133600"/>
            <a:ext cx="2209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Syntax-directed</a:t>
            </a:r>
            <a:br>
              <a:rPr lang="en-US"/>
            </a:br>
            <a:r>
              <a:rPr lang="en-US"/>
              <a:t>translator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93663" y="1828800"/>
            <a:ext cx="1484312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Source</a:t>
            </a:r>
          </a:p>
          <a:p>
            <a:pPr algn="ctr"/>
            <a:r>
              <a:rPr lang="en-US"/>
              <a:t>Program</a:t>
            </a:r>
            <a:br>
              <a:rPr lang="en-US"/>
            </a:br>
            <a:r>
              <a:rPr lang="en-US"/>
              <a:t>(Character</a:t>
            </a:r>
            <a:br>
              <a:rPr lang="en-US"/>
            </a:br>
            <a:r>
              <a:rPr lang="en-US"/>
              <a:t>stream)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038600" y="2301875"/>
            <a:ext cx="9953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/>
              <a:t>Token</a:t>
            </a:r>
            <a:br>
              <a:rPr lang="en-US" dirty="0"/>
            </a:br>
            <a:r>
              <a:rPr lang="en-US" dirty="0"/>
              <a:t>stream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7620000" y="2286000"/>
            <a:ext cx="12827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Java</a:t>
            </a:r>
            <a:br>
              <a:rPr lang="en-US"/>
            </a:br>
            <a:r>
              <a:rPr lang="en-US"/>
              <a:t>bytecode</a:t>
            </a:r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3886200" y="2667000"/>
            <a:ext cx="1295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7391400" y="2667000"/>
            <a:ext cx="381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1295400" y="2667000"/>
            <a:ext cx="381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3276600" y="4724400"/>
            <a:ext cx="2590800" cy="1219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Syntax definition</a:t>
            </a:r>
            <a:br>
              <a:rPr lang="en-US"/>
            </a:br>
            <a:r>
              <a:rPr lang="en-US"/>
              <a:t>(BNF grammar)</a:t>
            </a:r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 flipV="1">
            <a:off x="4343400" y="3200400"/>
            <a:ext cx="1219200" cy="15240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4664075" y="3429000"/>
            <a:ext cx="311308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i="1"/>
              <a:t>Develop</a:t>
            </a:r>
            <a:br>
              <a:rPr lang="en-US" i="1"/>
            </a:br>
            <a:r>
              <a:rPr lang="en-US" i="1"/>
              <a:t>parser and code</a:t>
            </a:r>
            <a:br>
              <a:rPr lang="en-US" i="1"/>
            </a:br>
            <a:r>
              <a:rPr lang="en-US" i="1"/>
              <a:t>generator for translator</a:t>
            </a:r>
            <a:endParaRPr lang="en-US"/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6324600" y="4724400"/>
            <a:ext cx="2590800" cy="1219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JVM specification</a:t>
            </a: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 flipH="1" flipV="1">
            <a:off x="7086600" y="3200400"/>
            <a:ext cx="914400" cy="15240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181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Typical tasks performed by </a:t>
            </a:r>
            <a:r>
              <a:rPr lang="en-US" b="1" dirty="0" smtClean="0">
                <a:solidFill>
                  <a:schemeClr val="accent1"/>
                </a:solidFill>
              </a:rPr>
              <a:t>lexical analyzer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Removal of white space and comments</a:t>
            </a:r>
          </a:p>
          <a:p>
            <a:pPr lvl="1"/>
            <a:r>
              <a:rPr lang="en-US" dirty="0" smtClean="0"/>
              <a:t>Encode constants as tokens</a:t>
            </a:r>
          </a:p>
          <a:p>
            <a:pPr lvl="1"/>
            <a:r>
              <a:rPr lang="en-US" dirty="0" smtClean="0"/>
              <a:t>Recognize keywords</a:t>
            </a:r>
          </a:p>
          <a:p>
            <a:pPr lvl="1"/>
            <a:r>
              <a:rPr lang="en-US" dirty="0" smtClean="0"/>
              <a:t>Recognize identifiers </a:t>
            </a:r>
          </a:p>
          <a:p>
            <a:pPr lvl="1"/>
            <a:r>
              <a:rPr lang="en-US" dirty="0" smtClean="0"/>
              <a:t>Store identifier names in a global symbol table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Symbol Tables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Symbol Table Per Scope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The Use of Symbol Tables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Intermediate Code Generator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endParaRPr lang="en-US" dirty="0" smtClean="0"/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Syntax Directed Translator Flow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Role of the Lexical Analyzer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Tokens, Patterns &amp; Lexemes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Attributes for Tokens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Lexical Errors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Input Buffering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Buffer Pairs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dirty="0" smtClean="0"/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dirty="0" smtClean="0"/>
          </a:p>
          <a:p>
            <a:pPr>
              <a:lnSpc>
                <a:spcPct val="115000"/>
              </a:lnSpc>
              <a:spcBef>
                <a:spcPts val="0"/>
              </a:spcBef>
            </a:pPr>
            <a:endParaRPr lang="en-US" dirty="0" smtClean="0"/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sz="22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sz="22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Symbol Tables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Symbol tables </a:t>
            </a:r>
            <a:r>
              <a:rPr lang="en-US" dirty="0" smtClean="0"/>
              <a:t>are data structures that are used by compilers to hold information about source-program constructs.</a:t>
            </a: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Information is put into the symbol table when the declaration of an identifier is analyzed.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Entries in the symbol table contain information about an identifier such as its character string (or lexeme) , its type, its position in storage, and any other relevant information.</a:t>
            </a:r>
            <a:endParaRPr lang="en-US" sz="4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The information is collected incrementally.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Symbol Table Per Scope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If the language you are compiling supports nested scopes, the </a:t>
            </a:r>
            <a:r>
              <a:rPr lang="en-US" dirty="0" err="1" smtClean="0"/>
              <a:t>lexer</a:t>
            </a:r>
            <a:r>
              <a:rPr lang="en-US" dirty="0" smtClean="0"/>
              <a:t> can only construct the </a:t>
            </a:r>
            <a:r>
              <a:rPr lang="en-US" dirty="0" smtClean="0">
                <a:solidFill>
                  <a:schemeClr val="accent1"/>
                </a:solidFill>
              </a:rPr>
              <a:t>&lt;</a:t>
            </a:r>
            <a:r>
              <a:rPr lang="en-US" dirty="0" err="1" smtClean="0">
                <a:solidFill>
                  <a:schemeClr val="accent1"/>
                </a:solidFill>
              </a:rPr>
              <a:t>lexeme,token</a:t>
            </a:r>
            <a:r>
              <a:rPr lang="en-US" dirty="0" smtClean="0">
                <a:solidFill>
                  <a:schemeClr val="accent1"/>
                </a:solidFill>
              </a:rPr>
              <a:t>&gt;</a:t>
            </a:r>
            <a:r>
              <a:rPr lang="en-US" dirty="0" smtClean="0"/>
              <a:t> pairs.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parser converts these pairs into a true symbol table that reflects the nested scopes. </a:t>
            </a:r>
          </a:p>
          <a:p>
            <a:pPr lvl="1"/>
            <a:r>
              <a:rPr lang="en-US" dirty="0" smtClean="0"/>
              <a:t>If the language is flat, the scanner can produce the symbol table.</a:t>
            </a:r>
          </a:p>
          <a:p>
            <a:pPr lvl="1"/>
            <a:endParaRPr lang="en-US" sz="18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/>
              <a:t>Key idea is, when entering a block, a new symbol table is created.</a:t>
            </a:r>
          </a:p>
          <a:p>
            <a:endParaRPr lang="en-US" dirty="0" smtClean="0"/>
          </a:p>
          <a:p>
            <a:r>
              <a:rPr lang="en-US" dirty="0" smtClean="0"/>
              <a:t>Each such table points to the one immediately outer table.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Use of Symbol Table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semantic action gets information from the symbol table when the identifier is subsequently used, for example, as a factor in an expression.</a:t>
            </a:r>
          </a:p>
          <a:p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Now there are two important forms for the </a:t>
            </a:r>
            <a:r>
              <a:rPr lang="en-US" sz="2000" dirty="0" smtClean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intermediate code generator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Trees, especially parse trees and syntax trees.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Linear, especially three-address code</a:t>
            </a:r>
          </a:p>
          <a:p>
            <a:endParaRPr lang="en-US" dirty="0" smtClean="0"/>
          </a:p>
          <a:p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Intermediate Code Generator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Static checking</a:t>
            </a:r>
            <a:r>
              <a:rPr lang="en-US" dirty="0" smtClean="0"/>
              <a:t> refers to checks performed during compilation, whereas, </a:t>
            </a:r>
            <a:r>
              <a:rPr lang="en-US" b="1" dirty="0" smtClean="0">
                <a:solidFill>
                  <a:schemeClr val="accent1"/>
                </a:solidFill>
              </a:rPr>
              <a:t>dynamic checking</a:t>
            </a:r>
            <a:r>
              <a:rPr lang="en-US" dirty="0" smtClean="0"/>
              <a:t> refers to those performed at run time. </a:t>
            </a:r>
          </a:p>
          <a:p>
            <a:endParaRPr lang="en-US" dirty="0" smtClean="0"/>
          </a:p>
          <a:p>
            <a:r>
              <a:rPr lang="en-US" dirty="0" smtClean="0"/>
              <a:t>Examples of static checks include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Syntactic checks such as avoiding multiple declarations of the same identifier in the same scope.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Type checks.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Intermediate Code Generator..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L-values and R-values</a:t>
            </a:r>
          </a:p>
          <a:p>
            <a:pPr lvl="1">
              <a:buNone/>
            </a:pPr>
            <a:r>
              <a:rPr lang="pt-BR" b="1" dirty="0" smtClean="0">
                <a:solidFill>
                  <a:schemeClr val="accent1"/>
                </a:solidFill>
              </a:rPr>
              <a:t>Consider Q = Z; or A[f(x)+B*D] = g(B+C*h(x,y));</a:t>
            </a:r>
          </a:p>
          <a:p>
            <a:endParaRPr lang="en-US" dirty="0" smtClean="0"/>
          </a:p>
          <a:p>
            <a:r>
              <a:rPr lang="en-US" dirty="0" smtClean="0"/>
              <a:t>Three tasks:</a:t>
            </a:r>
          </a:p>
          <a:p>
            <a:pPr lvl="1"/>
            <a:r>
              <a:rPr lang="en-US" dirty="0" smtClean="0"/>
              <a:t>Evaluate the left hand side (LHS) to obtain an l-value.</a:t>
            </a:r>
          </a:p>
          <a:p>
            <a:pPr lvl="1"/>
            <a:r>
              <a:rPr lang="en-US" dirty="0" smtClean="0"/>
              <a:t>Evaluate the RHS to obtain an r-value.</a:t>
            </a:r>
          </a:p>
          <a:p>
            <a:pPr lvl="1"/>
            <a:r>
              <a:rPr lang="en-US" dirty="0" smtClean="0"/>
              <a:t>Perform the assignment.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An l-value corresponds to an address or a location.</a:t>
            </a:r>
          </a:p>
          <a:p>
            <a:pPr lvl="1"/>
            <a:r>
              <a:rPr lang="en-US" dirty="0" smtClean="0"/>
              <a:t>An r-value corresponds to a value.</a:t>
            </a:r>
          </a:p>
          <a:p>
            <a:pPr lvl="1"/>
            <a:r>
              <a:rPr lang="en-US" dirty="0" smtClean="0"/>
              <a:t>Neither 12 nor </a:t>
            </a:r>
            <a:r>
              <a:rPr lang="en-US" dirty="0" err="1" smtClean="0"/>
              <a:t>s+t</a:t>
            </a:r>
            <a:r>
              <a:rPr lang="en-US" dirty="0" smtClean="0"/>
              <a:t> can be used as an l-value, but both are legal r-values.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Intermediate Code Generator...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Static checking is used to insure that R-values do not appear on the LHS.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1"/>
                </a:solidFill>
              </a:rPr>
              <a:t>Type Checking </a:t>
            </a:r>
            <a:r>
              <a:rPr lang="en-US" dirty="0" smtClean="0"/>
              <a:t>assures that the type of the operands are correct as per the operator and also reports error, if any.</a:t>
            </a:r>
          </a:p>
          <a:p>
            <a:endParaRPr lang="en-US" dirty="0" smtClean="0"/>
          </a:p>
          <a:p>
            <a:pPr lvl="1"/>
            <a:r>
              <a:rPr lang="en-US" i="1" dirty="0" smtClean="0">
                <a:solidFill>
                  <a:schemeClr val="accent1"/>
                </a:solidFill>
              </a:rPr>
              <a:t>Coercions</a:t>
            </a:r>
            <a:r>
              <a:rPr lang="en-US" dirty="0" smtClean="0"/>
              <a:t> The automatic conversion of one type to another.</a:t>
            </a:r>
          </a:p>
          <a:p>
            <a:pPr lvl="1"/>
            <a:endParaRPr lang="en-US" dirty="0" smtClean="0"/>
          </a:p>
          <a:p>
            <a:pPr lvl="1"/>
            <a:r>
              <a:rPr lang="en-US" i="1" dirty="0" smtClean="0">
                <a:solidFill>
                  <a:schemeClr val="accent1"/>
                </a:solidFill>
              </a:rPr>
              <a:t>Overloading</a:t>
            </a:r>
            <a:r>
              <a:rPr lang="en-US" dirty="0" smtClean="0"/>
              <a:t> Same symbol can have different meanings depending on the types of the operands.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Three Address Code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These are primitive instructions that have one operator and (up to) three operands, all of which are addresses.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One address is the destination, which receives the result of the operation, </a:t>
            </a:r>
          </a:p>
          <a:p>
            <a:pPr lvl="1"/>
            <a:r>
              <a:rPr lang="en-US" dirty="0" smtClean="0"/>
              <a:t>Other two addresses are the sources of the values to be operated on.</a:t>
            </a:r>
          </a:p>
          <a:p>
            <a:endParaRPr lang="en-US" dirty="0" smtClean="0"/>
          </a:p>
          <a:p>
            <a:r>
              <a:rPr lang="en-US" dirty="0" smtClean="0"/>
              <a:t>Ex.</a:t>
            </a:r>
          </a:p>
          <a:p>
            <a:pPr lvl="2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ADD 		x  y  z </a:t>
            </a:r>
          </a:p>
          <a:p>
            <a:pPr lvl="2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MULT 		a  b  c </a:t>
            </a:r>
          </a:p>
          <a:p>
            <a:pPr lvl="2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ARRAY_L 	q  r  s </a:t>
            </a:r>
          </a:p>
          <a:p>
            <a:pPr lvl="2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</a:t>
            </a:r>
            <a:r>
              <a:rPr lang="en-US" b="1" dirty="0" err="1" smtClean="0">
                <a:solidFill>
                  <a:schemeClr val="accent1"/>
                </a:solidFill>
              </a:rPr>
              <a:t>ifTrueGoto</a:t>
            </a:r>
            <a:r>
              <a:rPr lang="en-US" b="1" dirty="0" smtClean="0">
                <a:solidFill>
                  <a:schemeClr val="accent1"/>
                </a:solidFill>
              </a:rPr>
              <a:t> 	x  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Syntax Directed Translator 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starting point for a syntax-directed translator is a </a:t>
            </a:r>
            <a:r>
              <a:rPr lang="en-US" dirty="0" smtClean="0">
                <a:solidFill>
                  <a:schemeClr val="accent1"/>
                </a:solidFill>
              </a:rPr>
              <a:t>grammar</a:t>
            </a:r>
            <a:r>
              <a:rPr lang="en-US" dirty="0" smtClean="0"/>
              <a:t> for the source language. </a:t>
            </a:r>
          </a:p>
          <a:p>
            <a:endParaRPr lang="en-US" dirty="0" smtClean="0"/>
          </a:p>
          <a:p>
            <a:r>
              <a:rPr lang="en-US" dirty="0" smtClean="0"/>
              <a:t>A grammar describes the </a:t>
            </a:r>
            <a:r>
              <a:rPr lang="en-US" dirty="0" smtClean="0">
                <a:solidFill>
                  <a:schemeClr val="accent1"/>
                </a:solidFill>
              </a:rPr>
              <a:t>hierarchical structure</a:t>
            </a:r>
            <a:r>
              <a:rPr lang="en-US" dirty="0" smtClean="0"/>
              <a:t> of programs. </a:t>
            </a:r>
          </a:p>
          <a:p>
            <a:endParaRPr lang="en-US" dirty="0" smtClean="0"/>
          </a:p>
          <a:p>
            <a:r>
              <a:rPr lang="en-US" dirty="0" smtClean="0"/>
              <a:t>It is defined in terms of elementary symbols called </a:t>
            </a:r>
            <a:r>
              <a:rPr lang="en-US" dirty="0" smtClean="0">
                <a:solidFill>
                  <a:schemeClr val="accent1"/>
                </a:solidFill>
              </a:rPr>
              <a:t>terminals</a:t>
            </a:r>
            <a:r>
              <a:rPr lang="en-US" dirty="0" smtClean="0"/>
              <a:t> and variable symbols called </a:t>
            </a:r>
            <a:r>
              <a:rPr lang="en-US" dirty="0" err="1" smtClean="0">
                <a:solidFill>
                  <a:schemeClr val="accent1"/>
                </a:solidFill>
              </a:rPr>
              <a:t>nonterminals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These symbols represent language constructs. </a:t>
            </a: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Syntax Directed Translator Flow..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productions of a grammar consist of a non terminal called the left side of a production and a sequence of terminals and non terminals called the right side of the production.</a:t>
            </a:r>
          </a:p>
          <a:p>
            <a:endParaRPr lang="en-US" dirty="0" smtClean="0"/>
          </a:p>
          <a:p>
            <a:r>
              <a:rPr lang="en-US" dirty="0" smtClean="0"/>
              <a:t>One non terminal is designated as the </a:t>
            </a:r>
            <a:r>
              <a:rPr lang="en-US" dirty="0" smtClean="0">
                <a:solidFill>
                  <a:schemeClr val="accent1"/>
                </a:solidFill>
              </a:rPr>
              <a:t>start symbol</a:t>
            </a:r>
            <a:r>
              <a:rPr lang="en-US" dirty="0" smtClean="0"/>
              <a:t>.</a:t>
            </a:r>
          </a:p>
          <a:p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lexical analyzer </a:t>
            </a:r>
            <a:r>
              <a:rPr lang="en-US" dirty="0" smtClean="0"/>
              <a:t>reads the input one character at a time and produces as output a stream of tokens.</a:t>
            </a:r>
          </a:p>
          <a:p>
            <a:pPr lvl="1"/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token</a:t>
            </a:r>
            <a:r>
              <a:rPr lang="en-US" dirty="0" smtClean="0"/>
              <a:t> consists of a terminal symbol along with additional information in the form of attribute values.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Syntax Directed Translator Flow...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>
                <a:solidFill>
                  <a:schemeClr val="accent1"/>
                </a:solidFill>
              </a:rPr>
              <a:t>Parsing</a:t>
            </a:r>
            <a:r>
              <a:rPr lang="en-US" dirty="0" smtClean="0"/>
              <a:t> is the problem of figuring out how a string of terminals can be derived from the start symbol of the grammar by repeatedly replacing a non terminal by the body of one of its productions.</a:t>
            </a:r>
          </a:p>
          <a:p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/>
              <a:t>Efficient parsers can be built, using a top-down method called </a:t>
            </a:r>
            <a:r>
              <a:rPr lang="en-US" dirty="0" smtClean="0">
                <a:solidFill>
                  <a:schemeClr val="accent1"/>
                </a:solidFill>
              </a:rPr>
              <a:t>predictive parsing</a:t>
            </a:r>
            <a:r>
              <a:rPr lang="en-US" dirty="0" smtClean="0"/>
              <a:t>.</a:t>
            </a:r>
          </a:p>
          <a:p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syntax-directed definition </a:t>
            </a:r>
            <a:r>
              <a:rPr lang="en-US" dirty="0" smtClean="0"/>
              <a:t>attaches rules to productions, the rules compute attribute vales.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schemeClr val="accent2"/>
                </a:solidFill>
              </a:rPr>
              <a:pPr/>
              <a:t>18</a:t>
            </a:fld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Syntax Directed Translator Flow...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translation scheme </a:t>
            </a:r>
            <a:r>
              <a:rPr lang="en-US" dirty="0" smtClean="0"/>
              <a:t>embeds program fragments called </a:t>
            </a:r>
            <a:r>
              <a:rPr lang="en-US" dirty="0" smtClean="0">
                <a:solidFill>
                  <a:schemeClr val="accent1"/>
                </a:solidFill>
              </a:rPr>
              <a:t>semantic actions</a:t>
            </a:r>
            <a:r>
              <a:rPr lang="en-US" dirty="0" smtClean="0"/>
              <a:t> in production bodies. </a:t>
            </a:r>
          </a:p>
          <a:p>
            <a:pPr lvl="1"/>
            <a:r>
              <a:rPr lang="en-US" dirty="0" smtClean="0"/>
              <a:t>The actions are executed in the order that productions are used during syntax analysis.</a:t>
            </a:r>
          </a:p>
          <a:p>
            <a:pPr lvl="1"/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/>
              <a:t>The result of syntax analysis is a representation of the source program, called </a:t>
            </a:r>
            <a:r>
              <a:rPr lang="en-US" dirty="0" smtClean="0">
                <a:solidFill>
                  <a:schemeClr val="accent1"/>
                </a:solidFill>
              </a:rPr>
              <a:t>intermediate code</a:t>
            </a:r>
            <a:r>
              <a:rPr lang="en-US" dirty="0" smtClean="0"/>
              <a:t>.</a:t>
            </a:r>
          </a:p>
          <a:p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/>
              <a:t>An </a:t>
            </a:r>
            <a:r>
              <a:rPr lang="en-US" dirty="0" smtClean="0">
                <a:solidFill>
                  <a:schemeClr val="accent1"/>
                </a:solidFill>
              </a:rPr>
              <a:t>abstract syntax tree </a:t>
            </a:r>
            <a:r>
              <a:rPr lang="en-US" dirty="0" smtClean="0"/>
              <a:t>has nodes for programming constructs, the children of a node give the meaningful sub constructs.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schemeClr val="accent2"/>
                </a:solidFill>
              </a:rPr>
              <a:pPr/>
              <a:t>19</a:t>
            </a:fld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Role of Lexical Analyzer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schemeClr val="accent2"/>
                </a:solidFill>
              </a:rPr>
              <a:pPr/>
              <a:t>20</a:t>
            </a:fld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2286000"/>
            <a:ext cx="7082131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Role of Lexical Analyzer..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Sometimes, lexical analyzers are divided into a cascade of two processes: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Scanning</a:t>
            </a:r>
            <a:r>
              <a:rPr lang="en-US" dirty="0" smtClean="0"/>
              <a:t> consists of the simple processes that do not require tokenization of the input, such as deletion of comments and compaction of consecutive whitespace characters into one. </a:t>
            </a:r>
          </a:p>
          <a:p>
            <a:endParaRPr lang="en-US" dirty="0" smtClean="0"/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Lexical analysis </a:t>
            </a:r>
            <a:r>
              <a:rPr lang="en-US" dirty="0" smtClean="0"/>
              <a:t>is the more complex portion, where the scanner produces the sequence of tokens as output.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schemeClr val="accent2"/>
                </a:solidFill>
              </a:rPr>
              <a:pPr/>
              <a:t>21</a:t>
            </a:fld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Lexical Analysis Vs Parsing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There are a number of reasons why the analysis portion is normally separated into lexical analysis and parsing.</a:t>
            </a:r>
          </a:p>
          <a:p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 smtClean="0"/>
              <a:t>The separation of lexical and syntactic analysis often allows us to simplify at least one of these tasks.</a:t>
            </a:r>
          </a:p>
          <a:p>
            <a:pPr lvl="1"/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 smtClean="0"/>
              <a:t>Compiler efficiency is improved. A separate lexical analyzer allows to apply specialized techniques that serve only the lexical task, not the job of parsing.</a:t>
            </a:r>
          </a:p>
          <a:p>
            <a:pPr lvl="1"/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 smtClean="0"/>
              <a:t>Compiler portability is enhanced. Input-device-specific peculiarities can be restricted to the lexical analyzer.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schemeClr val="accent2"/>
                </a:solidFill>
              </a:rPr>
              <a:pPr/>
              <a:t>22</a:t>
            </a:fld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  <a:cs typeface="+mn-cs"/>
              </a:rPr>
              <a:t>Tokens, Patterns &amp; Lexemes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18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token</a:t>
            </a:r>
            <a:r>
              <a:rPr lang="en-US" dirty="0" smtClean="0"/>
              <a:t> is a pair consisting of a token name and an optional attribute value. </a:t>
            </a:r>
          </a:p>
          <a:p>
            <a:pPr lvl="1"/>
            <a:r>
              <a:rPr lang="en-US" dirty="0" smtClean="0"/>
              <a:t>The token name is an abstract symbol representing a kind of lexical unit, e.g., a particular keyword, or sequence of input characters denoting an identifier.</a:t>
            </a:r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pattern </a:t>
            </a:r>
            <a:r>
              <a:rPr lang="en-US" dirty="0" smtClean="0"/>
              <a:t>is a description of the form that the lexemes of a token may take. </a:t>
            </a:r>
          </a:p>
          <a:p>
            <a:pPr lvl="1"/>
            <a:r>
              <a:rPr lang="en-US" dirty="0" smtClean="0"/>
              <a:t>In the case of a keyword as a token, the pattern is just the sequence of characters that form the keyword.</a:t>
            </a:r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lexeme</a:t>
            </a:r>
            <a:r>
              <a:rPr lang="en-US" dirty="0" smtClean="0"/>
              <a:t> is a sequence of characters in the source program that matches the pattern for a token and is identified by the lexical analyzer as an instance of that token.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  <a:cs typeface="+mn-cs"/>
              </a:rPr>
              <a:t>Tokens, Patterns &amp; Lexemes..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181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In many programming languages, the following classes cover most or all of the tokens: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819400"/>
            <a:ext cx="7371451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Attributes for Tokens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For tokens corresponding to keywords, attributes are not needed since the name of the token tells everything. </a:t>
            </a:r>
          </a:p>
          <a:p>
            <a:endParaRPr lang="en-US" dirty="0" smtClean="0"/>
          </a:p>
          <a:p>
            <a:r>
              <a:rPr lang="en-US" dirty="0" smtClean="0"/>
              <a:t>But consider the token corresponding to integer constants. Just knowing that the we have a constant is not enough, subsequent stages of the compiler need to know the value of the constant.</a:t>
            </a:r>
          </a:p>
          <a:p>
            <a:endParaRPr lang="en-US" dirty="0" smtClean="0"/>
          </a:p>
          <a:p>
            <a:r>
              <a:rPr lang="en-US" dirty="0" smtClean="0"/>
              <a:t>Similarly for the token identifier we need to distinguish one identifier from another.</a:t>
            </a:r>
          </a:p>
          <a:p>
            <a:pPr lvl="1"/>
            <a:r>
              <a:rPr lang="en-US" dirty="0" smtClean="0"/>
              <a:t>The normal method is for the attribute to specify the symbol table entry for this identifier.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schemeClr val="accent2"/>
                </a:solidFill>
              </a:rPr>
              <a:pPr/>
              <a:t>25</a:t>
            </a:fld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Attributes for Tokens..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Ex. The token names and associated attribute values for the Fortran statement </a:t>
            </a:r>
            <a:r>
              <a:rPr lang="en-US" dirty="0" smtClean="0">
                <a:solidFill>
                  <a:schemeClr val="accent1"/>
                </a:solidFill>
              </a:rPr>
              <a:t>E = M * C</a:t>
            </a:r>
            <a:r>
              <a:rPr lang="en-US" baseline="30000" dirty="0" smtClean="0">
                <a:solidFill>
                  <a:schemeClr val="accent1"/>
                </a:solidFill>
              </a:rPr>
              <a:t>2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are as follows:</a:t>
            </a:r>
          </a:p>
          <a:p>
            <a:endParaRPr lang="en-US" dirty="0" smtClean="0"/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&lt;id, pointer to symbol-table entry for E&gt;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&lt;</a:t>
            </a:r>
            <a:r>
              <a:rPr lang="en-US" b="1" dirty="0" err="1" smtClean="0">
                <a:solidFill>
                  <a:schemeClr val="accent1"/>
                </a:solidFill>
              </a:rPr>
              <a:t>assign_op</a:t>
            </a:r>
            <a:r>
              <a:rPr lang="en-US" b="1" dirty="0" smtClean="0">
                <a:solidFill>
                  <a:schemeClr val="accent1"/>
                </a:solidFill>
              </a:rPr>
              <a:t>&gt;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&lt;id, pointer to symbol-table entry for M&gt;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&lt;</a:t>
            </a:r>
            <a:r>
              <a:rPr lang="en-US" b="1" dirty="0" err="1" smtClean="0">
                <a:solidFill>
                  <a:schemeClr val="accent1"/>
                </a:solidFill>
              </a:rPr>
              <a:t>mult_op</a:t>
            </a:r>
            <a:r>
              <a:rPr lang="en-US" b="1" dirty="0" smtClean="0">
                <a:solidFill>
                  <a:schemeClr val="accent1"/>
                </a:solidFill>
              </a:rPr>
              <a:t>&gt;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&lt;id, pointer to symbol-table entry for C&gt;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&lt;</a:t>
            </a:r>
            <a:r>
              <a:rPr lang="en-US" b="1" dirty="0" err="1" smtClean="0">
                <a:solidFill>
                  <a:schemeClr val="accent1"/>
                </a:solidFill>
              </a:rPr>
              <a:t>exp_op</a:t>
            </a:r>
            <a:r>
              <a:rPr lang="en-US" b="1" dirty="0" smtClean="0">
                <a:solidFill>
                  <a:schemeClr val="accent1"/>
                </a:solidFill>
              </a:rPr>
              <a:t>&gt;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&lt;number, integer value 2&gt;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schemeClr val="accent2"/>
                </a:solidFill>
              </a:rPr>
              <a:pPr/>
              <a:t>26</a:t>
            </a:fld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Lexical Errors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Lexical analyzer didn’t always predict errors in source code without the aid of other components.</a:t>
            </a:r>
          </a:p>
          <a:p>
            <a:endParaRPr lang="en-US" dirty="0" smtClean="0"/>
          </a:p>
          <a:p>
            <a:r>
              <a:rPr lang="en-US" dirty="0" smtClean="0"/>
              <a:t>Ex. String </a:t>
            </a:r>
            <a:r>
              <a:rPr lang="en-US" dirty="0" err="1" smtClean="0"/>
              <a:t>fi</a:t>
            </a:r>
            <a:r>
              <a:rPr lang="en-US" dirty="0" smtClean="0"/>
              <a:t> is encountered for the first time in a program in the context:</a:t>
            </a:r>
            <a:endParaRPr lang="fr-FR" dirty="0" smtClean="0"/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</a:t>
            </a:r>
            <a:r>
              <a:rPr lang="en-US" b="1" dirty="0" err="1" smtClean="0">
                <a:solidFill>
                  <a:schemeClr val="accent1"/>
                </a:solidFill>
              </a:rPr>
              <a:t>fi</a:t>
            </a:r>
            <a:r>
              <a:rPr lang="en-US" b="1" dirty="0" smtClean="0">
                <a:solidFill>
                  <a:schemeClr val="accent1"/>
                </a:solidFill>
              </a:rPr>
              <a:t> ( a == f (x) ) …</a:t>
            </a:r>
          </a:p>
          <a:p>
            <a:pPr lvl="1"/>
            <a:r>
              <a:rPr lang="en-US" dirty="0" smtClean="0"/>
              <a:t>A lexical analyzer cannot tell whether </a:t>
            </a:r>
            <a:r>
              <a:rPr lang="en-US" b="1" dirty="0" err="1" smtClean="0">
                <a:solidFill>
                  <a:schemeClr val="accent1"/>
                </a:solidFill>
              </a:rPr>
              <a:t>fi</a:t>
            </a:r>
            <a:r>
              <a:rPr lang="en-US" dirty="0" smtClean="0"/>
              <a:t> is a misspelling of the keyword if or an undeclared function identifier.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err="1" smtClean="0">
                <a:solidFill>
                  <a:schemeClr val="accent1"/>
                </a:solidFill>
              </a:rPr>
              <a:t>fi</a:t>
            </a:r>
            <a:r>
              <a:rPr lang="en-US" dirty="0" smtClean="0"/>
              <a:t> is a valid lexeme for the token id, the lexical analyzer must return the token id to the parser and let parser in this case - handle an error due to transposition of the letters.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schemeClr val="accent2"/>
                </a:solidFill>
              </a:rPr>
              <a:pPr/>
              <a:t>27</a:t>
            </a:fld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Lexical Errors..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If a lexical analyzer is unable to proceed because none of the patterns for tokens matches any prefix of the remaining input. The simplest recovery strategy is "</a:t>
            </a:r>
            <a:r>
              <a:rPr lang="en-US" b="1" dirty="0" smtClean="0">
                <a:solidFill>
                  <a:schemeClr val="accent1"/>
                </a:solidFill>
              </a:rPr>
              <a:t>panic mode</a:t>
            </a:r>
            <a:r>
              <a:rPr lang="en-US" dirty="0" smtClean="0"/>
              <a:t>" recovery.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In this strategy we delete successive characters from the remaining input, until the lexical analyzer can find a well-formed token at the beginning of what input is left.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schemeClr val="accent2"/>
                </a:solidFill>
              </a:rPr>
              <a:pPr/>
              <a:t>28</a:t>
            </a:fld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Lexical Errors...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Other possible error-recovery actions are: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Delete one character from the remaining input.</a:t>
            </a:r>
          </a:p>
          <a:p>
            <a:pPr lvl="1"/>
            <a:r>
              <a:rPr lang="en-US" dirty="0" smtClean="0"/>
              <a:t>Insert a missing character into the remaining input.</a:t>
            </a:r>
          </a:p>
          <a:p>
            <a:pPr lvl="1"/>
            <a:r>
              <a:rPr lang="en-US" dirty="0" smtClean="0"/>
              <a:t>Replace a character by another character.</a:t>
            </a:r>
          </a:p>
          <a:p>
            <a:pPr lvl="1"/>
            <a:r>
              <a:rPr lang="en-US" dirty="0" smtClean="0"/>
              <a:t>Transpose two adjacent characters.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schemeClr val="accent2"/>
                </a:solidFill>
              </a:rPr>
              <a:pPr/>
              <a:t>29</a:t>
            </a:fld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Input Buffering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Determining the next lexeme often requires reading the input beyond the end of that lexeme. </a:t>
            </a:r>
          </a:p>
          <a:p>
            <a:endParaRPr lang="en-US" dirty="0" smtClean="0"/>
          </a:p>
          <a:p>
            <a:r>
              <a:rPr lang="en-US" dirty="0" smtClean="0"/>
              <a:t>Ex. </a:t>
            </a:r>
          </a:p>
          <a:p>
            <a:pPr lvl="1"/>
            <a:r>
              <a:rPr lang="en-US" dirty="0" smtClean="0"/>
              <a:t>To determine the end of an identifier normally requires reading the first whitespace character after it. </a:t>
            </a:r>
          </a:p>
          <a:p>
            <a:pPr lvl="1"/>
            <a:r>
              <a:rPr lang="en-US" dirty="0" smtClean="0"/>
              <a:t>Also just reading &gt; does not determine the lexeme as it could also be &gt;=. </a:t>
            </a:r>
          </a:p>
          <a:p>
            <a:pPr lvl="1"/>
            <a:r>
              <a:rPr lang="en-US" dirty="0" smtClean="0"/>
              <a:t>When you determine the current lexeme, the characters you read beyond it may need to be read again to determine the next lexeme.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schemeClr val="accent2"/>
                </a:solidFill>
              </a:rPr>
              <a:pPr/>
              <a:t>30</a:t>
            </a:fld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Buffer Pairs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Specialized buffering techniques have been developed to reduce the amount of overhead required to process a single input character.</a:t>
            </a:r>
          </a:p>
          <a:p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 smtClean="0"/>
              <a:t>An important scheme involves two buffers that are alternately reloaded.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schemeClr val="accent2"/>
                </a:solidFill>
              </a:rPr>
              <a:pPr/>
              <a:t>31</a:t>
            </a:fld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4114800"/>
            <a:ext cx="6549033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Buffer Pairs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Each buffer is of the same size N , and N is usually the size of a disk block, e.g., </a:t>
            </a:r>
            <a:r>
              <a:rPr lang="en-US" dirty="0" smtClean="0">
                <a:solidFill>
                  <a:schemeClr val="accent1"/>
                </a:solidFill>
              </a:rPr>
              <a:t>4096</a:t>
            </a:r>
            <a:r>
              <a:rPr lang="en-US" dirty="0" smtClean="0"/>
              <a:t> bytes.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Using one system read command we can read N characters into a buffer, rather than using one system call per character.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If fewer than N characters remain in the input file, then a special character, </a:t>
            </a:r>
            <a:r>
              <a:rPr lang="en-US" dirty="0" err="1" smtClean="0">
                <a:solidFill>
                  <a:schemeClr val="accent1"/>
                </a:solidFill>
              </a:rPr>
              <a:t>eof</a:t>
            </a:r>
            <a:r>
              <a:rPr lang="en-US" dirty="0" smtClean="0"/>
              <a:t>, marks the end of the source file.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Two pointers to the input are maintained:</a:t>
            </a:r>
          </a:p>
          <a:p>
            <a:pPr lvl="1"/>
            <a:r>
              <a:rPr lang="en-US" dirty="0" smtClean="0"/>
              <a:t>Pointer </a:t>
            </a:r>
            <a:r>
              <a:rPr lang="en-US" dirty="0" err="1" smtClean="0">
                <a:solidFill>
                  <a:schemeClr val="accent1"/>
                </a:solidFill>
              </a:rPr>
              <a:t>lexemeBegin</a:t>
            </a:r>
            <a:r>
              <a:rPr lang="en-US" dirty="0" smtClean="0"/>
              <a:t>, marks the beginning of the current lexeme, whose extent we are attempting to determine.</a:t>
            </a:r>
          </a:p>
          <a:p>
            <a:pPr lvl="1"/>
            <a:r>
              <a:rPr lang="en-US" dirty="0" smtClean="0"/>
              <a:t>Pointer </a:t>
            </a:r>
            <a:r>
              <a:rPr lang="en-US" dirty="0" smtClean="0">
                <a:solidFill>
                  <a:schemeClr val="accent1"/>
                </a:solidFill>
              </a:rPr>
              <a:t>forward</a:t>
            </a:r>
            <a:r>
              <a:rPr lang="en-US" dirty="0" smtClean="0"/>
              <a:t> scans ahead until a pattern match is found.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schemeClr val="accent2"/>
                </a:solidFill>
              </a:rPr>
              <a:pPr/>
              <a:t>32</a:t>
            </a:fld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8263</TotalTime>
  <Words>1620</Words>
  <Application>Microsoft Office PowerPoint</Application>
  <PresentationFormat>On-screen Show (4:3)</PresentationFormat>
  <Paragraphs>287</Paragraphs>
  <Slides>33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Slide 1</vt:lpstr>
      <vt:lpstr>Slide 2</vt:lpstr>
      <vt:lpstr>Over View</vt:lpstr>
      <vt:lpstr>Over View..</vt:lpstr>
      <vt:lpstr>Over View…</vt:lpstr>
      <vt:lpstr>Over View…</vt:lpstr>
      <vt:lpstr>Slide 7</vt:lpstr>
      <vt:lpstr>Contents</vt:lpstr>
      <vt:lpstr>Symbol Tables</vt:lpstr>
      <vt:lpstr>Symbol Table Per Scope</vt:lpstr>
      <vt:lpstr>Use of Symbol Table</vt:lpstr>
      <vt:lpstr>Intermediate Code Generator</vt:lpstr>
      <vt:lpstr>Intermediate Code Generator..</vt:lpstr>
      <vt:lpstr>Intermediate Code Generator...</vt:lpstr>
      <vt:lpstr>Three Address Code</vt:lpstr>
      <vt:lpstr>Syntax Directed Translator Flow</vt:lpstr>
      <vt:lpstr>Syntax Directed Translator Flow..</vt:lpstr>
      <vt:lpstr>Syntax Directed Translator Flow...</vt:lpstr>
      <vt:lpstr>Syntax Directed Translator Flow...</vt:lpstr>
      <vt:lpstr>Role of Lexical Analyzer</vt:lpstr>
      <vt:lpstr>Role of Lexical Analyzer..</vt:lpstr>
      <vt:lpstr>Lexical Analysis Vs Parsing</vt:lpstr>
      <vt:lpstr>Tokens, Patterns &amp; Lexemes</vt:lpstr>
      <vt:lpstr>Tokens, Patterns &amp; Lexemes..</vt:lpstr>
      <vt:lpstr>Attributes for Tokens</vt:lpstr>
      <vt:lpstr>Attributes for Tokens..</vt:lpstr>
      <vt:lpstr>Lexical Errors</vt:lpstr>
      <vt:lpstr>Lexical Errors..</vt:lpstr>
      <vt:lpstr>Lexical Errors...</vt:lpstr>
      <vt:lpstr>Input Buffering</vt:lpstr>
      <vt:lpstr>Buffer Pairs</vt:lpstr>
      <vt:lpstr>Buffer Pairs</vt:lpstr>
      <vt:lpstr>Slide 33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02</dc:title>
  <dc:subject>Compiler Construction</dc:subject>
  <dc:creator>Bilal Zafar</dc:creator>
  <cp:keywords>Compilers</cp:keywords>
  <cp:lastModifiedBy>NTS</cp:lastModifiedBy>
  <cp:revision>1423</cp:revision>
  <dcterms:created xsi:type="dcterms:W3CDTF">2012-02-27T05:45:45Z</dcterms:created>
  <dcterms:modified xsi:type="dcterms:W3CDTF">2013-12-08T11:58:20Z</dcterms:modified>
  <cp:category>CS</cp:category>
</cp:coreProperties>
</file>