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44"/>
  </p:notesMasterIdLst>
  <p:handoutMasterIdLst>
    <p:handoutMasterId r:id="rId45"/>
  </p:handoutMasterIdLst>
  <p:sldIdLst>
    <p:sldId id="269" r:id="rId2"/>
    <p:sldId id="262" r:id="rId3"/>
    <p:sldId id="385" r:id="rId4"/>
    <p:sldId id="391" r:id="rId5"/>
    <p:sldId id="393" r:id="rId6"/>
    <p:sldId id="397" r:id="rId7"/>
    <p:sldId id="399" r:id="rId8"/>
    <p:sldId id="401" r:id="rId9"/>
    <p:sldId id="402" r:id="rId10"/>
    <p:sldId id="404" r:id="rId11"/>
    <p:sldId id="406" r:id="rId12"/>
    <p:sldId id="412" r:id="rId13"/>
    <p:sldId id="326" r:id="rId14"/>
    <p:sldId id="333" r:id="rId15"/>
    <p:sldId id="413" r:id="rId16"/>
    <p:sldId id="414" r:id="rId17"/>
    <p:sldId id="415" r:id="rId18"/>
    <p:sldId id="416" r:id="rId19"/>
    <p:sldId id="417" r:id="rId20"/>
    <p:sldId id="418" r:id="rId21"/>
    <p:sldId id="419" r:id="rId22"/>
    <p:sldId id="420" r:id="rId23"/>
    <p:sldId id="421" r:id="rId24"/>
    <p:sldId id="422" r:id="rId25"/>
    <p:sldId id="423" r:id="rId26"/>
    <p:sldId id="426" r:id="rId27"/>
    <p:sldId id="424" r:id="rId28"/>
    <p:sldId id="428" r:id="rId29"/>
    <p:sldId id="427" r:id="rId30"/>
    <p:sldId id="429" r:id="rId31"/>
    <p:sldId id="430" r:id="rId32"/>
    <p:sldId id="431" r:id="rId33"/>
    <p:sldId id="432" r:id="rId34"/>
    <p:sldId id="433" r:id="rId35"/>
    <p:sldId id="434" r:id="rId36"/>
    <p:sldId id="435" r:id="rId37"/>
    <p:sldId id="436" r:id="rId38"/>
    <p:sldId id="425" r:id="rId39"/>
    <p:sldId id="437" r:id="rId40"/>
    <p:sldId id="438" r:id="rId41"/>
    <p:sldId id="439" r:id="rId42"/>
    <p:sldId id="28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85763" autoAdjust="0"/>
  </p:normalViewPr>
  <p:slideViewPr>
    <p:cSldViewPr>
      <p:cViewPr>
        <p:scale>
          <a:sx n="70" d="100"/>
          <a:sy n="70" d="100"/>
        </p:scale>
        <p:origin x="-600" y="8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01/02/1435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01/02/1435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06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Context Free Grammar </a:t>
            </a:r>
            <a:r>
              <a:rPr lang="en-US" sz="2400" dirty="0" smtClean="0"/>
              <a:t>is used to specify the syntax of the language.</a:t>
            </a:r>
          </a:p>
          <a:p>
            <a:endParaRPr lang="en-US" sz="2000" dirty="0" smtClean="0"/>
          </a:p>
          <a:p>
            <a:r>
              <a:rPr lang="en-US" dirty="0" smtClean="0"/>
              <a:t>A grammar describes the hierarchical structure of most programming language constructs.</a:t>
            </a:r>
          </a:p>
          <a:p>
            <a:endParaRPr lang="en-US" dirty="0" smtClean="0"/>
          </a:p>
          <a:p>
            <a:r>
              <a:rPr lang="en-US" dirty="0" smtClean="0"/>
              <a:t>It has components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set of tokens (terminal symbols)</a:t>
            </a:r>
          </a:p>
          <a:p>
            <a:pPr lvl="1"/>
            <a:r>
              <a:rPr lang="en-US" dirty="0" smtClean="0"/>
              <a:t>A set of </a:t>
            </a:r>
            <a:r>
              <a:rPr lang="en-US" dirty="0" err="1" smtClean="0"/>
              <a:t>nonterminals</a:t>
            </a:r>
            <a:endParaRPr lang="en-US" dirty="0" smtClean="0"/>
          </a:p>
          <a:p>
            <a:pPr lvl="1"/>
            <a:r>
              <a:rPr lang="en-US" dirty="0" smtClean="0"/>
              <a:t>A set of productions</a:t>
            </a:r>
          </a:p>
          <a:p>
            <a:pPr lvl="1"/>
            <a:r>
              <a:rPr lang="en-US" dirty="0" smtClean="0"/>
              <a:t>A designated start symbol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Given a CF grammar determining the set of all </a:t>
            </a:r>
            <a:r>
              <a:rPr lang="en-US" i="1" dirty="0" smtClean="0"/>
              <a:t>strings</a:t>
            </a:r>
            <a:r>
              <a:rPr lang="en-US" dirty="0" smtClean="0"/>
              <a:t> generated by the grammar is known as </a:t>
            </a:r>
            <a:r>
              <a:rPr lang="en-US" b="1" i="1" dirty="0" smtClean="0">
                <a:solidFill>
                  <a:schemeClr val="accent1"/>
                </a:solidFill>
              </a:rPr>
              <a:t>derivation</a:t>
            </a:r>
            <a:r>
              <a:rPr lang="en-US" i="1" dirty="0" smtClean="0"/>
              <a:t>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Begin with the start symbol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each step, replace one </a:t>
            </a:r>
            <a:r>
              <a:rPr lang="en-US" dirty="0" err="1" smtClean="0"/>
              <a:t>nonterminal</a:t>
            </a:r>
            <a:r>
              <a:rPr lang="en-US" dirty="0" smtClean="0"/>
              <a:t> in the current </a:t>
            </a:r>
            <a:r>
              <a:rPr lang="en-US" i="1" dirty="0" smtClean="0"/>
              <a:t>sentential form</a:t>
            </a:r>
            <a:r>
              <a:rPr lang="en-US" dirty="0" smtClean="0"/>
              <a:t> with one of the right-hand sides of a production for that </a:t>
            </a:r>
            <a:r>
              <a:rPr lang="en-US" dirty="0" err="1" smtClean="0"/>
              <a:t>nonterminal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is the problem of taking a string of terminals and figuring out how to derive it from the start symbol of the grammar.</a:t>
            </a:r>
          </a:p>
          <a:p>
            <a:endParaRPr lang="en-US" dirty="0" smtClean="0"/>
          </a:p>
          <a:p>
            <a:r>
              <a:rPr lang="en-US" dirty="0" smtClean="0"/>
              <a:t>Given a CFG, a </a:t>
            </a:r>
            <a:r>
              <a:rPr lang="en-US" b="1" dirty="0" smtClean="0">
                <a:solidFill>
                  <a:schemeClr val="accent1"/>
                </a:solidFill>
              </a:rPr>
              <a:t>parse tree </a:t>
            </a:r>
            <a:r>
              <a:rPr lang="en-US" dirty="0" smtClean="0"/>
              <a:t>according to the grammar is a tree with the following properties: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root is labeled by the start symbol.</a:t>
            </a:r>
          </a:p>
          <a:p>
            <a:pPr lvl="1"/>
            <a:r>
              <a:rPr lang="en-US" dirty="0" smtClean="0"/>
              <a:t>Each leaf is labeled by a terminal or by ɛ.</a:t>
            </a:r>
          </a:p>
          <a:p>
            <a:pPr lvl="1"/>
            <a:r>
              <a:rPr lang="en-US" dirty="0" smtClean="0"/>
              <a:t>Each interior node is labeled by a </a:t>
            </a:r>
            <a:r>
              <a:rPr lang="en-US" dirty="0" err="1" smtClean="0"/>
              <a:t>nonterminal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ym typeface="Symbol" pitchFamily="18" charset="2"/>
              </a:rPr>
              <a:t>If A  X1 X2 …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is a production, then node A has immediate children X1, X2, …, </a:t>
            </a:r>
            <a:r>
              <a:rPr lang="en-US" dirty="0" err="1" smtClean="0">
                <a:sym typeface="Symbol" pitchFamily="18" charset="2"/>
              </a:rPr>
              <a:t>Xn</a:t>
            </a:r>
            <a:r>
              <a:rPr lang="en-US" dirty="0" smtClean="0">
                <a:sym typeface="Symbol" pitchFamily="18" charset="2"/>
              </a:rPr>
              <a:t> where Xi is a (non)terminal or .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6670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350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810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2954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057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28956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3733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9906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524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17526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 flipH="1">
            <a:off x="1600200" y="2667000"/>
            <a:ext cx="1295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685800" y="34290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4478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1524000" y="3429000"/>
            <a:ext cx="4572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18"/>
          <p:cNvSpPr>
            <a:spLocks noChangeShapeType="1"/>
          </p:cNvSpPr>
          <p:nvPr/>
        </p:nvSpPr>
        <p:spPr bwMode="auto">
          <a:xfrm>
            <a:off x="30480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>
            <a:off x="3200400" y="26670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3886200" y="35052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5334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2209800" y="4267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791200" y="2286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8077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1054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9</a:t>
            </a:r>
            <a:endParaRPr 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6019800" y="4648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-</a:t>
            </a:r>
            <a:endParaRPr lang="en-US"/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67818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5</a:t>
            </a:r>
            <a:endParaRPr lang="en-US"/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7620000" y="4648200"/>
            <a:ext cx="357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+</a:t>
            </a:r>
            <a:endParaRPr lang="en-US"/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8458200" y="4648200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2</a:t>
            </a:r>
            <a:endParaRPr lang="en-US"/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315200" y="3048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0292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6477000" y="3810000"/>
            <a:ext cx="895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string</a:t>
            </a:r>
            <a:endParaRPr lang="en-US"/>
          </a:p>
        </p:txBody>
      </p:sp>
      <p:sp>
        <p:nvSpPr>
          <p:cNvPr id="34" name="Line 35"/>
          <p:cNvSpPr>
            <a:spLocks noChangeShapeType="1"/>
          </p:cNvSpPr>
          <p:nvPr/>
        </p:nvSpPr>
        <p:spPr bwMode="auto">
          <a:xfrm flipH="1" flipV="1">
            <a:off x="6248400" y="26670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36"/>
          <p:cNvSpPr>
            <a:spLocks noChangeShapeType="1"/>
          </p:cNvSpPr>
          <p:nvPr/>
        </p:nvSpPr>
        <p:spPr bwMode="auto">
          <a:xfrm flipH="1">
            <a:off x="5410200" y="2667000"/>
            <a:ext cx="685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37"/>
          <p:cNvSpPr>
            <a:spLocks noChangeShapeType="1"/>
          </p:cNvSpPr>
          <p:nvPr/>
        </p:nvSpPr>
        <p:spPr bwMode="auto">
          <a:xfrm>
            <a:off x="6172200" y="2667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38"/>
          <p:cNvSpPr>
            <a:spLocks noChangeShapeType="1"/>
          </p:cNvSpPr>
          <p:nvPr/>
        </p:nvSpPr>
        <p:spPr bwMode="auto">
          <a:xfrm flipH="1">
            <a:off x="69342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Line 39"/>
          <p:cNvSpPr>
            <a:spLocks noChangeShapeType="1"/>
          </p:cNvSpPr>
          <p:nvPr/>
        </p:nvSpPr>
        <p:spPr bwMode="auto">
          <a:xfrm>
            <a:off x="7772400" y="34290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Line 40"/>
          <p:cNvSpPr>
            <a:spLocks noChangeShapeType="1"/>
          </p:cNvSpPr>
          <p:nvPr/>
        </p:nvSpPr>
        <p:spPr bwMode="auto">
          <a:xfrm>
            <a:off x="7848600" y="34290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Line 41"/>
          <p:cNvSpPr>
            <a:spLocks noChangeShapeType="1"/>
          </p:cNvSpPr>
          <p:nvPr/>
        </p:nvSpPr>
        <p:spPr bwMode="auto">
          <a:xfrm>
            <a:off x="86106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Line 42"/>
          <p:cNvSpPr>
            <a:spLocks noChangeShapeType="1"/>
          </p:cNvSpPr>
          <p:nvPr/>
        </p:nvSpPr>
        <p:spPr bwMode="auto">
          <a:xfrm>
            <a:off x="52578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>
            <a:off x="6934200" y="4191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828800" y="1295400"/>
            <a:ext cx="525291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Ambiguity: Two Parse Trees for 9 – 5 + 2</a:t>
            </a:r>
            <a:endParaRPr lang="en-US" sz="2400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Syntax-directed translation</a:t>
            </a:r>
            <a:r>
              <a:rPr lang="en-US" dirty="0" smtClean="0"/>
              <a:t> is done by attaching rules or program fragments to productions in a grammar.</a:t>
            </a:r>
          </a:p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attribute</a:t>
            </a:r>
            <a:r>
              <a:rPr lang="en-US" dirty="0" smtClean="0"/>
              <a:t> is any quantity associated with a programming construct .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translation scheme </a:t>
            </a:r>
            <a:r>
              <a:rPr lang="en-US" dirty="0" smtClean="0"/>
              <a:t>is a notation for attaching program fragments to the productions of a grammar.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1"/>
                </a:solidFill>
              </a:rPr>
              <a:t>postfix</a:t>
            </a:r>
            <a:r>
              <a:rPr lang="en-US" dirty="0" smtClean="0"/>
              <a:t> notation for an expression E can be defined inductively as follows: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E is a variable or constant , then the postfix notation for E is E itself.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E is an expression of the form El op E2 , where op is any binary operator, then the postfix notation for E is E</a:t>
            </a:r>
            <a:r>
              <a:rPr lang="en-US" baseline="-25000" dirty="0" smtClean="0"/>
              <a:t>1</a:t>
            </a:r>
            <a:r>
              <a:rPr lang="en-US" dirty="0" smtClean="0"/>
              <a:t>’ E</a:t>
            </a:r>
            <a:r>
              <a:rPr lang="en-US" baseline="-25000" dirty="0" smtClean="0"/>
              <a:t>2</a:t>
            </a:r>
            <a:r>
              <a:rPr lang="en-US" dirty="0" smtClean="0"/>
              <a:t>’ op, where E</a:t>
            </a:r>
            <a:r>
              <a:rPr lang="en-US" baseline="-25000" dirty="0" smtClean="0"/>
              <a:t>1</a:t>
            </a:r>
            <a:r>
              <a:rPr lang="en-US" dirty="0" smtClean="0"/>
              <a:t>’ and E</a:t>
            </a:r>
            <a:r>
              <a:rPr lang="en-US" baseline="-25000" dirty="0" smtClean="0"/>
              <a:t>2</a:t>
            </a:r>
            <a:r>
              <a:rPr lang="en-US" dirty="0" smtClean="0"/>
              <a:t>’ are the postfix notations for El and E2 , respectively.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E is a parenthesized expression of the form (E1), then the postfix notation for E is the same as the postfix notation for E1.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Ex (9 - 5) + 2</a:t>
            </a: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Translations of 9, 5 and 2 are constant themselves by Rule 1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9 – 5 is 95- by </a:t>
            </a:r>
            <a:r>
              <a:rPr lang="en-US" b="1" dirty="0" smtClean="0"/>
              <a:t>Rule 2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(9-5) is the same by </a:t>
            </a:r>
            <a:r>
              <a:rPr lang="en-US" b="1" dirty="0" smtClean="0"/>
              <a:t>Rule 3</a:t>
            </a:r>
          </a:p>
          <a:p>
            <a:pPr lvl="1">
              <a:buNone/>
            </a:pPr>
            <a:r>
              <a:rPr lang="en-US" b="1" dirty="0" smtClean="0"/>
              <a:t>Now we have to apply Rule 2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So E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 represents (9-5) , E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 represents 2 , op is +</a:t>
            </a:r>
          </a:p>
          <a:p>
            <a:pPr lvl="1">
              <a:buNone/>
            </a:pPr>
            <a:r>
              <a:rPr lang="en-US" b="1" dirty="0" smtClean="0"/>
              <a:t>We got</a:t>
            </a:r>
            <a:r>
              <a:rPr lang="en-US" b="1" dirty="0" smtClean="0">
                <a:solidFill>
                  <a:schemeClr val="accent1"/>
                </a:solidFill>
              </a:rPr>
              <a:t> 95-2+ by </a:t>
            </a:r>
            <a:r>
              <a:rPr lang="en-US" b="1" dirty="0" smtClean="0"/>
              <a:t>Rule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Over View…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syntax-directed definition</a:t>
            </a:r>
            <a:r>
              <a:rPr lang="en-US" dirty="0" smtClean="0"/>
              <a:t> associates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With each grammar symbol, a set of attributes, and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With each production, a set of semantic rules for computing the values of the attributes associated with the symbols appearing in the production.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 parse tree showing the attribute values at each node is called an </a:t>
            </a:r>
            <a:r>
              <a:rPr lang="en-US" dirty="0" smtClean="0">
                <a:solidFill>
                  <a:schemeClr val="accent1"/>
                </a:solidFill>
              </a:rPr>
              <a:t>annotated parse tree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44562"/>
          </a:xfrm>
        </p:spPr>
        <p:txBody>
          <a:bodyPr/>
          <a:lstStyle/>
          <a:p>
            <a:r>
              <a:rPr lang="en-US" dirty="0" smtClean="0"/>
              <a:t>Over View…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An attribute is said to be </a:t>
            </a:r>
            <a:r>
              <a:rPr lang="en-US" dirty="0" smtClean="0">
                <a:solidFill>
                  <a:schemeClr val="accent1"/>
                </a:solidFill>
              </a:rPr>
              <a:t>synthesized</a:t>
            </a:r>
            <a:r>
              <a:rPr lang="en-US" dirty="0" smtClean="0"/>
              <a:t> if its value at a parse-tree node N is determined from attribute values at the children of N and at N itself.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Tree traversals</a:t>
            </a:r>
            <a:r>
              <a:rPr lang="en-US" dirty="0" smtClean="0"/>
              <a:t> are used for describing attribute evaluation and for specifying the execution of code fragments in a translation scheme. </a:t>
            </a:r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syntax-directed translation scheme </a:t>
            </a:r>
            <a:r>
              <a:rPr lang="en-US" dirty="0" smtClean="0"/>
              <a:t>is a notation for specifying a translation by attaching program fragments to productions in a grammar.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 View…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Actions translating </a:t>
            </a:r>
            <a:r>
              <a:rPr lang="en-US" dirty="0" smtClean="0">
                <a:solidFill>
                  <a:schemeClr val="accent1"/>
                </a:solidFill>
              </a:rPr>
              <a:t>9-5+2</a:t>
            </a:r>
            <a:r>
              <a:rPr lang="en-US" dirty="0" smtClean="0"/>
              <a:t> into </a:t>
            </a:r>
            <a:r>
              <a:rPr lang="en-US" dirty="0" smtClean="0">
                <a:solidFill>
                  <a:schemeClr val="accent1"/>
                </a:solidFill>
              </a:rPr>
              <a:t>95-2+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Lec05-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0600" y="2362200"/>
            <a:ext cx="6907019" cy="3405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DF Traversal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sz="2400" dirty="0" smtClean="0">
                <a:ea typeface="Calibri" panose="020F0502020204030204" pitchFamily="34" charset="0"/>
                <a:cs typeface="Arial" panose="020B0604020202020204" pitchFamily="34" charset="0"/>
              </a:rPr>
              <a:t>Parsing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Top Down Parsing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Predictive Parsing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E-Productions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dirty="0" smtClean="0"/>
              <a:t>Designing a Predictive Parser</a:t>
            </a:r>
          </a:p>
          <a:p>
            <a:pPr lvl="1">
              <a:lnSpc>
                <a:spcPct val="115000"/>
              </a:lnSpc>
              <a:spcBef>
                <a:spcPts val="0"/>
              </a:spcBef>
            </a:pPr>
            <a:r>
              <a:rPr lang="en-US" sz="2200" dirty="0" smtClean="0">
                <a:ea typeface="Calibri" panose="020F0502020204030204" pitchFamily="34" charset="0"/>
                <a:cs typeface="Arial" panose="020B0604020202020204" pitchFamily="34" charset="0"/>
              </a:rPr>
              <a:t>Left Recursion</a:t>
            </a:r>
          </a:p>
          <a:p>
            <a:pPr>
              <a:lnSpc>
                <a:spcPct val="115000"/>
              </a:lnSpc>
              <a:spcBef>
                <a:spcPts val="0"/>
              </a:spcBef>
            </a:pPr>
            <a:endParaRPr lang="en-US" sz="24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</a:pPr>
            <a:endParaRPr lang="en-US" sz="2200" dirty="0" smtClean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</a:pPr>
            <a:r>
              <a:rPr lang="en-US" dirty="0" smtClean="0">
                <a:ea typeface="Calibri" panose="020F0502020204030204" pitchFamily="34" charset="0"/>
                <a:cs typeface="Arial" panose="020B0604020202020204" pitchFamily="34" charset="0"/>
              </a:rPr>
              <a:t>DF Traversal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4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l" rtl="0">
              <a:lnSpc>
                <a:spcPct val="115000"/>
              </a:lnSpc>
              <a:spcBef>
                <a:spcPts val="0"/>
              </a:spcBef>
              <a:buFont typeface="Wingdings" pitchFamily="2" charset="2"/>
              <a:buChar char="Ø"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 algn="l" rtl="0">
              <a:lnSpc>
                <a:spcPct val="115000"/>
              </a:lnSpc>
              <a:spcBef>
                <a:spcPts val="0"/>
              </a:spcBef>
              <a:buNone/>
            </a:pPr>
            <a:endParaRPr lang="en-US" sz="20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4" descr="Lec06-0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19200"/>
            <a:ext cx="4038600" cy="3657600"/>
          </a:xfrm>
          <a:prstGeom prst="rect">
            <a:avLst/>
          </a:prstGeom>
        </p:spPr>
      </p:pic>
      <p:pic>
        <p:nvPicPr>
          <p:cNvPr id="6" name="Picture 5" descr="Lec05-0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1295400"/>
            <a:ext cx="3962400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Picture 6" descr="Lec05-04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8200" y="4114800"/>
            <a:ext cx="4495800" cy="252979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876800" y="4191000"/>
            <a:ext cx="1736822" cy="400110"/>
          </a:xfrm>
          <a:prstGeom prst="rect">
            <a:avLst/>
          </a:prstGeom>
          <a:noFill/>
        </p:spPr>
        <p:txBody>
          <a:bodyPr wrap="none" rtlCol="1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</a:rPr>
              <a:t>DF Traversal</a:t>
            </a:r>
            <a:endParaRPr lang="en-US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9" name="Picture 8" descr="Lec05-0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04800" y="4953000"/>
            <a:ext cx="51816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Parsing</a:t>
            </a:r>
            <a:r>
              <a:rPr lang="en-US" dirty="0" smtClean="0"/>
              <a:t> is the process of determining if and how a string of terminals can be generated by a grammar.</a:t>
            </a:r>
          </a:p>
          <a:p>
            <a:endParaRPr lang="en-US" dirty="0" smtClean="0"/>
          </a:p>
          <a:p>
            <a:r>
              <a:rPr lang="en-US" dirty="0" smtClean="0"/>
              <a:t>A parser takes at most O (n</a:t>
            </a:r>
            <a:r>
              <a:rPr lang="en-US" baseline="30000" dirty="0" smtClean="0"/>
              <a:t>3</a:t>
            </a:r>
            <a:r>
              <a:rPr lang="en-US" dirty="0" smtClean="0"/>
              <a:t>) time to parse a string of n terminals.</a:t>
            </a:r>
          </a:p>
          <a:p>
            <a:endParaRPr lang="en-US" dirty="0" smtClean="0"/>
          </a:p>
          <a:p>
            <a:r>
              <a:rPr lang="en-US" dirty="0" smtClean="0"/>
              <a:t>Most parsing methods fall in following classes:</a:t>
            </a:r>
          </a:p>
          <a:p>
            <a:pPr lvl="1"/>
            <a:r>
              <a:rPr lang="en-US" dirty="0" smtClean="0"/>
              <a:t>Top Down Parsing</a:t>
            </a:r>
          </a:p>
          <a:p>
            <a:pPr lvl="1">
              <a:buNone/>
            </a:pPr>
            <a:r>
              <a:rPr lang="en-US" dirty="0" smtClean="0"/>
              <a:t>		In top-down parsers, construction starts at the root and proceeds 	towards the leaves</a:t>
            </a:r>
          </a:p>
          <a:p>
            <a:pPr lvl="1"/>
            <a:r>
              <a:rPr lang="en-US" dirty="0" smtClean="0"/>
              <a:t>Bottom Up Parsing</a:t>
            </a:r>
          </a:p>
          <a:p>
            <a:pPr lvl="1">
              <a:buNone/>
            </a:pPr>
            <a:r>
              <a:rPr lang="en-US" dirty="0" smtClean="0"/>
              <a:t>		In bottom-up parsers, construction starts at the leaves and 	proceeds towards the root.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top-down construction of a parse tree is done by starting with the root, labeled with the starting non terminal stmt, and repeatedly performing the following two steps: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At node N, labeled with non terminal A, select one of the productions for A and construct children at N for the symbols in the production body.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Find the next node at which a </a:t>
            </a:r>
            <a:r>
              <a:rPr lang="en-US" dirty="0" err="1" smtClean="0"/>
              <a:t>subtree</a:t>
            </a:r>
            <a:r>
              <a:rPr lang="en-US" dirty="0" smtClean="0"/>
              <a:t> is to be constructed, typically the leftmost unexpanded </a:t>
            </a:r>
            <a:r>
              <a:rPr lang="en-US" dirty="0" err="1" smtClean="0"/>
              <a:t>nonterminal</a:t>
            </a:r>
            <a:r>
              <a:rPr lang="en-US" dirty="0" smtClean="0"/>
              <a:t> of the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current terminal being scanned in the input is known as the </a:t>
            </a:r>
            <a:r>
              <a:rPr lang="en-US" i="1" dirty="0" err="1" smtClean="0">
                <a:solidFill>
                  <a:schemeClr val="accent1"/>
                </a:solidFill>
              </a:rPr>
              <a:t>lookahead</a:t>
            </a:r>
            <a:r>
              <a:rPr lang="en-US" dirty="0" smtClean="0"/>
              <a:t> symbol.</a:t>
            </a:r>
          </a:p>
          <a:p>
            <a:pPr lvl="1"/>
            <a:r>
              <a:rPr lang="en-US" dirty="0" smtClean="0"/>
              <a:t>Initially, it is the first, i.e., leftmost, terminal of the input string.</a:t>
            </a:r>
          </a:p>
          <a:p>
            <a:endParaRPr lang="en-US" dirty="0" smtClean="0"/>
          </a:p>
          <a:p>
            <a:r>
              <a:rPr lang="en-US" dirty="0" smtClean="0"/>
              <a:t>Ex. Grammar 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4" descr="Lec06-0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3581400"/>
            <a:ext cx="6355873" cy="2286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Parse tree for our example grammar.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6" name="Picture 5" descr="Lec06-0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2209800"/>
            <a:ext cx="7485220" cy="236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by step construction of the parse tree for the following input string.</a:t>
            </a:r>
          </a:p>
          <a:p>
            <a:pPr>
              <a:buNone/>
            </a:pPr>
            <a:r>
              <a:rPr lang="pt-BR" dirty="0" smtClean="0"/>
              <a:t>		</a:t>
            </a:r>
            <a:r>
              <a:rPr lang="pt-BR" b="1" dirty="0" smtClean="0">
                <a:solidFill>
                  <a:schemeClr val="accent1"/>
                </a:solidFill>
              </a:rPr>
              <a:t>for  (  ;  expr  ;  expr  )  other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In start, the terminal </a:t>
            </a:r>
            <a:r>
              <a:rPr lang="en-US" dirty="0" smtClean="0">
                <a:solidFill>
                  <a:schemeClr val="accent1"/>
                </a:solidFill>
              </a:rPr>
              <a:t>for</a:t>
            </a:r>
            <a:r>
              <a:rPr lang="en-US" dirty="0" smtClean="0"/>
              <a:t> is the </a:t>
            </a:r>
            <a:r>
              <a:rPr lang="en-US" dirty="0" err="1" smtClean="0"/>
              <a:t>lookahead</a:t>
            </a:r>
            <a:r>
              <a:rPr lang="en-US" dirty="0" smtClean="0"/>
              <a:t> symbol, and the known part of the parse tree is the root labeled </a:t>
            </a:r>
            <a:r>
              <a:rPr lang="en-US" dirty="0" smtClean="0">
                <a:solidFill>
                  <a:schemeClr val="accent1"/>
                </a:solidFill>
              </a:rPr>
              <a:t>stmt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6" descr="Lec06-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4191000"/>
            <a:ext cx="6781800" cy="15137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match to occur, the non terminal </a:t>
            </a:r>
            <a:r>
              <a:rPr lang="en-US" dirty="0" smtClean="0">
                <a:solidFill>
                  <a:schemeClr val="accent1"/>
                </a:solidFill>
              </a:rPr>
              <a:t>stmt</a:t>
            </a:r>
            <a:r>
              <a:rPr lang="en-US" dirty="0" smtClean="0"/>
              <a:t> must derive a string that starts with the </a:t>
            </a:r>
            <a:r>
              <a:rPr lang="en-US" dirty="0" err="1" smtClean="0"/>
              <a:t>lookahead</a:t>
            </a:r>
            <a:r>
              <a:rPr lang="en-US" dirty="0" smtClean="0"/>
              <a:t> symbol </a:t>
            </a:r>
            <a:r>
              <a:rPr lang="en-US" dirty="0" smtClean="0">
                <a:solidFill>
                  <a:schemeClr val="accent1"/>
                </a:solidFill>
              </a:rPr>
              <a:t>for</a:t>
            </a:r>
            <a:r>
              <a:rPr lang="en-US" dirty="0" smtClean="0"/>
              <a:t> .</a:t>
            </a:r>
          </a:p>
          <a:p>
            <a:endParaRPr lang="en-US" dirty="0" smtClean="0"/>
          </a:p>
          <a:p>
            <a:r>
              <a:rPr lang="en-US" dirty="0" smtClean="0"/>
              <a:t>Selecting the relevant production from grammar and construct the children of the root labeled with the symbols in the production body as follows.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6" name="Picture 5" descr="Lec06-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4038600"/>
            <a:ext cx="6424585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 match to occur, the non terminal </a:t>
            </a:r>
            <a:r>
              <a:rPr lang="en-US" dirty="0" smtClean="0">
                <a:solidFill>
                  <a:schemeClr val="accent1"/>
                </a:solidFill>
              </a:rPr>
              <a:t>stmt</a:t>
            </a:r>
            <a:r>
              <a:rPr lang="en-US" dirty="0" smtClean="0"/>
              <a:t> must derive a string that starts with the </a:t>
            </a:r>
            <a:r>
              <a:rPr lang="en-US" dirty="0" err="1" smtClean="0"/>
              <a:t>lookahead</a:t>
            </a:r>
            <a:r>
              <a:rPr lang="en-US" dirty="0" smtClean="0"/>
              <a:t> symbol </a:t>
            </a:r>
            <a:r>
              <a:rPr lang="en-US" dirty="0" smtClean="0">
                <a:solidFill>
                  <a:schemeClr val="accent1"/>
                </a:solidFill>
              </a:rPr>
              <a:t>for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Selecting the relevant production &amp; construct the children of the root labeled with the symbols in the production body as follows.</a:t>
            </a:r>
          </a:p>
          <a:p>
            <a:pPr lvl="1">
              <a:buNone/>
            </a:pPr>
            <a:r>
              <a:rPr lang="en-US" dirty="0" smtClean="0"/>
              <a:t>	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Production  used</a:t>
            </a:r>
            <a:r>
              <a:rPr lang="en-US" b="1" dirty="0" smtClean="0">
                <a:solidFill>
                  <a:schemeClr val="accent2"/>
                </a:solidFill>
              </a:rPr>
              <a:t>: </a:t>
            </a:r>
            <a:r>
              <a:rPr lang="en-US" b="1" i="1" dirty="0" smtClean="0">
                <a:solidFill>
                  <a:schemeClr val="accent2"/>
                </a:solidFill>
              </a:rPr>
              <a:t>stmt - &gt; for (</a:t>
            </a: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; </a:t>
            </a: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; </a:t>
            </a: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) stmt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6" name="Picture 5" descr="Lec06-0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114800"/>
            <a:ext cx="6424585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lvl="1"/>
            <a:r>
              <a:rPr lang="en-US" dirty="0" smtClean="0"/>
              <a:t>Now the children have just been constructed at the root , and the leftmost child labeled with </a:t>
            </a:r>
            <a:r>
              <a:rPr lang="en-US" dirty="0" smtClean="0">
                <a:solidFill>
                  <a:schemeClr val="accent1"/>
                </a:solidFill>
              </a:rPr>
              <a:t>for</a:t>
            </a:r>
            <a:r>
              <a:rPr lang="en-US" dirty="0" smtClean="0"/>
              <a:t> is being considered.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When the node being considered in the parse tree is for a terminal, and the terminal matches the </a:t>
            </a:r>
            <a:r>
              <a:rPr lang="en-US" dirty="0" err="1" smtClean="0"/>
              <a:t>lookahead</a:t>
            </a:r>
            <a:r>
              <a:rPr lang="en-US" dirty="0" smtClean="0"/>
              <a:t> symbol, then we advance in both the parse tree and the input.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next terminal in the input becomes the new </a:t>
            </a:r>
            <a:r>
              <a:rPr lang="en-US" dirty="0" err="1" smtClean="0"/>
              <a:t>lookahead</a:t>
            </a:r>
            <a:r>
              <a:rPr lang="en-US" dirty="0" smtClean="0"/>
              <a:t> symbol, and the next child in the parse tree is considered.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 the arrow in the parse tree has advanced to the next child of the root , and the arrow in the input has advanced to the next terminal, which is </a:t>
            </a:r>
            <a:r>
              <a:rPr lang="en-US" b="1" dirty="0" smtClean="0">
                <a:solidFill>
                  <a:schemeClr val="accent1"/>
                </a:solidFill>
              </a:rPr>
              <a:t>(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further advance will take the arrow in the parse tree to the child labeled with non terminal </a:t>
            </a:r>
            <a:r>
              <a:rPr lang="en-US" dirty="0" err="1" smtClean="0">
                <a:solidFill>
                  <a:schemeClr val="accent1"/>
                </a:solidFill>
              </a:rPr>
              <a:t>optexpr</a:t>
            </a:r>
            <a:r>
              <a:rPr lang="en-US" dirty="0" smtClean="0"/>
              <a:t> and take the arrow in the input to the terminal </a:t>
            </a:r>
            <a:r>
              <a:rPr lang="en-US" dirty="0" smtClean="0">
                <a:solidFill>
                  <a:schemeClr val="accent1"/>
                </a:solidFill>
              </a:rPr>
              <a:t>;</a:t>
            </a:r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Lec06-0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2438400"/>
            <a:ext cx="6331225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Down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Now for the non terminal node labeled </a:t>
            </a:r>
            <a:r>
              <a:rPr lang="en-US" dirty="0" err="1" smtClean="0">
                <a:solidFill>
                  <a:schemeClr val="accent1"/>
                </a:solidFill>
              </a:rPr>
              <a:t>optexpr</a:t>
            </a:r>
            <a:r>
              <a:rPr lang="en-US" dirty="0" smtClean="0"/>
              <a:t>, repeat the process of selecting a production.</a:t>
            </a:r>
          </a:p>
          <a:p>
            <a:pPr marL="342900" lvl="1" indent="-342900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Production  used:	</a:t>
            </a:r>
            <a:r>
              <a:rPr lang="en-US" b="1" dirty="0" smtClean="0">
                <a:solidFill>
                  <a:schemeClr val="accent2"/>
                </a:solidFill>
              </a:rPr>
              <a:t> </a:t>
            </a: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 - &gt; ɛ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 this way more productions are selected in the following order to construct the parse tree.</a:t>
            </a:r>
          </a:p>
          <a:p>
            <a:pPr lvl="1">
              <a:buNone/>
            </a:pPr>
            <a:endParaRPr lang="en-US" b="1" i="1" dirty="0" smtClean="0">
              <a:solidFill>
                <a:schemeClr val="accent2"/>
              </a:solidFill>
            </a:endParaRPr>
          </a:p>
          <a:p>
            <a:pPr lvl="1">
              <a:buNone/>
            </a:pP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 - &gt; ɛ</a:t>
            </a:r>
          </a:p>
          <a:p>
            <a:pPr lvl="1">
              <a:buNone/>
            </a:pPr>
            <a:r>
              <a:rPr lang="en-US" b="1" i="1" dirty="0" err="1" smtClean="0">
                <a:solidFill>
                  <a:schemeClr val="accent2"/>
                </a:solidFill>
              </a:rPr>
              <a:t>optexpr</a:t>
            </a:r>
            <a:r>
              <a:rPr lang="en-US" b="1" i="1" dirty="0" smtClean="0">
                <a:solidFill>
                  <a:schemeClr val="accent2"/>
                </a:solidFill>
              </a:rPr>
              <a:t>  - &gt; ɛ</a:t>
            </a:r>
            <a:endParaRPr lang="en-US" dirty="0" smtClean="0"/>
          </a:p>
          <a:p>
            <a:pPr lvl="1">
              <a:buNone/>
            </a:pPr>
            <a:r>
              <a:rPr lang="en-US" b="1" i="1" dirty="0" smtClean="0">
                <a:solidFill>
                  <a:schemeClr val="accent2"/>
                </a:solidFill>
              </a:rPr>
              <a:t>stmt     - &gt; other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solidFill>
                <a:schemeClr val="accent1"/>
              </a:solidFill>
            </a:endParaRPr>
          </a:p>
          <a:p>
            <a:r>
              <a:rPr lang="en-US" dirty="0" smtClean="0">
                <a:solidFill>
                  <a:schemeClr val="accent1"/>
                </a:solidFill>
              </a:rPr>
              <a:t>Recursive-descent parsing </a:t>
            </a:r>
            <a:r>
              <a:rPr lang="en-US" dirty="0" smtClean="0"/>
              <a:t>is a top-down method of syntax analysis.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Each non terminal has one (recursive) procedure that is responsible for parsing the non terminal</a:t>
            </a:r>
            <a:r>
              <a:rPr lang="en-US" altLang="ja-JP" dirty="0" smtClean="0"/>
              <a:t>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When a non terminal has multiple productions, each production is implemented in a branch of a selection statement based on input look-ahead information.</a:t>
            </a:r>
          </a:p>
          <a:p>
            <a:endParaRPr lang="en-US" dirty="0" smtClean="0"/>
          </a:p>
          <a:p>
            <a:r>
              <a:rPr lang="en-US" dirty="0" smtClean="0"/>
              <a:t>A recursive-descent parsing, in which the </a:t>
            </a:r>
            <a:r>
              <a:rPr lang="en-US" dirty="0" err="1" smtClean="0"/>
              <a:t>lookahead</a:t>
            </a:r>
            <a:r>
              <a:rPr lang="en-US" dirty="0" smtClean="0"/>
              <a:t> symbol unambiguously determines the flow of control through the procedure body for each non terminal is called </a:t>
            </a:r>
            <a:r>
              <a:rPr lang="en-US" dirty="0" smtClean="0">
                <a:solidFill>
                  <a:schemeClr val="accent1"/>
                </a:solidFill>
              </a:rPr>
              <a:t>predictive parsing.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Lets see an example.</a:t>
            </a:r>
          </a:p>
          <a:p>
            <a:endParaRPr lang="en-US" dirty="0" smtClean="0"/>
          </a:p>
          <a:p>
            <a:r>
              <a:rPr lang="en-US" dirty="0" smtClean="0"/>
              <a:t>Grammar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2362200" y="2590800"/>
            <a:ext cx="3673763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1"/>
                </a:solidFill>
              </a:rPr>
              <a:t>    </a:t>
            </a:r>
            <a:r>
              <a:rPr lang="en-US" sz="2000" b="1" i="1" dirty="0">
                <a:solidFill>
                  <a:schemeClr val="accent1"/>
                </a:solidFill>
              </a:rPr>
              <a:t>type</a:t>
            </a:r>
            <a:r>
              <a:rPr lang="en-US" sz="2000" b="1" dirty="0">
                <a:solidFill>
                  <a:schemeClr val="accent1"/>
                </a:solidFill>
              </a:rPr>
              <a:t>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 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>simple</a:t>
            </a:r>
            <a:b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</a:b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             </a:t>
            </a:r>
            <a:r>
              <a:rPr lang="en-US" sz="2000" b="1" dirty="0" smtClean="0">
                <a:solidFill>
                  <a:schemeClr val="accent1"/>
                </a:solidFill>
                <a:sym typeface="Symbol" pitchFamily="18" charset="2"/>
              </a:rPr>
              <a:t>	|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^ id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/>
            </a:r>
            <a:b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</a:b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>            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sz="2000" b="1" dirty="0" smtClean="0">
                <a:solidFill>
                  <a:schemeClr val="accent1"/>
                </a:solidFill>
                <a:sym typeface="Symbol" pitchFamily="18" charset="2"/>
              </a:rPr>
              <a:t>	|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array [ 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>simple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] of 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>type</a:t>
            </a:r>
            <a:b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</a:br>
            <a:endParaRPr lang="en-US" sz="2000" b="1" i="1" dirty="0" smtClean="0">
              <a:solidFill>
                <a:schemeClr val="accent1"/>
              </a:solidFill>
              <a:sym typeface="Symbol" pitchFamily="18" charset="2"/>
            </a:endParaRPr>
          </a:p>
          <a:p>
            <a:r>
              <a:rPr lang="en-US" sz="2000" b="1" i="1" dirty="0" smtClean="0">
                <a:solidFill>
                  <a:schemeClr val="accent1"/>
                </a:solidFill>
                <a:sym typeface="Symbol" pitchFamily="18" charset="2"/>
              </a:rPr>
              <a:t>simple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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integer</a:t>
            </a:r>
            <a: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  <a:t/>
            </a:r>
            <a:br>
              <a:rPr lang="en-US" sz="2000" b="1" i="1" dirty="0">
                <a:solidFill>
                  <a:schemeClr val="accent1"/>
                </a:solidFill>
                <a:sym typeface="Symbol" pitchFamily="18" charset="2"/>
              </a:rPr>
            </a:b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             </a:t>
            </a:r>
            <a:r>
              <a:rPr lang="en-US" sz="2000" b="1" dirty="0" smtClean="0">
                <a:solidFill>
                  <a:schemeClr val="accent1"/>
                </a:solidFill>
                <a:sym typeface="Symbol" pitchFamily="18" charset="2"/>
              </a:rPr>
              <a:t>	|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char</a:t>
            </a:r>
            <a:br>
              <a:rPr lang="en-US" sz="2000" b="1" dirty="0">
                <a:solidFill>
                  <a:schemeClr val="accent1"/>
                </a:solidFill>
                <a:sym typeface="Symbol" pitchFamily="18" charset="2"/>
              </a:rPr>
            </a:b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            </a:t>
            </a:r>
            <a:r>
              <a:rPr lang="en-US" sz="2000" b="1" dirty="0" smtClean="0">
                <a:solidFill>
                  <a:schemeClr val="accent1"/>
                </a:solidFill>
                <a:sym typeface="Symbol" pitchFamily="18" charset="2"/>
              </a:rPr>
              <a:t>	|</a:t>
            </a:r>
            <a:r>
              <a:rPr lang="en-US" sz="2000" b="1" i="1" dirty="0" smtClean="0">
                <a:solidFill>
                  <a:schemeClr val="accent1"/>
                </a:solidFill>
                <a:sym typeface="Symbol" pitchFamily="18" charset="2"/>
              </a:rPr>
              <a:t> 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num </a:t>
            </a:r>
            <a:r>
              <a:rPr lang="en-US" sz="2000" b="1" dirty="0" err="1">
                <a:solidFill>
                  <a:schemeClr val="accent1"/>
                </a:solidFill>
                <a:sym typeface="Symbol" pitchFamily="18" charset="2"/>
              </a:rPr>
              <a:t>dotdot</a:t>
            </a:r>
            <a:r>
              <a:rPr lang="en-US" sz="2000" b="1" dirty="0">
                <a:solidFill>
                  <a:schemeClr val="accent1"/>
                </a:solidFill>
                <a:sym typeface="Symbol" pitchFamily="18" charset="2"/>
              </a:rPr>
              <a:t> num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68275" y="1295400"/>
            <a:ext cx="5014065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 smtClean="0"/>
              <a:t>procedure </a:t>
            </a:r>
            <a:r>
              <a:rPr lang="en-US" sz="1800" i="1" dirty="0"/>
              <a:t>type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b="1" dirty="0"/>
              <a:t>begin</a:t>
            </a:r>
            <a:br>
              <a:rPr lang="en-US" sz="1800" b="1" dirty="0"/>
            </a:br>
            <a:r>
              <a:rPr lang="en-US" sz="1800" b="1" dirty="0"/>
              <a:t>    if </a:t>
            </a:r>
            <a:r>
              <a:rPr lang="en-US" sz="1800" i="1" dirty="0" err="1"/>
              <a:t>lookahead</a:t>
            </a:r>
            <a:r>
              <a:rPr lang="en-US" sz="1800" dirty="0"/>
              <a:t> in { </a:t>
            </a:r>
            <a:r>
              <a:rPr lang="ja-JP" altLang="en-US" sz="1800"/>
              <a:t>‘</a:t>
            </a:r>
            <a:r>
              <a:rPr lang="en-US" altLang="ja-JP" sz="1800" b="1" dirty="0"/>
              <a:t>integer</a:t>
            </a:r>
            <a:r>
              <a:rPr lang="ja-JP" altLang="en-US" sz="1800"/>
              <a:t>’</a:t>
            </a:r>
            <a:r>
              <a:rPr lang="en-US" altLang="ja-JP" sz="1800" dirty="0"/>
              <a:t>, </a:t>
            </a:r>
            <a:r>
              <a:rPr lang="ja-JP" altLang="en-US" sz="1800"/>
              <a:t>‘</a:t>
            </a:r>
            <a:r>
              <a:rPr lang="en-US" altLang="ja-JP" sz="1800" b="1" dirty="0"/>
              <a:t>char</a:t>
            </a:r>
            <a:r>
              <a:rPr lang="ja-JP" altLang="en-US" sz="1800"/>
              <a:t>’</a:t>
            </a:r>
            <a:r>
              <a:rPr lang="en-US" altLang="ja-JP" sz="1800" dirty="0"/>
              <a:t>, </a:t>
            </a:r>
            <a:r>
              <a:rPr lang="ja-JP" altLang="en-US" sz="1800"/>
              <a:t>‘</a:t>
            </a:r>
            <a:r>
              <a:rPr lang="en-US" altLang="ja-JP" sz="1800" b="1" dirty="0"/>
              <a:t>num</a:t>
            </a:r>
            <a:r>
              <a:rPr lang="ja-JP" altLang="en-US" sz="1800"/>
              <a:t>’</a:t>
            </a:r>
            <a:r>
              <a:rPr lang="en-US" altLang="ja-JP" sz="1800" dirty="0"/>
              <a:t> }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simple</a:t>
            </a:r>
            <a:r>
              <a:rPr lang="en-US" altLang="ja-JP" sz="1800" dirty="0"/>
              <a:t>()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if </a:t>
            </a:r>
            <a:r>
              <a:rPr lang="en-US" altLang="ja-JP" sz="1800" dirty="0" err="1"/>
              <a:t>lookahead</a:t>
            </a:r>
            <a:r>
              <a:rPr lang="en-US" altLang="ja-JP" sz="1800" dirty="0"/>
              <a:t> = </a:t>
            </a:r>
            <a:r>
              <a:rPr lang="ja-JP" altLang="en-US" sz="1800"/>
              <a:t>‘</a:t>
            </a:r>
            <a:r>
              <a:rPr lang="en-US" altLang="ja-JP" sz="1800" b="1" dirty="0"/>
              <a:t>^</a:t>
            </a:r>
            <a:r>
              <a:rPr lang="ja-JP" altLang="en-US" sz="1800"/>
              <a:t>’</a:t>
            </a:r>
            <a:r>
              <a:rPr lang="en-US" altLang="ja-JP" sz="1800" dirty="0"/>
              <a:t>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dirty="0"/>
              <a:t>^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en-US" altLang="ja-JP" sz="1800" b="1" dirty="0"/>
              <a:t>id</a:t>
            </a:r>
            <a:r>
              <a:rPr lang="en-US" altLang="ja-JP" sz="1800" dirty="0"/>
              <a:t>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if </a:t>
            </a:r>
            <a:r>
              <a:rPr lang="en-US" altLang="ja-JP" sz="1800" i="1" dirty="0" err="1"/>
              <a:t>lookahead</a:t>
            </a:r>
            <a:r>
              <a:rPr lang="en-US" altLang="ja-JP" sz="1800" dirty="0"/>
              <a:t> = </a:t>
            </a:r>
            <a:r>
              <a:rPr lang="ja-JP" altLang="en-US" sz="1800"/>
              <a:t>‘</a:t>
            </a:r>
            <a:r>
              <a:rPr lang="en-US" altLang="ja-JP" sz="1800" b="1" dirty="0"/>
              <a:t>array</a:t>
            </a:r>
            <a:r>
              <a:rPr lang="ja-JP" altLang="en-US" sz="1800"/>
              <a:t>’</a:t>
            </a:r>
            <a:r>
              <a:rPr lang="en-US" altLang="ja-JP" sz="1800" dirty="0"/>
              <a:t>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array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[</a:t>
            </a:r>
            <a:r>
              <a:rPr lang="ja-JP" altLang="en-US" sz="1800"/>
              <a:t>‘</a:t>
            </a:r>
            <a:r>
              <a:rPr lang="en-US" altLang="ja-JP" sz="1800" dirty="0"/>
              <a:t>); </a:t>
            </a:r>
            <a:r>
              <a:rPr lang="en-US" altLang="ja-JP" sz="1800" i="1" dirty="0"/>
              <a:t>simple</a:t>
            </a:r>
            <a:r>
              <a:rPr lang="en-US" altLang="ja-JP" sz="1800" dirty="0"/>
              <a:t>();</a:t>
            </a:r>
            <a:br>
              <a:rPr lang="en-US" altLang="ja-JP" sz="1800" dirty="0"/>
            </a:br>
            <a:r>
              <a:rPr lang="en-US" altLang="ja-JP" sz="1800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]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of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type</a:t>
            </a:r>
            <a:r>
              <a:rPr lang="en-US" altLang="ja-JP" sz="1800" dirty="0"/>
              <a:t>()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</a:t>
            </a:r>
            <a:r>
              <a:rPr lang="en-US" altLang="ja-JP" sz="1800" i="1" dirty="0"/>
              <a:t>error</a:t>
            </a:r>
            <a:r>
              <a:rPr lang="en-US" altLang="ja-JP" sz="1800" dirty="0"/>
              <a:t>()</a:t>
            </a:r>
            <a:br>
              <a:rPr lang="en-US" altLang="ja-JP" sz="1800" dirty="0"/>
            </a:br>
            <a:r>
              <a:rPr lang="en-US" altLang="ja-JP" sz="1800" b="1" dirty="0"/>
              <a:t>end</a:t>
            </a:r>
            <a:r>
              <a:rPr lang="en-US" altLang="ja-JP" sz="1800" b="1" dirty="0" smtClean="0"/>
              <a:t>;</a:t>
            </a:r>
          </a:p>
          <a:p>
            <a:endParaRPr lang="en-US" b="1" dirty="0" smtClean="0"/>
          </a:p>
          <a:p>
            <a:r>
              <a:rPr lang="en-US" b="1" dirty="0" smtClean="0"/>
              <a:t>procedure </a:t>
            </a:r>
            <a:r>
              <a:rPr lang="en-US" i="1" dirty="0" smtClean="0"/>
              <a:t>match</a:t>
            </a:r>
            <a:r>
              <a:rPr lang="en-US" dirty="0" smtClean="0"/>
              <a:t>(</a:t>
            </a:r>
            <a:r>
              <a:rPr lang="en-US" i="1" dirty="0" smtClean="0"/>
              <a:t>t</a:t>
            </a:r>
            <a:r>
              <a:rPr lang="en-US" dirty="0" smtClean="0"/>
              <a:t> : </a:t>
            </a:r>
            <a:r>
              <a:rPr lang="en-US" i="1" dirty="0" smtClean="0"/>
              <a:t>token</a:t>
            </a:r>
            <a:r>
              <a:rPr lang="en-US" dirty="0" smtClean="0"/>
              <a:t>);</a:t>
            </a:r>
            <a:br>
              <a:rPr lang="en-US" dirty="0" smtClean="0"/>
            </a:br>
            <a:r>
              <a:rPr lang="en-US" b="1" dirty="0" smtClean="0"/>
              <a:t>begin</a:t>
            </a:r>
            <a:br>
              <a:rPr lang="en-US" b="1" dirty="0" smtClean="0"/>
            </a:br>
            <a:r>
              <a:rPr lang="en-US" b="1" dirty="0" smtClean="0"/>
              <a:t>    if </a:t>
            </a:r>
            <a:r>
              <a:rPr lang="en-US" i="1" dirty="0" err="1" smtClean="0"/>
              <a:t>lookahead</a:t>
            </a:r>
            <a:r>
              <a:rPr lang="en-US" dirty="0" smtClean="0"/>
              <a:t> = </a:t>
            </a:r>
            <a:r>
              <a:rPr lang="en-US" i="1" dirty="0" smtClean="0"/>
              <a:t>t </a:t>
            </a:r>
            <a:r>
              <a:rPr lang="en-US" b="1" dirty="0" smtClean="0"/>
              <a:t>then</a:t>
            </a:r>
            <a:br>
              <a:rPr lang="en-US" b="1" dirty="0" smtClean="0"/>
            </a:br>
            <a:r>
              <a:rPr lang="en-US" b="1" dirty="0" smtClean="0"/>
              <a:t>        </a:t>
            </a:r>
            <a:r>
              <a:rPr lang="en-US" i="1" dirty="0" err="1" smtClean="0"/>
              <a:t>lookahead</a:t>
            </a:r>
            <a:r>
              <a:rPr lang="en-US" dirty="0" smtClean="0"/>
              <a:t> := </a:t>
            </a:r>
            <a:r>
              <a:rPr lang="en-US" i="1" dirty="0" err="1" smtClean="0"/>
              <a:t>nexttoken</a:t>
            </a:r>
            <a:r>
              <a:rPr lang="en-US" dirty="0" smtClean="0"/>
              <a:t>()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dirty="0" smtClean="0"/>
              <a:t>    </a:t>
            </a:r>
            <a:r>
              <a:rPr lang="en-US" b="1" dirty="0" smtClean="0"/>
              <a:t>else </a:t>
            </a:r>
            <a:r>
              <a:rPr lang="en-US" i="1" dirty="0" smtClean="0"/>
              <a:t>error</a:t>
            </a:r>
            <a:r>
              <a:rPr lang="en-US" dirty="0" smtClean="0"/>
              <a:t>()</a:t>
            </a: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b="1" dirty="0" smtClean="0"/>
              <a:t>end</a:t>
            </a:r>
            <a:r>
              <a:rPr lang="en-US" dirty="0" smtClean="0"/>
              <a:t>;</a:t>
            </a:r>
            <a:endParaRPr lang="en-US" sz="1800" b="1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562600" y="1295400"/>
            <a:ext cx="3303588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/>
              <a:t>procedure </a:t>
            </a:r>
            <a:r>
              <a:rPr lang="en-US" sz="1800" i="1" dirty="0"/>
              <a:t>simple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b="1" dirty="0"/>
              <a:t>begin</a:t>
            </a:r>
            <a:br>
              <a:rPr lang="en-US" sz="1800" b="1" dirty="0"/>
            </a:br>
            <a:r>
              <a:rPr lang="en-US" sz="1800" b="1" dirty="0"/>
              <a:t>    if </a:t>
            </a:r>
            <a:r>
              <a:rPr lang="en-US" sz="1800" i="1" dirty="0" err="1"/>
              <a:t>lookahead</a:t>
            </a:r>
            <a:r>
              <a:rPr lang="en-US" sz="1800" dirty="0"/>
              <a:t> = </a:t>
            </a:r>
            <a:r>
              <a:rPr lang="ja-JP" altLang="en-US" sz="1800"/>
              <a:t>‘</a:t>
            </a:r>
            <a:r>
              <a:rPr lang="en-US" altLang="ja-JP" sz="1800" b="1" dirty="0"/>
              <a:t>integer</a:t>
            </a:r>
            <a:r>
              <a:rPr lang="ja-JP" altLang="en-US" sz="1800"/>
              <a:t>’</a:t>
            </a:r>
            <a:r>
              <a:rPr lang="en-US" altLang="ja-JP" sz="1800" dirty="0"/>
              <a:t>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integer</a:t>
            </a:r>
            <a:r>
              <a:rPr lang="ja-JP" altLang="en-US" sz="1800"/>
              <a:t>’</a:t>
            </a:r>
            <a:r>
              <a:rPr lang="en-US" altLang="ja-JP" sz="1800" dirty="0"/>
              <a:t>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if</a:t>
            </a:r>
            <a:r>
              <a:rPr lang="en-US" altLang="ja-JP" sz="1800" i="1" dirty="0"/>
              <a:t> </a:t>
            </a:r>
            <a:r>
              <a:rPr lang="en-US" altLang="ja-JP" sz="1800" i="1" dirty="0" err="1"/>
              <a:t>lookahead</a:t>
            </a:r>
            <a:r>
              <a:rPr lang="en-US" altLang="ja-JP" sz="1800" dirty="0"/>
              <a:t> = </a:t>
            </a:r>
            <a:r>
              <a:rPr lang="ja-JP" altLang="en-US" sz="1800"/>
              <a:t>‘</a:t>
            </a:r>
            <a:r>
              <a:rPr lang="en-US" altLang="ja-JP" sz="1800" b="1" dirty="0"/>
              <a:t>char</a:t>
            </a:r>
            <a:r>
              <a:rPr lang="ja-JP" altLang="en-US" sz="1800"/>
              <a:t>’</a:t>
            </a:r>
            <a:r>
              <a:rPr lang="en-US" altLang="ja-JP" sz="1800" dirty="0"/>
              <a:t>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char</a:t>
            </a:r>
            <a:r>
              <a:rPr lang="ja-JP" altLang="en-US" sz="1800"/>
              <a:t>’</a:t>
            </a:r>
            <a:r>
              <a:rPr lang="en-US" altLang="ja-JP" sz="1800" dirty="0"/>
              <a:t>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if </a:t>
            </a:r>
            <a:r>
              <a:rPr lang="en-US" altLang="ja-JP" sz="1800" i="1" dirty="0" err="1"/>
              <a:t>lookahead</a:t>
            </a:r>
            <a:r>
              <a:rPr lang="en-US" altLang="ja-JP" sz="1800" dirty="0"/>
              <a:t> = </a:t>
            </a:r>
            <a:r>
              <a:rPr lang="ja-JP" altLang="en-US" sz="1800"/>
              <a:t>‘</a:t>
            </a:r>
            <a:r>
              <a:rPr lang="en-US" altLang="ja-JP" sz="1800" b="1" dirty="0"/>
              <a:t>num</a:t>
            </a:r>
            <a:r>
              <a:rPr lang="ja-JP" altLang="en-US" sz="1800"/>
              <a:t>’</a:t>
            </a:r>
            <a:r>
              <a:rPr lang="en-US" altLang="ja-JP" sz="1800" dirty="0"/>
              <a:t> </a:t>
            </a:r>
            <a:r>
              <a:rPr lang="en-US" altLang="ja-JP" sz="1800" b="1" dirty="0"/>
              <a:t>then</a:t>
            </a:r>
            <a:br>
              <a:rPr lang="en-US" altLang="ja-JP" sz="1800" b="1" dirty="0"/>
            </a:br>
            <a:r>
              <a:rPr lang="en-US" altLang="ja-JP" sz="1800" b="1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num</a:t>
            </a:r>
            <a:r>
              <a:rPr lang="ja-JP" altLang="en-US" sz="1800"/>
              <a:t>’</a:t>
            </a:r>
            <a:r>
              <a:rPr lang="en-US" altLang="ja-JP" sz="1800" dirty="0"/>
              <a:t>);</a:t>
            </a:r>
            <a:br>
              <a:rPr lang="en-US" altLang="ja-JP" sz="1800" dirty="0"/>
            </a:br>
            <a:r>
              <a:rPr lang="en-US" altLang="ja-JP" sz="1800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 err="1"/>
              <a:t>dotdot</a:t>
            </a:r>
            <a:r>
              <a:rPr lang="ja-JP" altLang="en-US" sz="1800"/>
              <a:t>’</a:t>
            </a:r>
            <a:r>
              <a:rPr lang="en-US" altLang="ja-JP" sz="1800" dirty="0"/>
              <a:t>);</a:t>
            </a:r>
            <a:br>
              <a:rPr lang="en-US" altLang="ja-JP" sz="1800" dirty="0"/>
            </a:br>
            <a:r>
              <a:rPr lang="en-US" altLang="ja-JP" sz="1800" dirty="0"/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/>
              <a:t>num</a:t>
            </a:r>
            <a:r>
              <a:rPr lang="ja-JP" altLang="en-US" sz="1800"/>
              <a:t>’</a:t>
            </a:r>
            <a:r>
              <a:rPr lang="en-US" altLang="ja-JP" sz="1800" dirty="0"/>
              <a:t>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</a:t>
            </a:r>
            <a:r>
              <a:rPr lang="en-US" altLang="ja-JP" sz="1800" i="1" dirty="0"/>
              <a:t>error</a:t>
            </a:r>
            <a:r>
              <a:rPr lang="en-US" altLang="ja-JP" sz="1800" dirty="0"/>
              <a:t>()</a:t>
            </a:r>
            <a:br>
              <a:rPr lang="en-US" altLang="ja-JP" sz="1800" dirty="0"/>
            </a:br>
            <a:r>
              <a:rPr lang="en-US" altLang="ja-JP" sz="1800" b="1" dirty="0"/>
              <a:t>end;</a:t>
            </a:r>
            <a:endParaRPr lang="en-US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predictive parser consists of procedures for the non terminals </a:t>
            </a:r>
            <a:r>
              <a:rPr lang="en-US" b="1" dirty="0" smtClean="0">
                <a:solidFill>
                  <a:schemeClr val="accent1"/>
                </a:solidFill>
              </a:rPr>
              <a:t>type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chemeClr val="accent1"/>
                </a:solidFill>
              </a:rPr>
              <a:t>simple </a:t>
            </a:r>
            <a:r>
              <a:rPr lang="en-US" dirty="0" smtClean="0"/>
              <a:t>of the grammar.</a:t>
            </a:r>
          </a:p>
          <a:p>
            <a:endParaRPr lang="en-US" dirty="0" smtClean="0"/>
          </a:p>
          <a:p>
            <a:r>
              <a:rPr lang="en-US" dirty="0" smtClean="0"/>
              <a:t>Procedure </a:t>
            </a:r>
            <a:r>
              <a:rPr lang="en-US" dirty="0" smtClean="0">
                <a:solidFill>
                  <a:schemeClr val="accent1"/>
                </a:solidFill>
              </a:rPr>
              <a:t>match(t:token)</a:t>
            </a:r>
            <a:r>
              <a:rPr lang="en-US" dirty="0" smtClean="0"/>
              <a:t> compares its argument </a:t>
            </a:r>
            <a:r>
              <a:rPr lang="en-US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with the </a:t>
            </a:r>
            <a:r>
              <a:rPr lang="en-US" dirty="0" err="1" smtClean="0"/>
              <a:t>lookahead</a:t>
            </a:r>
            <a:r>
              <a:rPr lang="en-US" dirty="0" smtClean="0"/>
              <a:t> symbol and advances to the next input terminal if they match. Thus match changes the value of variable.</a:t>
            </a:r>
          </a:p>
          <a:p>
            <a:endParaRPr lang="en-US" dirty="0" smtClean="0"/>
          </a:p>
          <a:p>
            <a:r>
              <a:rPr lang="en-US" dirty="0" smtClean="0"/>
              <a:t>Parsing begins with a call of the procedure </a:t>
            </a:r>
            <a:r>
              <a:rPr lang="en-US" dirty="0" smtClean="0">
                <a:solidFill>
                  <a:schemeClr val="accent1"/>
                </a:solidFill>
              </a:rPr>
              <a:t>type()</a:t>
            </a:r>
            <a:r>
              <a:rPr lang="en-US" dirty="0" smtClean="0"/>
              <a:t> for the starting non terminal.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4419600" y="19812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57200" y="29718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524000" y="50292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67000" y="5029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276600" y="50292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5638800" y="50292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343400" y="50292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6705600" y="50292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7162800" y="50292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14" name="Text Box 14"/>
          <p:cNvSpPr txBox="1">
            <a:spLocks noChangeArrowheads="1"/>
          </p:cNvSpPr>
          <p:nvPr/>
        </p:nvSpPr>
        <p:spPr bwMode="auto">
          <a:xfrm>
            <a:off x="7848600" y="50292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152400" y="50292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16" name="Text Box 16"/>
          <p:cNvSpPr txBox="1">
            <a:spLocks noChangeArrowheads="1"/>
          </p:cNvSpPr>
          <p:nvPr/>
        </p:nvSpPr>
        <p:spPr bwMode="auto">
          <a:xfrm>
            <a:off x="1295400" y="57150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17" name="Line 17"/>
          <p:cNvSpPr>
            <a:spLocks noChangeShapeType="1"/>
          </p:cNvSpPr>
          <p:nvPr/>
        </p:nvSpPr>
        <p:spPr bwMode="auto">
          <a:xfrm>
            <a:off x="1981200" y="54102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32"/>
          <p:cNvSpPr>
            <a:spLocks noChangeShapeType="1"/>
          </p:cNvSpPr>
          <p:nvPr/>
        </p:nvSpPr>
        <p:spPr bwMode="auto">
          <a:xfrm flipH="1">
            <a:off x="1524000" y="24384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37"/>
          <p:cNvSpPr txBox="1">
            <a:spLocks noChangeArrowheads="1"/>
          </p:cNvSpPr>
          <p:nvPr/>
        </p:nvSpPr>
        <p:spPr bwMode="auto">
          <a:xfrm>
            <a:off x="1752600" y="2209800"/>
            <a:ext cx="1601788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dirty="0"/>
              <a:t>Check </a:t>
            </a:r>
            <a:r>
              <a:rPr lang="en-US" sz="1600" i="1" dirty="0" err="1"/>
              <a:t>lookahead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and call </a:t>
            </a:r>
            <a:r>
              <a:rPr lang="en-US" sz="1600" i="1" dirty="0"/>
              <a:t>match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152400" y="27432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15240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22" name="Text Box 6"/>
          <p:cNvSpPr txBox="1">
            <a:spLocks noChangeArrowheads="1"/>
          </p:cNvSpPr>
          <p:nvPr/>
        </p:nvSpPr>
        <p:spPr bwMode="auto">
          <a:xfrm>
            <a:off x="26670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2766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56388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25" name="Text Box 9"/>
          <p:cNvSpPr txBox="1">
            <a:spLocks noChangeArrowheads="1"/>
          </p:cNvSpPr>
          <p:nvPr/>
        </p:nvSpPr>
        <p:spPr bwMode="auto">
          <a:xfrm>
            <a:off x="4343400" y="51816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67056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7162800" y="51816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7848600" y="51816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1524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2057400" y="58674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31" name="Line 15"/>
          <p:cNvSpPr>
            <a:spLocks noChangeShapeType="1"/>
          </p:cNvSpPr>
          <p:nvPr/>
        </p:nvSpPr>
        <p:spPr bwMode="auto">
          <a:xfrm>
            <a:off x="2819400" y="55626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16"/>
          <p:cNvSpPr txBox="1">
            <a:spLocks noChangeArrowheads="1"/>
          </p:cNvSpPr>
          <p:nvPr/>
        </p:nvSpPr>
        <p:spPr bwMode="auto">
          <a:xfrm>
            <a:off x="2209800" y="27432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33" name="Line 25"/>
          <p:cNvSpPr>
            <a:spLocks noChangeShapeType="1"/>
          </p:cNvSpPr>
          <p:nvPr/>
        </p:nvSpPr>
        <p:spPr bwMode="auto">
          <a:xfrm flipH="1">
            <a:off x="2971800" y="2209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29"/>
          <p:cNvSpPr>
            <a:spLocks noChangeShapeType="1"/>
          </p:cNvSpPr>
          <p:nvPr/>
        </p:nvSpPr>
        <p:spPr bwMode="auto">
          <a:xfrm flipH="1">
            <a:off x="1219200" y="22098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34"/>
          <p:cNvSpPr txBox="1">
            <a:spLocks noChangeArrowheads="1"/>
          </p:cNvSpPr>
          <p:nvPr/>
        </p:nvSpPr>
        <p:spPr bwMode="auto">
          <a:xfrm>
            <a:off x="4114800" y="17526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36" name="Text Box 3"/>
          <p:cNvSpPr txBox="1">
            <a:spLocks noChangeArrowheads="1"/>
          </p:cNvSpPr>
          <p:nvPr/>
        </p:nvSpPr>
        <p:spPr bwMode="auto">
          <a:xfrm>
            <a:off x="3657600" y="28194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152400" y="28194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38" name="Text Box 5"/>
          <p:cNvSpPr txBox="1">
            <a:spLocks noChangeArrowheads="1"/>
          </p:cNvSpPr>
          <p:nvPr/>
        </p:nvSpPr>
        <p:spPr bwMode="auto">
          <a:xfrm>
            <a:off x="1524000" y="52578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6670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3276600" y="52578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41" name="Text Box 8"/>
          <p:cNvSpPr txBox="1">
            <a:spLocks noChangeArrowheads="1"/>
          </p:cNvSpPr>
          <p:nvPr/>
        </p:nvSpPr>
        <p:spPr bwMode="auto">
          <a:xfrm>
            <a:off x="5638800" y="52578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4343400" y="52578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6705600" y="52578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44" name="Text Box 11"/>
          <p:cNvSpPr txBox="1">
            <a:spLocks noChangeArrowheads="1"/>
          </p:cNvSpPr>
          <p:nvPr/>
        </p:nvSpPr>
        <p:spPr bwMode="auto">
          <a:xfrm>
            <a:off x="7162800" y="52578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45" name="Text Box 12"/>
          <p:cNvSpPr txBox="1">
            <a:spLocks noChangeArrowheads="1"/>
          </p:cNvSpPr>
          <p:nvPr/>
        </p:nvSpPr>
        <p:spPr bwMode="auto">
          <a:xfrm>
            <a:off x="7848600" y="52578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46" name="Text Box 13"/>
          <p:cNvSpPr txBox="1">
            <a:spLocks noChangeArrowheads="1"/>
          </p:cNvSpPr>
          <p:nvPr/>
        </p:nvSpPr>
        <p:spPr bwMode="auto">
          <a:xfrm>
            <a:off x="152400" y="52578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2971800" y="59436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48" name="Line 15"/>
          <p:cNvSpPr>
            <a:spLocks noChangeShapeType="1"/>
          </p:cNvSpPr>
          <p:nvPr/>
        </p:nvSpPr>
        <p:spPr bwMode="auto">
          <a:xfrm>
            <a:off x="3657600" y="5638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Text Box 16"/>
          <p:cNvSpPr txBox="1">
            <a:spLocks noChangeArrowheads="1"/>
          </p:cNvSpPr>
          <p:nvPr/>
        </p:nvSpPr>
        <p:spPr bwMode="auto">
          <a:xfrm>
            <a:off x="2209800" y="28194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50" name="Text Box 20"/>
          <p:cNvSpPr txBox="1">
            <a:spLocks noChangeArrowheads="1"/>
          </p:cNvSpPr>
          <p:nvPr/>
        </p:nvSpPr>
        <p:spPr bwMode="auto">
          <a:xfrm>
            <a:off x="228600" y="38862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4267200" y="22860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 flipH="1">
            <a:off x="2971800" y="22860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Line 29"/>
          <p:cNvSpPr>
            <a:spLocks noChangeShapeType="1"/>
          </p:cNvSpPr>
          <p:nvPr/>
        </p:nvSpPr>
        <p:spPr bwMode="auto">
          <a:xfrm flipH="1">
            <a:off x="1219200" y="22860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Line 32"/>
          <p:cNvSpPr>
            <a:spLocks noChangeShapeType="1"/>
          </p:cNvSpPr>
          <p:nvPr/>
        </p:nvSpPr>
        <p:spPr bwMode="auto">
          <a:xfrm flipH="1">
            <a:off x="1295400" y="32766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Text Box 34"/>
          <p:cNvSpPr txBox="1">
            <a:spLocks noChangeArrowheads="1"/>
          </p:cNvSpPr>
          <p:nvPr/>
        </p:nvSpPr>
        <p:spPr bwMode="auto">
          <a:xfrm>
            <a:off x="4114800" y="18288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7600" y="26670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00" y="26670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6670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766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6388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43400" y="51054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7056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162800" y="5105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848600" y="51054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524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4114800" y="57912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4800600" y="54864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209800" y="26670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19" name="Text Box 20"/>
          <p:cNvSpPr txBox="1">
            <a:spLocks noChangeArrowheads="1"/>
          </p:cNvSpPr>
          <p:nvPr/>
        </p:nvSpPr>
        <p:spPr bwMode="auto">
          <a:xfrm>
            <a:off x="228600" y="37338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2133600" y="37338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dotdot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1" name="Line 24"/>
          <p:cNvSpPr>
            <a:spLocks noChangeShapeType="1"/>
          </p:cNvSpPr>
          <p:nvPr/>
        </p:nvSpPr>
        <p:spPr bwMode="auto">
          <a:xfrm flipH="1">
            <a:off x="4267200" y="21336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 flipH="1">
            <a:off x="2971800" y="21336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 flipH="1">
            <a:off x="1219200" y="21336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 flipH="1">
            <a:off x="3581400" y="31242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32"/>
          <p:cNvSpPr>
            <a:spLocks noChangeShapeType="1"/>
          </p:cNvSpPr>
          <p:nvPr/>
        </p:nvSpPr>
        <p:spPr bwMode="auto">
          <a:xfrm flipH="1">
            <a:off x="1295400" y="31242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4114800" y="16764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657600" y="27432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52400" y="27432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31" name="Text Box 5"/>
          <p:cNvSpPr txBox="1">
            <a:spLocks noChangeArrowheads="1"/>
          </p:cNvSpPr>
          <p:nvPr/>
        </p:nvSpPr>
        <p:spPr bwMode="auto">
          <a:xfrm>
            <a:off x="15240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32" name="Text Box 6"/>
          <p:cNvSpPr txBox="1">
            <a:spLocks noChangeArrowheads="1"/>
          </p:cNvSpPr>
          <p:nvPr/>
        </p:nvSpPr>
        <p:spPr bwMode="auto">
          <a:xfrm>
            <a:off x="26670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33" name="Text Box 7"/>
          <p:cNvSpPr txBox="1">
            <a:spLocks noChangeArrowheads="1"/>
          </p:cNvSpPr>
          <p:nvPr/>
        </p:nvSpPr>
        <p:spPr bwMode="auto">
          <a:xfrm>
            <a:off x="32766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34" name="Text Box 8"/>
          <p:cNvSpPr txBox="1">
            <a:spLocks noChangeArrowheads="1"/>
          </p:cNvSpPr>
          <p:nvPr/>
        </p:nvSpPr>
        <p:spPr bwMode="auto">
          <a:xfrm>
            <a:off x="56388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4343400" y="51816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36" name="Text Box 10"/>
          <p:cNvSpPr txBox="1">
            <a:spLocks noChangeArrowheads="1"/>
          </p:cNvSpPr>
          <p:nvPr/>
        </p:nvSpPr>
        <p:spPr bwMode="auto">
          <a:xfrm>
            <a:off x="67056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37" name="Text Box 11"/>
          <p:cNvSpPr txBox="1">
            <a:spLocks noChangeArrowheads="1"/>
          </p:cNvSpPr>
          <p:nvPr/>
        </p:nvSpPr>
        <p:spPr bwMode="auto">
          <a:xfrm>
            <a:off x="7162800" y="51816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38" name="Text Box 12"/>
          <p:cNvSpPr txBox="1">
            <a:spLocks noChangeArrowheads="1"/>
          </p:cNvSpPr>
          <p:nvPr/>
        </p:nvSpPr>
        <p:spPr bwMode="auto">
          <a:xfrm>
            <a:off x="7848600" y="51816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1524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5334000" y="58674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41" name="Line 15"/>
          <p:cNvSpPr>
            <a:spLocks noChangeShapeType="1"/>
          </p:cNvSpPr>
          <p:nvPr/>
        </p:nvSpPr>
        <p:spPr bwMode="auto">
          <a:xfrm>
            <a:off x="6019800" y="55626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Text Box 16"/>
          <p:cNvSpPr txBox="1">
            <a:spLocks noChangeArrowheads="1"/>
          </p:cNvSpPr>
          <p:nvPr/>
        </p:nvSpPr>
        <p:spPr bwMode="auto">
          <a:xfrm>
            <a:off x="2209800" y="27432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43" name="Text Box 20"/>
          <p:cNvSpPr txBox="1">
            <a:spLocks noChangeArrowheads="1"/>
          </p:cNvSpPr>
          <p:nvPr/>
        </p:nvSpPr>
        <p:spPr bwMode="auto">
          <a:xfrm>
            <a:off x="228600" y="38100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44" name="Text Box 21"/>
          <p:cNvSpPr txBox="1">
            <a:spLocks noChangeArrowheads="1"/>
          </p:cNvSpPr>
          <p:nvPr/>
        </p:nvSpPr>
        <p:spPr bwMode="auto">
          <a:xfrm>
            <a:off x="4267200" y="38100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45" name="Text Box 22"/>
          <p:cNvSpPr txBox="1">
            <a:spLocks noChangeArrowheads="1"/>
          </p:cNvSpPr>
          <p:nvPr/>
        </p:nvSpPr>
        <p:spPr bwMode="auto">
          <a:xfrm>
            <a:off x="2133600" y="38100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dotdot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46" name="Line 24"/>
          <p:cNvSpPr>
            <a:spLocks noChangeShapeType="1"/>
          </p:cNvSpPr>
          <p:nvPr/>
        </p:nvSpPr>
        <p:spPr bwMode="auto">
          <a:xfrm flipH="1">
            <a:off x="4267200" y="2209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Line 25"/>
          <p:cNvSpPr>
            <a:spLocks noChangeShapeType="1"/>
          </p:cNvSpPr>
          <p:nvPr/>
        </p:nvSpPr>
        <p:spPr bwMode="auto">
          <a:xfrm flipH="1">
            <a:off x="2971800" y="2209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Line 29"/>
          <p:cNvSpPr>
            <a:spLocks noChangeShapeType="1"/>
          </p:cNvSpPr>
          <p:nvPr/>
        </p:nvSpPr>
        <p:spPr bwMode="auto">
          <a:xfrm flipH="1">
            <a:off x="1219200" y="22098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30"/>
          <p:cNvSpPr>
            <a:spLocks noChangeShapeType="1"/>
          </p:cNvSpPr>
          <p:nvPr/>
        </p:nvSpPr>
        <p:spPr bwMode="auto">
          <a:xfrm flipH="1">
            <a:off x="3581400" y="32004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4267200" y="32004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1295400" y="32004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Text Box 34"/>
          <p:cNvSpPr txBox="1">
            <a:spLocks noChangeArrowheads="1"/>
          </p:cNvSpPr>
          <p:nvPr/>
        </p:nvSpPr>
        <p:spPr bwMode="auto">
          <a:xfrm>
            <a:off x="4114800" y="17526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7600" y="26670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00" y="26670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6670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766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6388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43400" y="51054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7056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162800" y="5105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848600" y="51054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524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096000" y="57912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6858000" y="54864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209800" y="26670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76800" y="26670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]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228600" y="37338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4267200" y="37338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2133600" y="37338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dotdot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3" name="Line 24"/>
          <p:cNvSpPr>
            <a:spLocks noChangeShapeType="1"/>
          </p:cNvSpPr>
          <p:nvPr/>
        </p:nvSpPr>
        <p:spPr bwMode="auto">
          <a:xfrm flipH="1">
            <a:off x="4267200" y="21336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5"/>
          <p:cNvSpPr>
            <a:spLocks noChangeShapeType="1"/>
          </p:cNvSpPr>
          <p:nvPr/>
        </p:nvSpPr>
        <p:spPr bwMode="auto">
          <a:xfrm flipH="1">
            <a:off x="2971800" y="21336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6"/>
          <p:cNvSpPr>
            <a:spLocks noChangeShapeType="1"/>
          </p:cNvSpPr>
          <p:nvPr/>
        </p:nvSpPr>
        <p:spPr bwMode="auto">
          <a:xfrm>
            <a:off x="4495800" y="21336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9"/>
          <p:cNvSpPr>
            <a:spLocks noChangeShapeType="1"/>
          </p:cNvSpPr>
          <p:nvPr/>
        </p:nvSpPr>
        <p:spPr bwMode="auto">
          <a:xfrm flipH="1">
            <a:off x="1219200" y="21336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30"/>
          <p:cNvSpPr>
            <a:spLocks noChangeShapeType="1"/>
          </p:cNvSpPr>
          <p:nvPr/>
        </p:nvSpPr>
        <p:spPr bwMode="auto">
          <a:xfrm flipH="1">
            <a:off x="3581400" y="31242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31"/>
          <p:cNvSpPr>
            <a:spLocks noChangeShapeType="1"/>
          </p:cNvSpPr>
          <p:nvPr/>
        </p:nvSpPr>
        <p:spPr bwMode="auto">
          <a:xfrm>
            <a:off x="4267200" y="3124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32"/>
          <p:cNvSpPr>
            <a:spLocks noChangeShapeType="1"/>
          </p:cNvSpPr>
          <p:nvPr/>
        </p:nvSpPr>
        <p:spPr bwMode="auto">
          <a:xfrm flipH="1">
            <a:off x="1295400" y="31242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4114800" y="16764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7600" y="26670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00" y="26670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6670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766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638800" y="51054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43400" y="51054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705600" y="51054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162800" y="51054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848600" y="51054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52400" y="51054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6705600" y="57912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7391400" y="54864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209800" y="26670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76800" y="26670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]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6324600" y="2667000"/>
            <a:ext cx="158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of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1" name="Text Box 20"/>
          <p:cNvSpPr txBox="1">
            <a:spLocks noChangeArrowheads="1"/>
          </p:cNvSpPr>
          <p:nvPr/>
        </p:nvSpPr>
        <p:spPr bwMode="auto">
          <a:xfrm>
            <a:off x="228600" y="37338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2" name="Text Box 21"/>
          <p:cNvSpPr txBox="1">
            <a:spLocks noChangeArrowheads="1"/>
          </p:cNvSpPr>
          <p:nvPr/>
        </p:nvSpPr>
        <p:spPr bwMode="auto">
          <a:xfrm>
            <a:off x="4267200" y="37338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2133600" y="37338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dotdot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H="1">
            <a:off x="4267200" y="21336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H="1">
            <a:off x="2971800" y="21336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6"/>
          <p:cNvSpPr>
            <a:spLocks noChangeShapeType="1"/>
          </p:cNvSpPr>
          <p:nvPr/>
        </p:nvSpPr>
        <p:spPr bwMode="auto">
          <a:xfrm>
            <a:off x="4495800" y="21336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7"/>
          <p:cNvSpPr>
            <a:spLocks noChangeShapeType="1"/>
          </p:cNvSpPr>
          <p:nvPr/>
        </p:nvSpPr>
        <p:spPr bwMode="auto">
          <a:xfrm>
            <a:off x="4648200" y="21336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9"/>
          <p:cNvSpPr>
            <a:spLocks noChangeShapeType="1"/>
          </p:cNvSpPr>
          <p:nvPr/>
        </p:nvSpPr>
        <p:spPr bwMode="auto">
          <a:xfrm flipH="1">
            <a:off x="1219200" y="21336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30"/>
          <p:cNvSpPr>
            <a:spLocks noChangeShapeType="1"/>
          </p:cNvSpPr>
          <p:nvPr/>
        </p:nvSpPr>
        <p:spPr bwMode="auto">
          <a:xfrm flipH="1">
            <a:off x="3581400" y="31242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31"/>
          <p:cNvSpPr>
            <a:spLocks noChangeShapeType="1"/>
          </p:cNvSpPr>
          <p:nvPr/>
        </p:nvSpPr>
        <p:spPr bwMode="auto">
          <a:xfrm>
            <a:off x="4267200" y="31242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32"/>
          <p:cNvSpPr>
            <a:spLocks noChangeShapeType="1"/>
          </p:cNvSpPr>
          <p:nvPr/>
        </p:nvSpPr>
        <p:spPr bwMode="auto">
          <a:xfrm flipH="1">
            <a:off x="1295400" y="31242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4114800" y="16764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Predictive Parsing...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Step 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657600" y="2743200"/>
            <a:ext cx="1182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simple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52400" y="2743200"/>
            <a:ext cx="20621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array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5240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array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6670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[</a:t>
            </a:r>
            <a:endParaRPr lang="en-US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2766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638800" y="5181600"/>
            <a:ext cx="77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num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4343400" y="5181600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dotdot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705600" y="5181600"/>
            <a:ext cx="285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]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7162800" y="5181600"/>
            <a:ext cx="438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of</a:t>
            </a:r>
          </a:p>
        </p:txBody>
      </p:sp>
      <p:sp>
        <p:nvSpPr>
          <p:cNvPr id="14" name="Text Box 12"/>
          <p:cNvSpPr txBox="1">
            <a:spLocks noChangeArrowheads="1"/>
          </p:cNvSpPr>
          <p:nvPr/>
        </p:nvSpPr>
        <p:spPr bwMode="auto">
          <a:xfrm>
            <a:off x="7848600" y="5181600"/>
            <a:ext cx="10969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integer</a:t>
            </a:r>
          </a:p>
        </p:txBody>
      </p:sp>
      <p:sp>
        <p:nvSpPr>
          <p:cNvPr id="15" name="Text Box 13"/>
          <p:cNvSpPr txBox="1">
            <a:spLocks noChangeArrowheads="1"/>
          </p:cNvSpPr>
          <p:nvPr/>
        </p:nvSpPr>
        <p:spPr bwMode="auto">
          <a:xfrm>
            <a:off x="152400" y="5181600"/>
            <a:ext cx="9112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Input</a:t>
            </a:r>
            <a:r>
              <a:rPr lang="en-US"/>
              <a:t>:</a:t>
            </a:r>
          </a:p>
        </p:txBody>
      </p:sp>
      <p:sp>
        <p:nvSpPr>
          <p:cNvPr id="16" name="Text Box 14"/>
          <p:cNvSpPr txBox="1">
            <a:spLocks noChangeArrowheads="1"/>
          </p:cNvSpPr>
          <p:nvPr/>
        </p:nvSpPr>
        <p:spPr bwMode="auto">
          <a:xfrm>
            <a:off x="7543800" y="5867400"/>
            <a:ext cx="14525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lookahead</a:t>
            </a:r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>
            <a:off x="8382000" y="55626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stealth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16"/>
          <p:cNvSpPr txBox="1">
            <a:spLocks noChangeArrowheads="1"/>
          </p:cNvSpPr>
          <p:nvPr/>
        </p:nvSpPr>
        <p:spPr bwMode="auto">
          <a:xfrm>
            <a:off x="2209800" y="27432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[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19" name="Text Box 17"/>
          <p:cNvSpPr txBox="1">
            <a:spLocks noChangeArrowheads="1"/>
          </p:cNvSpPr>
          <p:nvPr/>
        </p:nvSpPr>
        <p:spPr bwMode="auto">
          <a:xfrm>
            <a:off x="4876800" y="2743200"/>
            <a:ext cx="1436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]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auto">
          <a:xfrm>
            <a:off x="7924800" y="27432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6324600" y="2743200"/>
            <a:ext cx="158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of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2" name="Text Box 20"/>
          <p:cNvSpPr txBox="1">
            <a:spLocks noChangeArrowheads="1"/>
          </p:cNvSpPr>
          <p:nvPr/>
        </p:nvSpPr>
        <p:spPr bwMode="auto">
          <a:xfrm>
            <a:off x="228600" y="38100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3" name="Text Box 21"/>
          <p:cNvSpPr txBox="1">
            <a:spLocks noChangeArrowheads="1"/>
          </p:cNvSpPr>
          <p:nvPr/>
        </p:nvSpPr>
        <p:spPr bwMode="auto">
          <a:xfrm>
            <a:off x="4267200" y="3810000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num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2133600" y="3810000"/>
            <a:ext cx="2182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match</a:t>
            </a:r>
            <a:r>
              <a:rPr lang="en-US"/>
              <a:t>(</a:t>
            </a:r>
            <a:r>
              <a:rPr lang="ja-JP" altLang="en-US"/>
              <a:t>‘</a:t>
            </a:r>
            <a:r>
              <a:rPr lang="en-US" altLang="ja-JP" b="1"/>
              <a:t>dotdot</a:t>
            </a:r>
            <a:r>
              <a:rPr lang="ja-JP" altLang="en-US"/>
              <a:t>’</a:t>
            </a:r>
            <a:r>
              <a:rPr lang="en-US" altLang="ja-JP"/>
              <a:t>)</a:t>
            </a:r>
            <a:endParaRPr lang="en-US" i="1"/>
          </a:p>
        </p:txBody>
      </p:sp>
      <p:sp>
        <p:nvSpPr>
          <p:cNvPr id="25" name="Text Box 23"/>
          <p:cNvSpPr txBox="1">
            <a:spLocks noChangeArrowheads="1"/>
          </p:cNvSpPr>
          <p:nvPr/>
        </p:nvSpPr>
        <p:spPr bwMode="auto">
          <a:xfrm>
            <a:off x="7124700" y="4343400"/>
            <a:ext cx="18669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dirty="0"/>
              <a:t>match</a:t>
            </a:r>
            <a:r>
              <a:rPr lang="en-US" dirty="0"/>
              <a:t>(</a:t>
            </a:r>
            <a:r>
              <a:rPr lang="ja-JP" altLang="en-US"/>
              <a:t>‘</a:t>
            </a:r>
            <a:r>
              <a:rPr lang="en-US" altLang="ja-JP" b="1" dirty="0"/>
              <a:t>integer</a:t>
            </a:r>
            <a:r>
              <a:rPr lang="ja-JP" altLang="en-US"/>
              <a:t>’</a:t>
            </a:r>
            <a:r>
              <a:rPr lang="en-US" altLang="ja-JP" dirty="0"/>
              <a:t>)</a:t>
            </a:r>
            <a:endParaRPr lang="en-US" i="1" dirty="0"/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 flipH="1">
            <a:off x="4267200" y="2209800"/>
            <a:ext cx="152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2971800" y="2209800"/>
            <a:ext cx="1371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>
            <a:off x="4495800" y="22098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7"/>
          <p:cNvSpPr>
            <a:spLocks noChangeShapeType="1"/>
          </p:cNvSpPr>
          <p:nvPr/>
        </p:nvSpPr>
        <p:spPr bwMode="auto">
          <a:xfrm>
            <a:off x="4648200" y="2209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>
            <a:off x="4876800" y="2209800"/>
            <a:ext cx="3276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Line 29"/>
          <p:cNvSpPr>
            <a:spLocks noChangeShapeType="1"/>
          </p:cNvSpPr>
          <p:nvPr/>
        </p:nvSpPr>
        <p:spPr bwMode="auto">
          <a:xfrm flipH="1">
            <a:off x="1219200" y="2209800"/>
            <a:ext cx="2971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Line 30"/>
          <p:cNvSpPr>
            <a:spLocks noChangeShapeType="1"/>
          </p:cNvSpPr>
          <p:nvPr/>
        </p:nvSpPr>
        <p:spPr bwMode="auto">
          <a:xfrm flipH="1">
            <a:off x="3581400" y="3200400"/>
            <a:ext cx="609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Line 31"/>
          <p:cNvSpPr>
            <a:spLocks noChangeShapeType="1"/>
          </p:cNvSpPr>
          <p:nvPr/>
        </p:nvSpPr>
        <p:spPr bwMode="auto">
          <a:xfrm>
            <a:off x="4267200" y="32004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Line 32"/>
          <p:cNvSpPr>
            <a:spLocks noChangeShapeType="1"/>
          </p:cNvSpPr>
          <p:nvPr/>
        </p:nvSpPr>
        <p:spPr bwMode="auto">
          <a:xfrm flipH="1">
            <a:off x="1295400" y="3200400"/>
            <a:ext cx="2819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Line 33"/>
          <p:cNvSpPr>
            <a:spLocks noChangeShapeType="1"/>
          </p:cNvSpPr>
          <p:nvPr/>
        </p:nvSpPr>
        <p:spPr bwMode="auto">
          <a:xfrm>
            <a:off x="8229600" y="3124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Text Box 34"/>
          <p:cNvSpPr txBox="1">
            <a:spLocks noChangeArrowheads="1"/>
          </p:cNvSpPr>
          <p:nvPr/>
        </p:nvSpPr>
        <p:spPr bwMode="auto">
          <a:xfrm>
            <a:off x="4114800" y="1752600"/>
            <a:ext cx="893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/>
              <a:t>type</a:t>
            </a:r>
            <a:r>
              <a:rPr lang="en-US"/>
              <a:t>()</a:t>
            </a:r>
            <a:endParaRPr lang="en-US" i="1"/>
          </a:p>
        </p:txBody>
      </p:sp>
      <p:sp>
        <p:nvSpPr>
          <p:cNvPr id="37" name="Text Box 35"/>
          <p:cNvSpPr txBox="1">
            <a:spLocks noChangeArrowheads="1"/>
          </p:cNvSpPr>
          <p:nvPr/>
        </p:nvSpPr>
        <p:spPr bwMode="auto">
          <a:xfrm>
            <a:off x="7772400" y="3657600"/>
            <a:ext cx="990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dirty="0"/>
              <a:t>simple</a:t>
            </a:r>
            <a:r>
              <a:rPr lang="en-US" dirty="0"/>
              <a:t>()</a:t>
            </a:r>
            <a:endParaRPr lang="en-US" i="1" dirty="0"/>
          </a:p>
        </p:txBody>
      </p:sp>
      <p:sp>
        <p:nvSpPr>
          <p:cNvPr id="38" name="Line 36"/>
          <p:cNvSpPr>
            <a:spLocks noChangeShapeType="1"/>
          </p:cNvSpPr>
          <p:nvPr/>
        </p:nvSpPr>
        <p:spPr bwMode="auto">
          <a:xfrm>
            <a:off x="8229600" y="3962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ɛ Productions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Predictive parser uses an ɛ production as a default when no other production can be used.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a Predictive Parser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FIRST(</a:t>
            </a:r>
            <a:r>
              <a:rPr lang="en-US" dirty="0" smtClean="0">
                <a:sym typeface="Symbol" pitchFamily="18" charset="2"/>
              </a:rPr>
              <a:t></a:t>
            </a:r>
            <a:r>
              <a:rPr lang="en-US" dirty="0" smtClean="0"/>
              <a:t>) is the set of terminals that appear as the</a:t>
            </a:r>
            <a:br>
              <a:rPr lang="en-US" dirty="0" smtClean="0"/>
            </a:br>
            <a:r>
              <a:rPr lang="en-US" dirty="0" smtClean="0"/>
              <a:t>first symbols of one or more strings generated from </a:t>
            </a:r>
            <a:r>
              <a:rPr lang="en-US" dirty="0" smtClean="0">
                <a:sym typeface="Symbol" pitchFamily="18" charset="2"/>
              </a:rPr>
              <a:t>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687707" y="2667000"/>
            <a:ext cx="3636893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i="1" dirty="0" smtClean="0"/>
              <a:t>type</a:t>
            </a:r>
            <a:r>
              <a:rPr lang="en-US" sz="2000" dirty="0" smtClean="0"/>
              <a:t> </a:t>
            </a:r>
            <a:r>
              <a:rPr lang="en-US" sz="2000" dirty="0">
                <a:sym typeface="Symbol" pitchFamily="18" charset="2"/>
              </a:rPr>
              <a:t> </a:t>
            </a:r>
            <a:r>
              <a:rPr lang="en-US" sz="2000" dirty="0" smtClean="0">
                <a:sym typeface="Symbol" pitchFamily="18" charset="2"/>
              </a:rPr>
              <a:t>	</a:t>
            </a:r>
            <a:r>
              <a:rPr lang="en-US" sz="2000" i="1" dirty="0" smtClean="0">
                <a:sym typeface="Symbol" pitchFamily="18" charset="2"/>
              </a:rPr>
              <a:t>simple </a:t>
            </a:r>
          </a:p>
          <a:p>
            <a:r>
              <a:rPr lang="en-US" sz="2000" i="1" dirty="0" smtClean="0">
                <a:sym typeface="Symbol" pitchFamily="18" charset="2"/>
              </a:rPr>
              <a:t>	</a:t>
            </a:r>
            <a:r>
              <a:rPr lang="en-US" sz="2000" dirty="0" smtClean="0">
                <a:sym typeface="Symbol" pitchFamily="18" charset="2"/>
              </a:rPr>
              <a:t>| </a:t>
            </a:r>
            <a:r>
              <a:rPr lang="en-US" sz="2000" b="1" dirty="0">
                <a:sym typeface="Symbol" pitchFamily="18" charset="2"/>
              </a:rPr>
              <a:t>^ </a:t>
            </a:r>
            <a:r>
              <a:rPr lang="en-US" sz="2000" b="1" dirty="0" smtClean="0">
                <a:sym typeface="Symbol" pitchFamily="18" charset="2"/>
              </a:rPr>
              <a:t>id </a:t>
            </a:r>
          </a:p>
          <a:p>
            <a:r>
              <a:rPr lang="en-US" sz="2000" b="1" dirty="0" smtClean="0">
                <a:sym typeface="Symbol" pitchFamily="18" charset="2"/>
              </a:rPr>
              <a:t>	</a:t>
            </a:r>
            <a:r>
              <a:rPr lang="en-US" sz="2000" dirty="0" smtClean="0">
                <a:sym typeface="Symbol" pitchFamily="18" charset="2"/>
              </a:rPr>
              <a:t>|</a:t>
            </a:r>
            <a:r>
              <a:rPr lang="en-US" sz="2000" b="1" dirty="0" smtClean="0">
                <a:sym typeface="Symbol" pitchFamily="18" charset="2"/>
              </a:rPr>
              <a:t> array </a:t>
            </a:r>
            <a:r>
              <a:rPr lang="en-US" sz="2000" b="1" dirty="0">
                <a:sym typeface="Symbol" pitchFamily="18" charset="2"/>
              </a:rPr>
              <a:t>[ </a:t>
            </a:r>
            <a:r>
              <a:rPr lang="en-US" sz="2000" i="1" dirty="0">
                <a:sym typeface="Symbol" pitchFamily="18" charset="2"/>
              </a:rPr>
              <a:t>simple</a:t>
            </a:r>
            <a:r>
              <a:rPr lang="en-US" sz="2000" b="1" dirty="0">
                <a:sym typeface="Symbol" pitchFamily="18" charset="2"/>
              </a:rPr>
              <a:t> ] of </a:t>
            </a:r>
            <a:r>
              <a:rPr lang="en-US" sz="2000" i="1" dirty="0">
                <a:sym typeface="Symbol" pitchFamily="18" charset="2"/>
              </a:rPr>
              <a:t>type</a:t>
            </a:r>
            <a:br>
              <a:rPr lang="en-US" sz="2000" i="1" dirty="0">
                <a:sym typeface="Symbol" pitchFamily="18" charset="2"/>
              </a:rPr>
            </a:br>
            <a:r>
              <a:rPr lang="en-US" sz="2000" i="1" dirty="0">
                <a:sym typeface="Symbol" pitchFamily="18" charset="2"/>
              </a:rPr>
              <a:t>simple </a:t>
            </a:r>
            <a:r>
              <a:rPr lang="en-US" sz="2000" dirty="0">
                <a:sym typeface="Symbol" pitchFamily="18" charset="2"/>
              </a:rPr>
              <a:t></a:t>
            </a:r>
            <a:r>
              <a:rPr lang="en-US" sz="2000" i="1" dirty="0">
                <a:sym typeface="Symbol" pitchFamily="18" charset="2"/>
              </a:rPr>
              <a:t> </a:t>
            </a:r>
            <a:r>
              <a:rPr lang="en-US" sz="2000" b="1" dirty="0" smtClean="0">
                <a:sym typeface="Symbol" pitchFamily="18" charset="2"/>
              </a:rPr>
              <a:t>integer </a:t>
            </a:r>
          </a:p>
          <a:p>
            <a:r>
              <a:rPr lang="en-US" sz="2000" b="1" dirty="0" smtClean="0">
                <a:sym typeface="Symbol" pitchFamily="18" charset="2"/>
              </a:rPr>
              <a:t>	</a:t>
            </a:r>
            <a:r>
              <a:rPr lang="en-US" sz="2000" dirty="0" smtClean="0">
                <a:sym typeface="Symbol" pitchFamily="18" charset="2"/>
              </a:rPr>
              <a:t>| </a:t>
            </a:r>
            <a:r>
              <a:rPr lang="en-US" sz="2000" b="1" dirty="0" smtClean="0">
                <a:sym typeface="Symbol" pitchFamily="18" charset="2"/>
              </a:rPr>
              <a:t>char </a:t>
            </a:r>
          </a:p>
          <a:p>
            <a:r>
              <a:rPr lang="en-US" sz="2000" b="1" dirty="0" smtClean="0">
                <a:sym typeface="Symbol" pitchFamily="18" charset="2"/>
              </a:rPr>
              <a:t>	</a:t>
            </a:r>
            <a:r>
              <a:rPr lang="en-US" sz="2000" dirty="0" smtClean="0">
                <a:sym typeface="Symbol" pitchFamily="18" charset="2"/>
              </a:rPr>
              <a:t>| </a:t>
            </a:r>
            <a:r>
              <a:rPr lang="en-US" sz="2000" b="1" dirty="0" smtClean="0">
                <a:sym typeface="Symbol" pitchFamily="18" charset="2"/>
              </a:rPr>
              <a:t>num </a:t>
            </a:r>
            <a:r>
              <a:rPr lang="en-US" sz="2000" b="1" dirty="0" err="1">
                <a:sym typeface="Symbol" pitchFamily="18" charset="2"/>
              </a:rPr>
              <a:t>dotdot</a:t>
            </a:r>
            <a:r>
              <a:rPr lang="en-US" sz="2000" b="1" dirty="0">
                <a:sym typeface="Symbol" pitchFamily="18" charset="2"/>
              </a:rPr>
              <a:t> num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19200" y="5004137"/>
            <a:ext cx="474078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FIRST(</a:t>
            </a:r>
            <a:r>
              <a:rPr lang="en-US" sz="2000" i="1" dirty="0"/>
              <a:t>simple</a:t>
            </a:r>
            <a:r>
              <a:rPr lang="en-US" sz="2000" dirty="0"/>
              <a:t>) = { </a:t>
            </a:r>
            <a:r>
              <a:rPr lang="en-US" sz="2000" b="1" dirty="0"/>
              <a:t>integer</a:t>
            </a:r>
            <a:r>
              <a:rPr lang="en-US" sz="2000" dirty="0"/>
              <a:t>, </a:t>
            </a:r>
            <a:r>
              <a:rPr lang="en-US" sz="2000" b="1" dirty="0"/>
              <a:t>char</a:t>
            </a:r>
            <a:r>
              <a:rPr lang="en-US" sz="2000" dirty="0"/>
              <a:t>, </a:t>
            </a:r>
            <a:r>
              <a:rPr lang="en-US" sz="2000" b="1" dirty="0"/>
              <a:t>num</a:t>
            </a:r>
            <a:r>
              <a:rPr lang="en-US" sz="2000" dirty="0"/>
              <a:t> }</a:t>
            </a:r>
            <a:br>
              <a:rPr lang="en-US" sz="2000" dirty="0"/>
            </a:br>
            <a:r>
              <a:rPr lang="en-US" sz="2000" dirty="0"/>
              <a:t>FIRST(</a:t>
            </a:r>
            <a:r>
              <a:rPr lang="en-US" sz="2000" b="1" dirty="0">
                <a:sym typeface="Symbol" pitchFamily="18" charset="2"/>
              </a:rPr>
              <a:t>^ id</a:t>
            </a:r>
            <a:r>
              <a:rPr lang="en-US" sz="2000" dirty="0"/>
              <a:t>) = { </a:t>
            </a:r>
            <a:r>
              <a:rPr lang="en-US" sz="2000" b="1" dirty="0"/>
              <a:t>^</a:t>
            </a:r>
            <a:r>
              <a:rPr lang="en-US" sz="2000" dirty="0"/>
              <a:t> }</a:t>
            </a:r>
          </a:p>
          <a:p>
            <a:r>
              <a:rPr lang="en-US" sz="2000" dirty="0"/>
              <a:t>FIRST(</a:t>
            </a:r>
            <a:r>
              <a:rPr lang="en-US" sz="2000" i="1" dirty="0"/>
              <a:t>type</a:t>
            </a:r>
            <a:r>
              <a:rPr lang="en-US" sz="2000" dirty="0"/>
              <a:t>) = { </a:t>
            </a:r>
            <a:r>
              <a:rPr lang="en-US" sz="2000" b="1" dirty="0"/>
              <a:t>integer</a:t>
            </a:r>
            <a:r>
              <a:rPr lang="en-US" sz="2000" dirty="0"/>
              <a:t>, </a:t>
            </a:r>
            <a:r>
              <a:rPr lang="en-US" sz="2000" b="1" dirty="0"/>
              <a:t>char</a:t>
            </a:r>
            <a:r>
              <a:rPr lang="en-US" sz="2000" dirty="0"/>
              <a:t>, </a:t>
            </a:r>
            <a:r>
              <a:rPr lang="en-US" sz="2000" b="1" dirty="0"/>
              <a:t>num</a:t>
            </a:r>
            <a:r>
              <a:rPr lang="en-US" sz="2000" dirty="0"/>
              <a:t>, </a:t>
            </a:r>
            <a:r>
              <a:rPr lang="en-US" sz="2000" b="1" dirty="0"/>
              <a:t>^</a:t>
            </a:r>
            <a:r>
              <a:rPr lang="en-US" sz="2000" dirty="0"/>
              <a:t>, </a:t>
            </a:r>
            <a:r>
              <a:rPr lang="en-US" sz="2000" b="1" dirty="0"/>
              <a:t>array</a:t>
            </a:r>
            <a:r>
              <a:rPr lang="en-US" sz="2000" dirty="0"/>
              <a:t>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Designing a Predictive Parser..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use FIRST to write a predictive parser as follows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a </a:t>
            </a:r>
            <a:r>
              <a:rPr lang="en-US" dirty="0" err="1" smtClean="0"/>
              <a:t>nonterminal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has two (or more) productions as in</a:t>
            </a:r>
          </a:p>
          <a:p>
            <a:pPr lvl="1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			A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  <a:sym typeface="Symbol" pitchFamily="18" charset="2"/>
              </a:rPr>
              <a:t>  | 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Then </a:t>
            </a:r>
            <a:r>
              <a:rPr lang="en-US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/>
              <a:t> (</a:t>
            </a:r>
            <a:r>
              <a:rPr lang="en-US" dirty="0" smtClean="0">
                <a:sym typeface="Symbol" pitchFamily="18" charset="2"/>
              </a:rPr>
              <a:t></a:t>
            </a:r>
            <a:r>
              <a:rPr lang="en-US" dirty="0" smtClean="0"/>
              <a:t>) and </a:t>
            </a:r>
            <a:r>
              <a:rPr lang="en-US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/>
              <a:t>(</a:t>
            </a:r>
            <a:r>
              <a:rPr lang="en-US" dirty="0" smtClean="0">
                <a:sym typeface="Symbol" pitchFamily="18" charset="2"/>
              </a:rPr>
              <a:t></a:t>
            </a:r>
            <a:r>
              <a:rPr lang="en-US" dirty="0" smtClean="0"/>
              <a:t>) must be disjoint for predictive parsing to work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609600" y="2316540"/>
            <a:ext cx="252761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 dirty="0" err="1"/>
              <a:t>expr</a:t>
            </a:r>
            <a:r>
              <a:rPr lang="en-US" sz="2400" dirty="0"/>
              <a:t> </a:t>
            </a:r>
            <a:r>
              <a:rPr lang="en-US" sz="2400" dirty="0">
                <a:sym typeface="Symbol" pitchFamily="18" charset="2"/>
              </a:rPr>
              <a:t> </a:t>
            </a:r>
            <a:r>
              <a:rPr lang="en-US" sz="2400" i="1" dirty="0">
                <a:sym typeface="Symbol" pitchFamily="18" charset="2"/>
              </a:rPr>
              <a:t>term rest</a:t>
            </a:r>
            <a:br>
              <a:rPr lang="en-US" sz="2400" i="1" dirty="0">
                <a:sym typeface="Symbol" pitchFamily="18" charset="2"/>
              </a:rPr>
            </a:br>
            <a:r>
              <a:rPr lang="en-US" sz="2400" i="1" dirty="0">
                <a:sym typeface="Symbol" pitchFamily="18" charset="2"/>
              </a:rPr>
              <a:t> rest </a:t>
            </a:r>
            <a:r>
              <a:rPr lang="en-US" sz="2400" dirty="0">
                <a:sym typeface="Symbol" pitchFamily="18" charset="2"/>
              </a:rPr>
              <a:t></a:t>
            </a:r>
            <a:r>
              <a:rPr lang="en-US" sz="2400" i="1" dirty="0">
                <a:sym typeface="Symbol" pitchFamily="18" charset="2"/>
              </a:rPr>
              <a:t> </a:t>
            </a:r>
            <a:r>
              <a:rPr lang="en-US" sz="2400" b="1" dirty="0">
                <a:sym typeface="Symbol" pitchFamily="18" charset="2"/>
              </a:rPr>
              <a:t>+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i="1" dirty="0">
                <a:sym typeface="Symbol" pitchFamily="18" charset="2"/>
              </a:rPr>
              <a:t>term rest</a:t>
            </a:r>
            <a:br>
              <a:rPr lang="en-US" sz="2400" i="1" dirty="0">
                <a:sym typeface="Symbol" pitchFamily="18" charset="2"/>
              </a:rPr>
            </a:br>
            <a:r>
              <a:rPr lang="en-US" sz="2400" dirty="0">
                <a:sym typeface="Symbol" pitchFamily="18" charset="2"/>
              </a:rPr>
              <a:t>           | </a:t>
            </a:r>
            <a:r>
              <a:rPr lang="en-US" sz="2400" b="1" dirty="0">
                <a:sym typeface="Symbol" pitchFamily="18" charset="2"/>
              </a:rPr>
              <a:t>-</a:t>
            </a:r>
            <a:r>
              <a:rPr lang="en-US" sz="2400" dirty="0">
                <a:sym typeface="Symbol" pitchFamily="18" charset="2"/>
              </a:rPr>
              <a:t> </a:t>
            </a:r>
            <a:r>
              <a:rPr lang="en-US" sz="2400" i="1" dirty="0">
                <a:sym typeface="Symbol" pitchFamily="18" charset="2"/>
              </a:rPr>
              <a:t>term rest</a:t>
            </a:r>
            <a:br>
              <a:rPr lang="en-US" sz="2400" i="1" dirty="0">
                <a:sym typeface="Symbol" pitchFamily="18" charset="2"/>
              </a:rPr>
            </a:br>
            <a:r>
              <a:rPr lang="en-US" sz="2400" dirty="0">
                <a:sym typeface="Symbol" pitchFamily="18" charset="2"/>
              </a:rPr>
              <a:t>           | </a:t>
            </a:r>
            <a:endParaRPr lang="en-US" sz="2400" b="1" dirty="0">
              <a:sym typeface="Symbol" pitchFamily="18" charset="2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343400" y="1828800"/>
            <a:ext cx="448310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/>
              <a:t>procedure </a:t>
            </a:r>
            <a:r>
              <a:rPr lang="en-US" sz="1800" i="1" dirty="0"/>
              <a:t>rest</a:t>
            </a:r>
            <a:r>
              <a:rPr lang="en-US" sz="1800" dirty="0"/>
              <a:t>();</a:t>
            </a:r>
            <a:br>
              <a:rPr lang="en-US" sz="1800" dirty="0"/>
            </a:br>
            <a:r>
              <a:rPr lang="en-US" sz="1800" b="1" dirty="0"/>
              <a:t>begin</a:t>
            </a:r>
            <a:br>
              <a:rPr lang="en-US" sz="1800" b="1" dirty="0"/>
            </a:br>
            <a:r>
              <a:rPr lang="en-US" sz="1800" b="1" dirty="0"/>
              <a:t>    if </a:t>
            </a:r>
            <a:r>
              <a:rPr lang="en-US" sz="1800" i="1" dirty="0" err="1">
                <a:solidFill>
                  <a:srgbClr val="0000FF"/>
                </a:solidFill>
              </a:rPr>
              <a:t>lookahead</a:t>
            </a:r>
            <a:r>
              <a:rPr lang="en-US" sz="1800" i="1" dirty="0">
                <a:solidFill>
                  <a:srgbClr val="0000FF"/>
                </a:solidFill>
              </a:rPr>
              <a:t> </a:t>
            </a:r>
            <a:r>
              <a:rPr lang="en-US" sz="1800" dirty="0"/>
              <a:t>in </a:t>
            </a:r>
            <a:r>
              <a:rPr lang="en-US" sz="1800" u="sng" dirty="0">
                <a:solidFill>
                  <a:schemeClr val="accent1"/>
                </a:solidFill>
              </a:rPr>
              <a:t>FIRST</a:t>
            </a:r>
            <a:r>
              <a:rPr lang="en-US" sz="1800" u="sng" dirty="0"/>
              <a:t>(</a:t>
            </a:r>
            <a:r>
              <a:rPr lang="en-US" sz="1800" b="1" u="sng" dirty="0">
                <a:sym typeface="Symbol" pitchFamily="18" charset="2"/>
              </a:rPr>
              <a:t>+</a:t>
            </a:r>
            <a:r>
              <a:rPr lang="en-US" sz="1800" u="sng" dirty="0">
                <a:sym typeface="Symbol" pitchFamily="18" charset="2"/>
              </a:rPr>
              <a:t> </a:t>
            </a:r>
            <a:r>
              <a:rPr lang="en-US" sz="1800" i="1" u="sng" dirty="0">
                <a:sym typeface="Symbol" pitchFamily="18" charset="2"/>
              </a:rPr>
              <a:t>term rest</a:t>
            </a:r>
            <a:r>
              <a:rPr lang="en-US" sz="1800" u="sng" dirty="0"/>
              <a:t>)</a:t>
            </a:r>
            <a:r>
              <a:rPr lang="en-US" sz="1800" dirty="0"/>
              <a:t> </a:t>
            </a:r>
            <a:r>
              <a:rPr lang="en-US" sz="1800" b="1" dirty="0"/>
              <a:t>then</a:t>
            </a:r>
            <a:br>
              <a:rPr lang="en-US" sz="1800" b="1" dirty="0"/>
            </a:br>
            <a:r>
              <a:rPr lang="en-US" sz="1800" b="1" dirty="0"/>
              <a:t>        </a:t>
            </a:r>
            <a:r>
              <a:rPr lang="en-US" sz="1800" i="1" dirty="0"/>
              <a:t>match</a:t>
            </a:r>
            <a:r>
              <a:rPr lang="en-US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>
                <a:solidFill>
                  <a:srgbClr val="008000"/>
                </a:solidFill>
              </a:rPr>
              <a:t>+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term</a:t>
            </a:r>
            <a:r>
              <a:rPr lang="en-US" altLang="ja-JP" sz="1800" dirty="0"/>
              <a:t>(); </a:t>
            </a:r>
            <a:r>
              <a:rPr lang="en-US" altLang="ja-JP" sz="1800" i="1" dirty="0"/>
              <a:t>rest</a:t>
            </a:r>
            <a:r>
              <a:rPr lang="en-US" altLang="ja-JP" sz="1800" dirty="0"/>
              <a:t>()</a:t>
            </a:r>
            <a:br>
              <a:rPr lang="en-US" altLang="ja-JP" sz="1800" dirty="0"/>
            </a:br>
            <a:r>
              <a:rPr lang="en-US" altLang="ja-JP" sz="1800" dirty="0"/>
              <a:t>    </a:t>
            </a:r>
            <a:r>
              <a:rPr lang="en-US" altLang="ja-JP" sz="1800" b="1" dirty="0"/>
              <a:t>else if </a:t>
            </a:r>
            <a:r>
              <a:rPr lang="en-US" altLang="ja-JP" sz="1800" i="1" dirty="0" err="1">
                <a:solidFill>
                  <a:srgbClr val="0000FF"/>
                </a:solidFill>
              </a:rPr>
              <a:t>lookahead</a:t>
            </a:r>
            <a:r>
              <a:rPr lang="en-US" altLang="ja-JP" sz="1800" i="1" dirty="0">
                <a:solidFill>
                  <a:srgbClr val="0000FF"/>
                </a:solidFill>
              </a:rPr>
              <a:t> </a:t>
            </a:r>
            <a:r>
              <a:rPr lang="en-US" altLang="ja-JP" sz="1800" dirty="0"/>
              <a:t>in </a:t>
            </a:r>
            <a:r>
              <a:rPr lang="en-US" altLang="ja-JP" sz="1800" u="sng" dirty="0">
                <a:solidFill>
                  <a:schemeClr val="accent1"/>
                </a:solidFill>
              </a:rPr>
              <a:t>FIRST</a:t>
            </a:r>
            <a:r>
              <a:rPr lang="en-US" altLang="ja-JP" sz="1800" u="sng" dirty="0"/>
              <a:t>(</a:t>
            </a:r>
            <a:r>
              <a:rPr lang="en-US" altLang="ja-JP" sz="1800" b="1" u="sng" dirty="0">
                <a:sym typeface="Symbol" pitchFamily="18" charset="2"/>
              </a:rPr>
              <a:t>-</a:t>
            </a:r>
            <a:r>
              <a:rPr lang="en-US" altLang="ja-JP" sz="1800" u="sng" dirty="0">
                <a:sym typeface="Symbol" pitchFamily="18" charset="2"/>
              </a:rPr>
              <a:t> </a:t>
            </a:r>
            <a:r>
              <a:rPr lang="en-US" altLang="ja-JP" sz="1800" i="1" u="sng" dirty="0">
                <a:sym typeface="Symbol" pitchFamily="18" charset="2"/>
              </a:rPr>
              <a:t>term rest</a:t>
            </a:r>
            <a:r>
              <a:rPr lang="en-US" altLang="ja-JP" sz="1800" u="sng" dirty="0">
                <a:sym typeface="Symbol" pitchFamily="18" charset="2"/>
              </a:rPr>
              <a:t>)</a:t>
            </a:r>
            <a:r>
              <a:rPr lang="en-US" altLang="ja-JP" sz="1800" dirty="0">
                <a:sym typeface="Symbol" pitchFamily="18" charset="2"/>
              </a:rPr>
              <a:t> </a:t>
            </a:r>
            <a:r>
              <a:rPr lang="en-US" altLang="ja-JP" sz="1800" b="1" dirty="0">
                <a:sym typeface="Symbol" pitchFamily="18" charset="2"/>
              </a:rPr>
              <a:t>then</a:t>
            </a:r>
            <a:br>
              <a:rPr lang="en-US" altLang="ja-JP" sz="1800" b="1" dirty="0">
                <a:sym typeface="Symbol" pitchFamily="18" charset="2"/>
              </a:rPr>
            </a:br>
            <a:r>
              <a:rPr lang="en-US" altLang="ja-JP" sz="1800" dirty="0">
                <a:sym typeface="Symbol" pitchFamily="18" charset="2"/>
              </a:rPr>
              <a:t>        </a:t>
            </a:r>
            <a:r>
              <a:rPr lang="en-US" altLang="ja-JP" sz="1800" i="1" dirty="0"/>
              <a:t>match</a:t>
            </a:r>
            <a:r>
              <a:rPr lang="en-US" altLang="ja-JP" sz="1800" dirty="0"/>
              <a:t>(</a:t>
            </a:r>
            <a:r>
              <a:rPr lang="ja-JP" altLang="en-US" sz="1800"/>
              <a:t>‘</a:t>
            </a:r>
            <a:r>
              <a:rPr lang="en-US" altLang="ja-JP" sz="1800" b="1" dirty="0">
                <a:solidFill>
                  <a:srgbClr val="008000"/>
                </a:solidFill>
              </a:rPr>
              <a:t>-</a:t>
            </a:r>
            <a:r>
              <a:rPr lang="ja-JP" altLang="en-US" sz="1800"/>
              <a:t>’</a:t>
            </a:r>
            <a:r>
              <a:rPr lang="en-US" altLang="ja-JP" sz="1800" dirty="0"/>
              <a:t>); </a:t>
            </a:r>
            <a:r>
              <a:rPr lang="en-US" altLang="ja-JP" sz="1800" i="1" dirty="0"/>
              <a:t>term</a:t>
            </a:r>
            <a:r>
              <a:rPr lang="en-US" altLang="ja-JP" sz="1800" dirty="0"/>
              <a:t>(); </a:t>
            </a:r>
            <a:r>
              <a:rPr lang="en-US" altLang="ja-JP" sz="1800" i="1" dirty="0"/>
              <a:t>rest</a:t>
            </a:r>
            <a:r>
              <a:rPr lang="en-US" altLang="ja-JP" sz="1800" dirty="0"/>
              <a:t>()</a:t>
            </a:r>
            <a:r>
              <a:rPr lang="en-US" altLang="ja-JP" sz="1800" dirty="0">
                <a:sym typeface="Symbol" pitchFamily="18" charset="2"/>
              </a:rPr>
              <a:t/>
            </a:r>
            <a:br>
              <a:rPr lang="en-US" altLang="ja-JP" sz="1800" dirty="0">
                <a:sym typeface="Symbol" pitchFamily="18" charset="2"/>
              </a:rPr>
            </a:br>
            <a:r>
              <a:rPr lang="en-US" altLang="ja-JP" sz="1800" dirty="0">
                <a:sym typeface="Symbol" pitchFamily="18" charset="2"/>
              </a:rPr>
              <a:t>    </a:t>
            </a:r>
            <a:r>
              <a:rPr lang="en-US" altLang="ja-JP" sz="1800" b="1" dirty="0">
                <a:sym typeface="Symbol" pitchFamily="18" charset="2"/>
              </a:rPr>
              <a:t>else return</a:t>
            </a:r>
            <a:br>
              <a:rPr lang="en-US" altLang="ja-JP" sz="1800" b="1" dirty="0">
                <a:sym typeface="Symbol" pitchFamily="18" charset="2"/>
              </a:rPr>
            </a:br>
            <a:r>
              <a:rPr lang="en-US" altLang="ja-JP" sz="1800" b="1" dirty="0">
                <a:sym typeface="Symbol" pitchFamily="18" charset="2"/>
              </a:rPr>
              <a:t>end</a:t>
            </a:r>
            <a:r>
              <a:rPr lang="en-US" altLang="ja-JP" sz="1800" dirty="0">
                <a:sym typeface="Symbol" pitchFamily="18" charset="2"/>
              </a:rPr>
              <a:t>;</a:t>
            </a:r>
            <a:endParaRPr lang="en-US" sz="1800" dirty="0">
              <a:sym typeface="Symbol" pitchFamily="18" charset="2"/>
            </a:endParaRPr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 flipV="1">
            <a:off x="3200400" y="1981200"/>
            <a:ext cx="1143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3200400" y="3352800"/>
            <a:ext cx="1143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Left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953000"/>
          </a:xfrm>
        </p:spPr>
        <p:txBody>
          <a:bodyPr>
            <a:normAutofit/>
          </a:bodyPr>
          <a:lstStyle/>
          <a:p>
            <a:r>
              <a:rPr lang="en-US" dirty="0" smtClean="0"/>
              <a:t>When a production for non terminal </a:t>
            </a:r>
            <a:r>
              <a:rPr lang="en-US" i="1" dirty="0" smtClean="0"/>
              <a:t>A</a:t>
            </a:r>
            <a:r>
              <a:rPr lang="en-US" dirty="0" smtClean="0"/>
              <a:t> starts with a self reference then a predictive parser stuck in loop forever.</a:t>
            </a:r>
          </a:p>
          <a:p>
            <a:pPr lvl="1"/>
            <a:endParaRPr lang="en-US" dirty="0" smtClean="0"/>
          </a:p>
          <a:p>
            <a:pPr lvl="1">
              <a:buNone/>
            </a:pPr>
            <a:r>
              <a:rPr lang="en-US" dirty="0" smtClean="0"/>
              <a:t>	</a:t>
            </a:r>
            <a:r>
              <a:rPr lang="en-US" dirty="0" err="1" smtClean="0"/>
              <a:t>i.e</a:t>
            </a:r>
            <a:r>
              <a:rPr lang="en-US" dirty="0" smtClean="0"/>
              <a:t> 		</a:t>
            </a:r>
            <a:r>
              <a:rPr lang="en-US" sz="2200" b="1" dirty="0" smtClean="0">
                <a:solidFill>
                  <a:schemeClr val="accent1"/>
                </a:solidFill>
              </a:rPr>
              <a:t>A  - &gt; A </a:t>
            </a:r>
            <a:r>
              <a:rPr lang="el-GR" sz="2200" b="1" dirty="0" smtClean="0">
                <a:solidFill>
                  <a:schemeClr val="accent1"/>
                </a:solidFill>
              </a:rPr>
              <a:t>α</a:t>
            </a:r>
            <a:r>
              <a:rPr lang="en-US" sz="2200" b="1" dirty="0" smtClean="0">
                <a:solidFill>
                  <a:schemeClr val="accent1"/>
                </a:solidFill>
              </a:rPr>
              <a:t> | </a:t>
            </a:r>
            <a:r>
              <a:rPr lang="el-GR" sz="2200" b="1" dirty="0" smtClean="0">
                <a:solidFill>
                  <a:schemeClr val="accent1"/>
                </a:solidFill>
              </a:rPr>
              <a:t>β</a:t>
            </a:r>
            <a:endParaRPr lang="en-US" sz="2200" b="1" dirty="0" smtClean="0">
              <a:solidFill>
                <a:schemeClr val="accent1"/>
              </a:solidFill>
            </a:endParaRPr>
          </a:p>
          <a:p>
            <a:pPr lvl="1"/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&amp;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are sequences of terminals and non terminals that do not start with A.</a:t>
            </a:r>
          </a:p>
          <a:p>
            <a:endParaRPr lang="en-US" dirty="0" smtClean="0"/>
          </a:p>
          <a:p>
            <a:r>
              <a:rPr lang="en-US" dirty="0" smtClean="0"/>
              <a:t>A left-recursive production can be eliminated by systematically</a:t>
            </a:r>
            <a:br>
              <a:rPr lang="en-US" dirty="0" smtClean="0"/>
            </a:br>
            <a:r>
              <a:rPr lang="en-US" dirty="0" smtClean="0"/>
              <a:t>rewriting the grammar using </a:t>
            </a:r>
            <a:r>
              <a:rPr lang="en-US" b="1" i="1" dirty="0" smtClean="0">
                <a:solidFill>
                  <a:schemeClr val="accent1"/>
                </a:solidFill>
              </a:rPr>
              <a:t>right recursive productions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	A  - &gt;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R |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R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	R  - &gt;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R | </a:t>
            </a:r>
            <a:r>
              <a:rPr lang="en-US" b="1" i="1" dirty="0" smtClean="0">
                <a:solidFill>
                  <a:schemeClr val="accent1"/>
                </a:solidFill>
              </a:rPr>
              <a:t>ɛ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		</a:t>
            </a:r>
            <a:endParaRPr lang="en-US" dirty="0" smtClean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6083</TotalTime>
  <Words>1812</Words>
  <Application>Microsoft Office PowerPoint</Application>
  <PresentationFormat>On-screen Show (4:3)</PresentationFormat>
  <Paragraphs>440</Paragraphs>
  <Slides>42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Over View</vt:lpstr>
      <vt:lpstr>Over View..</vt:lpstr>
      <vt:lpstr>Over View...</vt:lpstr>
      <vt:lpstr>Over View…</vt:lpstr>
      <vt:lpstr>Over View…</vt:lpstr>
      <vt:lpstr>Over View…</vt:lpstr>
      <vt:lpstr>Over View…</vt:lpstr>
      <vt:lpstr>Over View…</vt:lpstr>
      <vt:lpstr>Over View…</vt:lpstr>
      <vt:lpstr>Over View…</vt:lpstr>
      <vt:lpstr>Slide 13</vt:lpstr>
      <vt:lpstr>Contents</vt:lpstr>
      <vt:lpstr>DF Traversal</vt:lpstr>
      <vt:lpstr>Parsing</vt:lpstr>
      <vt:lpstr>Top Down Parsing</vt:lpstr>
      <vt:lpstr>Top Down Parsing..</vt:lpstr>
      <vt:lpstr>Top Down Parsing...</vt:lpstr>
      <vt:lpstr>Top Down Parsing...</vt:lpstr>
      <vt:lpstr>Top Down Parsing...</vt:lpstr>
      <vt:lpstr>Top Down Parsing...</vt:lpstr>
      <vt:lpstr>Top Down Parsing...</vt:lpstr>
      <vt:lpstr>Top Down Parsing...</vt:lpstr>
      <vt:lpstr>Top Down Parsing...</vt:lpstr>
      <vt:lpstr>Predictive Parsing</vt:lpstr>
      <vt:lpstr>Predictive Parsing..</vt:lpstr>
      <vt:lpstr>Predictive Parsing...</vt:lpstr>
      <vt:lpstr>Predictive Parsing...</vt:lpstr>
      <vt:lpstr>Predictive Parsing...</vt:lpstr>
      <vt:lpstr>Predictive Parsing...</vt:lpstr>
      <vt:lpstr>Predictive Parsing...</vt:lpstr>
      <vt:lpstr>Predictive Parsing...</vt:lpstr>
      <vt:lpstr>Predictive Parsing...</vt:lpstr>
      <vt:lpstr>Predictive Parsing...</vt:lpstr>
      <vt:lpstr>Predictive Parsing...</vt:lpstr>
      <vt:lpstr>Predictive Parsing...</vt:lpstr>
      <vt:lpstr>ɛ Productions</vt:lpstr>
      <vt:lpstr>Designing a Predictive Parser</vt:lpstr>
      <vt:lpstr>Designing a Predictive Parser..</vt:lpstr>
      <vt:lpstr>Left Recursion</vt:lpstr>
      <vt:lpstr>Slide 42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1131</cp:revision>
  <dcterms:created xsi:type="dcterms:W3CDTF">2012-02-27T05:45:45Z</dcterms:created>
  <dcterms:modified xsi:type="dcterms:W3CDTF">2013-12-04T11:41:52Z</dcterms:modified>
  <cp:category>CS</cp:category>
</cp:coreProperties>
</file>