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3"/>
  </p:notesMasterIdLst>
  <p:handoutMasterIdLst>
    <p:handoutMasterId r:id="rId34"/>
  </p:handoutMasterIdLst>
  <p:sldIdLst>
    <p:sldId id="269" r:id="rId2"/>
    <p:sldId id="262" r:id="rId3"/>
    <p:sldId id="386" r:id="rId4"/>
    <p:sldId id="384" r:id="rId5"/>
    <p:sldId id="385" r:id="rId6"/>
    <p:sldId id="391" r:id="rId7"/>
    <p:sldId id="392" r:id="rId8"/>
    <p:sldId id="393" r:id="rId9"/>
    <p:sldId id="394" r:id="rId10"/>
    <p:sldId id="397" r:id="rId11"/>
    <p:sldId id="326" r:id="rId12"/>
    <p:sldId id="333" r:id="rId13"/>
    <p:sldId id="399" r:id="rId14"/>
    <p:sldId id="398" r:id="rId15"/>
    <p:sldId id="400" r:id="rId16"/>
    <p:sldId id="401" r:id="rId17"/>
    <p:sldId id="402" r:id="rId18"/>
    <p:sldId id="403" r:id="rId19"/>
    <p:sldId id="404" r:id="rId20"/>
    <p:sldId id="405" r:id="rId21"/>
    <p:sldId id="406" r:id="rId22"/>
    <p:sldId id="407" r:id="rId23"/>
    <p:sldId id="408" r:id="rId24"/>
    <p:sldId id="409" r:id="rId25"/>
    <p:sldId id="410" r:id="rId26"/>
    <p:sldId id="411" r:id="rId27"/>
    <p:sldId id="412" r:id="rId28"/>
    <p:sldId id="413" r:id="rId29"/>
    <p:sldId id="414" r:id="rId30"/>
    <p:sldId id="415" r:id="rId31"/>
    <p:sldId id="287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85763" autoAdjust="0"/>
  </p:normalViewPr>
  <p:slideViewPr>
    <p:cSldViewPr>
      <p:cViewPr>
        <p:scale>
          <a:sx n="70" d="100"/>
          <a:sy n="70" d="100"/>
        </p:scale>
        <p:origin x="-1152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29/01/1435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29/01/1435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7C1F-6617-461D-BB78-3FA6470F31F8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>
            <a:lvl1pPr rtl="0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/>
          <a:lstStyle>
            <a:lvl1pPr algn="l" rtl="0">
              <a:buFont typeface="Wingdings" pitchFamily="2" charset="2"/>
              <a:buChar char="Ø"/>
              <a:defRPr sz="2400">
                <a:cs typeface="+mn-cs"/>
              </a:defRPr>
            </a:lvl1pPr>
            <a:lvl2pPr algn="l" rtl="0">
              <a:buFont typeface="Wingdings" pitchFamily="2" charset="2"/>
              <a:buChar char="Ø"/>
              <a:defRPr sz="2200">
                <a:cs typeface="+mn-cs"/>
              </a:defRPr>
            </a:lvl2pPr>
            <a:lvl3pPr algn="l" rtl="0">
              <a:buFont typeface="Wingdings" pitchFamily="2" charset="2"/>
              <a:buChar char="Ø"/>
              <a:defRPr sz="2000">
                <a:cs typeface="+mn-cs"/>
              </a:defRPr>
            </a:lvl3pPr>
            <a:lvl4pPr algn="l" rtl="0">
              <a:buFont typeface="Wingdings" pitchFamily="2" charset="2"/>
              <a:buChar char="Ø"/>
              <a:defRPr>
                <a:cs typeface="+mn-cs"/>
              </a:defRPr>
            </a:lvl4pPr>
            <a:lvl5pPr algn="l" rtl="0">
              <a:buFont typeface="Wingdings" pitchFamily="2" charset="2"/>
              <a:buChar char="Ø"/>
              <a:defRPr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A3B9-D98F-43EB-AA4E-97DDC6366C34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3801-7B6E-47CD-9630-A2649815D7EE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56CD8-96CC-44C4-A1F4-F8C057DAC1D2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F48F-9907-4123-81F2-4C5BE6AADBD5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A8DC-3200-44BE-854C-7CFCB872B76A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C558-0715-4CF3-BC93-20ED57D623D6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E286-2A64-44DB-B1BF-E827C4B63D1C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32D44-33BD-46D5-B411-0A778E5FA823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95C7-4DB6-496D-8FA1-BEFB9BEC715D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1104-C689-4A85-A9A0-5B3E4BBA28E9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F80F3-1BE5-4B78-99D4-3003CD22E4CC}" type="datetime1">
              <a:rPr lang="en-US" smtClean="0"/>
              <a:pPr/>
              <a:t>12/2/2013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9400" y="6356350"/>
            <a:ext cx="34290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Compiler Construction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Ø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05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7" name="Content Placeholder 6" descr="Lec04-01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90600" y="2667000"/>
            <a:ext cx="7415360" cy="2209800"/>
          </a:xfrm>
        </p:spPr>
      </p:pic>
      <p:sp>
        <p:nvSpPr>
          <p:cNvPr id="8" name="TextBox 7"/>
          <p:cNvSpPr txBox="1"/>
          <p:nvPr/>
        </p:nvSpPr>
        <p:spPr>
          <a:xfrm>
            <a:off x="2514600" y="1905000"/>
            <a:ext cx="4095737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Model of a Compiler Front End</a:t>
            </a:r>
            <a:endParaRPr lang="en-US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sz="2400" b="1" dirty="0" smtClean="0">
              <a:solidFill>
                <a:schemeClr val="accent1"/>
              </a:solidFill>
            </a:endParaRPr>
          </a:p>
          <a:p>
            <a:r>
              <a:rPr lang="en-US" sz="2400" b="1" dirty="0" smtClean="0">
                <a:solidFill>
                  <a:schemeClr val="accent1"/>
                </a:solidFill>
              </a:rPr>
              <a:t>Analysis</a:t>
            </a:r>
            <a:r>
              <a:rPr lang="en-US" sz="2400" dirty="0" smtClean="0"/>
              <a:t> is organized around the "syntax" of the language to be compiled.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The syntax of a programming language describes the proper form of its programs.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The semantics of the language defines </a:t>
            </a:r>
            <a:r>
              <a:rPr lang="en-US" sz="2000" dirty="0" smtClean="0"/>
              <a:t>the programs actual meaning.</a:t>
            </a:r>
            <a:endParaRPr lang="en-US" sz="2000" dirty="0" smtClean="0"/>
          </a:p>
          <a:p>
            <a:endParaRPr lang="en-US" sz="2400" dirty="0" smtClean="0"/>
          </a:p>
          <a:p>
            <a:pPr lvl="1"/>
            <a:endParaRPr lang="en-US" sz="2000" dirty="0" smtClean="0"/>
          </a:p>
          <a:p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1"/>
                </a:solidFill>
              </a:rPr>
              <a:t>Context Free Grammar </a:t>
            </a:r>
            <a:r>
              <a:rPr lang="en-US" sz="2400" dirty="0" smtClean="0"/>
              <a:t>is used to specify the syntax of the language.</a:t>
            </a:r>
          </a:p>
          <a:p>
            <a:endParaRPr lang="en-US" sz="2000" dirty="0" smtClean="0"/>
          </a:p>
          <a:p>
            <a:r>
              <a:rPr lang="en-US" dirty="0" smtClean="0"/>
              <a:t>A grammar describes the hierarchical structure of most programming language constructs.</a:t>
            </a:r>
          </a:p>
          <a:p>
            <a:endParaRPr lang="en-US" dirty="0" smtClean="0"/>
          </a:p>
          <a:p>
            <a:r>
              <a:rPr lang="en-US" dirty="0" smtClean="0"/>
              <a:t>It has components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set of tokens (terminal symbols)</a:t>
            </a:r>
          </a:p>
          <a:p>
            <a:pPr lvl="1"/>
            <a:r>
              <a:rPr lang="en-US" dirty="0" smtClean="0"/>
              <a:t>A set of </a:t>
            </a:r>
            <a:r>
              <a:rPr lang="en-US" dirty="0" err="1" smtClean="0"/>
              <a:t>nonterminals</a:t>
            </a:r>
            <a:endParaRPr lang="en-US" dirty="0" smtClean="0"/>
          </a:p>
          <a:p>
            <a:pPr lvl="1"/>
            <a:r>
              <a:rPr lang="en-US" dirty="0" smtClean="0"/>
              <a:t>A set of productions</a:t>
            </a:r>
          </a:p>
          <a:p>
            <a:pPr lvl="1"/>
            <a:r>
              <a:rPr lang="en-US" dirty="0" smtClean="0"/>
              <a:t>A designated start symbol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Given a CF grammar determining the set of all </a:t>
            </a:r>
            <a:r>
              <a:rPr lang="en-US" i="1" dirty="0" smtClean="0"/>
              <a:t>strings</a:t>
            </a:r>
            <a:r>
              <a:rPr lang="en-US" dirty="0" smtClean="0"/>
              <a:t> </a:t>
            </a:r>
            <a:r>
              <a:rPr lang="en-US" dirty="0" smtClean="0"/>
              <a:t>generated by the grammar is known as </a:t>
            </a:r>
            <a:r>
              <a:rPr lang="en-US" b="1" i="1" dirty="0" smtClean="0">
                <a:solidFill>
                  <a:schemeClr val="accent1"/>
                </a:solidFill>
              </a:rPr>
              <a:t>derivation</a:t>
            </a:r>
            <a:r>
              <a:rPr lang="en-US" i="1" dirty="0" smtClean="0"/>
              <a:t>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Begin with the start symbol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each step, replace one </a:t>
            </a:r>
            <a:r>
              <a:rPr lang="en-US" dirty="0" err="1" smtClean="0"/>
              <a:t>nonterminal</a:t>
            </a:r>
            <a:r>
              <a:rPr lang="en-US" dirty="0" smtClean="0"/>
              <a:t> in the current </a:t>
            </a:r>
            <a:r>
              <a:rPr lang="en-US" i="1" dirty="0" smtClean="0"/>
              <a:t>sentential form</a:t>
            </a:r>
            <a:r>
              <a:rPr lang="en-US" dirty="0" smtClean="0"/>
              <a:t> with one of the right-hand sides of a production for that </a:t>
            </a:r>
            <a:r>
              <a:rPr lang="en-US" dirty="0" err="1" smtClean="0"/>
              <a:t>nonterminal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Derivation for </a:t>
            </a:r>
            <a:r>
              <a:rPr lang="en-US" dirty="0" smtClean="0"/>
              <a:t> </a:t>
            </a:r>
            <a:r>
              <a:rPr lang="en-US" dirty="0" smtClean="0"/>
              <a:t>9 – 5 + 2</a:t>
            </a:r>
          </a:p>
          <a:p>
            <a:pPr>
              <a:buNone/>
            </a:pPr>
            <a:r>
              <a:rPr lang="en-US" i="1" dirty="0" smtClean="0"/>
              <a:t>	</a:t>
            </a:r>
          </a:p>
          <a:p>
            <a:pPr>
              <a:buNone/>
            </a:pPr>
            <a:r>
              <a:rPr lang="en-US" i="1" dirty="0" smtClean="0"/>
              <a:t>		</a:t>
            </a:r>
            <a:r>
              <a:rPr lang="en-US" i="1" u="sng" dirty="0" smtClean="0">
                <a:solidFill>
                  <a:schemeClr val="tx2"/>
                </a:solidFill>
              </a:rPr>
              <a:t>list</a:t>
            </a:r>
            <a:r>
              <a:rPr lang="en-US" i="1" dirty="0" smtClean="0">
                <a:solidFill>
                  <a:schemeClr val="tx2"/>
                </a:solidFill>
              </a:rPr>
              <a:t>					Start Symbol	</a:t>
            </a:r>
            <a:r>
              <a:rPr lang="en-US" dirty="0" smtClean="0">
                <a:solidFill>
                  <a:schemeClr val="tx2"/>
                </a:solidFill>
              </a:rPr>
              <a:t/>
            </a:r>
            <a:br>
              <a:rPr lang="en-US" dirty="0" smtClean="0">
                <a:solidFill>
                  <a:schemeClr val="tx2"/>
                </a:solidFill>
              </a:rPr>
            </a:br>
            <a:r>
              <a:rPr lang="en-US" dirty="0" smtClean="0">
                <a:solidFill>
                  <a:schemeClr val="tx2"/>
                </a:solidFill>
              </a:rPr>
              <a:t>	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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i="1" u="sng" dirty="0" smtClean="0">
                <a:solidFill>
                  <a:schemeClr val="tx2"/>
                </a:solidFill>
              </a:rPr>
              <a:t>list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b="1" dirty="0" smtClean="0">
                <a:solidFill>
                  <a:schemeClr val="tx2"/>
                </a:solidFill>
              </a:rPr>
              <a:t>+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i="1" dirty="0" smtClean="0">
                <a:solidFill>
                  <a:schemeClr val="tx2"/>
                </a:solidFill>
              </a:rPr>
              <a:t>digit				P-1</a:t>
            </a:r>
            <a:br>
              <a:rPr lang="en-US" i="1" dirty="0" smtClean="0">
                <a:solidFill>
                  <a:schemeClr val="tx2"/>
                </a:solidFill>
              </a:rPr>
            </a:br>
            <a:r>
              <a:rPr lang="en-US" i="1" dirty="0" smtClean="0">
                <a:solidFill>
                  <a:schemeClr val="tx2"/>
                </a:solidFill>
              </a:rPr>
              <a:t>	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 </a:t>
            </a:r>
            <a:r>
              <a:rPr lang="en-US" i="1" u="sng" dirty="0" smtClean="0">
                <a:solidFill>
                  <a:schemeClr val="tx2"/>
                </a:solidFill>
                <a:sym typeface="Symbol" pitchFamily="18" charset="2"/>
              </a:rPr>
              <a:t>list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b="1" dirty="0" smtClean="0">
                <a:solidFill>
                  <a:schemeClr val="tx2"/>
                </a:solidFill>
                <a:sym typeface="Symbol" pitchFamily="18" charset="2"/>
              </a:rPr>
              <a:t>-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i="1" dirty="0" smtClean="0">
                <a:solidFill>
                  <a:schemeClr val="tx2"/>
                </a:solidFill>
                <a:sym typeface="Symbol" pitchFamily="18" charset="2"/>
              </a:rPr>
              <a:t>digit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b="1" dirty="0" smtClean="0">
                <a:solidFill>
                  <a:schemeClr val="tx2"/>
                </a:solidFill>
                <a:sym typeface="Symbol" pitchFamily="18" charset="2"/>
              </a:rPr>
              <a:t>+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i="1" dirty="0" smtClean="0">
                <a:solidFill>
                  <a:schemeClr val="tx2"/>
                </a:solidFill>
                <a:sym typeface="Symbol" pitchFamily="18" charset="2"/>
              </a:rPr>
              <a:t>digit			P-2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/>
            </a:r>
            <a:br>
              <a:rPr lang="en-US" dirty="0" smtClean="0">
                <a:solidFill>
                  <a:schemeClr val="tx2"/>
                </a:solidFill>
                <a:sym typeface="Symbol" pitchFamily="18" charset="2"/>
              </a:rPr>
            </a:b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	 </a:t>
            </a:r>
            <a:r>
              <a:rPr lang="en-US" i="1" u="sng" dirty="0" smtClean="0">
                <a:solidFill>
                  <a:schemeClr val="tx2"/>
                </a:solidFill>
                <a:sym typeface="Symbol" pitchFamily="18" charset="2"/>
              </a:rPr>
              <a:t>digit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b="1" dirty="0" smtClean="0">
                <a:solidFill>
                  <a:schemeClr val="tx2"/>
                </a:solidFill>
                <a:sym typeface="Symbol" pitchFamily="18" charset="2"/>
              </a:rPr>
              <a:t>-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i="1" dirty="0" smtClean="0">
                <a:solidFill>
                  <a:schemeClr val="tx2"/>
                </a:solidFill>
                <a:sym typeface="Symbol" pitchFamily="18" charset="2"/>
              </a:rPr>
              <a:t>digit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b="1" dirty="0" smtClean="0">
                <a:solidFill>
                  <a:schemeClr val="tx2"/>
                </a:solidFill>
                <a:sym typeface="Symbol" pitchFamily="18" charset="2"/>
              </a:rPr>
              <a:t>+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i="1" dirty="0" smtClean="0">
                <a:solidFill>
                  <a:schemeClr val="tx2"/>
                </a:solidFill>
                <a:sym typeface="Symbol" pitchFamily="18" charset="2"/>
              </a:rPr>
              <a:t>digit			P-3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/>
            </a:r>
            <a:br>
              <a:rPr lang="en-US" dirty="0" smtClean="0">
                <a:solidFill>
                  <a:schemeClr val="tx2"/>
                </a:solidFill>
                <a:sym typeface="Symbol" pitchFamily="18" charset="2"/>
              </a:rPr>
            </a:b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	 </a:t>
            </a:r>
            <a:r>
              <a:rPr lang="en-US" b="1" dirty="0" smtClean="0">
                <a:solidFill>
                  <a:schemeClr val="tx2"/>
                </a:solidFill>
                <a:sym typeface="Symbol" pitchFamily="18" charset="2"/>
              </a:rPr>
              <a:t>9 -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i="1" u="sng" dirty="0" smtClean="0">
                <a:solidFill>
                  <a:schemeClr val="tx2"/>
                </a:solidFill>
                <a:sym typeface="Symbol" pitchFamily="18" charset="2"/>
              </a:rPr>
              <a:t>digit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b="1" dirty="0" smtClean="0">
                <a:solidFill>
                  <a:schemeClr val="tx2"/>
                </a:solidFill>
                <a:sym typeface="Symbol" pitchFamily="18" charset="2"/>
              </a:rPr>
              <a:t>+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i="1" dirty="0" smtClean="0">
                <a:solidFill>
                  <a:schemeClr val="tx2"/>
                </a:solidFill>
                <a:sym typeface="Symbol" pitchFamily="18" charset="2"/>
              </a:rPr>
              <a:t>digit			P-4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/>
            </a:r>
            <a:br>
              <a:rPr lang="en-US" dirty="0" smtClean="0">
                <a:solidFill>
                  <a:schemeClr val="tx2"/>
                </a:solidFill>
                <a:sym typeface="Symbol" pitchFamily="18" charset="2"/>
              </a:rPr>
            </a:b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	 </a:t>
            </a:r>
            <a:r>
              <a:rPr lang="en-US" b="1" dirty="0" smtClean="0">
                <a:solidFill>
                  <a:schemeClr val="tx2"/>
                </a:solidFill>
                <a:sym typeface="Symbol" pitchFamily="18" charset="2"/>
              </a:rPr>
              <a:t>9 - 5 +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i="1" u="sng" dirty="0" smtClean="0">
                <a:solidFill>
                  <a:schemeClr val="tx2"/>
                </a:solidFill>
                <a:sym typeface="Symbol" pitchFamily="18" charset="2"/>
              </a:rPr>
              <a:t>digit</a:t>
            </a:r>
            <a:r>
              <a:rPr lang="en-US" i="1" dirty="0" smtClean="0">
                <a:solidFill>
                  <a:schemeClr val="tx2"/>
                </a:solidFill>
                <a:sym typeface="Symbol" pitchFamily="18" charset="2"/>
              </a:rPr>
              <a:t>				P-4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/>
            </a:r>
            <a:br>
              <a:rPr lang="en-US" dirty="0" smtClean="0">
                <a:solidFill>
                  <a:schemeClr val="tx2"/>
                </a:solidFill>
                <a:sym typeface="Symbol" pitchFamily="18" charset="2"/>
              </a:rPr>
            </a:b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	 </a:t>
            </a:r>
            <a:r>
              <a:rPr lang="en-US" b="1" dirty="0" smtClean="0">
                <a:solidFill>
                  <a:schemeClr val="tx2"/>
                </a:solidFill>
                <a:sym typeface="Symbol" pitchFamily="18" charset="2"/>
              </a:rPr>
              <a:t>9 - 5 + 2				</a:t>
            </a:r>
            <a:r>
              <a:rPr lang="en-US" dirty="0" smtClean="0">
                <a:solidFill>
                  <a:schemeClr val="tx2"/>
                </a:solidFill>
                <a:sym typeface="Symbol" pitchFamily="18" charset="2"/>
              </a:rPr>
              <a:t>P-4</a:t>
            </a:r>
          </a:p>
          <a:p>
            <a:endParaRPr lang="en-US" dirty="0" smtClean="0"/>
          </a:p>
          <a:p>
            <a:r>
              <a:rPr lang="en-US" dirty="0" smtClean="0"/>
              <a:t>This is an </a:t>
            </a:r>
            <a:r>
              <a:rPr lang="en-US" i="1" dirty="0" smtClean="0"/>
              <a:t>leftmost </a:t>
            </a:r>
            <a:r>
              <a:rPr lang="en-US" i="1" dirty="0" smtClean="0"/>
              <a:t>derivation</a:t>
            </a:r>
            <a:r>
              <a:rPr lang="en-US" dirty="0" smtClean="0"/>
              <a:t>, because we replaced</a:t>
            </a:r>
            <a:br>
              <a:rPr lang="en-US" dirty="0" smtClean="0"/>
            </a:br>
            <a:r>
              <a:rPr lang="en-US" dirty="0" smtClean="0"/>
              <a:t>the leftmost </a:t>
            </a:r>
            <a:r>
              <a:rPr lang="en-US" dirty="0" err="1" smtClean="0"/>
              <a:t>nonterminal</a:t>
            </a:r>
            <a:r>
              <a:rPr lang="en-US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Parsing</a:t>
            </a:r>
            <a:r>
              <a:rPr lang="en-US" dirty="0" smtClean="0"/>
              <a:t> is the problem of taking a string of terminals and figuring out how to derive it from the start symbol of the grammar.</a:t>
            </a:r>
          </a:p>
          <a:p>
            <a:endParaRPr lang="en-US" dirty="0" smtClean="0"/>
          </a:p>
          <a:p>
            <a:r>
              <a:rPr lang="en-US" dirty="0" smtClean="0"/>
              <a:t>Given a </a:t>
            </a:r>
            <a:r>
              <a:rPr lang="en-US" dirty="0" smtClean="0"/>
              <a:t>CFG, </a:t>
            </a:r>
            <a:r>
              <a:rPr lang="en-US" dirty="0" smtClean="0"/>
              <a:t>a </a:t>
            </a:r>
            <a:r>
              <a:rPr lang="en-US" b="1" dirty="0" smtClean="0">
                <a:solidFill>
                  <a:schemeClr val="accent1"/>
                </a:solidFill>
              </a:rPr>
              <a:t>parse tree </a:t>
            </a:r>
            <a:r>
              <a:rPr lang="en-US" dirty="0" smtClean="0"/>
              <a:t>according to the grammar is a tree with the following properties: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 smtClean="0"/>
              <a:t>root is labeled by the start symbol.</a:t>
            </a:r>
          </a:p>
          <a:p>
            <a:pPr lvl="1"/>
            <a:r>
              <a:rPr lang="en-US" dirty="0" smtClean="0"/>
              <a:t>Each leaf is labeled by a terminal or by ɛ.</a:t>
            </a:r>
          </a:p>
          <a:p>
            <a:pPr lvl="1"/>
            <a:r>
              <a:rPr lang="en-US" dirty="0" smtClean="0"/>
              <a:t>Each interior node is labeled by a </a:t>
            </a:r>
            <a:r>
              <a:rPr lang="en-US" dirty="0" err="1" smtClean="0"/>
              <a:t>nonterminal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>
                <a:sym typeface="Symbol" pitchFamily="18" charset="2"/>
              </a:rPr>
              <a:t>If A  X1 X2 … </a:t>
            </a:r>
            <a:r>
              <a:rPr lang="en-US" dirty="0" err="1" smtClean="0">
                <a:sym typeface="Symbol" pitchFamily="18" charset="2"/>
              </a:rPr>
              <a:t>Xn</a:t>
            </a:r>
            <a:r>
              <a:rPr lang="en-US" dirty="0" smtClean="0">
                <a:sym typeface="Symbol" pitchFamily="18" charset="2"/>
              </a:rPr>
              <a:t> is a production, then node A has immediate children X1, X2, …, </a:t>
            </a:r>
            <a:r>
              <a:rPr lang="en-US" dirty="0" err="1" smtClean="0">
                <a:sym typeface="Symbol" pitchFamily="18" charset="2"/>
              </a:rPr>
              <a:t>Xn</a:t>
            </a:r>
            <a:r>
              <a:rPr lang="en-US" dirty="0" smtClean="0">
                <a:sym typeface="Symbol" pitchFamily="18" charset="2"/>
              </a:rPr>
              <a:t> where Xi is a (non)terminal or .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533400" y="1403350"/>
            <a:ext cx="553119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200" dirty="0"/>
              <a:t>Parse tree of the string </a:t>
            </a:r>
            <a:r>
              <a:rPr lang="en-US" sz="2200" b="1" dirty="0"/>
              <a:t>9-5+2</a:t>
            </a:r>
            <a:r>
              <a:rPr lang="en-US" sz="2200" dirty="0"/>
              <a:t> using grammar </a:t>
            </a:r>
            <a:r>
              <a:rPr lang="en-US" sz="2200" i="1" dirty="0"/>
              <a:t>G</a:t>
            </a:r>
            <a:endParaRPr lang="en-US" sz="2200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572000" y="2012950"/>
            <a:ext cx="55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list</a:t>
            </a:r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257800" y="2774950"/>
            <a:ext cx="741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digit</a:t>
            </a:r>
            <a:endParaRPr lang="en-US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133600" y="498475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9</a:t>
            </a:r>
            <a:endParaRPr lang="en-US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048000" y="498475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-</a:t>
            </a:r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810000" y="498475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5</a:t>
            </a:r>
            <a:endParaRPr lang="en-US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648200" y="4984750"/>
            <a:ext cx="357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+</a:t>
            </a:r>
            <a:endParaRPr lang="en-US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5486400" y="498475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2</a:t>
            </a:r>
            <a:endParaRPr lang="en-US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2971800" y="2774950"/>
            <a:ext cx="55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list</a:t>
            </a:r>
            <a:endParaRPr lang="en-US"/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2057400" y="3536950"/>
            <a:ext cx="55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list</a:t>
            </a:r>
            <a:endParaRPr lang="en-US"/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3505200" y="3536950"/>
            <a:ext cx="741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digit</a:t>
            </a:r>
            <a:endParaRPr lang="en-US"/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1905000" y="4298950"/>
            <a:ext cx="741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digit</a:t>
            </a:r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 flipH="1">
            <a:off x="3352800" y="2393950"/>
            <a:ext cx="1295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 flipH="1">
            <a:off x="2438400" y="315595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3200400" y="315595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>
            <a:off x="3276600" y="3155950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>
            <a:off x="4800600" y="2393950"/>
            <a:ext cx="0" cy="2590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>
            <a:off x="4953000" y="239395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5638800" y="3232150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>
            <a:off x="2286000" y="391795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>
            <a:off x="2286000" y="467995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24"/>
          <p:cNvSpPr>
            <a:spLocks noChangeShapeType="1"/>
          </p:cNvSpPr>
          <p:nvPr/>
        </p:nvSpPr>
        <p:spPr bwMode="auto">
          <a:xfrm>
            <a:off x="3962400" y="399415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Text Box 25"/>
          <p:cNvSpPr txBox="1">
            <a:spLocks noChangeArrowheads="1"/>
          </p:cNvSpPr>
          <p:nvPr/>
        </p:nvSpPr>
        <p:spPr bwMode="auto">
          <a:xfrm>
            <a:off x="6111875" y="4603750"/>
            <a:ext cx="28797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/>
              <a:t>The sequence of</a:t>
            </a:r>
            <a:br>
              <a:rPr lang="en-US" dirty="0"/>
            </a:br>
            <a:r>
              <a:rPr lang="en-US" dirty="0"/>
              <a:t>leafs is called the</a:t>
            </a:r>
            <a:br>
              <a:rPr lang="en-US" dirty="0"/>
            </a:br>
            <a:r>
              <a:rPr lang="en-US" dirty="0"/>
              <a:t> </a:t>
            </a:r>
            <a:r>
              <a:rPr lang="en-US" i="1" dirty="0"/>
              <a:t>yield</a:t>
            </a:r>
            <a:r>
              <a:rPr lang="en-US" dirty="0"/>
              <a:t> of the parse tree</a:t>
            </a:r>
          </a:p>
        </p:txBody>
      </p:sp>
      <p:sp>
        <p:nvSpPr>
          <p:cNvPr id="28" name="Line 26"/>
          <p:cNvSpPr>
            <a:spLocks noChangeShapeType="1"/>
          </p:cNvSpPr>
          <p:nvPr/>
        </p:nvSpPr>
        <p:spPr bwMode="auto">
          <a:xfrm flipH="1">
            <a:off x="5867400" y="5213350"/>
            <a:ext cx="533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67000" y="2286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505200" y="3048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81000" y="4648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9</a:t>
            </a:r>
            <a:endParaRPr lang="en-US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295400" y="46482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-</a:t>
            </a:r>
            <a:endParaRPr lang="en-US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057400" y="4648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5</a:t>
            </a:r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895600" y="4648200"/>
            <a:ext cx="357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+</a:t>
            </a:r>
            <a:endParaRPr lang="en-US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3733800" y="4648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2</a:t>
            </a:r>
            <a:endParaRPr lang="en-US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990600" y="3048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152400" y="3810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1752600" y="3810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 flipH="1">
            <a:off x="1600200" y="2667000"/>
            <a:ext cx="1295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 flipH="1">
            <a:off x="685800" y="34290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1447800" y="3429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1524000" y="3429000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3048000" y="26670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3200400" y="26670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>
            <a:off x="3886200" y="3505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>
            <a:off x="533400" y="4191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23"/>
          <p:cNvSpPr>
            <a:spLocks noChangeShapeType="1"/>
          </p:cNvSpPr>
          <p:nvPr/>
        </p:nvSpPr>
        <p:spPr bwMode="auto">
          <a:xfrm>
            <a:off x="2209800" y="4267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5791200" y="2286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8077200" y="3810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26" name="Text Box 26"/>
          <p:cNvSpPr txBox="1">
            <a:spLocks noChangeArrowheads="1"/>
          </p:cNvSpPr>
          <p:nvPr/>
        </p:nvSpPr>
        <p:spPr bwMode="auto">
          <a:xfrm>
            <a:off x="5105400" y="4648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9</a:t>
            </a:r>
            <a:endParaRPr lang="en-US"/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6019800" y="46482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-</a:t>
            </a:r>
            <a:endParaRPr lang="en-US"/>
          </a:p>
        </p:txBody>
      </p:sp>
      <p:sp>
        <p:nvSpPr>
          <p:cNvPr id="28" name="Text Box 28"/>
          <p:cNvSpPr txBox="1">
            <a:spLocks noChangeArrowheads="1"/>
          </p:cNvSpPr>
          <p:nvPr/>
        </p:nvSpPr>
        <p:spPr bwMode="auto">
          <a:xfrm>
            <a:off x="6781800" y="4648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5</a:t>
            </a:r>
            <a:endParaRPr lang="en-US"/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7620000" y="4648200"/>
            <a:ext cx="357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+</a:t>
            </a:r>
            <a:endParaRPr lang="en-US"/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8458200" y="4648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2</a:t>
            </a:r>
            <a:endParaRPr lang="en-US"/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7315200" y="3048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32" name="Text Box 32"/>
          <p:cNvSpPr txBox="1">
            <a:spLocks noChangeArrowheads="1"/>
          </p:cNvSpPr>
          <p:nvPr/>
        </p:nvSpPr>
        <p:spPr bwMode="auto">
          <a:xfrm>
            <a:off x="5029200" y="3810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33" name="Text Box 33"/>
          <p:cNvSpPr txBox="1">
            <a:spLocks noChangeArrowheads="1"/>
          </p:cNvSpPr>
          <p:nvPr/>
        </p:nvSpPr>
        <p:spPr bwMode="auto">
          <a:xfrm>
            <a:off x="6477000" y="3810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34" name="Line 35"/>
          <p:cNvSpPr>
            <a:spLocks noChangeShapeType="1"/>
          </p:cNvSpPr>
          <p:nvPr/>
        </p:nvSpPr>
        <p:spPr bwMode="auto">
          <a:xfrm flipH="1" flipV="1">
            <a:off x="6248400" y="2667000"/>
            <a:ext cx="1295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36"/>
          <p:cNvSpPr>
            <a:spLocks noChangeShapeType="1"/>
          </p:cNvSpPr>
          <p:nvPr/>
        </p:nvSpPr>
        <p:spPr bwMode="auto">
          <a:xfrm flipH="1">
            <a:off x="5410200" y="2667000"/>
            <a:ext cx="685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37"/>
          <p:cNvSpPr>
            <a:spLocks noChangeShapeType="1"/>
          </p:cNvSpPr>
          <p:nvPr/>
        </p:nvSpPr>
        <p:spPr bwMode="auto">
          <a:xfrm>
            <a:off x="6172200" y="26670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8"/>
          <p:cNvSpPr>
            <a:spLocks noChangeShapeType="1"/>
          </p:cNvSpPr>
          <p:nvPr/>
        </p:nvSpPr>
        <p:spPr bwMode="auto">
          <a:xfrm flipH="1">
            <a:off x="6934200" y="3429000"/>
            <a:ext cx="762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39"/>
          <p:cNvSpPr>
            <a:spLocks noChangeShapeType="1"/>
          </p:cNvSpPr>
          <p:nvPr/>
        </p:nvSpPr>
        <p:spPr bwMode="auto">
          <a:xfrm>
            <a:off x="7772400" y="3429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40"/>
          <p:cNvSpPr>
            <a:spLocks noChangeShapeType="1"/>
          </p:cNvSpPr>
          <p:nvPr/>
        </p:nvSpPr>
        <p:spPr bwMode="auto">
          <a:xfrm>
            <a:off x="7848600" y="3429000"/>
            <a:ext cx="762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41"/>
          <p:cNvSpPr>
            <a:spLocks noChangeShapeType="1"/>
          </p:cNvSpPr>
          <p:nvPr/>
        </p:nvSpPr>
        <p:spPr bwMode="auto">
          <a:xfrm>
            <a:off x="8610600" y="4191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42"/>
          <p:cNvSpPr>
            <a:spLocks noChangeShapeType="1"/>
          </p:cNvSpPr>
          <p:nvPr/>
        </p:nvSpPr>
        <p:spPr bwMode="auto">
          <a:xfrm>
            <a:off x="5257800" y="4191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>
            <a:off x="6934200" y="4191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1828800" y="1295400"/>
            <a:ext cx="525291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b="1" dirty="0" smtClean="0">
                <a:solidFill>
                  <a:schemeClr val="accent1"/>
                </a:solidFill>
              </a:rPr>
              <a:t>Ambiguity: Two Parse Trees for 9 – 5 + 2</a:t>
            </a:r>
            <a:endParaRPr lang="en-US" sz="2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Attributes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>
                <a:ea typeface="Calibri" panose="020F0502020204030204" pitchFamily="34" charset="0"/>
                <a:cs typeface="Arial" panose="020B0604020202020204" pitchFamily="34" charset="0"/>
              </a:rPr>
              <a:t>Translation Schemes</a:t>
            </a: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Postfix </a:t>
            </a: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Notation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Synthesized Attributes</a:t>
            </a:r>
          </a:p>
          <a:p>
            <a:r>
              <a:rPr lang="en-US" dirty="0" smtClean="0"/>
              <a:t>Tree Traversals</a:t>
            </a:r>
          </a:p>
          <a:p>
            <a:r>
              <a:rPr lang="en-US" dirty="0" smtClean="0"/>
              <a:t>Translation </a:t>
            </a:r>
            <a:r>
              <a:rPr lang="en-US" dirty="0" smtClean="0"/>
              <a:t>Schemes</a:t>
            </a:r>
          </a:p>
          <a:p>
            <a:r>
              <a:rPr lang="en-US" dirty="0" smtClean="0"/>
              <a:t>Preorder and </a:t>
            </a:r>
            <a:r>
              <a:rPr lang="en-US" dirty="0" err="1" smtClean="0"/>
              <a:t>Postorder</a:t>
            </a:r>
            <a:r>
              <a:rPr lang="en-US" dirty="0" smtClean="0"/>
              <a:t> Traversals</a:t>
            </a: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15000"/>
              </a:lnSpc>
              <a:spcBef>
                <a:spcPts val="0"/>
              </a:spcBef>
            </a:pPr>
            <a:endParaRPr lang="en-US" sz="20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Syntax-Directed </a:t>
            </a:r>
            <a:r>
              <a:rPr lang="en-US" dirty="0" smtClean="0"/>
              <a:t>Translation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029200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Syntax-directed translation is done by attaching rules or program fragments to productions in a grammar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Ex. </a:t>
            </a:r>
            <a:r>
              <a:rPr lang="en-US" dirty="0" smtClean="0"/>
              <a:t>consider an expression </a:t>
            </a:r>
            <a:r>
              <a:rPr lang="en-US" dirty="0" err="1" smtClean="0">
                <a:solidFill>
                  <a:schemeClr val="accent1"/>
                </a:solidFill>
              </a:rPr>
              <a:t>expr</a:t>
            </a:r>
            <a:r>
              <a:rPr lang="en-US" dirty="0" smtClean="0"/>
              <a:t> generated by </a:t>
            </a:r>
            <a:r>
              <a:rPr lang="en-US" dirty="0" smtClean="0"/>
              <a:t>the </a:t>
            </a:r>
            <a:r>
              <a:rPr lang="en-US" dirty="0" smtClean="0"/>
              <a:t>production</a:t>
            </a:r>
          </a:p>
          <a:p>
            <a:pPr>
              <a:buNone/>
            </a:pPr>
            <a:r>
              <a:rPr lang="en-US" dirty="0" smtClean="0">
                <a:sym typeface="Symbol" pitchFamily="18" charset="2"/>
              </a:rPr>
              <a:t>		</a:t>
            </a:r>
            <a:r>
              <a:rPr lang="en-US" sz="2200" b="1" dirty="0" err="1" smtClean="0">
                <a:solidFill>
                  <a:schemeClr val="accent1"/>
                </a:solidFill>
                <a:sym typeface="Symbol" pitchFamily="18" charset="2"/>
              </a:rPr>
              <a:t>Expr</a:t>
            </a:r>
            <a:r>
              <a:rPr lang="en-US" sz="2200" b="1" dirty="0" smtClean="0">
                <a:solidFill>
                  <a:schemeClr val="accent1"/>
                </a:solidFill>
                <a:sym typeface="Symbol" pitchFamily="18" charset="2"/>
              </a:rPr>
              <a:t>  -&gt;  expr</a:t>
            </a:r>
            <a:r>
              <a:rPr lang="en-US" sz="2200" b="1" baseline="-25000" dirty="0" smtClean="0">
                <a:solidFill>
                  <a:schemeClr val="accent1"/>
                </a:solidFill>
                <a:sym typeface="Symbol" pitchFamily="18" charset="2"/>
              </a:rPr>
              <a:t>1</a:t>
            </a:r>
            <a:r>
              <a:rPr lang="en-US" sz="2200" b="1" dirty="0" smtClean="0">
                <a:solidFill>
                  <a:schemeClr val="accent1"/>
                </a:solidFill>
                <a:sym typeface="Symbol" pitchFamily="18" charset="2"/>
              </a:rPr>
              <a:t> + term</a:t>
            </a:r>
          </a:p>
          <a:p>
            <a:endParaRPr lang="en-US" dirty="0" smtClean="0"/>
          </a:p>
          <a:p>
            <a:r>
              <a:rPr lang="en-US" dirty="0" smtClean="0"/>
              <a:t>Translating </a:t>
            </a:r>
            <a:r>
              <a:rPr lang="en-US" dirty="0" err="1" smtClean="0">
                <a:solidFill>
                  <a:schemeClr val="accent1"/>
                </a:solidFill>
              </a:rPr>
              <a:t>expr</a:t>
            </a:r>
            <a:r>
              <a:rPr lang="en-US" dirty="0" smtClean="0"/>
              <a:t> </a:t>
            </a:r>
            <a:r>
              <a:rPr lang="en-US" dirty="0" smtClean="0"/>
              <a:t>by exploiting </a:t>
            </a:r>
            <a:r>
              <a:rPr lang="en-US" dirty="0" smtClean="0"/>
              <a:t>its structure</a:t>
            </a:r>
            <a:r>
              <a:rPr lang="en-US" dirty="0" smtClean="0"/>
              <a:t>, </a:t>
            </a:r>
            <a:r>
              <a:rPr lang="en-US" dirty="0" smtClean="0"/>
              <a:t>got the following </a:t>
            </a:r>
            <a:r>
              <a:rPr lang="en-US" dirty="0" smtClean="0"/>
              <a:t>pseudo-code</a:t>
            </a:r>
            <a:r>
              <a:rPr lang="en-US" dirty="0" smtClean="0"/>
              <a:t>:</a:t>
            </a:r>
            <a:endParaRPr lang="en-US" b="1" dirty="0" smtClean="0">
              <a:solidFill>
                <a:schemeClr val="accent1"/>
              </a:solidFill>
            </a:endParaRPr>
          </a:p>
          <a:p>
            <a:pPr lvl="4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translate expr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;</a:t>
            </a:r>
          </a:p>
          <a:p>
            <a:pPr lvl="4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translate term;</a:t>
            </a:r>
          </a:p>
          <a:p>
            <a:pPr lvl="4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handle +;</a:t>
            </a:r>
            <a:endParaRPr lang="en-US" b="1" dirty="0" smtClean="0">
              <a:solidFill>
                <a:schemeClr val="accent1"/>
              </a:solidFill>
              <a:sym typeface="Symbol" pitchFamily="18" charset="2"/>
            </a:endParaRP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Syntax-Directed </a:t>
            </a:r>
            <a:r>
              <a:rPr lang="en-US" dirty="0" smtClean="0"/>
              <a:t>Translation..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029200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Syntax directed translation introduces two new concepts Attributes and Translation schemes.</a:t>
            </a:r>
          </a:p>
          <a:p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 smtClean="0">
                <a:solidFill>
                  <a:schemeClr val="accent1"/>
                </a:solidFill>
              </a:rPr>
              <a:t>attribute</a:t>
            </a:r>
            <a:r>
              <a:rPr lang="en-US" dirty="0" smtClean="0"/>
              <a:t> is any quantity associated with a </a:t>
            </a:r>
            <a:r>
              <a:rPr lang="en-US" dirty="0" smtClean="0"/>
              <a:t>programming construct .</a:t>
            </a:r>
          </a:p>
          <a:p>
            <a:endParaRPr lang="en-US" dirty="0" smtClean="0"/>
          </a:p>
          <a:p>
            <a:r>
              <a:rPr lang="en-US" dirty="0" smtClean="0"/>
              <a:t>Examples </a:t>
            </a:r>
            <a:r>
              <a:rPr lang="en-US" dirty="0" smtClean="0"/>
              <a:t>of attributes are </a:t>
            </a:r>
            <a:endParaRPr lang="en-US" dirty="0" smtClean="0"/>
          </a:p>
          <a:p>
            <a:pPr lvl="1"/>
            <a:r>
              <a:rPr lang="en-US" dirty="0" smtClean="0"/>
              <a:t>D</a:t>
            </a:r>
            <a:r>
              <a:rPr lang="en-US" dirty="0" smtClean="0"/>
              <a:t>ata </a:t>
            </a:r>
            <a:r>
              <a:rPr lang="en-US" dirty="0" smtClean="0"/>
              <a:t>types of expressions, </a:t>
            </a:r>
            <a:endParaRPr lang="en-US" dirty="0" smtClean="0"/>
          </a:p>
          <a:p>
            <a:pPr lvl="1"/>
            <a:r>
              <a:rPr lang="en-US" dirty="0" smtClean="0"/>
              <a:t>Number of </a:t>
            </a:r>
            <a:r>
              <a:rPr lang="en-US" dirty="0" smtClean="0"/>
              <a:t>instructions in the generated code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/>
              <a:t>location of the first </a:t>
            </a:r>
            <a:r>
              <a:rPr lang="en-US" dirty="0" smtClean="0"/>
              <a:t>instruction in </a:t>
            </a:r>
            <a:r>
              <a:rPr lang="en-US" dirty="0" smtClean="0"/>
              <a:t>the generated </a:t>
            </a:r>
            <a:r>
              <a:rPr lang="en-US" dirty="0" smtClean="0"/>
              <a:t>code.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Syntax-Directed </a:t>
            </a:r>
            <a:r>
              <a:rPr lang="en-US" dirty="0" smtClean="0"/>
              <a:t>Translation...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029200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translation scheme </a:t>
            </a:r>
            <a:r>
              <a:rPr lang="en-US" dirty="0" smtClean="0"/>
              <a:t>is a </a:t>
            </a:r>
            <a:r>
              <a:rPr lang="en-US" dirty="0" smtClean="0"/>
              <a:t>notation for </a:t>
            </a:r>
            <a:r>
              <a:rPr lang="en-US" dirty="0" smtClean="0"/>
              <a:t>attaching program </a:t>
            </a:r>
            <a:r>
              <a:rPr lang="en-US" dirty="0" smtClean="0"/>
              <a:t>fragments </a:t>
            </a:r>
            <a:r>
              <a:rPr lang="en-US" dirty="0" smtClean="0"/>
              <a:t>to the productions of a grammar. 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The program </a:t>
            </a:r>
            <a:r>
              <a:rPr lang="en-US" dirty="0" smtClean="0"/>
              <a:t>fragments are executed when the production is used during </a:t>
            </a:r>
            <a:r>
              <a:rPr lang="en-US" dirty="0" smtClean="0"/>
              <a:t>syntax analysis</a:t>
            </a:r>
            <a:r>
              <a:rPr lang="en-US" dirty="0" smtClean="0"/>
              <a:t>. 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Combined </a:t>
            </a:r>
            <a:r>
              <a:rPr lang="en-US" dirty="0" smtClean="0"/>
              <a:t>result of all these </a:t>
            </a:r>
            <a:r>
              <a:rPr lang="en-US" dirty="0" smtClean="0"/>
              <a:t>fragment </a:t>
            </a:r>
            <a:r>
              <a:rPr lang="en-US" dirty="0" smtClean="0"/>
              <a:t>executions, </a:t>
            </a:r>
            <a:r>
              <a:rPr lang="en-US" dirty="0" smtClean="0"/>
              <a:t>produces </a:t>
            </a:r>
            <a:r>
              <a:rPr lang="en-US" dirty="0" smtClean="0"/>
              <a:t>the translation of </a:t>
            </a:r>
            <a:r>
              <a:rPr lang="en-US" dirty="0" smtClean="0"/>
              <a:t>the program.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Postfix Notation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029200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chemeClr val="accent1"/>
                </a:solidFill>
              </a:rPr>
              <a:t>postfix</a:t>
            </a:r>
            <a:r>
              <a:rPr lang="en-US" dirty="0" smtClean="0"/>
              <a:t> </a:t>
            </a:r>
            <a:r>
              <a:rPr lang="en-US" dirty="0" smtClean="0"/>
              <a:t>notation for an expression E can be defined inductively as </a:t>
            </a:r>
            <a:r>
              <a:rPr lang="en-US" dirty="0" smtClean="0"/>
              <a:t>follows</a:t>
            </a:r>
            <a:r>
              <a:rPr lang="en-US" dirty="0" smtClean="0"/>
              <a:t>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</a:t>
            </a:r>
            <a:r>
              <a:rPr lang="en-US" dirty="0" smtClean="0"/>
              <a:t>E is a variable or constant , then the postfix notation for E is E itself.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</a:t>
            </a:r>
            <a:r>
              <a:rPr lang="en-US" dirty="0" smtClean="0"/>
              <a:t>E is an expression of the form El op E2 , where op is any </a:t>
            </a:r>
            <a:r>
              <a:rPr lang="en-US" dirty="0" smtClean="0"/>
              <a:t>binary operator</a:t>
            </a:r>
            <a:r>
              <a:rPr lang="en-US" dirty="0" smtClean="0"/>
              <a:t>, then the postfix notation for E is </a:t>
            </a:r>
            <a:r>
              <a:rPr lang="en-US" dirty="0" smtClean="0"/>
              <a:t>E</a:t>
            </a:r>
            <a:r>
              <a:rPr lang="en-US" baseline="-25000" dirty="0" smtClean="0"/>
              <a:t>1</a:t>
            </a:r>
            <a:r>
              <a:rPr lang="en-US" dirty="0" smtClean="0"/>
              <a:t>’ E</a:t>
            </a:r>
            <a:r>
              <a:rPr lang="en-US" baseline="-25000" dirty="0" smtClean="0"/>
              <a:t>2</a:t>
            </a:r>
            <a:r>
              <a:rPr lang="en-US" dirty="0" smtClean="0"/>
              <a:t>’ </a:t>
            </a:r>
            <a:r>
              <a:rPr lang="en-US" dirty="0" smtClean="0"/>
              <a:t>op, where E</a:t>
            </a:r>
            <a:r>
              <a:rPr lang="en-US" baseline="-25000" dirty="0" smtClean="0"/>
              <a:t>1</a:t>
            </a:r>
            <a:r>
              <a:rPr lang="en-US" dirty="0" smtClean="0"/>
              <a:t>’</a:t>
            </a:r>
            <a:r>
              <a:rPr lang="en-US" dirty="0" smtClean="0"/>
              <a:t> </a:t>
            </a:r>
            <a:r>
              <a:rPr lang="en-US" dirty="0" smtClean="0"/>
              <a:t>and E</a:t>
            </a:r>
            <a:r>
              <a:rPr lang="en-US" baseline="-25000" dirty="0" smtClean="0"/>
              <a:t>2</a:t>
            </a:r>
            <a:r>
              <a:rPr lang="en-US" dirty="0" smtClean="0"/>
              <a:t>’ are </a:t>
            </a:r>
            <a:r>
              <a:rPr lang="en-US" dirty="0" smtClean="0"/>
              <a:t>the postfix notations for El and E2 , </a:t>
            </a:r>
            <a:r>
              <a:rPr lang="en-US" dirty="0" smtClean="0"/>
              <a:t>respectively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</a:t>
            </a:r>
            <a:r>
              <a:rPr lang="en-US" dirty="0" smtClean="0"/>
              <a:t>E is a parenthesized expression of the form (E1), then the </a:t>
            </a:r>
            <a:r>
              <a:rPr lang="en-US" dirty="0" smtClean="0"/>
              <a:t>postfix notation </a:t>
            </a:r>
            <a:r>
              <a:rPr lang="en-US" dirty="0" smtClean="0"/>
              <a:t>for E is the same as the postfix notation for </a:t>
            </a:r>
            <a:r>
              <a:rPr lang="en-US" dirty="0" smtClean="0"/>
              <a:t>E1.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Postfix Notation..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029200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Ex (9 - 5) + 2</a:t>
            </a:r>
          </a:p>
          <a:p>
            <a:pPr lvl="1"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Translations of 9, 5 and 2 are constant themselves by Rule 1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9 – 5 is 95- by </a:t>
            </a:r>
            <a:r>
              <a:rPr lang="en-US" b="1" dirty="0" smtClean="0"/>
              <a:t>Rule 2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(9-5) is the same by </a:t>
            </a:r>
            <a:r>
              <a:rPr lang="en-US" b="1" dirty="0" smtClean="0"/>
              <a:t>Rule 3</a:t>
            </a:r>
          </a:p>
          <a:p>
            <a:pPr lvl="1">
              <a:buNone/>
            </a:pPr>
            <a:r>
              <a:rPr lang="en-US" b="1" dirty="0" smtClean="0"/>
              <a:t>Now we have to apply Rule 2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So E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 represents (9-5) , E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b="1" dirty="0" smtClean="0">
                <a:solidFill>
                  <a:schemeClr val="accent1"/>
                </a:solidFill>
              </a:rPr>
              <a:t>  </a:t>
            </a:r>
            <a:r>
              <a:rPr lang="en-US" b="1" dirty="0" smtClean="0">
                <a:solidFill>
                  <a:schemeClr val="accent1"/>
                </a:solidFill>
              </a:rPr>
              <a:t>represents </a:t>
            </a:r>
            <a:r>
              <a:rPr lang="en-US" b="1" dirty="0" smtClean="0">
                <a:solidFill>
                  <a:schemeClr val="accent1"/>
                </a:solidFill>
              </a:rPr>
              <a:t>2 , op is +</a:t>
            </a:r>
          </a:p>
          <a:p>
            <a:pPr lvl="1">
              <a:buNone/>
            </a:pPr>
            <a:r>
              <a:rPr lang="en-US" b="1" dirty="0" smtClean="0"/>
              <a:t>We got</a:t>
            </a:r>
            <a:r>
              <a:rPr lang="en-US" b="1" dirty="0" smtClean="0">
                <a:solidFill>
                  <a:schemeClr val="accent1"/>
                </a:solidFill>
              </a:rPr>
              <a:t> 95-2+ by </a:t>
            </a:r>
            <a:r>
              <a:rPr lang="en-US" b="1" dirty="0" smtClean="0"/>
              <a:t>Rule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Postfix Notation...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029200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Another Ex  9 – (5 + 2)</a:t>
            </a:r>
          </a:p>
          <a:p>
            <a:pPr lvl="1">
              <a:buNone/>
            </a:pP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/>
          <a:lstStyle/>
          <a:p>
            <a:r>
              <a:rPr lang="en-US" dirty="0" smtClean="0"/>
              <a:t>Synthesized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876800"/>
          </a:xfrm>
        </p:spPr>
        <p:txBody>
          <a:bodyPr/>
          <a:lstStyle/>
          <a:p>
            <a:r>
              <a:rPr lang="en-US" dirty="0" smtClean="0"/>
              <a:t>A syntax-directed definition associates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With </a:t>
            </a:r>
            <a:r>
              <a:rPr lang="en-US" dirty="0" smtClean="0"/>
              <a:t>each grammar symbol, a set of attributes, and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With </a:t>
            </a:r>
            <a:r>
              <a:rPr lang="en-US" dirty="0" smtClean="0"/>
              <a:t>each production, a set of semantic rules for computing the values </a:t>
            </a:r>
            <a:r>
              <a:rPr lang="en-US" dirty="0" smtClean="0"/>
              <a:t>of the </a:t>
            </a:r>
            <a:r>
              <a:rPr lang="en-US" dirty="0" smtClean="0"/>
              <a:t>attributes associated with the symbols appearing in the production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 parse tree showing the attribute values at each node is called an </a:t>
            </a:r>
            <a:r>
              <a:rPr lang="en-US" dirty="0" smtClean="0">
                <a:solidFill>
                  <a:schemeClr val="accent1"/>
                </a:solidFill>
              </a:rPr>
              <a:t>annotated parse tree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/>
          <a:lstStyle/>
          <a:p>
            <a:r>
              <a:rPr lang="en-US" dirty="0" smtClean="0"/>
              <a:t>Synthesized </a:t>
            </a:r>
            <a:r>
              <a:rPr lang="en-US" dirty="0" smtClean="0"/>
              <a:t>Attributes..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Suppose a node N in a parse tree is labeled by the grammar symbol </a:t>
            </a:r>
            <a:r>
              <a:rPr lang="en-US" dirty="0" smtClean="0"/>
              <a:t>X then </a:t>
            </a:r>
            <a:r>
              <a:rPr lang="en-US" dirty="0" err="1" smtClean="0"/>
              <a:t>X.a</a:t>
            </a:r>
            <a:r>
              <a:rPr lang="en-US" dirty="0" smtClean="0"/>
              <a:t>  is used to </a:t>
            </a:r>
            <a:r>
              <a:rPr lang="en-US" dirty="0" smtClean="0"/>
              <a:t>denote the value of attribute a of X at that node.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5" name="Picture 4" descr="Lec05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2560982"/>
            <a:ext cx="5943600" cy="32302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/>
          <a:lstStyle/>
          <a:p>
            <a:r>
              <a:rPr lang="en-US" dirty="0" smtClean="0"/>
              <a:t>Synthesized </a:t>
            </a:r>
            <a:r>
              <a:rPr lang="en-US" dirty="0" smtClean="0"/>
              <a:t>Attributes...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An attribute is said to be </a:t>
            </a:r>
            <a:r>
              <a:rPr lang="en-US" dirty="0" smtClean="0">
                <a:solidFill>
                  <a:schemeClr val="accent1"/>
                </a:solidFill>
              </a:rPr>
              <a:t>synthesized</a:t>
            </a:r>
            <a:r>
              <a:rPr lang="en-US" dirty="0" smtClean="0"/>
              <a:t> if its value at a parse-tree node N is </a:t>
            </a:r>
            <a:r>
              <a:rPr lang="en-US" dirty="0" smtClean="0"/>
              <a:t>determined from </a:t>
            </a:r>
            <a:r>
              <a:rPr lang="en-US" dirty="0" smtClean="0"/>
              <a:t>attribute values at the children of N and at N itself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Synthesized attributes can be evaluated </a:t>
            </a:r>
            <a:r>
              <a:rPr lang="en-US" dirty="0" smtClean="0"/>
              <a:t>during a </a:t>
            </a:r>
            <a:r>
              <a:rPr lang="en-US" dirty="0" smtClean="0"/>
              <a:t>single bottom-up </a:t>
            </a:r>
            <a:r>
              <a:rPr lang="en-US" dirty="0" smtClean="0"/>
              <a:t>traversal of a parse </a:t>
            </a:r>
            <a:r>
              <a:rPr lang="en-US" dirty="0" smtClean="0"/>
              <a:t>tree.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 smtClean="0"/>
              <a:t>annotated parse tree </a:t>
            </a:r>
            <a:r>
              <a:rPr lang="en-US" dirty="0" smtClean="0"/>
              <a:t>is </a:t>
            </a:r>
            <a:r>
              <a:rPr lang="en-US" dirty="0" smtClean="0"/>
              <a:t>based on the </a:t>
            </a:r>
            <a:r>
              <a:rPr lang="en-US" dirty="0" smtClean="0"/>
              <a:t>syntax directed definition.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/>
          <a:lstStyle/>
          <a:p>
            <a:r>
              <a:rPr lang="en-US" dirty="0" smtClean="0"/>
              <a:t>Synthesized </a:t>
            </a:r>
            <a:r>
              <a:rPr lang="en-US" dirty="0" smtClean="0"/>
              <a:t>Attributes...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Each </a:t>
            </a:r>
            <a:r>
              <a:rPr lang="en-US" dirty="0" smtClean="0"/>
              <a:t>non terminal </a:t>
            </a:r>
            <a:r>
              <a:rPr lang="en-US" dirty="0" smtClean="0"/>
              <a:t>has </a:t>
            </a:r>
            <a:r>
              <a:rPr lang="en-US" dirty="0" smtClean="0"/>
              <a:t>a string-valued </a:t>
            </a:r>
            <a:r>
              <a:rPr lang="en-US" dirty="0" smtClean="0"/>
              <a:t>attribute </a:t>
            </a:r>
            <a:r>
              <a:rPr lang="en-US" dirty="0" smtClean="0">
                <a:solidFill>
                  <a:schemeClr val="accent1"/>
                </a:solidFill>
              </a:rPr>
              <a:t>t</a:t>
            </a:r>
            <a:r>
              <a:rPr lang="en-US" dirty="0" smtClean="0"/>
              <a:t> that represents the postfix notation for the </a:t>
            </a:r>
            <a:r>
              <a:rPr lang="en-US" dirty="0" smtClean="0"/>
              <a:t>expression generated </a:t>
            </a:r>
            <a:r>
              <a:rPr lang="en-US" dirty="0" smtClean="0"/>
              <a:t>by that </a:t>
            </a:r>
            <a:r>
              <a:rPr lang="en-US" dirty="0" smtClean="0"/>
              <a:t>non terminal </a:t>
            </a:r>
            <a:r>
              <a:rPr lang="en-US" dirty="0" smtClean="0"/>
              <a:t>in a parse tree. </a:t>
            </a:r>
            <a:endParaRPr lang="en-US" dirty="0" smtClean="0"/>
          </a:p>
          <a:p>
            <a:pPr lvl="1"/>
            <a:r>
              <a:rPr lang="en-US" dirty="0" smtClean="0"/>
              <a:t>String concatenation operator </a:t>
            </a:r>
            <a:r>
              <a:rPr lang="en-US" b="1" dirty="0" smtClean="0">
                <a:solidFill>
                  <a:schemeClr val="accent1"/>
                </a:solidFill>
              </a:rPr>
              <a:t>||</a:t>
            </a:r>
          </a:p>
          <a:p>
            <a:pPr lvl="1"/>
            <a:endParaRPr lang="en-US" b="1" dirty="0" smtClean="0">
              <a:solidFill>
                <a:schemeClr val="accent1"/>
              </a:solidFill>
            </a:endParaRPr>
          </a:p>
          <a:p>
            <a:pPr lvl="1"/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4" descr="Lec05-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0" y="2971800"/>
            <a:ext cx="5504544" cy="2819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828800" y="6019800"/>
            <a:ext cx="5365508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 smtClean="0"/>
              <a:t>Syntax-directed definition for infix to postfix translation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/>
          <a:lstStyle/>
          <a:p>
            <a:r>
              <a:rPr lang="en-US" dirty="0" smtClean="0"/>
              <a:t>Tree Traversals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8768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Tree traversals</a:t>
            </a:r>
            <a:r>
              <a:rPr lang="en-US" dirty="0" smtClean="0"/>
              <a:t> </a:t>
            </a:r>
            <a:r>
              <a:rPr lang="en-US" dirty="0" smtClean="0"/>
              <a:t>are </a:t>
            </a:r>
            <a:r>
              <a:rPr lang="en-US" dirty="0" smtClean="0"/>
              <a:t>used for describing attribute evaluation and for </a:t>
            </a:r>
            <a:r>
              <a:rPr lang="en-US" dirty="0" smtClean="0"/>
              <a:t>specifying the </a:t>
            </a:r>
            <a:r>
              <a:rPr lang="en-US" dirty="0" smtClean="0"/>
              <a:t>execution of code fragments in a translation scheme. 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</a:t>
            </a:r>
            <a:r>
              <a:rPr lang="en-US" dirty="0" smtClean="0"/>
              <a:t>traversal of a </a:t>
            </a:r>
            <a:r>
              <a:rPr lang="en-US" dirty="0" smtClean="0"/>
              <a:t>tree starts </a:t>
            </a:r>
            <a:r>
              <a:rPr lang="en-US" dirty="0" smtClean="0"/>
              <a:t>at the root and visits each node of the tree in some order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 depth-first traversal starts at the root and recursively visits the </a:t>
            </a:r>
            <a:r>
              <a:rPr lang="en-US" dirty="0" smtClean="0"/>
              <a:t>children of </a:t>
            </a:r>
            <a:r>
              <a:rPr lang="en-US" dirty="0" smtClean="0"/>
              <a:t>each node in any order, not necessarily from left to right .</a:t>
            </a: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/>
          <a:lstStyle/>
          <a:p>
            <a:r>
              <a:rPr lang="en-US" dirty="0" smtClean="0"/>
              <a:t>Tree Traversals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8768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Picture 4" descr="Lec05-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1828800"/>
            <a:ext cx="5181600" cy="1981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7400" y="1295400"/>
            <a:ext cx="4267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>
                <a:solidFill>
                  <a:schemeClr val="accent1"/>
                </a:solidFill>
              </a:rPr>
              <a:t>A depth-first traversal of a tree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pic>
        <p:nvPicPr>
          <p:cNvPr id="7" name="Picture 6" descr="Lec05-0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5000" y="3566209"/>
            <a:ext cx="4495800" cy="25297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/>
          <a:lstStyle/>
          <a:p>
            <a:r>
              <a:rPr lang="en-US" dirty="0" smtClean="0"/>
              <a:t>Translation </a:t>
            </a:r>
            <a:r>
              <a:rPr lang="en-US" dirty="0" smtClean="0"/>
              <a:t>Schemes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A syntax-directed translation scheme is a notation for specifying a </a:t>
            </a:r>
            <a:r>
              <a:rPr lang="en-US" dirty="0" smtClean="0"/>
              <a:t>translation by </a:t>
            </a:r>
            <a:r>
              <a:rPr lang="en-US" dirty="0" smtClean="0"/>
              <a:t>attaching program fragments to productions in a grammar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Program fragments embedded within production bodies are called </a:t>
            </a:r>
            <a:r>
              <a:rPr lang="en-US" dirty="0" smtClean="0">
                <a:solidFill>
                  <a:schemeClr val="accent1"/>
                </a:solidFill>
              </a:rPr>
              <a:t>semantic</a:t>
            </a:r>
            <a:r>
              <a:rPr lang="en-US" dirty="0" smtClean="0"/>
              <a:t> actions.</a:t>
            </a:r>
          </a:p>
          <a:p>
            <a:endParaRPr lang="en-US" dirty="0" smtClean="0"/>
          </a:p>
          <a:p>
            <a:pPr lvl="2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rest </a:t>
            </a:r>
            <a:r>
              <a:rPr lang="en-US" b="1" dirty="0" smtClean="0">
                <a:solidFill>
                  <a:schemeClr val="accent1"/>
                </a:solidFill>
              </a:rPr>
              <a:t>-&gt;  +  </a:t>
            </a:r>
            <a:r>
              <a:rPr lang="en-US" b="1" dirty="0" smtClean="0">
                <a:solidFill>
                  <a:schemeClr val="accent1"/>
                </a:solidFill>
              </a:rPr>
              <a:t>term </a:t>
            </a:r>
            <a:r>
              <a:rPr lang="en-US" b="1" dirty="0" smtClean="0">
                <a:solidFill>
                  <a:schemeClr val="accent1"/>
                </a:solidFill>
              </a:rPr>
              <a:t> { print</a:t>
            </a:r>
            <a:r>
              <a:rPr lang="en-US" b="1" dirty="0" smtClean="0">
                <a:solidFill>
                  <a:schemeClr val="accent1"/>
                </a:solidFill>
              </a:rPr>
              <a:t>('+') </a:t>
            </a:r>
            <a:r>
              <a:rPr lang="en-US" b="1" dirty="0" smtClean="0">
                <a:solidFill>
                  <a:schemeClr val="accent1"/>
                </a:solidFill>
              </a:rPr>
              <a:t>}  rest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667000" y="4419600"/>
            <a:ext cx="3048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05000" y="5029200"/>
            <a:ext cx="2459455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000" dirty="0" smtClean="0"/>
              <a:t>Action to be executed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Schemes..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An extra leaf is constructed for the semantic 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Picture 4" descr="Lec05-0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90609" y="2724073"/>
            <a:ext cx="5495991" cy="18479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Schemes</a:t>
            </a:r>
            <a:r>
              <a:rPr lang="en-US" dirty="0" smtClean="0"/>
              <a:t>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Actions translating </a:t>
            </a:r>
            <a:r>
              <a:rPr lang="en-US" dirty="0" smtClean="0">
                <a:solidFill>
                  <a:schemeClr val="accent1"/>
                </a:solidFill>
              </a:rPr>
              <a:t>9-5+2</a:t>
            </a:r>
            <a:r>
              <a:rPr lang="en-US" dirty="0" smtClean="0"/>
              <a:t> </a:t>
            </a:r>
            <a:r>
              <a:rPr lang="en-US" dirty="0" smtClean="0"/>
              <a:t>into </a:t>
            </a:r>
            <a:r>
              <a:rPr lang="en-US" dirty="0" smtClean="0">
                <a:solidFill>
                  <a:schemeClr val="accent1"/>
                </a:solidFill>
              </a:rPr>
              <a:t>95-2+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6" name="Picture 5" descr="Lec05-0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2362200"/>
            <a:ext cx="6907019" cy="3405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Schemes</a:t>
            </a:r>
            <a:r>
              <a:rPr lang="en-US" dirty="0" smtClean="0"/>
              <a:t>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Actions for translating into postfix notation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7" name="Picture 6" descr="Lec05-0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2653306"/>
            <a:ext cx="4648200" cy="24520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 Schemes</a:t>
            </a:r>
            <a:r>
              <a:rPr lang="en-US" dirty="0" smtClean="0"/>
              <a:t>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implementation of a translation scheme must </a:t>
            </a:r>
            <a:r>
              <a:rPr lang="en-US" dirty="0" smtClean="0"/>
              <a:t>ensure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Semantic actions are </a:t>
            </a:r>
            <a:r>
              <a:rPr lang="en-US" dirty="0" smtClean="0"/>
              <a:t>performed in the order they would appear during a </a:t>
            </a:r>
            <a:r>
              <a:rPr lang="en-US" dirty="0" err="1" smtClean="0"/>
              <a:t>postorder</a:t>
            </a:r>
            <a:r>
              <a:rPr lang="en-US" dirty="0" smtClean="0"/>
              <a:t> </a:t>
            </a:r>
            <a:r>
              <a:rPr lang="en-US" dirty="0" smtClean="0"/>
              <a:t>traversal of </a:t>
            </a:r>
            <a:r>
              <a:rPr lang="en-US" dirty="0" smtClean="0"/>
              <a:t>a parse tree.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Preorder and </a:t>
            </a:r>
            <a:r>
              <a:rPr lang="en-US" dirty="0" err="1" smtClean="0"/>
              <a:t>Postorder</a:t>
            </a:r>
            <a:r>
              <a:rPr lang="en-US" dirty="0" smtClean="0"/>
              <a:t> Traversals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 smtClean="0">
                <a:solidFill>
                  <a:schemeClr val="accent1"/>
                </a:solidFill>
              </a:rPr>
              <a:t>preorder</a:t>
            </a:r>
            <a:r>
              <a:rPr lang="en-US" dirty="0" smtClean="0"/>
              <a:t> traversal action </a:t>
            </a:r>
            <a:r>
              <a:rPr lang="en-US" dirty="0" smtClean="0"/>
              <a:t>is done when we first visit a </a:t>
            </a:r>
            <a:r>
              <a:rPr lang="en-US" dirty="0" smtClean="0"/>
              <a:t>node.</a:t>
            </a:r>
          </a:p>
          <a:p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 smtClean="0"/>
              <a:t>the action is </a:t>
            </a:r>
            <a:r>
              <a:rPr lang="en-US" dirty="0" smtClean="0"/>
              <a:t>done just </a:t>
            </a:r>
            <a:r>
              <a:rPr lang="en-US" dirty="0" smtClean="0"/>
              <a:t>before we leave a node for the last time, then we say it is a </a:t>
            </a:r>
            <a:r>
              <a:rPr lang="en-US" dirty="0" err="1" smtClean="0">
                <a:solidFill>
                  <a:schemeClr val="accent1"/>
                </a:solidFill>
              </a:rPr>
              <a:t>postorder</a:t>
            </a:r>
            <a:r>
              <a:rPr lang="en-US" dirty="0" smtClean="0"/>
              <a:t> traversal </a:t>
            </a:r>
            <a:r>
              <a:rPr lang="en-US" dirty="0" smtClean="0"/>
              <a:t>of the tree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Preorder and </a:t>
            </a:r>
            <a:r>
              <a:rPr lang="en-US" dirty="0" err="1" smtClean="0"/>
              <a:t>postorder</a:t>
            </a:r>
            <a:r>
              <a:rPr lang="en-US" dirty="0" smtClean="0"/>
              <a:t> traversals define corresponding orderings </a:t>
            </a:r>
            <a:r>
              <a:rPr lang="en-US" dirty="0" smtClean="0"/>
              <a:t>on nodes</a:t>
            </a:r>
            <a:r>
              <a:rPr lang="en-US" dirty="0" smtClean="0"/>
              <a:t>, based on when the action at a node would be performed.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4498</TotalTime>
  <Words>1155</Words>
  <Application>Microsoft Office PowerPoint</Application>
  <PresentationFormat>On-screen Show (4:3)</PresentationFormat>
  <Paragraphs>241</Paragraphs>
  <Slides>31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Slide 1</vt:lpstr>
      <vt:lpstr>Slide 2</vt:lpstr>
      <vt:lpstr>Over View</vt:lpstr>
      <vt:lpstr>Over View..</vt:lpstr>
      <vt:lpstr>Over View...</vt:lpstr>
      <vt:lpstr>Over View...</vt:lpstr>
      <vt:lpstr>Over View...</vt:lpstr>
      <vt:lpstr>Over View...</vt:lpstr>
      <vt:lpstr>Over View...</vt:lpstr>
      <vt:lpstr>Over View…</vt:lpstr>
      <vt:lpstr>Slide 11</vt:lpstr>
      <vt:lpstr>Contents</vt:lpstr>
      <vt:lpstr>Syntax-Directed Translation</vt:lpstr>
      <vt:lpstr>Syntax-Directed Translation..</vt:lpstr>
      <vt:lpstr>Syntax-Directed Translation...</vt:lpstr>
      <vt:lpstr>Postfix Notation</vt:lpstr>
      <vt:lpstr>Postfix Notation..</vt:lpstr>
      <vt:lpstr>Postfix Notation...</vt:lpstr>
      <vt:lpstr>Synthesized Attributes</vt:lpstr>
      <vt:lpstr>Synthesized Attributes..</vt:lpstr>
      <vt:lpstr>Synthesized Attributes...</vt:lpstr>
      <vt:lpstr>Synthesized Attributes...</vt:lpstr>
      <vt:lpstr>Tree Traversals</vt:lpstr>
      <vt:lpstr>Tree Traversals</vt:lpstr>
      <vt:lpstr>Translation Schemes</vt:lpstr>
      <vt:lpstr>Translation Schemes..</vt:lpstr>
      <vt:lpstr>Translation Schemes...</vt:lpstr>
      <vt:lpstr>Translation Schemes...</vt:lpstr>
      <vt:lpstr>Translation Schemes...</vt:lpstr>
      <vt:lpstr>Preorder and Postorder Traversals</vt:lpstr>
      <vt:lpstr>Slide 31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02</dc:title>
  <dc:subject>Compiler Construction</dc:subject>
  <dc:creator>Bilal Zafar</dc:creator>
  <cp:keywords>Compilers</cp:keywords>
  <cp:lastModifiedBy>Pie</cp:lastModifiedBy>
  <cp:revision>978</cp:revision>
  <dcterms:created xsi:type="dcterms:W3CDTF">2012-02-27T05:45:45Z</dcterms:created>
  <dcterms:modified xsi:type="dcterms:W3CDTF">2013-12-02T11:33:47Z</dcterms:modified>
  <cp:category>CS</cp:category>
</cp:coreProperties>
</file>